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59" r:id="rId5"/>
    <p:sldId id="260" r:id="rId6"/>
    <p:sldId id="267" r:id="rId7"/>
    <p:sldId id="262" r:id="rId8"/>
    <p:sldId id="263" r:id="rId9"/>
    <p:sldId id="264" r:id="rId10"/>
    <p:sldId id="265" r:id="rId11"/>
    <p:sldId id="268" r:id="rId1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BC7D-5815-4B17-A10C-663FDD262695}" type="datetimeFigureOut">
              <a:rPr lang="cs-CZ" smtClean="0"/>
              <a:t>10.01.2017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3AA8-D449-4FB9-84D6-6B7DA76F9D1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675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7BC7D-5815-4B17-A10C-663FDD262695}" type="datetimeFigureOut">
              <a:rPr lang="cs-CZ" smtClean="0"/>
              <a:t>10.01.2017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13AA8-D449-4FB9-84D6-6B7DA76F9D1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366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52600" y="1687899"/>
            <a:ext cx="8403454" cy="1325563"/>
          </a:xfrm>
        </p:spPr>
        <p:txBody>
          <a:bodyPr>
            <a:noAutofit/>
          </a:bodyPr>
          <a:lstStyle/>
          <a:p>
            <a:pPr algn="ctr"/>
            <a:r>
              <a:rPr lang="cs-CZ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Zpracování obrazu pro ovládání robotické ruky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3617528" y="3488924"/>
            <a:ext cx="4834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Kristýna </a:t>
            </a:r>
            <a:r>
              <a:rPr lang="cs-CZ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Labudová</a:t>
            </a:r>
            <a:endParaRPr lang="cs-CZ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Vedoucí: Ing. Vratislav </a:t>
            </a:r>
            <a:r>
              <a:rPr lang="cs-CZ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Harabiš</a:t>
            </a: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cs-CZ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Ph.D</a:t>
            </a:r>
            <a:endParaRPr lang="cs-CZ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Konzultant: Ing. Jakub </a:t>
            </a:r>
            <a:r>
              <a:rPr lang="cs-CZ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Pavlák</a:t>
            </a:r>
            <a:endParaRPr lang="cs-CZ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751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>
                <a:latin typeface="Times New Roman" panose="02020603050405020304" pitchFamily="18" charset="0"/>
                <a:cs typeface="Times New Roman" panose="02020603050405020304" pitchFamily="18" charset="0"/>
              </a:rPr>
              <a:t>Deskriptory - srovnání</a:t>
            </a:r>
            <a:endParaRPr lang="cs-CZ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ráze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60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Další postup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838200" y="1837678"/>
            <a:ext cx="96818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Vymyslet předpracování pro OCR – extrahování textu, potlačení ostatní informace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Implementovat FAST a </a:t>
            </a:r>
            <a:r>
              <a:rPr lang="cs-CZ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Harrisův</a:t>
            </a: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detektor, srovnat je a vybrat ten, který bude mít lepší poměr robustnost vs. rychlost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Implementovat deskriptory BRIEF a UD-BRISK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Srovnat je, zhodnotit jejich rychlost a spolehlivost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Použít ten lepší nebo je vzájemně zkombinovat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Zhodnotit, jak vše funguje v praxi</a:t>
            </a:r>
          </a:p>
        </p:txBody>
      </p:sp>
    </p:spTree>
    <p:extLst>
      <p:ext uri="{BB962C8B-B14F-4D97-AF65-F5344CB8AC3E}">
        <p14:creationId xmlns:p14="http://schemas.microsoft.com/office/powerpoint/2010/main" val="109874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>
                <a:latin typeface="Times New Roman" panose="02020603050405020304" pitchFamily="18" charset="0"/>
                <a:cs typeface="Times New Roman" panose="02020603050405020304" pitchFamily="18" charset="0"/>
              </a:rPr>
              <a:t>Motivace</a:t>
            </a:r>
            <a:endParaRPr lang="cs-CZ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ráze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798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>
                <a:latin typeface="Times New Roman" panose="02020603050405020304" pitchFamily="18" charset="0"/>
                <a:cs typeface="Times New Roman" panose="02020603050405020304" pitchFamily="18" charset="0"/>
              </a:rPr>
              <a:t>Předzpracování</a:t>
            </a:r>
            <a:endParaRPr lang="cs-CZ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ráze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5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3" name="Obráze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04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3" name="Obráze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89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89625" y="107673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cs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Redukce šumu moaré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ulka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3599074"/>
                  </p:ext>
                </p:extLst>
              </p:nvPr>
            </p:nvGraphicFramePr>
            <p:xfrm>
              <a:off x="-457940" y="1292428"/>
              <a:ext cx="8180113" cy="17877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180113">
                      <a:extLst>
                        <a:ext uri="{9D8B030D-6E8A-4147-A177-3AD203B41FA5}">
                          <a16:colId xmlns:a16="http://schemas.microsoft.com/office/drawing/2014/main" val="402983057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3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cs-CZ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cs-CZ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cs-CZ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cs-CZ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cs-CZ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cs-CZ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cs-CZ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cs-CZ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cs-CZ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cs-CZ" sz="1800">
                                    <a:effectLst/>
                                    <a:latin typeface="Cambria Math" panose="02040503050406030204" pitchFamily="18" charset="0"/>
                                  </a:rPr>
                                  <m:t>= 1−</m:t>
                                </m:r>
                                <m:r>
                                  <a:rPr lang="cs-CZ" sz="1800"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p>
                                  <m:sSupPr>
                                    <m:ctrlPr>
                                      <a:rPr lang="cs-CZ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cs-CZ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cs-CZ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cs-CZ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cs-CZ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cs-CZ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cs-CZ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cs-CZ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cs-CZ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 </m:t>
                                    </m:r>
                                    <m:sSup>
                                      <m:sSupPr>
                                        <m:ctrlPr>
                                          <a:rPr lang="cs-CZ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cs-CZ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cs-CZ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cs-CZ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cs-CZ" sz="18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503519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3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cs-CZ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cs-CZ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 −</m:t>
                                </m:r>
                                <m:r>
                                  <a:rPr lang="cs-CZ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𝑓𝑙𝑜𝑜𝑟</m:t>
                                </m:r>
                                <m:d>
                                  <m:dPr>
                                    <m:ctrlPr>
                                      <a:rPr lang="cs-CZ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cs-CZ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cs-CZ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cs-CZ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cs-CZ" sz="1800">
                                    <a:effectLst/>
                                    <a:latin typeface="Cambria Math" panose="02040503050406030204" pitchFamily="18" charset="0"/>
                                  </a:rPr>
                                  <m:t>, −</m:t>
                                </m:r>
                                <m:r>
                                  <a:rPr lang="cs-CZ" sz="1800">
                                    <a:effectLst/>
                                    <a:latin typeface="Cambria Math" panose="02040503050406030204" pitchFamily="18" charset="0"/>
                                  </a:rPr>
                                  <m:t>𝑓𝑙𝑜𝑜𝑟</m:t>
                                </m:r>
                                <m:d>
                                  <m:dPr>
                                    <m:ctrlPr>
                                      <a:rPr lang="cs-CZ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cs-CZ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cs-CZ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cs-CZ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cs-CZ" sz="1800">
                                    <a:effectLst/>
                                    <a:latin typeface="Cambria Math" panose="02040503050406030204" pitchFamily="18" charset="0"/>
                                  </a:rPr>
                                  <m:t>+1, . .. , </m:t>
                                </m:r>
                                <m:r>
                                  <a:rPr lang="cs-CZ" sz="1800">
                                    <a:effectLst/>
                                    <a:latin typeface="Cambria Math" panose="02040503050406030204" pitchFamily="18" charset="0"/>
                                  </a:rPr>
                                  <m:t>𝑓𝑙𝑜𝑜𝑟</m:t>
                                </m:r>
                                <m:d>
                                  <m:dPr>
                                    <m:ctrlPr>
                                      <a:rPr lang="cs-CZ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cs-CZ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cs-CZ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cs-CZ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cs-CZ" sz="1800">
                                    <a:effectLst/>
                                    <a:latin typeface="Cambria Math" panose="02040503050406030204" pitchFamily="18" charset="0"/>
                                  </a:rPr>
                                  <m:t>−1, </m:t>
                                </m:r>
                                <m:r>
                                  <a:rPr lang="cs-CZ" sz="1800">
                                    <a:effectLst/>
                                    <a:latin typeface="Cambria Math" panose="02040503050406030204" pitchFamily="18" charset="0"/>
                                  </a:rPr>
                                  <m:t>𝑓𝑙𝑜𝑜𝑟</m:t>
                                </m:r>
                                <m:r>
                                  <a:rPr lang="cs-CZ" sz="18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cs-CZ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cs-CZ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cs-CZ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cs-CZ" sz="18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cs-CZ" sz="18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158589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3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cs-CZ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cs-CZ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 −</m:t>
                                </m:r>
                                <m:r>
                                  <a:rPr lang="cs-CZ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𝑓𝑙𝑜𝑜𝑟</m:t>
                                </m:r>
                                <m:d>
                                  <m:dPr>
                                    <m:ctrlPr>
                                      <a:rPr lang="cs-CZ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cs-CZ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cs-CZ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num>
                                      <m:den>
                                        <m:r>
                                          <a:rPr lang="cs-CZ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cs-CZ" sz="1800">
                                    <a:effectLst/>
                                    <a:latin typeface="Cambria Math" panose="02040503050406030204" pitchFamily="18" charset="0"/>
                                  </a:rPr>
                                  <m:t>, −</m:t>
                                </m:r>
                                <m:r>
                                  <a:rPr lang="cs-CZ" sz="1800">
                                    <a:effectLst/>
                                    <a:latin typeface="Cambria Math" panose="02040503050406030204" pitchFamily="18" charset="0"/>
                                  </a:rPr>
                                  <m:t>𝑓𝑙𝑜𝑜𝑟</m:t>
                                </m:r>
                                <m:d>
                                  <m:dPr>
                                    <m:ctrlPr>
                                      <a:rPr lang="cs-CZ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cs-CZ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cs-CZ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num>
                                      <m:den>
                                        <m:r>
                                          <a:rPr lang="cs-CZ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cs-CZ" sz="1800">
                                    <a:effectLst/>
                                    <a:latin typeface="Cambria Math" panose="02040503050406030204" pitchFamily="18" charset="0"/>
                                  </a:rPr>
                                  <m:t>+1, . .. , </m:t>
                                </m:r>
                                <m:r>
                                  <a:rPr lang="cs-CZ" sz="1800">
                                    <a:effectLst/>
                                    <a:latin typeface="Cambria Math" panose="02040503050406030204" pitchFamily="18" charset="0"/>
                                  </a:rPr>
                                  <m:t>𝑓𝑙𝑜𝑜𝑟</m:t>
                                </m:r>
                                <m:d>
                                  <m:dPr>
                                    <m:ctrlPr>
                                      <a:rPr lang="cs-CZ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cs-CZ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cs-CZ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num>
                                      <m:den>
                                        <m:r>
                                          <a:rPr lang="cs-CZ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cs-CZ" sz="1800">
                                    <a:effectLst/>
                                    <a:latin typeface="Cambria Math" panose="02040503050406030204" pitchFamily="18" charset="0"/>
                                  </a:rPr>
                                  <m:t>−1, </m:t>
                                </m:r>
                                <m:r>
                                  <a:rPr lang="cs-CZ" sz="1800">
                                    <a:effectLst/>
                                    <a:latin typeface="Cambria Math" panose="02040503050406030204" pitchFamily="18" charset="0"/>
                                  </a:rPr>
                                  <m:t>𝑓𝑙𝑜𝑜𝑟</m:t>
                                </m:r>
                                <m:r>
                                  <a:rPr lang="cs-CZ" sz="18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cs-CZ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cs-CZ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num>
                                  <m:den>
                                    <m:r>
                                      <a:rPr lang="cs-CZ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cs-CZ" sz="18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cs-CZ" sz="18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054221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ulka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3599074"/>
                  </p:ext>
                </p:extLst>
              </p:nvPr>
            </p:nvGraphicFramePr>
            <p:xfrm>
              <a:off x="-457940" y="1292428"/>
              <a:ext cx="8180113" cy="1805306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180113">
                      <a:extLst>
                        <a:ext uri="{9D8B030D-6E8A-4147-A177-3AD203B41FA5}">
                          <a16:colId xmlns:a16="http://schemas.microsoft.com/office/drawing/2014/main" val="4029830577"/>
                        </a:ext>
                      </a:extLst>
                    </a:gridCol>
                  </a:tblGrid>
                  <a:tr h="45974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b="-290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0351938"/>
                      </a:ext>
                    </a:extLst>
                  </a:tr>
                  <a:tr h="672783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69091" b="-10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5858984"/>
                      </a:ext>
                    </a:extLst>
                  </a:tr>
                  <a:tr h="672783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675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54221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ovéPole 3"/>
          <p:cNvSpPr txBox="1"/>
          <p:nvPr/>
        </p:nvSpPr>
        <p:spPr>
          <a:xfrm>
            <a:off x="589625" y="3409025"/>
            <a:ext cx="22858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rozměr masky = 11x11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1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0,01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práh = 4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4" r="30086"/>
          <a:stretch/>
        </p:blipFill>
        <p:spPr>
          <a:xfrm>
            <a:off x="2068497" y="3763211"/>
            <a:ext cx="5266019" cy="2553866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254" y="0"/>
            <a:ext cx="36968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6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3" name="Obráze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06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>
                <a:latin typeface="Times New Roman" panose="02020603050405020304" pitchFamily="18" charset="0"/>
                <a:cs typeface="Times New Roman" panose="02020603050405020304" pitchFamily="18" charset="0"/>
              </a:rPr>
              <a:t>Požadavky pro analýzu snímků</a:t>
            </a:r>
            <a:endParaRPr lang="cs-CZ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ráze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119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>
                <a:latin typeface="Times New Roman" panose="02020603050405020304" pitchFamily="18" charset="0"/>
                <a:cs typeface="Times New Roman" panose="02020603050405020304" pitchFamily="18" charset="0"/>
              </a:rPr>
              <a:t>Deskriptory</a:t>
            </a:r>
            <a:endParaRPr lang="cs-CZ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ráze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3926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210</Words>
  <Application>Microsoft Office PowerPoint</Application>
  <PresentationFormat>Širokoúhlá obrazovka</PresentationFormat>
  <Paragraphs>24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Motiv Office</vt:lpstr>
      <vt:lpstr>Zpracování obrazu pro ovládání robotické ruky</vt:lpstr>
      <vt:lpstr>Motivace</vt:lpstr>
      <vt:lpstr>Předzpracování</vt:lpstr>
      <vt:lpstr>Prezentace aplikace PowerPoint</vt:lpstr>
      <vt:lpstr>Prezentace aplikace PowerPoint</vt:lpstr>
      <vt:lpstr>Redukce šumu moaré</vt:lpstr>
      <vt:lpstr>Prezentace aplikace PowerPoint</vt:lpstr>
      <vt:lpstr>Požadavky pro analýzu snímků</vt:lpstr>
      <vt:lpstr>Deskriptory</vt:lpstr>
      <vt:lpstr>Deskriptory - srovnání</vt:lpstr>
      <vt:lpstr>Další postup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Zpracování obrazu pro ovládání robotické ruky</dc:title>
  <dc:creator>kristyna.labudova@gmail.com</dc:creator>
  <cp:lastModifiedBy>kristyna.labudova@gmail.com</cp:lastModifiedBy>
  <cp:revision>4</cp:revision>
  <dcterms:created xsi:type="dcterms:W3CDTF">2017-01-09T22:54:28Z</dcterms:created>
  <dcterms:modified xsi:type="dcterms:W3CDTF">2017-01-10T20:44:21Z</dcterms:modified>
</cp:coreProperties>
</file>