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Saira Condensed" charset="1" panose="00000506000000000000"/>
      <p:regular r:id="rId16"/>
    </p:embeddedFont>
    <p:embeddedFont>
      <p:font typeface="Saira Condensed Bold" charset="1" panose="00000806000000000000"/>
      <p:regular r:id="rId17"/>
    </p:embeddedFont>
    <p:embeddedFont>
      <p:font typeface="Saira Condensed Thin" charset="1" panose="00000306000000000000"/>
      <p:regular r:id="rId18"/>
    </p:embeddedFont>
    <p:embeddedFont>
      <p:font typeface="Saira Condensed Medium" charset="1" panose="00000606000000000000"/>
      <p:regular r:id="rId19"/>
    </p:embeddedFont>
    <p:embeddedFont>
      <p:font typeface="Saira Condensed Ultra-Bold" charset="1" panose="00000906000000000000"/>
      <p:regular r:id="rId20"/>
    </p:embeddedFont>
    <p:embeddedFont>
      <p:font typeface="Saira Condensed Heavy" charset="1" panose="00000A06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4223" y="2677391"/>
            <a:ext cx="14378267" cy="424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0065">
                <a:solidFill>
                  <a:srgbClr val="FFFFFF"/>
                </a:solidFill>
                <a:latin typeface="Saira Condensed Medium"/>
              </a:rPr>
              <a:t>GRADUATE ADMISSION PREDICTION USING MACHINE LEARNING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38008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3967460" y="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4114800"/>
                </a:moveTo>
                <a:lnTo>
                  <a:pt x="3291840" y="4114800"/>
                </a:lnTo>
                <a:lnTo>
                  <a:pt x="32918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39985" y="1104900"/>
            <a:ext cx="883849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FEATURES OF DATA SET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1028700" y="7077972"/>
            <a:ext cx="2567222" cy="3209028"/>
          </a:xfrm>
          <a:custGeom>
            <a:avLst/>
            <a:gdLst/>
            <a:ahLst/>
            <a:cxnLst/>
            <a:rect r="r" b="b" t="t" l="l"/>
            <a:pathLst>
              <a:path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89659" y="2606040"/>
            <a:ext cx="1806887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dataset contains several parameters which are considered important during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 application for Masters Programs. The parameters included 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98422" y="4385218"/>
            <a:ext cx="9169361" cy="484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GRE SCORE (290TO340)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TOEFL  SCORE (92 TO 120)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UNIVERSITY RATING (1 TO 5)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STATEMENT OF PURPOSE(1 TO 5)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LETTER OF RECOMMENDATION (1 TO 5)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UNDERGRADUATE CGPA (6.8 TO9.92)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RESEARCH EXPERIENCE (0 OR 1)</a:t>
            </a:r>
          </a:p>
          <a:p>
            <a:pPr algn="just" marL="749894" indent="-374947" lvl="1">
              <a:lnSpc>
                <a:spcPts val="4862"/>
              </a:lnSpc>
              <a:buFont typeface="Arial"/>
              <a:buChar char="•"/>
            </a:pPr>
            <a:r>
              <a:rPr lang="en-US" sz="3473">
                <a:solidFill>
                  <a:srgbClr val="FFFFFF"/>
                </a:solidFill>
                <a:latin typeface="Canva Sans"/>
              </a:rPr>
              <a:t>CHANCE OF ADMIT (0.34 TO 0.97)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9804" y="2454579"/>
            <a:ext cx="4714875" cy="923925"/>
            <a:chOff x="0" y="0"/>
            <a:chExt cx="1410260" cy="2763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0260" cy="276354"/>
            </a:xfrm>
            <a:custGeom>
              <a:avLst/>
              <a:gdLst/>
              <a:ahLst/>
              <a:cxnLst/>
              <a:rect r="r" b="b" t="t" l="l"/>
              <a:pathLst>
                <a:path h="276354" w="1410260">
                  <a:moveTo>
                    <a:pt x="0" y="0"/>
                  </a:moveTo>
                  <a:lnTo>
                    <a:pt x="1410260" y="0"/>
                  </a:lnTo>
                  <a:lnTo>
                    <a:pt x="1410260" y="276354"/>
                  </a:lnTo>
                  <a:lnTo>
                    <a:pt x="0" y="27635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96291" y="4419600"/>
            <a:ext cx="721712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0"/>
              </a:lnSpc>
            </a:pPr>
            <a:r>
              <a:rPr lang="en-US" sz="5000" spc="500">
                <a:solidFill>
                  <a:srgbClr val="0B1B27"/>
                </a:solidFill>
                <a:latin typeface="Saira Condensed Medium"/>
              </a:rPr>
              <a:t>PROBLEM STAT</a:t>
            </a:r>
          </a:p>
        </p:txBody>
      </p:sp>
      <p:sp>
        <p:nvSpPr>
          <p:cNvPr name="AutoShape 6" id="6"/>
          <p:cNvSpPr/>
          <p:nvPr/>
        </p:nvSpPr>
        <p:spPr>
          <a:xfrm>
            <a:off x="3794901" y="1898710"/>
            <a:ext cx="10698199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74724" y="3705772"/>
            <a:ext cx="1793855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Given the dataset,our objectve is to predict whether a student will get an admit or not.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So it means this is a binary classification problem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91633" y="5299364"/>
            <a:ext cx="4714875" cy="925254"/>
            <a:chOff x="0" y="0"/>
            <a:chExt cx="1467722" cy="2880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67722" cy="288028"/>
            </a:xfrm>
            <a:custGeom>
              <a:avLst/>
              <a:gdLst/>
              <a:ahLst/>
              <a:cxnLst/>
              <a:rect r="r" b="b" t="t" l="l"/>
              <a:pathLst>
                <a:path h="288028" w="1467722">
                  <a:moveTo>
                    <a:pt x="0" y="0"/>
                  </a:moveTo>
                  <a:lnTo>
                    <a:pt x="1467722" y="0"/>
                  </a:lnTo>
                  <a:lnTo>
                    <a:pt x="1467722" y="288028"/>
                  </a:lnTo>
                  <a:lnTo>
                    <a:pt x="0" y="28802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02019" y="735707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various possible Approaches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33156" y="2695561"/>
            <a:ext cx="1623060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>
                <a:solidFill>
                  <a:srgbClr val="0F2434"/>
                </a:solidFill>
                <a:latin typeface="Canva Sans Bold"/>
              </a:rPr>
              <a:t>Problem Statement:                                                                                                     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9804" y="5419637"/>
            <a:ext cx="4556879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B1A26"/>
                </a:solidFill>
                <a:latin typeface="Canva Sans Bold"/>
              </a:rPr>
              <a:t>Problem Approaches: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84679" y="5429162"/>
            <a:ext cx="7966710" cy="358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Logistic Regression</a:t>
            </a:r>
          </a:p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Support Vector Machine</a:t>
            </a:r>
          </a:p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Gaussian Naive Bayes</a:t>
            </a:r>
          </a:p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Decision Tree Classification</a:t>
            </a:r>
          </a:p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Random Forest Classification</a:t>
            </a:r>
          </a:p>
          <a:p>
            <a:pPr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Canva Sans"/>
              </a:rPr>
              <a:t>K Nearest Neighbors (KNN) Classification</a:t>
            </a:r>
          </a:p>
          <a:p>
            <a:pPr>
              <a:lnSpc>
                <a:spcPts val="411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1139" y="2350787"/>
            <a:ext cx="7923255" cy="6237068"/>
          </a:xfrm>
          <a:custGeom>
            <a:avLst/>
            <a:gdLst/>
            <a:ahLst/>
            <a:cxnLst/>
            <a:rect r="r" b="b" t="t" l="l"/>
            <a:pathLst>
              <a:path h="6237068" w="7923255">
                <a:moveTo>
                  <a:pt x="0" y="0"/>
                </a:moveTo>
                <a:lnTo>
                  <a:pt x="7923256" y="0"/>
                </a:lnTo>
                <a:lnTo>
                  <a:pt x="7923256" y="6237068"/>
                </a:lnTo>
                <a:lnTo>
                  <a:pt x="0" y="623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7" t="-526" r="0" b="-52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36196" y="4817679"/>
            <a:ext cx="853142" cy="651642"/>
            <a:chOff x="0" y="0"/>
            <a:chExt cx="1137522" cy="868857"/>
          </a:xfrm>
        </p:grpSpPr>
        <p:sp>
          <p:nvSpPr>
            <p:cNvPr name="AutoShape 5" id="5"/>
            <p:cNvSpPr/>
            <p:nvPr/>
          </p:nvSpPr>
          <p:spPr>
            <a:xfrm>
              <a:off x="0" y="434428"/>
              <a:ext cx="1137522" cy="0"/>
            </a:xfrm>
            <a:prstGeom prst="line">
              <a:avLst/>
            </a:prstGeom>
            <a:ln cap="flat" w="50800">
              <a:solidFill>
                <a:srgbClr val="0B1B2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111552" y="843457"/>
              <a:ext cx="1025970" cy="0"/>
            </a:xfrm>
            <a:prstGeom prst="line">
              <a:avLst/>
            </a:prstGeom>
            <a:ln cap="flat" w="50800">
              <a:solidFill>
                <a:srgbClr val="0B1B2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111552" y="25400"/>
              <a:ext cx="582740" cy="0"/>
            </a:xfrm>
            <a:prstGeom prst="line">
              <a:avLst/>
            </a:prstGeom>
            <a:ln cap="flat" w="50800">
              <a:solidFill>
                <a:srgbClr val="0B1B27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8" id="8"/>
          <p:cNvSpPr/>
          <p:nvPr/>
        </p:nvSpPr>
        <p:spPr>
          <a:xfrm flipH="false" flipV="true" rot="0">
            <a:off x="14633625" y="-1190326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78159" y="2350787"/>
            <a:ext cx="9200686" cy="6237068"/>
          </a:xfrm>
          <a:custGeom>
            <a:avLst/>
            <a:gdLst/>
            <a:ahLst/>
            <a:cxnLst/>
            <a:rect r="r" b="b" t="t" l="l"/>
            <a:pathLst>
              <a:path h="6237068" w="9200686">
                <a:moveTo>
                  <a:pt x="0" y="0"/>
                </a:moveTo>
                <a:lnTo>
                  <a:pt x="9200686" y="0"/>
                </a:lnTo>
                <a:lnTo>
                  <a:pt x="9200686" y="6237068"/>
                </a:lnTo>
                <a:lnTo>
                  <a:pt x="0" y="6237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797125" y="165841"/>
            <a:ext cx="5510332" cy="192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1"/>
              </a:lnSpc>
            </a:pPr>
            <a:r>
              <a:rPr lang="en-US" sz="5251" u="sng">
                <a:solidFill>
                  <a:srgbClr val="FEFEFE"/>
                </a:solidFill>
                <a:latin typeface="Canva Sans Bold"/>
              </a:rPr>
              <a:t>FINDING </a:t>
            </a:r>
          </a:p>
          <a:p>
            <a:pPr algn="ctr">
              <a:lnSpc>
                <a:spcPts val="8191"/>
              </a:lnSpc>
            </a:pPr>
            <a:r>
              <a:rPr lang="en-US" sz="5851" u="sng">
                <a:solidFill>
                  <a:srgbClr val="FEFEFE"/>
                </a:solidFill>
                <a:latin typeface="Canva Sans Bold"/>
              </a:rPr>
              <a:t>CORERALTION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3525" y="59133"/>
            <a:ext cx="4727377" cy="203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9"/>
              </a:lnSpc>
            </a:pPr>
            <a:r>
              <a:rPr lang="en-US" sz="5850" u="sng">
                <a:solidFill>
                  <a:srgbClr val="FEFEFE"/>
                </a:solidFill>
                <a:latin typeface="Canva Sans Bold"/>
              </a:rPr>
              <a:t>HISTOGRAM </a:t>
            </a:r>
          </a:p>
          <a:p>
            <a:pPr algn="ctr">
              <a:lnSpc>
                <a:spcPts val="8189"/>
              </a:lnSpc>
            </a:pPr>
            <a:r>
              <a:rPr lang="en-US" sz="5850" u="sng">
                <a:solidFill>
                  <a:srgbClr val="FEFEFE"/>
                </a:solidFill>
                <a:latin typeface="Canva Sans Bold"/>
              </a:rPr>
              <a:t>OF 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40837" y="3905516"/>
            <a:ext cx="1639994" cy="2059353"/>
          </a:xfrm>
          <a:custGeom>
            <a:avLst/>
            <a:gdLst/>
            <a:ahLst/>
            <a:cxnLst/>
            <a:rect r="r" b="b" t="t" l="l"/>
            <a:pathLst>
              <a:path h="2059353" w="1639994">
                <a:moveTo>
                  <a:pt x="0" y="0"/>
                </a:moveTo>
                <a:lnTo>
                  <a:pt x="1639994" y="0"/>
                </a:lnTo>
                <a:lnTo>
                  <a:pt x="1639994" y="2059353"/>
                </a:lnTo>
                <a:lnTo>
                  <a:pt x="0" y="2059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7585" y="1104900"/>
            <a:ext cx="14572830" cy="226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Ultra-Bold"/>
              </a:rPr>
              <a:t>F1_SCORE</a:t>
            </a:r>
          </a:p>
          <a:p>
            <a:pPr algn="ctr">
              <a:lnSpc>
                <a:spcPts val="888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6406821" y="2603469"/>
            <a:ext cx="547435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1308913" y="3403963"/>
            <a:ext cx="16209220" cy="470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024" indent="-576012" lvl="1">
              <a:lnSpc>
                <a:spcPts val="7470"/>
              </a:lnSpc>
              <a:buFont typeface="Arial"/>
              <a:buChar char="•"/>
            </a:pPr>
            <a:r>
              <a:rPr lang="en-US" sz="5335">
                <a:solidFill>
                  <a:srgbClr val="FFFFFF"/>
                </a:solidFill>
                <a:latin typeface="Canva Sans"/>
              </a:rPr>
              <a:t>LOGISTIC REGRESSION:  0.85714285714285</a:t>
            </a:r>
          </a:p>
          <a:p>
            <a:pPr marL="1152024" indent="-576012" lvl="1">
              <a:lnSpc>
                <a:spcPts val="7470"/>
              </a:lnSpc>
              <a:buFont typeface="Arial"/>
              <a:buChar char="•"/>
            </a:pPr>
            <a:r>
              <a:rPr lang="en-US" sz="5335">
                <a:solidFill>
                  <a:srgbClr val="FFFFFF"/>
                </a:solidFill>
                <a:latin typeface="Canva Sans"/>
              </a:rPr>
              <a:t>SVC: 0.8571428571428527</a:t>
            </a:r>
          </a:p>
          <a:p>
            <a:pPr marL="1152024" indent="-576012" lvl="1">
              <a:lnSpc>
                <a:spcPts val="7470"/>
              </a:lnSpc>
              <a:buFont typeface="Arial"/>
              <a:buChar char="•"/>
            </a:pPr>
            <a:r>
              <a:rPr lang="en-US" sz="5335">
                <a:solidFill>
                  <a:srgbClr val="FFFFFF"/>
                </a:solidFill>
                <a:latin typeface="Canva Sans"/>
              </a:rPr>
              <a:t>RANDOM FORESTCLASSIFIER:0.857145257244</a:t>
            </a:r>
          </a:p>
          <a:p>
            <a:pPr marL="1152024" indent="-576012" lvl="1">
              <a:lnSpc>
                <a:spcPts val="7470"/>
              </a:lnSpc>
              <a:buFont typeface="Arial"/>
              <a:buChar char="•"/>
            </a:pPr>
            <a:r>
              <a:rPr lang="en-US" sz="5335">
                <a:solidFill>
                  <a:srgbClr val="FFFFFF"/>
                </a:solidFill>
                <a:latin typeface="Canva Sans"/>
              </a:rPr>
              <a:t>NAIVE BAYES CLASSIFERS:0.85714285714258</a:t>
            </a:r>
          </a:p>
          <a:p>
            <a:pPr algn="l" marL="1152024" indent="-576012" lvl="1">
              <a:lnSpc>
                <a:spcPts val="7470"/>
              </a:lnSpc>
              <a:buFont typeface="Arial"/>
              <a:buChar char="•"/>
            </a:pPr>
            <a:r>
              <a:rPr lang="en-US" sz="5335">
                <a:solidFill>
                  <a:srgbClr val="FFFFFF"/>
                </a:solidFill>
                <a:latin typeface="Canva Sans"/>
              </a:rPr>
              <a:t>KNEIGHBORS CLASSIFIER:0.82354789641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lnTo>
                    <a:pt x="0" y="0"/>
                  </a:lnTo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035831" y="3368040"/>
            <a:ext cx="8735471" cy="6569652"/>
          </a:xfrm>
          <a:custGeom>
            <a:avLst/>
            <a:gdLst/>
            <a:ahLst/>
            <a:cxnLst/>
            <a:rect r="r" b="b" t="t" l="l"/>
            <a:pathLst>
              <a:path h="6569652" w="8735471">
                <a:moveTo>
                  <a:pt x="0" y="0"/>
                </a:moveTo>
                <a:lnTo>
                  <a:pt x="8735471" y="0"/>
                </a:lnTo>
                <a:lnTo>
                  <a:pt x="8735471" y="6569652"/>
                </a:lnTo>
                <a:lnTo>
                  <a:pt x="0" y="656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551006" y="5408966"/>
            <a:ext cx="6429039" cy="3327028"/>
          </a:xfrm>
          <a:custGeom>
            <a:avLst/>
            <a:gdLst/>
            <a:ahLst/>
            <a:cxnLst/>
            <a:rect r="r" b="b" t="t" l="l"/>
            <a:pathLst>
              <a:path h="3327028" w="6429039">
                <a:moveTo>
                  <a:pt x="0" y="0"/>
                </a:moveTo>
                <a:lnTo>
                  <a:pt x="6429040" y="0"/>
                </a:lnTo>
                <a:lnTo>
                  <a:pt x="6429040" y="3327028"/>
                </a:lnTo>
                <a:lnTo>
                  <a:pt x="0" y="332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7585" y="637309"/>
            <a:ext cx="14572830" cy="226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u="sng">
                <a:solidFill>
                  <a:srgbClr val="FFFFFF"/>
                </a:solidFill>
                <a:latin typeface="Saira Condensed Medium"/>
              </a:rPr>
              <a:t>ACCURACY COMPARSION OF VARIOUS ALGORTHIMS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3215896" y="5408966"/>
            <a:ext cx="6429039" cy="3327028"/>
          </a:xfrm>
          <a:custGeom>
            <a:avLst/>
            <a:gdLst/>
            <a:ahLst/>
            <a:cxnLst/>
            <a:rect r="r" b="b" t="t" l="l"/>
            <a:pathLst>
              <a:path h="3327028" w="6429039">
                <a:moveTo>
                  <a:pt x="0" y="0"/>
                </a:moveTo>
                <a:lnTo>
                  <a:pt x="6429039" y="0"/>
                </a:lnTo>
                <a:lnTo>
                  <a:pt x="6429039" y="3327028"/>
                </a:lnTo>
                <a:lnTo>
                  <a:pt x="0" y="332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4323" y="3905516"/>
            <a:ext cx="2059353" cy="2059353"/>
          </a:xfrm>
          <a:custGeom>
            <a:avLst/>
            <a:gdLst/>
            <a:ahLst/>
            <a:cxnLst/>
            <a:rect r="r" b="b" t="t" l="l"/>
            <a:pathLst>
              <a:path h="2059353" w="2059353">
                <a:moveTo>
                  <a:pt x="0" y="0"/>
                </a:moveTo>
                <a:lnTo>
                  <a:pt x="2059354" y="0"/>
                </a:lnTo>
                <a:lnTo>
                  <a:pt x="2059354" y="2059353"/>
                </a:lnTo>
                <a:lnTo>
                  <a:pt x="0" y="2059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40837" y="3905516"/>
            <a:ext cx="1639994" cy="2059353"/>
          </a:xfrm>
          <a:custGeom>
            <a:avLst/>
            <a:gdLst/>
            <a:ahLst/>
            <a:cxnLst/>
            <a:rect r="r" b="b" t="t" l="l"/>
            <a:pathLst>
              <a:path h="2059353" w="1639994">
                <a:moveTo>
                  <a:pt x="0" y="0"/>
                </a:moveTo>
                <a:lnTo>
                  <a:pt x="1639994" y="0"/>
                </a:lnTo>
                <a:lnTo>
                  <a:pt x="1639994" y="2059353"/>
                </a:lnTo>
                <a:lnTo>
                  <a:pt x="0" y="2059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7585" y="1095375"/>
            <a:ext cx="14572830" cy="1128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9"/>
              </a:lnSpc>
            </a:pPr>
            <a:r>
              <a:rPr lang="en-US" sz="7900">
                <a:solidFill>
                  <a:srgbClr val="FFFFFF"/>
                </a:solidFill>
                <a:latin typeface="Saira Condensed Ultra-Bold"/>
              </a:rPr>
              <a:t>FUTURE SCOPE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406821" y="2603469"/>
            <a:ext cx="5474358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514350" y="3848366"/>
            <a:ext cx="16428906" cy="21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2"/>
              </a:lnSpc>
            </a:pPr>
            <a:r>
              <a:rPr lang="en-US" sz="2965">
                <a:solidFill>
                  <a:srgbClr val="FFFFFF"/>
                </a:solidFill>
                <a:latin typeface="Canva Sans"/>
              </a:rPr>
              <a:t>Modifying the dataset to convert this problem into classification problem. </a:t>
            </a:r>
          </a:p>
          <a:p>
            <a:pPr>
              <a:lnSpc>
                <a:spcPts val="4152"/>
              </a:lnSpc>
            </a:pPr>
            <a:r>
              <a:rPr lang="en-US" sz="2965">
                <a:solidFill>
                  <a:srgbClr val="FFFFFF"/>
                </a:solidFill>
                <a:latin typeface="Canva Sans"/>
              </a:rPr>
              <a:t>Currently the dataset is limited only predicting the chance of admission. </a:t>
            </a:r>
          </a:p>
          <a:p>
            <a:pPr algn="just">
              <a:lnSpc>
                <a:spcPts val="4540"/>
              </a:lnSpc>
            </a:pPr>
            <a:r>
              <a:rPr lang="en-US" sz="3243">
                <a:solidFill>
                  <a:srgbClr val="FFFFFF"/>
                </a:solidFill>
                <a:latin typeface="Canva Sans"/>
              </a:rPr>
              <a:t>we  plan to addd another class to the dataset which produces which college the student will be admitted based of academic perfomances.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36030" y="3781291"/>
            <a:ext cx="13177350" cy="1738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07"/>
              </a:lnSpc>
            </a:pPr>
            <a:r>
              <a:rPr lang="en-US" sz="12169">
                <a:solidFill>
                  <a:srgbClr val="FFFFFF"/>
                </a:solidFill>
                <a:latin typeface="Saira Condensed Medium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3291840" y="0"/>
                </a:moveTo>
                <a:lnTo>
                  <a:pt x="0" y="0"/>
                </a:lnTo>
                <a:lnTo>
                  <a:pt x="0" y="4114800"/>
                </a:lnTo>
                <a:lnTo>
                  <a:pt x="3291840" y="4114800"/>
                </a:lnTo>
                <a:lnTo>
                  <a:pt x="3291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67460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DAFtVbg261w</dc:identifier>
  <dcterms:modified xsi:type="dcterms:W3CDTF">2011-08-01T06:04:30Z</dcterms:modified>
  <cp:revision>1</cp:revision>
  <dc:title>GRADUATE ADDMISSION PREDICTION USING MACHINE LEARNING</dc:title>
</cp:coreProperties>
</file>