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9" r:id="rId1"/>
  </p:sldMasterIdLst>
  <p:notesMasterIdLst>
    <p:notesMasterId r:id="rId160"/>
  </p:notesMasterIdLst>
  <p:sldIdLst>
    <p:sldId id="582" r:id="rId2"/>
    <p:sldId id="446" r:id="rId3"/>
    <p:sldId id="447" r:id="rId4"/>
    <p:sldId id="448" r:id="rId5"/>
    <p:sldId id="449" r:id="rId6"/>
    <p:sldId id="450" r:id="rId7"/>
    <p:sldId id="451" r:id="rId8"/>
    <p:sldId id="452" r:id="rId9"/>
    <p:sldId id="453" r:id="rId10"/>
    <p:sldId id="454" r:id="rId11"/>
    <p:sldId id="455" r:id="rId12"/>
    <p:sldId id="456" r:id="rId13"/>
    <p:sldId id="457" r:id="rId14"/>
    <p:sldId id="458" r:id="rId15"/>
    <p:sldId id="459" r:id="rId16"/>
    <p:sldId id="460" r:id="rId17"/>
    <p:sldId id="461" r:id="rId18"/>
    <p:sldId id="462" r:id="rId19"/>
    <p:sldId id="463" r:id="rId20"/>
    <p:sldId id="464" r:id="rId21"/>
    <p:sldId id="465" r:id="rId22"/>
    <p:sldId id="466" r:id="rId23"/>
    <p:sldId id="467" r:id="rId24"/>
    <p:sldId id="468" r:id="rId25"/>
    <p:sldId id="469" r:id="rId26"/>
    <p:sldId id="470" r:id="rId27"/>
    <p:sldId id="471" r:id="rId28"/>
    <p:sldId id="472" r:id="rId29"/>
    <p:sldId id="583" r:id="rId30"/>
    <p:sldId id="473" r:id="rId31"/>
    <p:sldId id="474" r:id="rId32"/>
    <p:sldId id="475" r:id="rId33"/>
    <p:sldId id="476" r:id="rId34"/>
    <p:sldId id="477" r:id="rId35"/>
    <p:sldId id="478" r:id="rId36"/>
    <p:sldId id="479" r:id="rId37"/>
    <p:sldId id="480" r:id="rId38"/>
    <p:sldId id="481" r:id="rId39"/>
    <p:sldId id="482" r:id="rId40"/>
    <p:sldId id="575" r:id="rId41"/>
    <p:sldId id="484" r:id="rId42"/>
    <p:sldId id="485" r:id="rId43"/>
    <p:sldId id="486" r:id="rId44"/>
    <p:sldId id="487" r:id="rId45"/>
    <p:sldId id="488" r:id="rId46"/>
    <p:sldId id="489" r:id="rId47"/>
    <p:sldId id="490" r:id="rId48"/>
    <p:sldId id="491" r:id="rId49"/>
    <p:sldId id="492" r:id="rId50"/>
    <p:sldId id="493" r:id="rId51"/>
    <p:sldId id="494" r:id="rId52"/>
    <p:sldId id="495" r:id="rId53"/>
    <p:sldId id="496" r:id="rId54"/>
    <p:sldId id="576" r:id="rId55"/>
    <p:sldId id="498" r:id="rId56"/>
    <p:sldId id="499" r:id="rId57"/>
    <p:sldId id="500" r:id="rId58"/>
    <p:sldId id="501" r:id="rId59"/>
    <p:sldId id="502" r:id="rId60"/>
    <p:sldId id="503" r:id="rId61"/>
    <p:sldId id="504" r:id="rId62"/>
    <p:sldId id="577" r:id="rId63"/>
    <p:sldId id="506" r:id="rId64"/>
    <p:sldId id="507" r:id="rId65"/>
    <p:sldId id="508" r:id="rId66"/>
    <p:sldId id="509" r:id="rId67"/>
    <p:sldId id="510" r:id="rId68"/>
    <p:sldId id="511" r:id="rId69"/>
    <p:sldId id="512" r:id="rId70"/>
    <p:sldId id="513" r:id="rId71"/>
    <p:sldId id="578" r:id="rId72"/>
    <p:sldId id="515" r:id="rId73"/>
    <p:sldId id="516" r:id="rId74"/>
    <p:sldId id="517" r:id="rId75"/>
    <p:sldId id="518" r:id="rId76"/>
    <p:sldId id="519" r:id="rId77"/>
    <p:sldId id="520" r:id="rId78"/>
    <p:sldId id="521" r:id="rId79"/>
    <p:sldId id="522" r:id="rId80"/>
    <p:sldId id="523" r:id="rId81"/>
    <p:sldId id="524" r:id="rId82"/>
    <p:sldId id="525" r:id="rId83"/>
    <p:sldId id="526" r:id="rId84"/>
    <p:sldId id="527" r:id="rId85"/>
    <p:sldId id="528" r:id="rId86"/>
    <p:sldId id="529" r:id="rId87"/>
    <p:sldId id="530" r:id="rId88"/>
    <p:sldId id="531" r:id="rId89"/>
    <p:sldId id="532" r:id="rId90"/>
    <p:sldId id="533" r:id="rId91"/>
    <p:sldId id="534" r:id="rId92"/>
    <p:sldId id="535" r:id="rId93"/>
    <p:sldId id="536" r:id="rId94"/>
    <p:sldId id="537" r:id="rId95"/>
    <p:sldId id="538" r:id="rId96"/>
    <p:sldId id="539" r:id="rId97"/>
    <p:sldId id="540" r:id="rId98"/>
    <p:sldId id="541" r:id="rId99"/>
    <p:sldId id="542" r:id="rId100"/>
    <p:sldId id="543" r:id="rId101"/>
    <p:sldId id="544" r:id="rId102"/>
    <p:sldId id="545" r:id="rId103"/>
    <p:sldId id="546" r:id="rId104"/>
    <p:sldId id="547" r:id="rId105"/>
    <p:sldId id="548" r:id="rId106"/>
    <p:sldId id="549" r:id="rId107"/>
    <p:sldId id="550" r:id="rId108"/>
    <p:sldId id="551" r:id="rId109"/>
    <p:sldId id="552" r:id="rId110"/>
    <p:sldId id="553" r:id="rId111"/>
    <p:sldId id="554" r:id="rId112"/>
    <p:sldId id="579" r:id="rId113"/>
    <p:sldId id="556" r:id="rId114"/>
    <p:sldId id="557" r:id="rId115"/>
    <p:sldId id="558" r:id="rId116"/>
    <p:sldId id="559" r:id="rId117"/>
    <p:sldId id="560" r:id="rId118"/>
    <p:sldId id="561" r:id="rId119"/>
    <p:sldId id="562" r:id="rId120"/>
    <p:sldId id="563" r:id="rId121"/>
    <p:sldId id="564" r:id="rId122"/>
    <p:sldId id="565" r:id="rId123"/>
    <p:sldId id="566" r:id="rId124"/>
    <p:sldId id="580" r:id="rId125"/>
    <p:sldId id="373" r:id="rId126"/>
    <p:sldId id="374" r:id="rId127"/>
    <p:sldId id="375" r:id="rId128"/>
    <p:sldId id="376" r:id="rId129"/>
    <p:sldId id="392" r:id="rId130"/>
    <p:sldId id="377" r:id="rId131"/>
    <p:sldId id="378" r:id="rId132"/>
    <p:sldId id="391" r:id="rId133"/>
    <p:sldId id="379" r:id="rId134"/>
    <p:sldId id="381" r:id="rId135"/>
    <p:sldId id="382" r:id="rId136"/>
    <p:sldId id="384" r:id="rId137"/>
    <p:sldId id="393" r:id="rId138"/>
    <p:sldId id="383" r:id="rId139"/>
    <p:sldId id="385" r:id="rId140"/>
    <p:sldId id="386" r:id="rId141"/>
    <p:sldId id="387" r:id="rId142"/>
    <p:sldId id="395" r:id="rId143"/>
    <p:sldId id="396" r:id="rId144"/>
    <p:sldId id="400" r:id="rId145"/>
    <p:sldId id="401" r:id="rId146"/>
    <p:sldId id="402" r:id="rId147"/>
    <p:sldId id="403" r:id="rId148"/>
    <p:sldId id="404" r:id="rId149"/>
    <p:sldId id="405" r:id="rId150"/>
    <p:sldId id="408" r:id="rId151"/>
    <p:sldId id="581" r:id="rId152"/>
    <p:sldId id="568" r:id="rId153"/>
    <p:sldId id="569" r:id="rId154"/>
    <p:sldId id="570" r:id="rId155"/>
    <p:sldId id="571" r:id="rId156"/>
    <p:sldId id="572" r:id="rId157"/>
    <p:sldId id="573" r:id="rId158"/>
    <p:sldId id="574" r:id="rId15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 varScale="1">
        <p:scale>
          <a:sx n="102" d="100"/>
          <a:sy n="102" d="100"/>
        </p:scale>
        <p:origin x="-2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B1DCB-D37D-43A4-83DC-4D7BF1B6A80D}" type="datetimeFigureOut">
              <a:rPr lang="ko-KR" altLang="en-US" smtClean="0"/>
              <a:pPr/>
              <a:t>2019-05-24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4BE7D-D15F-480B-AB57-0712B47E5C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202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fld id="{AD1E39F9-DE73-40FF-A29F-44027C4E84C8}" type="slidenum">
              <a:rPr lang="en-US" altLang="ko-KR" sz="1000" smtClean="0">
                <a:latin typeface="Arial" charset="0"/>
              </a:rPr>
              <a:pPr/>
              <a:t>2</a:t>
            </a:fld>
            <a:endParaRPr lang="en-US" altLang="ko-KR" sz="1000" smtClean="0">
              <a:latin typeface="Arial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89050" y="795338"/>
            <a:ext cx="4278313" cy="32083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fld id="{1B60497B-393F-4F9E-8B1C-C076FE1B8A5E}" type="slidenum">
              <a:rPr lang="en-US" altLang="ko-KR" sz="1000" smtClean="0">
                <a:latin typeface="Arial" charset="0"/>
              </a:rPr>
              <a:pPr/>
              <a:t>11</a:t>
            </a:fld>
            <a:endParaRPr lang="en-US" altLang="ko-KR" sz="1000" smtClean="0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89050" y="795338"/>
            <a:ext cx="4278313" cy="32083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fld id="{18A998D7-2F3A-44AD-B25F-E1224AA3A0F2}" type="slidenum">
              <a:rPr lang="en-US" altLang="ko-KR" sz="1000" smtClean="0">
                <a:latin typeface="Arial" charset="0"/>
              </a:rPr>
              <a:pPr/>
              <a:t>12</a:t>
            </a:fld>
            <a:endParaRPr lang="en-US" altLang="ko-KR" sz="1000" smtClean="0">
              <a:latin typeface="Arial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89050" y="795338"/>
            <a:ext cx="4278313" cy="32083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fld id="{68F7234A-EEBF-41D6-8FAF-DB0523904B43}" type="slidenum">
              <a:rPr lang="en-US" altLang="ko-KR" sz="1000" smtClean="0">
                <a:latin typeface="Arial" charset="0"/>
              </a:rPr>
              <a:pPr/>
              <a:t>13</a:t>
            </a:fld>
            <a:endParaRPr lang="en-US" altLang="ko-KR" sz="1000" smtClean="0">
              <a:latin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89050" y="795338"/>
            <a:ext cx="4278313" cy="32083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fld id="{C0D9FC6F-3660-4B8F-8ECA-32B102CEA709}" type="slidenum">
              <a:rPr lang="en-US" altLang="ko-KR" sz="1000" smtClean="0">
                <a:latin typeface="Arial" charset="0"/>
              </a:rPr>
              <a:pPr/>
              <a:t>14</a:t>
            </a:fld>
            <a:endParaRPr lang="en-US" altLang="ko-KR" sz="1000" smtClean="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89050" y="795338"/>
            <a:ext cx="4278313" cy="32083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fld id="{A93F40A1-3E17-4FC3-971F-FCDB3BF312CC}" type="slidenum">
              <a:rPr lang="en-US" altLang="ko-KR" sz="1000" smtClean="0">
                <a:latin typeface="Arial" charset="0"/>
              </a:rPr>
              <a:pPr/>
              <a:t>15</a:t>
            </a:fld>
            <a:endParaRPr lang="en-US" altLang="ko-KR" sz="1000" smtClean="0">
              <a:latin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89050" y="795338"/>
            <a:ext cx="4278313" cy="32083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fld id="{0CEB3F3C-EE64-4158-92C8-B08319F8D9A7}" type="slidenum">
              <a:rPr lang="en-US" altLang="ko-KR" sz="1000" smtClean="0">
                <a:latin typeface="Arial" charset="0"/>
              </a:rPr>
              <a:pPr/>
              <a:t>16</a:t>
            </a:fld>
            <a:endParaRPr lang="en-US" altLang="ko-KR" sz="1000" smtClean="0">
              <a:latin typeface="Arial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89050" y="795338"/>
            <a:ext cx="4278313" cy="32083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fld id="{D12E5613-9799-4EF0-946D-0CD06A139C41}" type="slidenum">
              <a:rPr lang="en-US" altLang="ko-KR" sz="1000" smtClean="0">
                <a:latin typeface="Arial" charset="0"/>
              </a:rPr>
              <a:pPr/>
              <a:t>17</a:t>
            </a:fld>
            <a:endParaRPr lang="en-US" altLang="ko-KR" sz="1000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89050" y="795338"/>
            <a:ext cx="4278313" cy="32083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fld id="{BE5608E7-C640-4F91-A68A-08A73B6F1270}" type="slidenum">
              <a:rPr lang="en-US" altLang="ko-KR" sz="1000" smtClean="0">
                <a:latin typeface="Arial" charset="0"/>
              </a:rPr>
              <a:pPr/>
              <a:t>18</a:t>
            </a:fld>
            <a:endParaRPr lang="en-US" altLang="ko-KR" sz="1000" smtClean="0">
              <a:latin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89050" y="795338"/>
            <a:ext cx="4278313" cy="32083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fld id="{B3D1FA09-DBA4-4F32-857B-483D457EEC06}" type="slidenum">
              <a:rPr lang="en-US" altLang="ko-KR" sz="1000" smtClean="0">
                <a:latin typeface="Arial" charset="0"/>
              </a:rPr>
              <a:pPr/>
              <a:t>19</a:t>
            </a:fld>
            <a:endParaRPr lang="en-US" altLang="ko-KR" sz="1000" smtClean="0">
              <a:latin typeface="Arial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89050" y="795338"/>
            <a:ext cx="4278313" cy="32083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fld id="{0CF58837-0DB1-4903-8F2D-50110BB8A09A}" type="slidenum">
              <a:rPr lang="en-US" altLang="ko-KR" sz="1000" smtClean="0">
                <a:latin typeface="Arial" charset="0"/>
              </a:rPr>
              <a:pPr/>
              <a:t>20</a:t>
            </a:fld>
            <a:endParaRPr lang="en-US" altLang="ko-KR" sz="1000" smtClean="0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89050" y="795338"/>
            <a:ext cx="4278313" cy="32083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fld id="{FC72A541-A3DA-4E81-9948-2975F91337D4}" type="slidenum">
              <a:rPr lang="en-US" altLang="ko-KR" sz="1000" smtClean="0">
                <a:latin typeface="Arial" charset="0"/>
              </a:rPr>
              <a:pPr/>
              <a:t>3</a:t>
            </a:fld>
            <a:endParaRPr lang="en-US" altLang="ko-KR" sz="1000" smtClean="0">
              <a:latin typeface="Arial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89050" y="795338"/>
            <a:ext cx="4278313" cy="32083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fld id="{A6C4B209-47CB-4D49-B752-A366C0C6A101}" type="slidenum">
              <a:rPr lang="en-US" altLang="ko-KR" sz="1000" smtClean="0">
                <a:latin typeface="Arial" charset="0"/>
              </a:rPr>
              <a:pPr/>
              <a:t>21</a:t>
            </a:fld>
            <a:endParaRPr lang="en-US" altLang="ko-KR" sz="1000" smtClean="0">
              <a:latin typeface="Arial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89050" y="795338"/>
            <a:ext cx="4278313" cy="32083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fld id="{184668AF-E517-4B79-9AF3-B4B907DE37E5}" type="slidenum">
              <a:rPr lang="en-US" altLang="ko-KR" sz="1000" smtClean="0">
                <a:latin typeface="Arial" charset="0"/>
              </a:rPr>
              <a:pPr/>
              <a:t>22</a:t>
            </a:fld>
            <a:endParaRPr lang="en-US" altLang="ko-KR" sz="1000" smtClean="0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89050" y="795338"/>
            <a:ext cx="4278313" cy="32083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fld id="{2A8FCCB3-50F7-4A63-851D-E3782F8DD56D}" type="slidenum">
              <a:rPr lang="en-US" altLang="ko-KR" sz="1000" smtClean="0">
                <a:latin typeface="Arial" charset="0"/>
              </a:rPr>
              <a:pPr/>
              <a:t>23</a:t>
            </a:fld>
            <a:endParaRPr lang="en-US" altLang="ko-KR" sz="1000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89050" y="795338"/>
            <a:ext cx="4278313" cy="32083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fld id="{1722144B-ADC8-4DB8-9A9B-68902F004475}" type="slidenum">
              <a:rPr lang="en-US" altLang="ko-KR" sz="1000" smtClean="0">
                <a:latin typeface="Arial" charset="0"/>
              </a:rPr>
              <a:pPr/>
              <a:t>24</a:t>
            </a:fld>
            <a:endParaRPr lang="en-US" altLang="ko-KR" sz="1000" smtClean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89050" y="795338"/>
            <a:ext cx="4278313" cy="32083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fld id="{E15E1A0C-2B72-4C23-9E86-64345EB0B288}" type="slidenum">
              <a:rPr lang="en-US" altLang="ko-KR" sz="1000" smtClean="0">
                <a:latin typeface="Arial" charset="0"/>
              </a:rPr>
              <a:pPr/>
              <a:t>25</a:t>
            </a:fld>
            <a:endParaRPr lang="en-US" altLang="ko-KR" sz="1000" smtClean="0">
              <a:latin typeface="Arial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89050" y="795338"/>
            <a:ext cx="4278313" cy="32083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fld id="{CAF2A904-A5FC-41E5-A745-48E5D1421018}" type="slidenum">
              <a:rPr lang="en-US" altLang="ko-KR" sz="1000" smtClean="0">
                <a:latin typeface="Arial" charset="0"/>
              </a:rPr>
              <a:pPr/>
              <a:t>26</a:t>
            </a:fld>
            <a:endParaRPr lang="en-US" altLang="ko-KR" sz="1000" smtClean="0">
              <a:latin typeface="Arial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89050" y="795338"/>
            <a:ext cx="4278313" cy="32083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fld id="{C11DAA4E-D646-44A8-B67C-554553577741}" type="slidenum">
              <a:rPr lang="en-US" altLang="ko-KR" sz="1000" smtClean="0">
                <a:latin typeface="Arial" charset="0"/>
              </a:rPr>
              <a:pPr/>
              <a:t>27</a:t>
            </a:fld>
            <a:endParaRPr lang="en-US" altLang="ko-KR" sz="1000" smtClean="0">
              <a:latin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89050" y="795338"/>
            <a:ext cx="4278313" cy="32083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fld id="{EA2794CB-AB85-40CF-B193-32AFC1A8CBCA}" type="slidenum">
              <a:rPr lang="en-US" altLang="ko-KR" sz="1000" smtClean="0">
                <a:latin typeface="Arial" charset="0"/>
              </a:rPr>
              <a:pPr/>
              <a:t>28</a:t>
            </a:fld>
            <a:endParaRPr lang="en-US" altLang="ko-KR" sz="1000" smtClean="0">
              <a:latin typeface="Arial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89050" y="795338"/>
            <a:ext cx="4278313" cy="32083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fld id="{2AC70D3D-1C18-49B6-A580-6455E04FC4D8}" type="slidenum">
              <a:rPr lang="en-US" altLang="ko-KR" sz="1000" smtClean="0">
                <a:latin typeface="Arial" charset="0"/>
              </a:rPr>
              <a:pPr/>
              <a:t>30</a:t>
            </a:fld>
            <a:endParaRPr lang="en-US" altLang="ko-KR" sz="1000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89050" y="795338"/>
            <a:ext cx="4278313" cy="32083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fld id="{88524A83-2897-4E3F-8840-A6799770AA13}" type="slidenum">
              <a:rPr lang="en-US" altLang="ko-KR" sz="1000" smtClean="0">
                <a:latin typeface="Arial" charset="0"/>
              </a:rPr>
              <a:pPr/>
              <a:t>31</a:t>
            </a:fld>
            <a:endParaRPr lang="en-US" altLang="ko-KR" sz="1000" smtClean="0">
              <a:latin typeface="Arial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89050" y="795338"/>
            <a:ext cx="4278313" cy="32083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fld id="{1BA2D1B1-2090-4D1E-8113-B0AB28AAA9E4}" type="slidenum">
              <a:rPr lang="en-US" altLang="ko-KR" sz="1000" smtClean="0">
                <a:latin typeface="Arial" charset="0"/>
              </a:rPr>
              <a:pPr/>
              <a:t>4</a:t>
            </a:fld>
            <a:endParaRPr lang="en-US" altLang="ko-KR" sz="1000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89050" y="795338"/>
            <a:ext cx="4278313" cy="32083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fld id="{0F816C83-BB0E-46E7-856B-7F73168A3AB9}" type="slidenum">
              <a:rPr lang="en-US" altLang="ko-KR" sz="1000" smtClean="0">
                <a:latin typeface="Arial" charset="0"/>
              </a:rPr>
              <a:pPr/>
              <a:t>32</a:t>
            </a:fld>
            <a:endParaRPr lang="en-US" altLang="ko-KR" sz="1000" smtClean="0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89050" y="795338"/>
            <a:ext cx="4278313" cy="32083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fld id="{76C5AD41-F8FC-4AD6-A22C-7C5E19C3EEF8}" type="slidenum">
              <a:rPr lang="en-US" altLang="ko-KR" sz="1000" smtClean="0">
                <a:latin typeface="Arial" charset="0"/>
              </a:rPr>
              <a:pPr/>
              <a:t>33</a:t>
            </a:fld>
            <a:endParaRPr lang="en-US" altLang="ko-KR" sz="1000" smtClean="0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89050" y="795338"/>
            <a:ext cx="4278313" cy="32083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fld id="{20A6462F-1D5F-4E0A-8E23-5D23BE024E29}" type="slidenum">
              <a:rPr lang="en-US" altLang="ko-KR" sz="1000" smtClean="0">
                <a:latin typeface="Arial" charset="0"/>
              </a:rPr>
              <a:pPr/>
              <a:t>34</a:t>
            </a:fld>
            <a:endParaRPr lang="en-US" altLang="ko-KR" sz="1000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89050" y="795338"/>
            <a:ext cx="4278313" cy="32083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fld id="{6E549A1F-30C8-4A23-AF08-9972F5ED0AF9}" type="slidenum">
              <a:rPr lang="en-US" altLang="ko-KR" sz="1000" smtClean="0">
                <a:latin typeface="Arial" charset="0"/>
              </a:rPr>
              <a:pPr/>
              <a:t>35</a:t>
            </a:fld>
            <a:endParaRPr lang="en-US" altLang="ko-KR" sz="1000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89050" y="795338"/>
            <a:ext cx="4278313" cy="32083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fld id="{4E322264-A72D-443F-820E-C3F06DD1FCEC}" type="slidenum">
              <a:rPr lang="en-US" altLang="ko-KR" sz="1000" smtClean="0">
                <a:latin typeface="Arial" charset="0"/>
              </a:rPr>
              <a:pPr/>
              <a:t>36</a:t>
            </a:fld>
            <a:endParaRPr lang="en-US" altLang="ko-KR" sz="1000" smtClean="0">
              <a:latin typeface="Arial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89050" y="795338"/>
            <a:ext cx="4278313" cy="32083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fld id="{7FE0F6D1-C546-472C-84A3-1A3FC4D3AB92}" type="slidenum">
              <a:rPr lang="en-US" altLang="ko-KR" sz="1000" smtClean="0">
                <a:latin typeface="Arial" charset="0"/>
              </a:rPr>
              <a:pPr/>
              <a:t>37</a:t>
            </a:fld>
            <a:endParaRPr lang="en-US" altLang="ko-KR" sz="1000" smtClean="0">
              <a:latin typeface="Arial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89050" y="795338"/>
            <a:ext cx="4278313" cy="32083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fld id="{8B3DC225-04BC-4D41-AC31-395842173D73}" type="slidenum">
              <a:rPr lang="en-US" altLang="ko-KR" sz="1000" smtClean="0">
                <a:latin typeface="Arial" charset="0"/>
              </a:rPr>
              <a:pPr/>
              <a:t>38</a:t>
            </a:fld>
            <a:endParaRPr lang="en-US" altLang="ko-KR" sz="1000" smtClean="0">
              <a:latin typeface="Arial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89050" y="795338"/>
            <a:ext cx="4278313" cy="32083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fld id="{5BE35595-CC28-4F2D-BADB-51AFAAD2C473}" type="slidenum">
              <a:rPr lang="en-US" altLang="ko-KR" sz="1000" smtClean="0">
                <a:latin typeface="Arial" charset="0"/>
              </a:rPr>
              <a:pPr/>
              <a:t>39</a:t>
            </a:fld>
            <a:endParaRPr lang="en-US" altLang="ko-KR" sz="1000" smtClean="0">
              <a:latin typeface="Arial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89050" y="795338"/>
            <a:ext cx="4278313" cy="32083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757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fld id="{84E7E810-2150-46C1-A9E1-7741596F3A15}" type="slidenum">
              <a:rPr lang="en-US" altLang="ko-KR" sz="1000" smtClean="0">
                <a:latin typeface="Arial" charset="0"/>
              </a:rPr>
              <a:pPr/>
              <a:t>5</a:t>
            </a:fld>
            <a:endParaRPr lang="en-US" altLang="ko-KR" sz="1000" smtClean="0">
              <a:latin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89050" y="795338"/>
            <a:ext cx="4278313" cy="32083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fld id="{D2B49DC7-DF61-46CE-A91F-C3804B159E54}" type="slidenum">
              <a:rPr lang="en-US" altLang="ko-KR" sz="1000" smtClean="0">
                <a:latin typeface="Arial" charset="0"/>
              </a:rPr>
              <a:pPr/>
              <a:t>6</a:t>
            </a:fld>
            <a:endParaRPr lang="en-US" altLang="ko-KR" sz="1000" smtClean="0">
              <a:latin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89050" y="795338"/>
            <a:ext cx="4278313" cy="32083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fld id="{7F6F68B2-4812-46E5-9CBA-FF70C2C564FA}" type="slidenum">
              <a:rPr lang="en-US" altLang="ko-KR" sz="1000" smtClean="0">
                <a:latin typeface="Arial" charset="0"/>
              </a:rPr>
              <a:pPr/>
              <a:t>7</a:t>
            </a:fld>
            <a:endParaRPr lang="en-US" altLang="ko-KR" sz="1000" smtClean="0">
              <a:latin typeface="Arial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89050" y="795338"/>
            <a:ext cx="4278313" cy="32083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fld id="{2D90C995-A02E-4C97-8640-34EEFFE4970A}" type="slidenum">
              <a:rPr lang="en-US" altLang="ko-KR" sz="1000" smtClean="0">
                <a:latin typeface="Arial" charset="0"/>
              </a:rPr>
              <a:pPr/>
              <a:t>8</a:t>
            </a:fld>
            <a:endParaRPr lang="en-US" altLang="ko-KR" sz="1000" smtClean="0">
              <a:latin typeface="Arial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89050" y="795338"/>
            <a:ext cx="4278313" cy="32083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fld id="{4486EBA5-04CC-4B5B-8369-BB6093F7EFD3}" type="slidenum">
              <a:rPr lang="en-US" altLang="ko-KR" sz="1000" smtClean="0">
                <a:latin typeface="Arial" charset="0"/>
              </a:rPr>
              <a:pPr/>
              <a:t>9</a:t>
            </a:fld>
            <a:endParaRPr lang="en-US" altLang="ko-KR" sz="1000" smtClean="0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89050" y="795338"/>
            <a:ext cx="4278313" cy="32083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fld id="{BDC41662-0880-45ED-847E-E0B44DBF5BAD}" type="slidenum">
              <a:rPr lang="en-US" altLang="ko-KR" sz="1000" smtClean="0">
                <a:latin typeface="Arial" charset="0"/>
              </a:rPr>
              <a:pPr/>
              <a:t>10</a:t>
            </a:fld>
            <a:endParaRPr lang="en-US" altLang="ko-KR" sz="1000" smtClean="0">
              <a:latin typeface="Arial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89050" y="795338"/>
            <a:ext cx="4278313" cy="32083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51F1-B291-4B65-B8EE-971BF7B2AB07}" type="datetimeFigureOut">
              <a:rPr lang="ko-KR" altLang="en-US" smtClean="0"/>
              <a:pPr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DC21-75CF-4940-B882-536BE476E3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51F1-B291-4B65-B8EE-971BF7B2AB07}" type="datetimeFigureOut">
              <a:rPr lang="ko-KR" altLang="en-US" smtClean="0"/>
              <a:pPr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DC21-75CF-4940-B882-536BE476E3E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51F1-B291-4B65-B8EE-971BF7B2AB07}" type="datetimeFigureOut">
              <a:rPr lang="ko-KR" altLang="en-US" smtClean="0"/>
              <a:pPr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DC21-75CF-4940-B882-536BE476E3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/88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8928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8979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8028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1309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259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92457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34922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2926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51F1-B291-4B65-B8EE-971BF7B2AB07}" type="datetimeFigureOut">
              <a:rPr lang="ko-KR" altLang="en-US" smtClean="0"/>
              <a:pPr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DC21-75CF-4940-B882-536BE476E3E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46749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43542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03580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15896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62714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5060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49653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45590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64605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2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DC21-75CF-4940-B882-536BE476E3E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72751F1-B291-4B65-B8EE-971BF7B2AB07}" type="datetimeFigureOut">
              <a:rPr lang="ko-KR" altLang="en-US" smtClean="0"/>
              <a:pPr/>
              <a:t>2019-05-24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63934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74585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9932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6795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5434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9703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2382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78824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29606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770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51F1-B291-4B65-B8EE-971BF7B2AB07}" type="datetimeFigureOut">
              <a:rPr lang="ko-KR" altLang="en-US" smtClean="0"/>
              <a:pPr/>
              <a:t>2019-05-24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DC21-75CF-4940-B882-536BE476E3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56560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095709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52062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37533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192335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091848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1076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47857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26452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76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51F1-B291-4B65-B8EE-971BF7B2AB07}" type="datetimeFigureOut">
              <a:rPr lang="ko-KR" altLang="en-US" smtClean="0"/>
              <a:pPr/>
              <a:t>2019-05-24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DC21-75CF-4940-B882-536BE476E3E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51F1-B291-4B65-B8EE-971BF7B2AB07}" type="datetimeFigureOut">
              <a:rPr lang="ko-KR" altLang="en-US" smtClean="0"/>
              <a:pPr/>
              <a:t>2019-05-24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DC21-75CF-4940-B882-536BE476E3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51F1-B291-4B65-B8EE-971BF7B2AB07}" type="datetimeFigureOut">
              <a:rPr lang="ko-KR" altLang="en-US" smtClean="0"/>
              <a:pPr/>
              <a:t>2019-05-24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DC21-75CF-4940-B882-536BE476E3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51F1-B291-4B65-B8EE-971BF7B2AB07}" type="datetimeFigureOut">
              <a:rPr lang="ko-KR" altLang="en-US" smtClean="0"/>
              <a:pPr/>
              <a:t>2019-05-24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DC21-75CF-4940-B882-536BE476E3E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51F1-B291-4B65-B8EE-971BF7B2AB07}" type="datetimeFigureOut">
              <a:rPr lang="ko-KR" altLang="en-US" smtClean="0"/>
              <a:pPr/>
              <a:t>2019-05-24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DC21-75CF-4940-B882-536BE476E3E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72751F1-B291-4B65-B8EE-971BF7B2AB07}" type="datetimeFigureOut">
              <a:rPr lang="ko-KR" altLang="en-US" smtClean="0"/>
              <a:pPr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1F9DC21-75CF-4940-B882-536BE476E3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  <p:sldLayoutId id="2147484067" r:id="rId18"/>
    <p:sldLayoutId id="2147484068" r:id="rId19"/>
    <p:sldLayoutId id="2147484069" r:id="rId20"/>
    <p:sldLayoutId id="2147484070" r:id="rId21"/>
    <p:sldLayoutId id="2147484071" r:id="rId22"/>
    <p:sldLayoutId id="2147484072" r:id="rId23"/>
    <p:sldLayoutId id="2147484073" r:id="rId24"/>
    <p:sldLayoutId id="2147484074" r:id="rId25"/>
    <p:sldLayoutId id="2147484075" r:id="rId26"/>
    <p:sldLayoutId id="2147484076" r:id="rId27"/>
    <p:sldLayoutId id="2147484077" r:id="rId28"/>
    <p:sldLayoutId id="2147484078" r:id="rId29"/>
    <p:sldLayoutId id="2147484079" r:id="rId30"/>
    <p:sldLayoutId id="2147484080" r:id="rId31"/>
    <p:sldLayoutId id="2147484081" r:id="rId32"/>
    <p:sldLayoutId id="2147484082" r:id="rId33"/>
    <p:sldLayoutId id="2147484083" r:id="rId34"/>
    <p:sldLayoutId id="2147484084" r:id="rId35"/>
    <p:sldLayoutId id="2147484085" r:id="rId36"/>
    <p:sldLayoutId id="2147484086" r:id="rId37"/>
    <p:sldLayoutId id="2147484087" r:id="rId38"/>
    <p:sldLayoutId id="2147484088" r:id="rId39"/>
    <p:sldLayoutId id="2147484089" r:id="rId40"/>
    <p:sldLayoutId id="2147484090" r:id="rId41"/>
    <p:sldLayoutId id="2147484091" r:id="rId42"/>
    <p:sldLayoutId id="2147484092" r:id="rId43"/>
    <p:sldLayoutId id="2147484093" r:id="rId44"/>
    <p:sldLayoutId id="2147484094" r:id="rId45"/>
    <p:sldLayoutId id="2147484095" r:id="rId46"/>
    <p:sldLayoutId id="2147484096" r:id="rId47"/>
    <p:sldLayoutId id="2147484097" r:id="rId48"/>
    <p:sldLayoutId id="2147484098" r:id="rId49"/>
  </p:sldLayoutIdLst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1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1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1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gif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1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5.JPG"/><Relationship Id="rId4" Type="http://schemas.openxmlformats.org/officeDocument/2006/relationships/image" Target="../media/image74.JPG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600" y="2996952"/>
            <a:ext cx="7785100" cy="474662"/>
          </a:xfrm>
        </p:spPr>
        <p:txBody>
          <a:bodyPr/>
          <a:lstStyle/>
          <a:p>
            <a:r>
              <a:rPr lang="ko-KR" altLang="en-US" sz="3600" dirty="0"/>
              <a:t>애플리케이션 </a:t>
            </a:r>
            <a:r>
              <a:rPr lang="en-US" altLang="ko-KR" sz="3600" dirty="0"/>
              <a:t>SW</a:t>
            </a:r>
            <a:r>
              <a:rPr lang="ko-KR" altLang="en-US" sz="3600" dirty="0"/>
              <a:t> 테스트 수행</a:t>
            </a:r>
          </a:p>
        </p:txBody>
      </p:sp>
    </p:spTree>
    <p:extLst>
      <p:ext uri="{BB962C8B-B14F-4D97-AF65-F5344CB8AC3E}">
        <p14:creationId xmlns:p14="http://schemas.microsoft.com/office/powerpoint/2010/main" val="417533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60350"/>
            <a:ext cx="7129463" cy="433388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sz="3600" b="1" dirty="0" smtClean="0"/>
              <a:t>사용자가 발견하는 오류</a:t>
            </a:r>
            <a:r>
              <a:rPr lang="en-US" altLang="ko-KR" sz="3600" b="1" dirty="0" smtClean="0"/>
              <a:t>: 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정답 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0" y="1122363"/>
            <a:ext cx="8610600" cy="512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>
              <a:spcAft>
                <a:spcPct val="55000"/>
              </a:spcAft>
            </a:pPr>
            <a:r>
              <a:rPr lang="ko-KR" altLang="en-US" sz="2000" smtClean="0"/>
              <a:t>소프트웨어 시스템 개발에 있어 가장 어려운 문제는</a:t>
            </a:r>
            <a:r>
              <a:rPr lang="ko-KR" altLang="en-US" sz="2000" smtClean="0">
                <a:latin typeface="Times New Roman" pitchFamily="18" charset="0"/>
              </a:rPr>
              <a:t>  </a:t>
            </a:r>
            <a:r>
              <a:rPr lang="ko-KR" altLang="en-US" sz="2000" smtClean="0"/>
              <a:t>사용자가</a:t>
            </a:r>
            <a:r>
              <a:rPr lang="ko-KR" altLang="en-US" sz="2000" smtClean="0">
                <a:latin typeface="Times New Roman" pitchFamily="18" charset="0"/>
              </a:rPr>
              <a:t>    </a:t>
            </a:r>
            <a:r>
              <a:rPr lang="ko-KR" altLang="en-US" sz="2000" smtClean="0"/>
              <a:t>무엇을 원하는지 정확히 정의 내리는 일</a:t>
            </a:r>
          </a:p>
          <a:p>
            <a:pPr eaLnBrk="1" hangingPunct="1">
              <a:spcAft>
                <a:spcPct val="55000"/>
              </a:spcAft>
            </a:pPr>
            <a:r>
              <a:rPr lang="ko-KR" altLang="en-US" sz="2000" smtClean="0"/>
              <a:t>소프트웨어 시스템 개발의 성공의 열쇠는 무엇을 만들 </a:t>
            </a:r>
            <a:r>
              <a:rPr lang="ko-KR" altLang="en-US" sz="2000" smtClean="0">
                <a:latin typeface="Times New Roman" pitchFamily="18" charset="0"/>
              </a:rPr>
              <a:t>  </a:t>
            </a:r>
            <a:r>
              <a:rPr lang="ko-KR" altLang="en-US" sz="2000" smtClean="0"/>
              <a:t>것인가</a:t>
            </a:r>
            <a:r>
              <a:rPr lang="en-US" altLang="ko-KR" sz="2000" smtClean="0"/>
              <a:t>, </a:t>
            </a:r>
            <a:r>
              <a:rPr lang="ko-KR" altLang="en-US" sz="2000" smtClean="0"/>
              <a:t>사용자에게 어떤 기능과 편리함을 제공할 수 있는가를 빠르고</a:t>
            </a:r>
            <a:r>
              <a:rPr lang="ko-KR" altLang="en-US" sz="2000" smtClean="0">
                <a:latin typeface="Times New Roman" pitchFamily="18" charset="0"/>
              </a:rPr>
              <a:t> </a:t>
            </a:r>
            <a:r>
              <a:rPr lang="ko-KR" altLang="en-US" sz="2000" smtClean="0"/>
              <a:t>효과적으로 파악하는 데 달려있다</a:t>
            </a:r>
            <a:r>
              <a:rPr lang="en-US" altLang="ko-KR" sz="2000" smtClean="0"/>
              <a:t>. </a:t>
            </a:r>
          </a:p>
          <a:p>
            <a:pPr eaLnBrk="1" hangingPunct="1">
              <a:spcAft>
                <a:spcPct val="55000"/>
              </a:spcAft>
            </a:pPr>
            <a:r>
              <a:rPr lang="ko-KR" altLang="en-US" sz="2000" smtClean="0"/>
              <a:t>목표가 </a:t>
            </a:r>
            <a:r>
              <a:rPr lang="ko-KR" altLang="en-US" sz="2000" b="1" u="sng" smtClean="0">
                <a:solidFill>
                  <a:srgbClr val="0070C0"/>
                </a:solidFill>
              </a:rPr>
              <a:t>정확히 분석되어</a:t>
            </a:r>
            <a:r>
              <a:rPr lang="ko-KR" altLang="en-US" sz="2000" b="1" u="sng" smtClean="0">
                <a:solidFill>
                  <a:srgbClr val="0070C0"/>
                </a:solidFill>
                <a:latin typeface="Times New Roman" pitchFamily="18" charset="0"/>
              </a:rPr>
              <a:t>  </a:t>
            </a:r>
            <a:r>
              <a:rPr lang="ko-KR" altLang="en-US" sz="2000" b="1" u="sng" smtClean="0">
                <a:solidFill>
                  <a:srgbClr val="0070C0"/>
                </a:solidFill>
              </a:rPr>
              <a:t>있지 않은 상황에서 개발에</a:t>
            </a:r>
            <a:r>
              <a:rPr lang="ko-KR" altLang="en-US" sz="2000" b="1" u="sng" smtClean="0">
                <a:solidFill>
                  <a:srgbClr val="0070C0"/>
                </a:solidFill>
                <a:latin typeface="Times New Roman" pitchFamily="18" charset="0"/>
              </a:rPr>
              <a:t>  </a:t>
            </a:r>
            <a:r>
              <a:rPr lang="ko-KR" altLang="en-US" sz="2000" b="1" u="sng" smtClean="0">
                <a:solidFill>
                  <a:srgbClr val="0070C0"/>
                </a:solidFill>
              </a:rPr>
              <a:t>들어간다면 시스템이 제대로 만들어 질 확률이 떨어진다</a:t>
            </a:r>
            <a:r>
              <a:rPr lang="en-US" altLang="ko-KR" sz="2000" smtClean="0">
                <a:solidFill>
                  <a:srgbClr val="0070C0"/>
                </a:solidFill>
              </a:rPr>
              <a:t>. </a:t>
            </a:r>
          </a:p>
          <a:p>
            <a:pPr eaLnBrk="1" hangingPunct="1">
              <a:spcAft>
                <a:spcPct val="55000"/>
              </a:spcAft>
            </a:pPr>
            <a:r>
              <a:rPr lang="ko-KR" altLang="en-US" sz="2000" smtClean="0"/>
              <a:t>특히 개발 도중 새로운 요구사항이 계속적으로 추가된다면 체계적인</a:t>
            </a:r>
            <a:r>
              <a:rPr lang="ko-KR" altLang="en-US" sz="2000" smtClean="0">
                <a:latin typeface="Times New Roman" pitchFamily="18" charset="0"/>
              </a:rPr>
              <a:t>    </a:t>
            </a:r>
            <a:r>
              <a:rPr lang="ko-KR" altLang="en-US" sz="2000" smtClean="0"/>
              <a:t> 설계를 하지 못해 품질에 심각한 </a:t>
            </a:r>
            <a:r>
              <a:rPr lang="ko-KR" altLang="en-US" sz="2000" smtClean="0">
                <a:latin typeface="Times New Roman" pitchFamily="18" charset="0"/>
              </a:rPr>
              <a:t> </a:t>
            </a:r>
            <a:r>
              <a:rPr lang="ko-KR" altLang="en-US" sz="2000" smtClean="0"/>
              <a:t>영향을 미친다</a:t>
            </a:r>
            <a:r>
              <a:rPr lang="en-US" altLang="ko-KR" sz="2000" smtClean="0"/>
              <a:t>.</a:t>
            </a:r>
          </a:p>
          <a:p>
            <a:pPr eaLnBrk="1" hangingPunct="1">
              <a:spcAft>
                <a:spcPct val="55000"/>
              </a:spcAft>
            </a:pPr>
            <a:r>
              <a:rPr lang="ko-KR" altLang="en-US" sz="2000" b="1" u="sng" smtClean="0">
                <a:solidFill>
                  <a:srgbClr val="0070C0"/>
                </a:solidFill>
              </a:rPr>
              <a:t>프로그래밍을 서둘러 시작할수록 더 오랜 시간이 걸려 늦게 끝난다</a:t>
            </a:r>
            <a:r>
              <a:rPr lang="en-US" altLang="ko-KR" sz="2000" b="1" u="sng" smtClean="0">
                <a:solidFill>
                  <a:srgbClr val="0070C0"/>
                </a:solidFill>
                <a:latin typeface="Times New Roman" pitchFamily="18" charset="0"/>
              </a:rPr>
              <a:t>.</a:t>
            </a:r>
            <a:endParaRPr lang="en-US" altLang="ko-KR" sz="2000" smtClean="0">
              <a:solidFill>
                <a:srgbClr val="0070C0"/>
              </a:solidFill>
            </a:endParaRPr>
          </a:p>
          <a:p>
            <a:pPr eaLnBrk="1" hangingPunct="1">
              <a:spcAft>
                <a:spcPct val="55000"/>
              </a:spcAft>
            </a:pPr>
            <a:r>
              <a:rPr lang="ko-KR" altLang="en-US" sz="2000" smtClean="0"/>
              <a:t>개발 이전 목표를 구체적으로 확립하는 것은 성공의 열쇠</a:t>
            </a:r>
          </a:p>
          <a:p>
            <a:pPr eaLnBrk="1" hangingPunct="1">
              <a:buFont typeface="Wingdings" pitchFamily="2" charset="2"/>
              <a:buNone/>
            </a:pPr>
            <a:endParaRPr lang="ko-KR" altLang="en-US" smtClean="0"/>
          </a:p>
          <a:p>
            <a:pPr eaLnBrk="1" hangingPunct="1">
              <a:buFont typeface="Wingdings" pitchFamily="2" charset="2"/>
              <a:buNone/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822999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sz="2500" dirty="0" smtClean="0"/>
              <a:t>3) </a:t>
            </a:r>
            <a:r>
              <a:rPr lang="ko-KR" altLang="en-US" sz="2500" dirty="0" smtClean="0"/>
              <a:t>조건 검증 기준</a:t>
            </a:r>
            <a:r>
              <a:rPr lang="en-US" altLang="ko-KR" sz="2500" dirty="0" smtClean="0"/>
              <a:t>(3)</a:t>
            </a:r>
            <a:endParaRPr lang="ko-KR" altLang="en-US" sz="2500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116505" y="773705"/>
            <a:ext cx="8963994" cy="5669958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조건 검증 기준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두 개의 개별 조건식이 존재할 때 개별 </a:t>
            </a:r>
            <a:r>
              <a:rPr lang="ko-KR" altLang="en-US" dirty="0" err="1"/>
              <a:t>조건식의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ko-KR" altLang="en-US" dirty="0"/>
              <a:t>와 </a:t>
            </a:r>
            <a:r>
              <a:rPr lang="en-US" altLang="ko-KR" dirty="0"/>
              <a:t>F</a:t>
            </a:r>
            <a:r>
              <a:rPr lang="ko-KR" altLang="en-US" dirty="0"/>
              <a:t>를 최소한 한 번은 </a:t>
            </a:r>
            <a:r>
              <a:rPr lang="ko-KR" altLang="en-US" dirty="0" smtClean="0"/>
              <a:t>테스트할 수 </a:t>
            </a:r>
            <a:r>
              <a:rPr lang="ko-KR" altLang="en-US" dirty="0"/>
              <a:t>있도록 테스트 </a:t>
            </a:r>
            <a:r>
              <a:rPr lang="ko-KR" altLang="en-US" dirty="0" smtClean="0"/>
              <a:t>케이스 선정</a:t>
            </a:r>
            <a:endParaRPr lang="en-US" altLang="ko-KR" dirty="0" smtClean="0"/>
          </a:p>
          <a:p>
            <a:pPr lvl="1"/>
            <a:r>
              <a:rPr lang="ko-KR" altLang="en-US" dirty="0"/>
              <a:t>분기 검증 기준에서 발견하지 못한 오류</a:t>
            </a:r>
            <a:r>
              <a:rPr lang="en-US" altLang="ko-KR" dirty="0"/>
              <a:t>(</a:t>
            </a:r>
            <a:r>
              <a:rPr lang="ko-KR" altLang="en-US" dirty="0"/>
              <a:t>개별 </a:t>
            </a:r>
            <a:r>
              <a:rPr lang="ko-KR" altLang="en-US" dirty="0" err="1" smtClean="0"/>
              <a:t>조건식에</a:t>
            </a:r>
            <a:r>
              <a:rPr lang="ko-KR" altLang="en-US" dirty="0" smtClean="0"/>
              <a:t> </a:t>
            </a:r>
            <a:r>
              <a:rPr lang="ko-KR" altLang="en-US" dirty="0"/>
              <a:t>존재하는 오류</a:t>
            </a:r>
            <a:r>
              <a:rPr lang="en-US" altLang="ko-KR" dirty="0"/>
              <a:t>)</a:t>
            </a:r>
            <a:r>
              <a:rPr lang="ko-KR" altLang="en-US" dirty="0"/>
              <a:t>를 발견할 수 있는 더 강력한 </a:t>
            </a:r>
            <a:r>
              <a:rPr lang="ko-KR" altLang="en-US" dirty="0" smtClean="0"/>
              <a:t>테스트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004A82"/>
                </a:solidFill>
              </a:rPr>
              <a:t>조건 </a:t>
            </a:r>
            <a:r>
              <a:rPr lang="ko-KR" altLang="en-US" dirty="0">
                <a:solidFill>
                  <a:srgbClr val="004A82"/>
                </a:solidFill>
              </a:rPr>
              <a:t>검증 </a:t>
            </a:r>
            <a:r>
              <a:rPr lang="ko-KR" altLang="en-US" dirty="0" smtClean="0">
                <a:solidFill>
                  <a:srgbClr val="004A82"/>
                </a:solidFill>
              </a:rPr>
              <a:t>기준의 테스트 케이스</a:t>
            </a:r>
            <a:r>
              <a:rPr lang="en-US" altLang="ko-KR" dirty="0" smtClean="0">
                <a:solidFill>
                  <a:srgbClr val="004A82"/>
                </a:solidFill>
              </a:rPr>
              <a:t>(4</a:t>
            </a:r>
            <a:r>
              <a:rPr lang="ko-KR" altLang="en-US" dirty="0" smtClean="0">
                <a:solidFill>
                  <a:srgbClr val="004A82"/>
                </a:solidFill>
              </a:rPr>
              <a:t>가지</a:t>
            </a:r>
            <a:r>
              <a:rPr lang="en-US" altLang="ko-KR" dirty="0" smtClean="0">
                <a:solidFill>
                  <a:srgbClr val="004A82"/>
                </a:solidFill>
              </a:rPr>
              <a:t>)</a:t>
            </a:r>
          </a:p>
          <a:p>
            <a:pPr lvl="1"/>
            <a:endParaRPr lang="en-US" altLang="ko-KR" dirty="0" smtClean="0">
              <a:solidFill>
                <a:srgbClr val="0000FF"/>
              </a:solidFill>
            </a:endParaRPr>
          </a:p>
          <a:p>
            <a:pPr lvl="1"/>
            <a:endParaRPr lang="en-US" altLang="ko-KR" dirty="0">
              <a:solidFill>
                <a:srgbClr val="0000FF"/>
              </a:solidFill>
            </a:endParaRPr>
          </a:p>
          <a:p>
            <a:pPr lvl="1"/>
            <a:endParaRPr lang="en-US" altLang="ko-KR" dirty="0" smtClean="0">
              <a:solidFill>
                <a:srgbClr val="0000FF"/>
              </a:solidFill>
            </a:endParaRPr>
          </a:p>
          <a:p>
            <a:pPr lvl="1"/>
            <a:endParaRPr lang="en-US" altLang="ko-KR" dirty="0">
              <a:solidFill>
                <a:srgbClr val="0000FF"/>
              </a:solidFill>
            </a:endParaRPr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/>
              <a:t>가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개별 </a:t>
            </a:r>
            <a:r>
              <a:rPr lang="ko-KR" altLang="en-US" dirty="0" err="1" smtClean="0"/>
              <a:t>조건식을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만족하는 테스트 케이스</a:t>
            </a:r>
            <a:endParaRPr lang="en-US" altLang="ko-KR" dirty="0"/>
          </a:p>
          <a:p>
            <a:pPr marL="93662" indent="0">
              <a:buNone/>
            </a:pPr>
            <a:r>
              <a:rPr lang="ko-KR" altLang="en-US" dirty="0" smtClean="0"/>
              <a:t>                                  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701570" y="3519011"/>
            <a:ext cx="3285364" cy="13501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가</a:t>
            </a:r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 : (</a:t>
            </a:r>
            <a:r>
              <a:rPr lang="en-US" altLang="ko-KR" sz="16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X&gt;1) = T </a:t>
            </a:r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and (</a:t>
            </a:r>
            <a:r>
              <a:rPr lang="en-US" altLang="ko-KR" sz="16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Y=0) = T</a:t>
            </a:r>
            <a:endParaRPr lang="en-US" altLang="ko-KR" sz="16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가</a:t>
            </a:r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 : </a:t>
            </a:r>
            <a:r>
              <a:rPr lang="fr-FR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(X&gt;1) = T and (Y=0) = </a:t>
            </a:r>
            <a:r>
              <a:rPr lang="fr-FR" altLang="ko-KR" sz="16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F 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가</a:t>
            </a:r>
            <a:r>
              <a:rPr lang="en-US" altLang="ko-KR" sz="16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 : </a:t>
            </a:r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(X&gt;1) = </a:t>
            </a:r>
            <a:r>
              <a:rPr lang="en-US" altLang="ko-KR" sz="16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F </a:t>
            </a:r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and (Y=0) = T</a:t>
            </a:r>
            <a:endParaRPr lang="en-US" altLang="ko-KR" sz="1600" dirty="0" smtClean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가</a:t>
            </a:r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 : (X&gt;1) = </a:t>
            </a:r>
            <a:r>
              <a:rPr lang="en-US" altLang="ko-KR" sz="16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F </a:t>
            </a:r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and (Y=0) = </a:t>
            </a:r>
            <a:r>
              <a:rPr lang="en-US" altLang="ko-KR" sz="16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186644" y="4870487"/>
            <a:ext cx="1174013" cy="810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en-US" altLang="ko-KR" sz="16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T, T), (F, F)</a:t>
            </a:r>
          </a:p>
          <a:p>
            <a:pPr algn="ctr"/>
            <a:endParaRPr lang="en-US" altLang="ko-KR" sz="16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(T, F), (F, T)</a:t>
            </a:r>
            <a:endParaRPr lang="ko-KR" altLang="en-US" sz="16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5" name="왼쪽 중괄호 14"/>
          <p:cNvSpPr/>
          <p:nvPr/>
        </p:nvSpPr>
        <p:spPr>
          <a:xfrm>
            <a:off x="5067055" y="4869161"/>
            <a:ext cx="225025" cy="81008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59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sz="2500" dirty="0" smtClean="0"/>
              <a:t>3) </a:t>
            </a:r>
            <a:r>
              <a:rPr lang="ko-KR" altLang="en-US" sz="2500" dirty="0" smtClean="0"/>
              <a:t>조건 검증 기준</a:t>
            </a:r>
            <a:r>
              <a:rPr lang="en-US" altLang="ko-KR" sz="2500" dirty="0" smtClean="0"/>
              <a:t>(4)</a:t>
            </a:r>
            <a:endParaRPr lang="ko-KR" altLang="en-US" sz="2500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116505" y="773705"/>
            <a:ext cx="8963994" cy="5669958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조건 </a:t>
            </a:r>
            <a:r>
              <a:rPr lang="ko-KR" altLang="en-US" dirty="0">
                <a:solidFill>
                  <a:srgbClr val="004A82"/>
                </a:solidFill>
              </a:rPr>
              <a:t>검증 </a:t>
            </a:r>
            <a:r>
              <a:rPr lang="ko-KR" altLang="en-US" dirty="0" smtClean="0">
                <a:solidFill>
                  <a:srgbClr val="004A82"/>
                </a:solidFill>
              </a:rPr>
              <a:t>기준의 테스트 케이스</a:t>
            </a:r>
            <a:r>
              <a:rPr lang="en-US" altLang="ko-KR" dirty="0" smtClean="0">
                <a:solidFill>
                  <a:srgbClr val="004A82"/>
                </a:solidFill>
              </a:rPr>
              <a:t>(4</a:t>
            </a:r>
            <a:r>
              <a:rPr lang="ko-KR" altLang="en-US" dirty="0" smtClean="0">
                <a:solidFill>
                  <a:srgbClr val="004A82"/>
                </a:solidFill>
              </a:rPr>
              <a:t>가지</a:t>
            </a:r>
            <a:r>
              <a:rPr lang="en-US" altLang="ko-KR" dirty="0" smtClean="0">
                <a:solidFill>
                  <a:srgbClr val="004A82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altLang="ko-KR" dirty="0" smtClean="0"/>
              <a:t>                                                   (</a:t>
            </a:r>
            <a:r>
              <a:rPr lang="ko-KR" altLang="en-US" dirty="0" smtClean="0"/>
              <a:t>다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개별 </a:t>
            </a:r>
            <a:r>
              <a:rPr lang="ko-KR" altLang="en-US" dirty="0" err="1" smtClean="0"/>
              <a:t>조건식을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만족하는 테스트 케이스</a:t>
            </a:r>
            <a:endParaRPr lang="en-US" altLang="ko-KR" dirty="0"/>
          </a:p>
          <a:p>
            <a:pPr marL="93662" indent="0">
              <a:buNone/>
            </a:pPr>
            <a:r>
              <a:rPr lang="ko-KR" altLang="en-US" dirty="0" smtClean="0"/>
              <a:t>                                  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836585" y="1489668"/>
            <a:ext cx="3285364" cy="13501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다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)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: (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X=2) = T or (Z&gt;1) = T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다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)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: </a:t>
            </a:r>
            <a:r>
              <a:rPr lang="fr-FR" altLang="ko-KR" sz="1600" dirty="0">
                <a:solidFill>
                  <a:schemeClr val="tx1"/>
                </a:solidFill>
                <a:latin typeface="+mn-ea"/>
              </a:rPr>
              <a:t>(</a:t>
            </a:r>
            <a:r>
              <a:rPr lang="fr-FR" altLang="ko-KR" sz="1600" dirty="0" smtClean="0">
                <a:solidFill>
                  <a:schemeClr val="tx1"/>
                </a:solidFill>
                <a:latin typeface="+mn-ea"/>
              </a:rPr>
              <a:t>X=2) </a:t>
            </a:r>
            <a:r>
              <a:rPr lang="fr-FR" altLang="ko-KR" sz="1600" dirty="0">
                <a:solidFill>
                  <a:schemeClr val="tx1"/>
                </a:solidFill>
                <a:latin typeface="+mn-ea"/>
              </a:rPr>
              <a:t>= T </a:t>
            </a:r>
            <a:r>
              <a:rPr lang="fr-FR" altLang="ko-KR" sz="1600" dirty="0" smtClean="0">
                <a:solidFill>
                  <a:schemeClr val="tx1"/>
                </a:solidFill>
                <a:latin typeface="+mn-ea"/>
              </a:rPr>
              <a:t>or (Z&gt;1) </a:t>
            </a:r>
            <a:r>
              <a:rPr lang="fr-FR" altLang="ko-KR" sz="1600" dirty="0">
                <a:solidFill>
                  <a:schemeClr val="tx1"/>
                </a:solidFill>
                <a:latin typeface="+mn-ea"/>
              </a:rPr>
              <a:t>= </a:t>
            </a:r>
            <a:r>
              <a:rPr lang="fr-FR" altLang="ko-KR" sz="1600" dirty="0" smtClean="0">
                <a:solidFill>
                  <a:schemeClr val="tx1"/>
                </a:solidFill>
                <a:latin typeface="+mn-ea"/>
              </a:rPr>
              <a:t>F 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다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) :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X=2)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=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F or (Z&gt;1)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= T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다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)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: (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X=2)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=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F or (Z&gt;1)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=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20988" y="1790841"/>
            <a:ext cx="1174013" cy="810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en-US" altLang="ko-KR" sz="16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T, T), (F, F)</a:t>
            </a:r>
          </a:p>
          <a:p>
            <a:pPr algn="ctr"/>
            <a:endParaRPr lang="en-US" altLang="ko-KR" sz="16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(T, F), (F, T)</a:t>
            </a:r>
            <a:endParaRPr lang="ko-KR" altLang="en-US" sz="16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5" name="왼쪽 중괄호 14"/>
          <p:cNvSpPr/>
          <p:nvPr/>
        </p:nvSpPr>
        <p:spPr>
          <a:xfrm>
            <a:off x="5408475" y="1790841"/>
            <a:ext cx="225025" cy="81008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36" y="3054247"/>
            <a:ext cx="7352504" cy="330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1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sz="2500" dirty="0" smtClean="0"/>
              <a:t>3) </a:t>
            </a:r>
            <a:r>
              <a:rPr lang="ko-KR" altLang="en-US" sz="2500" dirty="0" smtClean="0"/>
              <a:t>조건 검증 기준</a:t>
            </a:r>
            <a:r>
              <a:rPr lang="en-US" altLang="ko-KR" sz="2500" dirty="0" smtClean="0"/>
              <a:t>(5)</a:t>
            </a:r>
            <a:endParaRPr lang="ko-KR" altLang="en-US" sz="25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60" y="863715"/>
            <a:ext cx="6202968" cy="550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6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sz="2500" dirty="0" smtClean="0"/>
              <a:t>4) </a:t>
            </a:r>
            <a:r>
              <a:rPr lang="ko-KR" altLang="en-US" sz="2500" dirty="0" smtClean="0"/>
              <a:t>분기</a:t>
            </a:r>
            <a:r>
              <a:rPr lang="en-US" altLang="ko-KR" sz="2500" dirty="0" smtClean="0"/>
              <a:t>/</a:t>
            </a:r>
            <a:r>
              <a:rPr lang="ko-KR" altLang="en-US" sz="2500" dirty="0" smtClean="0"/>
              <a:t>조건 검증 기준</a:t>
            </a:r>
            <a:r>
              <a:rPr lang="en-US" altLang="ko-KR" sz="2500" dirty="0" smtClean="0"/>
              <a:t>(1)</a:t>
            </a:r>
            <a:endParaRPr lang="ko-KR" altLang="en-US" sz="2500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116505" y="773705"/>
            <a:ext cx="8963994" cy="566995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4A82"/>
                </a:solidFill>
              </a:rPr>
              <a:t>분기</a:t>
            </a:r>
            <a:r>
              <a:rPr lang="en-US" altLang="ko-KR" dirty="0">
                <a:solidFill>
                  <a:srgbClr val="004A82"/>
                </a:solidFill>
              </a:rPr>
              <a:t>/</a:t>
            </a:r>
            <a:r>
              <a:rPr lang="ko-KR" altLang="en-US" dirty="0">
                <a:solidFill>
                  <a:srgbClr val="004A82"/>
                </a:solidFill>
              </a:rPr>
              <a:t>조건 검증 </a:t>
            </a:r>
            <a:r>
              <a:rPr lang="ko-KR" altLang="en-US" dirty="0" smtClean="0">
                <a:solidFill>
                  <a:srgbClr val="004A82"/>
                </a:solidFill>
              </a:rPr>
              <a:t>기준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branch/condition coverage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개별 </a:t>
            </a:r>
            <a:r>
              <a:rPr lang="ko-KR" altLang="en-US" dirty="0" err="1"/>
              <a:t>조건식을</a:t>
            </a:r>
            <a:r>
              <a:rPr lang="ko-KR" altLang="en-US" dirty="0"/>
              <a:t> 모두 만족하면서 전체 </a:t>
            </a:r>
            <a:r>
              <a:rPr lang="ko-KR" altLang="en-US" dirty="0" smtClean="0"/>
              <a:t>조건식도 만족하는 </a:t>
            </a:r>
            <a:r>
              <a:rPr lang="ko-KR" altLang="en-US" dirty="0"/>
              <a:t>테스트 </a:t>
            </a:r>
            <a:r>
              <a:rPr lang="ko-KR" altLang="en-US" dirty="0" smtClean="0"/>
              <a:t>케이스</a:t>
            </a:r>
            <a:endParaRPr lang="en-US" altLang="ko-KR" dirty="0" smtClean="0"/>
          </a:p>
          <a:p>
            <a:pPr lvl="1"/>
            <a:endParaRPr lang="en-US" altLang="ko-KR" dirty="0">
              <a:solidFill>
                <a:srgbClr val="0000FF"/>
              </a:solidFill>
            </a:endParaRPr>
          </a:p>
          <a:p>
            <a:pPr lvl="1"/>
            <a:endParaRPr lang="en-US" altLang="ko-KR" dirty="0" smtClean="0">
              <a:solidFill>
                <a:srgbClr val="0000FF"/>
              </a:solidFill>
            </a:endParaRPr>
          </a:p>
          <a:p>
            <a:pPr lvl="1"/>
            <a:endParaRPr lang="en-US" altLang="ko-KR" dirty="0">
              <a:solidFill>
                <a:srgbClr val="0000FF"/>
              </a:solidFill>
            </a:endParaRPr>
          </a:p>
          <a:p>
            <a:pPr lvl="1"/>
            <a:endParaRPr lang="en-US" altLang="ko-KR" dirty="0" smtClean="0">
              <a:solidFill>
                <a:srgbClr val="0000FF"/>
              </a:solidFill>
            </a:endParaRPr>
          </a:p>
          <a:p>
            <a:pPr lvl="1"/>
            <a:endParaRPr lang="en-US" altLang="ko-KR" dirty="0" smtClean="0">
              <a:solidFill>
                <a:srgbClr val="0000FF"/>
              </a:solidFill>
            </a:endParaRPr>
          </a:p>
          <a:p>
            <a:pPr lvl="1"/>
            <a:endParaRPr lang="en-US" altLang="ko-KR" dirty="0">
              <a:solidFill>
                <a:srgbClr val="0000FF"/>
              </a:solidFill>
            </a:endParaRPr>
          </a:p>
          <a:p>
            <a:pPr marL="93662" indent="0">
              <a:buNone/>
            </a:pPr>
            <a:r>
              <a:rPr lang="ko-KR" altLang="en-US" dirty="0" smtClean="0"/>
              <a:t>                                  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041" y="2168860"/>
            <a:ext cx="5907618" cy="222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61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sz="2500" dirty="0" smtClean="0"/>
              <a:t>4) </a:t>
            </a:r>
            <a:r>
              <a:rPr lang="ko-KR" altLang="en-US" sz="2500" dirty="0" smtClean="0"/>
              <a:t>분기</a:t>
            </a:r>
            <a:r>
              <a:rPr lang="en-US" altLang="ko-KR" sz="2500" dirty="0" smtClean="0"/>
              <a:t>/</a:t>
            </a:r>
            <a:r>
              <a:rPr lang="ko-KR" altLang="en-US" sz="2500" dirty="0" smtClean="0"/>
              <a:t>조건 검증 기준</a:t>
            </a:r>
            <a:r>
              <a:rPr lang="en-US" altLang="ko-KR" sz="2500" dirty="0" smtClean="0"/>
              <a:t>(2)</a:t>
            </a:r>
            <a:endParaRPr lang="ko-KR" altLang="en-US" sz="2500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116505" y="773705"/>
            <a:ext cx="8963994" cy="5669958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첫 번째 </a:t>
            </a:r>
            <a:r>
              <a:rPr lang="ko-KR" altLang="en-US" dirty="0" err="1" smtClean="0">
                <a:solidFill>
                  <a:srgbClr val="004A82"/>
                </a:solidFill>
              </a:rPr>
              <a:t>조건문에서</a:t>
            </a:r>
            <a:r>
              <a:rPr lang="ko-KR" altLang="en-US" dirty="0" smtClean="0">
                <a:solidFill>
                  <a:srgbClr val="004A82"/>
                </a:solidFill>
              </a:rPr>
              <a:t> 문제점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en-US" altLang="ko-KR" dirty="0" smtClean="0"/>
              <a:t> </a:t>
            </a:r>
            <a:r>
              <a:rPr lang="en-US" altLang="ko-KR" dirty="0"/>
              <a:t>(</a:t>
            </a:r>
            <a:r>
              <a:rPr lang="en-US" altLang="ko-KR" dirty="0" smtClean="0"/>
              <a:t>X&gt;1</a:t>
            </a:r>
            <a:r>
              <a:rPr lang="en-US" altLang="ko-KR" dirty="0"/>
              <a:t>)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F</a:t>
            </a:r>
            <a:r>
              <a:rPr lang="ko-KR" altLang="en-US" dirty="0"/>
              <a:t>이면 </a:t>
            </a:r>
            <a:r>
              <a:rPr lang="en-US" altLang="ko-KR" dirty="0"/>
              <a:t>(</a:t>
            </a:r>
            <a:r>
              <a:rPr lang="en-US" altLang="ko-KR" dirty="0" smtClean="0"/>
              <a:t>Y=0</a:t>
            </a:r>
            <a:r>
              <a:rPr lang="en-US" altLang="ko-KR" dirty="0"/>
              <a:t>)</a:t>
            </a:r>
            <a:r>
              <a:rPr lang="ko-KR" altLang="en-US" dirty="0"/>
              <a:t>의 결과와 관계없이 </a:t>
            </a:r>
            <a:r>
              <a:rPr lang="ko-KR" altLang="en-US" dirty="0" err="1" smtClean="0"/>
              <a:t>조건문이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F       (Z=Z/X)</a:t>
            </a:r>
            <a:r>
              <a:rPr lang="ko-KR" altLang="en-US" dirty="0" smtClean="0"/>
              <a:t>문장을 수행 안 함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∴</a:t>
            </a:r>
            <a:r>
              <a:rPr lang="ko-KR" altLang="en-US" dirty="0" smtClean="0"/>
              <a:t> 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</a:t>
            </a:r>
            <a:r>
              <a:rPr lang="ko-KR" altLang="en-US" dirty="0"/>
              <a:t>의 개별 </a:t>
            </a:r>
            <a:r>
              <a:rPr lang="ko-KR" altLang="en-US" dirty="0" err="1"/>
              <a:t>조건식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smtClean="0"/>
              <a:t>Y=0</a:t>
            </a:r>
            <a:r>
              <a:rPr lang="en-US" altLang="ko-KR" dirty="0"/>
              <a:t>)</a:t>
            </a:r>
            <a:r>
              <a:rPr lang="ko-KR" altLang="en-US" dirty="0"/>
              <a:t>에서 </a:t>
            </a:r>
            <a:r>
              <a:rPr lang="ko-KR" altLang="en-US" dirty="0" smtClean="0"/>
              <a:t>오류 발생 시 발견 못함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 </a:t>
            </a:r>
            <a:r>
              <a:rPr lang="ko-KR" altLang="en-US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∵ </a:t>
            </a:r>
            <a:r>
              <a:rPr lang="ko-KR" altLang="en-US" dirty="0" smtClean="0"/>
              <a:t>두 </a:t>
            </a:r>
            <a:r>
              <a:rPr lang="ko-KR" altLang="en-US" dirty="0"/>
              <a:t>개의 개별식이 </a:t>
            </a:r>
            <a:r>
              <a:rPr lang="en-US" altLang="ko-KR" dirty="0"/>
              <a:t>and</a:t>
            </a:r>
            <a:r>
              <a:rPr lang="ko-KR" altLang="en-US" dirty="0"/>
              <a:t>로 </a:t>
            </a:r>
            <a:r>
              <a:rPr lang="ko-KR" altLang="en-US" dirty="0" smtClean="0"/>
              <a:t>연결       </a:t>
            </a:r>
            <a:r>
              <a:rPr lang="ko-KR" altLang="en-US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∴ </a:t>
            </a:r>
            <a:r>
              <a:rPr lang="ko-KR" altLang="en-US" dirty="0" smtClean="0"/>
              <a:t>개별 </a:t>
            </a:r>
            <a:r>
              <a:rPr lang="ko-KR" altLang="en-US" dirty="0" err="1"/>
              <a:t>조건식</a:t>
            </a:r>
            <a:r>
              <a:rPr lang="ko-KR" altLang="en-US" dirty="0"/>
              <a:t> 하나만 </a:t>
            </a:r>
            <a:r>
              <a:rPr lang="en-US" altLang="ko-KR" dirty="0"/>
              <a:t>F</a:t>
            </a:r>
            <a:r>
              <a:rPr lang="ko-KR" altLang="en-US" dirty="0"/>
              <a:t>이면 </a:t>
            </a:r>
            <a:r>
              <a:rPr lang="ko-KR" altLang="en-US" dirty="0" err="1"/>
              <a:t>조건문은</a:t>
            </a:r>
            <a:r>
              <a:rPr lang="ko-KR" altLang="en-US" dirty="0"/>
              <a:t> </a:t>
            </a:r>
            <a:r>
              <a:rPr lang="ko-KR" altLang="en-US" dirty="0" smtClean="0"/>
              <a:t>무조건 </a:t>
            </a:r>
            <a:r>
              <a:rPr lang="en-US" altLang="ko-KR" dirty="0" smtClean="0"/>
              <a:t>F</a:t>
            </a:r>
          </a:p>
          <a:p>
            <a:pPr lvl="1"/>
            <a:endParaRPr lang="en-US" altLang="ko-KR" dirty="0"/>
          </a:p>
          <a:p>
            <a:r>
              <a:rPr lang="ko-KR" altLang="en-US" dirty="0" smtClean="0">
                <a:solidFill>
                  <a:srgbClr val="004A82"/>
                </a:solidFill>
              </a:rPr>
              <a:t>두 </a:t>
            </a:r>
            <a:r>
              <a:rPr lang="ko-KR" altLang="en-US" dirty="0">
                <a:solidFill>
                  <a:srgbClr val="004A82"/>
                </a:solidFill>
              </a:rPr>
              <a:t>번째 </a:t>
            </a:r>
            <a:r>
              <a:rPr lang="ko-KR" altLang="en-US" dirty="0" err="1">
                <a:solidFill>
                  <a:srgbClr val="004A82"/>
                </a:solidFill>
              </a:rPr>
              <a:t>조건문에서</a:t>
            </a:r>
            <a:r>
              <a:rPr lang="ko-KR" altLang="en-US" dirty="0">
                <a:solidFill>
                  <a:srgbClr val="004A82"/>
                </a:solidFill>
              </a:rPr>
              <a:t> 문제점</a:t>
            </a:r>
            <a:endParaRPr lang="en-US" altLang="ko-KR" dirty="0">
              <a:solidFill>
                <a:srgbClr val="004A82"/>
              </a:solidFill>
            </a:endParaRPr>
          </a:p>
          <a:p>
            <a:pPr lvl="1"/>
            <a:r>
              <a:rPr lang="en-US" altLang="ko-KR" dirty="0"/>
              <a:t> (</a:t>
            </a:r>
            <a:r>
              <a:rPr lang="en-US" altLang="ko-KR" dirty="0" smtClean="0"/>
              <a:t>X=2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en-US" altLang="ko-KR" dirty="0"/>
              <a:t>T</a:t>
            </a:r>
            <a:r>
              <a:rPr lang="ko-KR" altLang="en-US" dirty="0"/>
              <a:t>이면 </a:t>
            </a:r>
            <a:r>
              <a:rPr lang="en-US" altLang="ko-KR" dirty="0"/>
              <a:t>(</a:t>
            </a:r>
            <a:r>
              <a:rPr lang="en-US" altLang="ko-KR" dirty="0" smtClean="0"/>
              <a:t>Z&gt;1</a:t>
            </a:r>
            <a:r>
              <a:rPr lang="en-US" altLang="ko-KR" dirty="0"/>
              <a:t>)</a:t>
            </a:r>
            <a:r>
              <a:rPr lang="ko-KR" altLang="en-US" dirty="0"/>
              <a:t>와 관계없이 문장</a:t>
            </a:r>
            <a:r>
              <a:rPr lang="en-US" altLang="ko-KR" dirty="0"/>
              <a:t>(</a:t>
            </a:r>
            <a:r>
              <a:rPr lang="en-US" altLang="ko-KR" dirty="0" smtClean="0"/>
              <a:t>Z=Z+1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smtClean="0"/>
              <a:t>반드시 수행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 </a:t>
            </a:r>
            <a:r>
              <a:rPr lang="ko-KR" altLang="en-US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∵</a:t>
            </a:r>
            <a:r>
              <a:rPr lang="ko-KR" altLang="en-US" dirty="0" smtClean="0"/>
              <a:t>  두 </a:t>
            </a:r>
            <a:r>
              <a:rPr lang="ko-KR" altLang="en-US" dirty="0"/>
              <a:t>개의 개별식이 </a:t>
            </a:r>
            <a:r>
              <a:rPr lang="en-US" altLang="ko-KR" dirty="0"/>
              <a:t>or</a:t>
            </a:r>
            <a:r>
              <a:rPr lang="ko-KR" altLang="en-US" dirty="0"/>
              <a:t>로 연결되었기 </a:t>
            </a:r>
            <a:r>
              <a:rPr lang="ko-KR" altLang="en-US" dirty="0" smtClean="0"/>
              <a:t>때문</a:t>
            </a:r>
            <a:r>
              <a:rPr lang="en-US" altLang="ko-KR" dirty="0" smtClean="0"/>
              <a:t> </a:t>
            </a:r>
          </a:p>
          <a:p>
            <a:pPr marL="457200" lvl="1" indent="0">
              <a:buNone/>
            </a:pPr>
            <a:r>
              <a:rPr lang="ko-KR" altLang="en-US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∴</a:t>
            </a:r>
            <a:r>
              <a:rPr lang="ko-KR" altLang="en-US" dirty="0" smtClean="0"/>
              <a:t> </a:t>
            </a:r>
            <a:r>
              <a:rPr lang="en-US" altLang="ko-KR" dirty="0"/>
              <a:t>(</a:t>
            </a:r>
            <a:r>
              <a:rPr lang="ko-KR" altLang="en-US" dirty="0"/>
              <a:t>다</a:t>
            </a:r>
            <a:r>
              <a:rPr lang="en-US" altLang="ko-KR" dirty="0"/>
              <a:t>)</a:t>
            </a:r>
            <a:r>
              <a:rPr lang="ko-KR" altLang="en-US" dirty="0"/>
              <a:t>의 개별 </a:t>
            </a:r>
            <a:r>
              <a:rPr lang="ko-KR" altLang="en-US" dirty="0" err="1" smtClean="0"/>
              <a:t>조건식</a:t>
            </a:r>
            <a:r>
              <a:rPr lang="en-US" altLang="ko-KR" dirty="0"/>
              <a:t>(</a:t>
            </a:r>
            <a:r>
              <a:rPr lang="en-US" altLang="ko-KR" dirty="0" smtClean="0"/>
              <a:t>Z&gt;1</a:t>
            </a:r>
            <a:r>
              <a:rPr lang="en-US" altLang="ko-KR" dirty="0"/>
              <a:t>)</a:t>
            </a:r>
            <a:r>
              <a:rPr lang="ko-KR" altLang="en-US" dirty="0"/>
              <a:t>에서 오류가 발생해도 이를 </a:t>
            </a:r>
            <a:r>
              <a:rPr lang="ko-KR" altLang="en-US" dirty="0" smtClean="0"/>
              <a:t>발견 못함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>
                <a:solidFill>
                  <a:srgbClr val="004A82"/>
                </a:solidFill>
              </a:rPr>
              <a:t>마스크</a:t>
            </a:r>
            <a:r>
              <a:rPr lang="en-US" altLang="ko-KR" dirty="0" smtClean="0">
                <a:solidFill>
                  <a:srgbClr val="004A82"/>
                </a:solidFill>
              </a:rPr>
              <a:t>(mask)</a:t>
            </a:r>
          </a:p>
          <a:p>
            <a:pPr lvl="1"/>
            <a:r>
              <a:rPr lang="ko-KR" altLang="en-US" dirty="0" smtClean="0"/>
              <a:t>어떤 </a:t>
            </a:r>
            <a:r>
              <a:rPr lang="ko-KR" altLang="en-US" dirty="0"/>
              <a:t>개별 조건식이 다른 </a:t>
            </a:r>
            <a:r>
              <a:rPr lang="ko-KR" altLang="en-US" dirty="0" smtClean="0"/>
              <a:t>개별 </a:t>
            </a:r>
            <a:r>
              <a:rPr lang="ko-KR" altLang="en-US" dirty="0" err="1" smtClean="0"/>
              <a:t>조건식의</a:t>
            </a:r>
            <a:r>
              <a:rPr lang="ko-KR" altLang="en-US" dirty="0" smtClean="0"/>
              <a:t> </a:t>
            </a:r>
            <a:r>
              <a:rPr lang="ko-KR" altLang="en-US" dirty="0"/>
              <a:t>결과와 상관없이 이미 결정되어지는 </a:t>
            </a:r>
            <a:r>
              <a:rPr lang="ko-KR" altLang="en-US" dirty="0" smtClean="0"/>
              <a:t>것           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5665803" y="1493785"/>
            <a:ext cx="36004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3941930" y="2448345"/>
            <a:ext cx="36004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6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sz="2500" dirty="0" smtClean="0"/>
              <a:t>5) </a:t>
            </a:r>
            <a:r>
              <a:rPr lang="ko-KR" altLang="en-US" sz="2500" dirty="0" smtClean="0"/>
              <a:t>다중 조건 검증 기준</a:t>
            </a:r>
            <a:r>
              <a:rPr lang="en-US" altLang="ko-KR" sz="2500" dirty="0" smtClean="0"/>
              <a:t>(1)</a:t>
            </a:r>
            <a:endParaRPr lang="ko-KR" altLang="en-US" sz="2500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116505" y="773705"/>
            <a:ext cx="8963994" cy="5669958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4A82"/>
                </a:solidFill>
              </a:rPr>
              <a:t>and</a:t>
            </a:r>
            <a:r>
              <a:rPr lang="ko-KR" altLang="en-US" dirty="0">
                <a:solidFill>
                  <a:srgbClr val="004A82"/>
                </a:solidFill>
              </a:rPr>
              <a:t>로 연결된 개별 </a:t>
            </a:r>
            <a:r>
              <a:rPr lang="ko-KR" altLang="en-US" dirty="0" err="1">
                <a:solidFill>
                  <a:srgbClr val="004A82"/>
                </a:solidFill>
              </a:rPr>
              <a:t>조건식에서의</a:t>
            </a:r>
            <a:r>
              <a:rPr lang="ko-KR" altLang="en-US" dirty="0">
                <a:solidFill>
                  <a:srgbClr val="004A82"/>
                </a:solidFill>
              </a:rPr>
              <a:t> 마스크 </a:t>
            </a:r>
            <a:r>
              <a:rPr lang="ko-KR" altLang="en-US" dirty="0" smtClean="0">
                <a:solidFill>
                  <a:srgbClr val="004A82"/>
                </a:solidFill>
              </a:rPr>
              <a:t>문제 해결 방법</a:t>
            </a:r>
            <a:endParaRPr lang="en-US" altLang="ko-KR" dirty="0">
              <a:solidFill>
                <a:srgbClr val="004A82"/>
              </a:solidFill>
            </a:endParaRPr>
          </a:p>
          <a:p>
            <a:pPr marL="457200" lvl="1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] </a:t>
            </a:r>
            <a:r>
              <a:rPr lang="ko-KR" altLang="en-US" dirty="0" smtClean="0"/>
              <a:t>두 </a:t>
            </a:r>
            <a:r>
              <a:rPr lang="ko-KR" altLang="en-US" dirty="0"/>
              <a:t>식 중 하나가 </a:t>
            </a:r>
            <a:r>
              <a:rPr lang="en-US" altLang="ko-KR" dirty="0"/>
              <a:t>F</a:t>
            </a:r>
            <a:r>
              <a:rPr lang="ko-KR" altLang="en-US" dirty="0"/>
              <a:t>인 경우 나머지 식이 </a:t>
            </a:r>
            <a:r>
              <a:rPr lang="en-US" altLang="ko-KR" dirty="0"/>
              <a:t>F</a:t>
            </a:r>
            <a:r>
              <a:rPr lang="ko-KR" altLang="en-US" dirty="0"/>
              <a:t>이든 </a:t>
            </a:r>
            <a:r>
              <a:rPr lang="en-US" altLang="ko-KR" dirty="0"/>
              <a:t>T</a:t>
            </a:r>
            <a:r>
              <a:rPr lang="ko-KR" altLang="en-US" dirty="0"/>
              <a:t>이든 </a:t>
            </a:r>
            <a:r>
              <a:rPr lang="ko-KR" altLang="en-US" dirty="0" smtClean="0"/>
              <a:t>상관없이 결과가 </a:t>
            </a:r>
            <a:r>
              <a:rPr lang="en-US" altLang="ko-KR" dirty="0"/>
              <a:t>F</a:t>
            </a:r>
            <a:r>
              <a:rPr lang="ko-KR" altLang="en-US" dirty="0"/>
              <a:t>라는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해결 방법</a:t>
            </a:r>
            <a:r>
              <a:rPr lang="en-US" altLang="ko-KR" dirty="0" smtClean="0"/>
              <a:t>] </a:t>
            </a:r>
            <a:r>
              <a:rPr lang="ko-KR" altLang="en-US" dirty="0" smtClean="0"/>
              <a:t>나머지 식에서 </a:t>
            </a:r>
            <a:r>
              <a:rPr lang="en-US" altLang="ko-KR" dirty="0" smtClean="0"/>
              <a:t>T</a:t>
            </a:r>
            <a:r>
              <a:rPr lang="ko-KR" altLang="en-US" dirty="0" smtClean="0"/>
              <a:t>와 </a:t>
            </a:r>
            <a:r>
              <a:rPr lang="en-US" altLang="ko-KR" dirty="0"/>
              <a:t>F</a:t>
            </a:r>
            <a:r>
              <a:rPr lang="ko-KR" altLang="en-US" dirty="0"/>
              <a:t>인 경우를 각각 </a:t>
            </a:r>
            <a:r>
              <a:rPr lang="ko-KR" altLang="en-US" dirty="0" smtClean="0"/>
              <a:t>하나씩 </a:t>
            </a:r>
            <a:r>
              <a:rPr lang="ko-KR" altLang="en-US" dirty="0"/>
              <a:t>추가하여 </a:t>
            </a:r>
            <a:r>
              <a:rPr lang="ko-KR" altLang="en-US" dirty="0" smtClean="0"/>
              <a:t>테스트 케이스 선정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>
                <a:solidFill>
                  <a:srgbClr val="004A82"/>
                </a:solidFill>
              </a:rPr>
              <a:t>or</a:t>
            </a:r>
            <a:r>
              <a:rPr lang="ko-KR" altLang="en-US" dirty="0">
                <a:solidFill>
                  <a:srgbClr val="004A82"/>
                </a:solidFill>
              </a:rPr>
              <a:t>로 연결된 개별 </a:t>
            </a:r>
            <a:r>
              <a:rPr lang="ko-KR" altLang="en-US" dirty="0" err="1">
                <a:solidFill>
                  <a:srgbClr val="004A82"/>
                </a:solidFill>
              </a:rPr>
              <a:t>조건식에서의</a:t>
            </a:r>
            <a:r>
              <a:rPr lang="ko-KR" altLang="en-US" dirty="0">
                <a:solidFill>
                  <a:srgbClr val="004A82"/>
                </a:solidFill>
              </a:rPr>
              <a:t> 마스크 문제 해결 </a:t>
            </a:r>
            <a:r>
              <a:rPr lang="ko-KR" altLang="en-US" dirty="0" smtClean="0">
                <a:solidFill>
                  <a:srgbClr val="004A82"/>
                </a:solidFill>
              </a:rPr>
              <a:t>방법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marL="457200" lvl="1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]</a:t>
            </a:r>
            <a:r>
              <a:rPr lang="ko-KR" altLang="en-US" dirty="0"/>
              <a:t> 두 식 중 하나가 </a:t>
            </a:r>
            <a:r>
              <a:rPr lang="en-US" altLang="ko-KR" dirty="0"/>
              <a:t>T</a:t>
            </a:r>
            <a:r>
              <a:rPr lang="ko-KR" altLang="en-US" dirty="0"/>
              <a:t>인 경우 나머지 식은 </a:t>
            </a:r>
            <a:r>
              <a:rPr lang="en-US" altLang="ko-KR" dirty="0"/>
              <a:t>F</a:t>
            </a:r>
            <a:r>
              <a:rPr lang="ko-KR" altLang="en-US" dirty="0"/>
              <a:t>이든 </a:t>
            </a:r>
            <a:r>
              <a:rPr lang="en-US" altLang="ko-KR" dirty="0"/>
              <a:t>T</a:t>
            </a:r>
            <a:r>
              <a:rPr lang="ko-KR" altLang="en-US" dirty="0"/>
              <a:t>이든 </a:t>
            </a:r>
            <a:r>
              <a:rPr lang="ko-KR" altLang="en-US" dirty="0" smtClean="0"/>
              <a:t>상관없이 </a:t>
            </a:r>
            <a:r>
              <a:rPr lang="ko-KR" altLang="en-US" dirty="0"/>
              <a:t>결과가 </a:t>
            </a:r>
            <a:r>
              <a:rPr lang="en-US" altLang="ko-KR" dirty="0"/>
              <a:t>T</a:t>
            </a:r>
            <a:r>
              <a:rPr lang="ko-KR" altLang="en-US" dirty="0"/>
              <a:t>라는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해결 방법</a:t>
            </a:r>
            <a:r>
              <a:rPr lang="en-US" altLang="ko-KR" dirty="0" smtClean="0"/>
              <a:t>] </a:t>
            </a:r>
            <a:r>
              <a:rPr lang="ko-KR" altLang="en-US" dirty="0" smtClean="0"/>
              <a:t>나머지 식에서 </a:t>
            </a:r>
            <a:r>
              <a:rPr lang="en-US" altLang="ko-KR" dirty="0" smtClean="0"/>
              <a:t>T</a:t>
            </a:r>
            <a:r>
              <a:rPr lang="ko-KR" altLang="en-US" dirty="0" smtClean="0"/>
              <a:t>인 경우와 </a:t>
            </a:r>
            <a:r>
              <a:rPr lang="en-US" altLang="ko-KR" dirty="0" smtClean="0"/>
              <a:t>F</a:t>
            </a:r>
            <a:r>
              <a:rPr lang="ko-KR" altLang="en-US" dirty="0" smtClean="0"/>
              <a:t>인 경우를 하나씩 추가하여 테스트 케이스 선정</a:t>
            </a:r>
            <a:endParaRPr lang="en-US" altLang="ko-KR" dirty="0" smtClean="0"/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r>
              <a:rPr lang="ko-KR" altLang="en-US" dirty="0" smtClean="0">
                <a:solidFill>
                  <a:srgbClr val="004A82"/>
                </a:solidFill>
              </a:rPr>
              <a:t>다중 조건 검증 기준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multiple condition coverage</a:t>
            </a:r>
            <a:endParaRPr lang="en-US" altLang="ko-KR" dirty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마스크 문제까지 해결한 테스트 케이스에 해당하는 테스트 데이터를 </a:t>
            </a:r>
            <a:r>
              <a:rPr lang="ko-KR" altLang="en-US" dirty="0" smtClean="0"/>
              <a:t>생성하는 기준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5150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sz="2500" dirty="0" smtClean="0"/>
              <a:t>5) </a:t>
            </a:r>
            <a:r>
              <a:rPr lang="ko-KR" altLang="en-US" sz="2500" dirty="0" smtClean="0"/>
              <a:t>다중 조건 검증 기준</a:t>
            </a:r>
            <a:r>
              <a:rPr lang="en-US" altLang="ko-KR" sz="2500" dirty="0" smtClean="0"/>
              <a:t>(2)</a:t>
            </a:r>
            <a:endParaRPr lang="ko-KR" altLang="en-US" sz="2500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116505" y="773705"/>
            <a:ext cx="8963994" cy="5669958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다중 조건 검증 기준의</a:t>
            </a:r>
            <a:r>
              <a:rPr lang="en-US" altLang="ko-KR" dirty="0" smtClean="0">
                <a:solidFill>
                  <a:srgbClr val="004A82"/>
                </a:solidFill>
              </a:rPr>
              <a:t> </a:t>
            </a:r>
            <a:r>
              <a:rPr lang="ko-KR" altLang="en-US" dirty="0" smtClean="0">
                <a:solidFill>
                  <a:srgbClr val="004A82"/>
                </a:solidFill>
              </a:rPr>
              <a:t>테스트 케이스</a:t>
            </a:r>
            <a:endParaRPr lang="en-US" altLang="ko-KR" dirty="0">
              <a:solidFill>
                <a:srgbClr val="004A82"/>
              </a:solidFill>
            </a:endParaRPr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74104"/>
            <a:ext cx="7162892" cy="481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1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sz="2500" dirty="0"/>
              <a:t>6</a:t>
            </a:r>
            <a:r>
              <a:rPr lang="en-US" altLang="ko-KR" sz="2500" dirty="0" smtClean="0"/>
              <a:t>) </a:t>
            </a:r>
            <a:r>
              <a:rPr lang="ko-KR" altLang="en-US" sz="2500" dirty="0" smtClean="0"/>
              <a:t>기본경로 테스트</a:t>
            </a:r>
            <a:r>
              <a:rPr lang="en-US" altLang="ko-KR" sz="2500" dirty="0" smtClean="0"/>
              <a:t>(1)</a:t>
            </a:r>
            <a:endParaRPr lang="ko-KR" altLang="en-US" sz="2500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116505" y="773705"/>
            <a:ext cx="8963994" cy="566995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4A82"/>
                </a:solidFill>
              </a:rPr>
              <a:t>기본 경로 </a:t>
            </a:r>
            <a:r>
              <a:rPr lang="ko-KR" altLang="en-US" dirty="0" smtClean="0">
                <a:solidFill>
                  <a:srgbClr val="004A82"/>
                </a:solidFill>
              </a:rPr>
              <a:t>테스트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basic </a:t>
            </a:r>
            <a:r>
              <a:rPr lang="en-US" altLang="ko-KR" baseline="30000" dirty="0">
                <a:solidFill>
                  <a:srgbClr val="004A82"/>
                </a:solidFill>
              </a:rPr>
              <a:t>path 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test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원시 </a:t>
            </a:r>
            <a:r>
              <a:rPr lang="ko-KR" altLang="en-US" dirty="0"/>
              <a:t>코드의 </a:t>
            </a:r>
            <a:r>
              <a:rPr lang="ko-KR" altLang="en-US" dirty="0" smtClean="0"/>
              <a:t>독립적인 경로가 </a:t>
            </a:r>
            <a:r>
              <a:rPr lang="ko-KR" altLang="en-US" dirty="0"/>
              <a:t>최소한 한 번은 실행되는 테스트 케이스를 찾아 </a:t>
            </a:r>
            <a:r>
              <a:rPr lang="ko-KR" altLang="en-US" dirty="0" smtClean="0"/>
              <a:t>테스트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목적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원시코드의 </a:t>
            </a:r>
            <a:r>
              <a:rPr lang="ko-KR" altLang="en-US" dirty="0"/>
              <a:t>독립적인 경로를 모두 수행하는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>
                <a:solidFill>
                  <a:srgbClr val="004A82"/>
                </a:solidFill>
              </a:rPr>
              <a:t>기본 경로 </a:t>
            </a:r>
            <a:r>
              <a:rPr lang="ko-KR" altLang="en-US" dirty="0" smtClean="0">
                <a:solidFill>
                  <a:srgbClr val="004A82"/>
                </a:solidFill>
              </a:rPr>
              <a:t>테스트의 수행 절차</a:t>
            </a:r>
            <a:endParaRPr lang="en-US" altLang="ko-KR" dirty="0">
              <a:solidFill>
                <a:srgbClr val="004A82"/>
              </a:solidFill>
            </a:endParaRPr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0" y="3383995"/>
            <a:ext cx="7688535" cy="129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6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sz="2500" dirty="0"/>
              <a:t>6</a:t>
            </a:r>
            <a:r>
              <a:rPr lang="en-US" altLang="ko-KR" sz="2500" dirty="0" smtClean="0"/>
              <a:t>) </a:t>
            </a:r>
            <a:r>
              <a:rPr lang="ko-KR" altLang="en-US" sz="2500" dirty="0" smtClean="0"/>
              <a:t>기본경로 테스트</a:t>
            </a:r>
            <a:r>
              <a:rPr lang="en-US" altLang="ko-KR" sz="2500" dirty="0" smtClean="0"/>
              <a:t>(2)</a:t>
            </a:r>
            <a:endParaRPr lang="ko-KR" altLang="en-US" sz="2500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116505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ko-KR" altLang="en-US" dirty="0" smtClean="0">
                <a:solidFill>
                  <a:srgbClr val="004A82"/>
                </a:solidFill>
              </a:rPr>
              <a:t>① 순서도 작성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문장</a:t>
            </a:r>
            <a:r>
              <a:rPr lang="en-US" altLang="ko-KR" baseline="30000" dirty="0" smtClean="0"/>
              <a:t>statement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조건문</a:t>
            </a:r>
            <a:r>
              <a:rPr lang="en-US" altLang="ko-KR" baseline="30000" dirty="0" smtClean="0"/>
              <a:t>if </a:t>
            </a:r>
            <a:r>
              <a:rPr lang="en-US" altLang="ko-KR" baseline="30000" dirty="0"/>
              <a:t>then </a:t>
            </a:r>
            <a:r>
              <a:rPr lang="en-US" altLang="ko-KR" baseline="30000" dirty="0" smtClean="0"/>
              <a:t>else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반복문</a:t>
            </a:r>
            <a:r>
              <a:rPr lang="en-US" altLang="ko-KR" baseline="30000" dirty="0" smtClean="0"/>
              <a:t>for</a:t>
            </a:r>
            <a:r>
              <a:rPr lang="ko-KR" altLang="en-US" dirty="0" smtClean="0"/>
              <a:t>과 같은 </a:t>
            </a:r>
            <a:r>
              <a:rPr lang="en-US" altLang="ko-KR" dirty="0" smtClean="0"/>
              <a:t>3</a:t>
            </a:r>
            <a:r>
              <a:rPr lang="ko-KR" altLang="en-US" dirty="0"/>
              <a:t>가지의 기본 구조로 표현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395" y="2348880"/>
            <a:ext cx="3060554" cy="373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1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sz="2500" dirty="0"/>
              <a:t>6</a:t>
            </a:r>
            <a:r>
              <a:rPr lang="en-US" altLang="ko-KR" sz="2500" dirty="0" smtClean="0"/>
              <a:t>) </a:t>
            </a:r>
            <a:r>
              <a:rPr lang="ko-KR" altLang="en-US" sz="2500" dirty="0" smtClean="0"/>
              <a:t>기본경로 테스트</a:t>
            </a:r>
            <a:r>
              <a:rPr lang="en-US" altLang="ko-KR" sz="2500" dirty="0" smtClean="0"/>
              <a:t>(3)</a:t>
            </a:r>
            <a:endParaRPr lang="ko-KR" altLang="en-US" sz="2500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116505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ko-KR" altLang="en-US" dirty="0" smtClean="0">
                <a:solidFill>
                  <a:srgbClr val="004A82"/>
                </a:solidFill>
              </a:rPr>
              <a:t>② 흐름 그래프 작성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순서 구조</a:t>
            </a:r>
            <a:r>
              <a:rPr lang="en-US" altLang="ko-KR" dirty="0"/>
              <a:t>, </a:t>
            </a:r>
            <a:r>
              <a:rPr lang="ko-KR" altLang="en-US" dirty="0"/>
              <a:t>선택 구조와 같은 표기법을 사용하여 원시 코드 흐름 그래프를 </a:t>
            </a:r>
            <a:r>
              <a:rPr lang="ko-KR" altLang="en-US" dirty="0" smtClean="0"/>
              <a:t>표현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2438890"/>
            <a:ext cx="4703673" cy="34694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205" y="2426254"/>
            <a:ext cx="2005198" cy="301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7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84325" y="260350"/>
            <a:ext cx="7559675" cy="433388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sz="3600" b="1" dirty="0" smtClean="0"/>
              <a:t>개발 비용과 유지보수 비용 </a:t>
            </a:r>
            <a:r>
              <a:rPr lang="en-US" altLang="ko-KR" sz="3600" b="1" dirty="0" smtClean="0"/>
              <a:t>: 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정답 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0" y="1122363"/>
            <a:ext cx="8610600" cy="173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/>
          <a:p>
            <a:pPr eaLnBrk="1" hangingPunct="1"/>
            <a:r>
              <a:rPr lang="ko-KR" altLang="en-US" sz="2000" smtClean="0"/>
              <a:t>소프트웨어를 개발하는 비용에 비해 개발된</a:t>
            </a:r>
            <a:r>
              <a:rPr lang="ko-KR" altLang="en-US" sz="2000" smtClean="0">
                <a:latin typeface="Times New Roman" pitchFamily="18" charset="0"/>
              </a:rPr>
              <a:t>  </a:t>
            </a:r>
            <a:r>
              <a:rPr lang="ko-KR" altLang="en-US" sz="2000" smtClean="0"/>
              <a:t>소프트웨어를</a:t>
            </a:r>
            <a:r>
              <a:rPr lang="ko-KR" altLang="en-US" sz="2000" smtClean="0">
                <a:latin typeface="Times New Roman" pitchFamily="18" charset="0"/>
              </a:rPr>
              <a:t> </a:t>
            </a:r>
            <a:r>
              <a:rPr lang="ko-KR" altLang="en-US" sz="2000" smtClean="0"/>
              <a:t>유지</a:t>
            </a:r>
            <a:r>
              <a:rPr lang="en-US" altLang="ko-KR" sz="2000" smtClean="0"/>
              <a:t>, </a:t>
            </a:r>
            <a:r>
              <a:rPr lang="ko-KR" altLang="en-US" sz="2000" smtClean="0"/>
              <a:t>보수하는 관리비용이 더 많이</a:t>
            </a:r>
            <a:r>
              <a:rPr lang="ko-KR" altLang="en-US" sz="2000" smtClean="0">
                <a:latin typeface="Times New Roman" pitchFamily="18" charset="0"/>
              </a:rPr>
              <a:t> </a:t>
            </a:r>
            <a:r>
              <a:rPr lang="ko-KR" altLang="en-US" sz="2000" smtClean="0"/>
              <a:t>들어간다</a:t>
            </a:r>
            <a:r>
              <a:rPr lang="en-US" altLang="ko-KR" sz="2000" smtClean="0"/>
              <a:t>.</a:t>
            </a:r>
          </a:p>
          <a:p>
            <a:pPr eaLnBrk="1" hangingPunct="1"/>
            <a:r>
              <a:rPr lang="ko-KR" altLang="en-US" sz="2000" smtClean="0"/>
              <a:t>개발하는 동안에는 유지보수 비용이 과소평가 되기 쉽다</a:t>
            </a:r>
            <a:r>
              <a:rPr lang="en-US" altLang="ko-KR" sz="2000" smtClean="0"/>
              <a:t>. </a:t>
            </a:r>
          </a:p>
          <a:p>
            <a:pPr eaLnBrk="1" hangingPunct="1"/>
            <a:r>
              <a:rPr lang="ko-KR" altLang="en-US" sz="2000" smtClean="0"/>
              <a:t>유지</a:t>
            </a:r>
            <a:r>
              <a:rPr lang="en-US" altLang="ko-KR" sz="2000" smtClean="0"/>
              <a:t>, </a:t>
            </a:r>
            <a:r>
              <a:rPr lang="ko-KR" altLang="en-US" sz="2000" smtClean="0"/>
              <a:t>보수에 들어가는 비용은 얼마나 체계적으로 만들어졌느냐에 반비례 </a:t>
            </a:r>
            <a:endParaRPr lang="ko-KR" altLang="en-US" smtClean="0"/>
          </a:p>
          <a:p>
            <a:pPr eaLnBrk="1" hangingPunct="1">
              <a:buFont typeface="Wingdings" pitchFamily="2" charset="2"/>
              <a:buNone/>
            </a:pPr>
            <a:endParaRPr lang="ko-KR" altLang="en-US" smtClean="0"/>
          </a:p>
          <a:p>
            <a:pPr eaLnBrk="1" hangingPunct="1">
              <a:buFont typeface="Wingdings" pitchFamily="2" charset="2"/>
              <a:buNone/>
            </a:pPr>
            <a:endParaRPr lang="en-US" altLang="ko-KR" smtClean="0"/>
          </a:p>
        </p:txBody>
      </p:sp>
      <p:pic>
        <p:nvPicPr>
          <p:cNvPr id="10244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3284538"/>
            <a:ext cx="5802312" cy="25923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023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sz="2500" dirty="0"/>
              <a:t>6</a:t>
            </a:r>
            <a:r>
              <a:rPr lang="en-US" altLang="ko-KR" sz="2500" dirty="0" smtClean="0"/>
              <a:t>) </a:t>
            </a:r>
            <a:r>
              <a:rPr lang="ko-KR" altLang="en-US" sz="2500" dirty="0" smtClean="0"/>
              <a:t>기본경로 테스트</a:t>
            </a:r>
            <a:r>
              <a:rPr lang="en-US" altLang="ko-KR" sz="2500" dirty="0" smtClean="0"/>
              <a:t>(4)</a:t>
            </a:r>
            <a:endParaRPr lang="ko-KR" altLang="en-US" sz="2500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116505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ko-KR" altLang="en-US" dirty="0" smtClean="0">
                <a:solidFill>
                  <a:srgbClr val="004A82"/>
                </a:solidFill>
              </a:rPr>
              <a:t>③ 순환 복잡도 계산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r>
              <a:rPr lang="ko-KR" altLang="en-US" sz="1800" dirty="0">
                <a:solidFill>
                  <a:srgbClr val="004A82"/>
                </a:solidFill>
              </a:rPr>
              <a:t>순환 </a:t>
            </a:r>
            <a:r>
              <a:rPr lang="ko-KR" altLang="en-US" sz="1800" dirty="0" smtClean="0">
                <a:solidFill>
                  <a:srgbClr val="004A82"/>
                </a:solidFill>
              </a:rPr>
              <a:t>복잡도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CC</a:t>
            </a:r>
            <a:r>
              <a:rPr lang="en-US" altLang="ko-KR" baseline="30000" dirty="0">
                <a:solidFill>
                  <a:srgbClr val="004A82"/>
                </a:solidFill>
              </a:rPr>
              <a:t>: </a:t>
            </a:r>
            <a:r>
              <a:rPr lang="en-US" altLang="ko-KR" baseline="30000" dirty="0" err="1">
                <a:solidFill>
                  <a:srgbClr val="004A82"/>
                </a:solidFill>
              </a:rPr>
              <a:t>Cyclomatic</a:t>
            </a:r>
            <a:r>
              <a:rPr lang="en-US" altLang="ko-KR" baseline="30000" dirty="0">
                <a:solidFill>
                  <a:srgbClr val="004A82"/>
                </a:solidFill>
              </a:rPr>
              <a:t> 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Complexity</a:t>
            </a:r>
            <a:r>
              <a:rPr lang="en-US" altLang="ko-KR" sz="1800" dirty="0" smtClean="0">
                <a:solidFill>
                  <a:srgbClr val="004A82"/>
                </a:solidFill>
              </a:rPr>
              <a:t> </a:t>
            </a:r>
          </a:p>
          <a:p>
            <a:pPr lvl="1"/>
            <a:r>
              <a:rPr lang="ko-KR" altLang="en-US" dirty="0" err="1" smtClean="0"/>
              <a:t>매케이브가</a:t>
            </a:r>
            <a:r>
              <a:rPr lang="ko-KR" altLang="en-US" dirty="0" smtClean="0"/>
              <a:t> </a:t>
            </a:r>
            <a:r>
              <a:rPr lang="ko-KR" altLang="en-US" dirty="0"/>
              <a:t>정의한 </a:t>
            </a:r>
            <a:r>
              <a:rPr lang="ko-KR" altLang="en-US" dirty="0" err="1"/>
              <a:t>메트릭으로</a:t>
            </a:r>
            <a:r>
              <a:rPr lang="ko-KR" altLang="en-US" dirty="0"/>
              <a:t> </a:t>
            </a:r>
            <a:r>
              <a:rPr lang="ko-KR" altLang="en-US" dirty="0" smtClean="0"/>
              <a:t>원시 코드의 복잡도를 정량적으로 </a:t>
            </a:r>
            <a:r>
              <a:rPr lang="ko-KR" altLang="en-US" dirty="0"/>
              <a:t>평가하는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원시 </a:t>
            </a:r>
            <a:r>
              <a:rPr lang="ko-KR" altLang="en-US" dirty="0"/>
              <a:t>코드가 얼마나 복잡한지를 알아보기 위한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얼마나 </a:t>
            </a:r>
            <a:r>
              <a:rPr lang="ko-KR" altLang="en-US" dirty="0"/>
              <a:t>많은 논리적인 경로를 가지고 있는지 계산한 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sz="1800" dirty="0">
                <a:solidFill>
                  <a:srgbClr val="004A82"/>
                </a:solidFill>
              </a:rPr>
              <a:t>순환 </a:t>
            </a:r>
            <a:r>
              <a:rPr lang="ko-KR" altLang="en-US" sz="1800" dirty="0" smtClean="0">
                <a:solidFill>
                  <a:srgbClr val="004A82"/>
                </a:solidFill>
              </a:rPr>
              <a:t>복잡도</a:t>
            </a:r>
            <a:r>
              <a:rPr lang="en-US" altLang="ko-KR" sz="1800" dirty="0" smtClean="0">
                <a:solidFill>
                  <a:srgbClr val="004A82"/>
                </a:solidFill>
              </a:rPr>
              <a:t> </a:t>
            </a:r>
            <a:r>
              <a:rPr lang="ko-KR" altLang="en-US" sz="1800" dirty="0" smtClean="0">
                <a:solidFill>
                  <a:srgbClr val="004A82"/>
                </a:solidFill>
              </a:rPr>
              <a:t>계산 공식</a:t>
            </a:r>
            <a:endParaRPr lang="en-US" altLang="ko-KR" sz="1800" dirty="0" smtClean="0">
              <a:solidFill>
                <a:srgbClr val="004A82"/>
              </a:solidFill>
            </a:endParaRPr>
          </a:p>
          <a:p>
            <a:pPr marL="93662" indent="0">
              <a:buNone/>
            </a:pPr>
            <a:endParaRPr lang="en-US" altLang="ko-KR" sz="1800" dirty="0">
              <a:solidFill>
                <a:srgbClr val="0000FF"/>
              </a:solidFill>
            </a:endParaRPr>
          </a:p>
          <a:p>
            <a:pPr lvl="1"/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394854"/>
              </p:ext>
            </p:extLst>
          </p:nvPr>
        </p:nvGraphicFramePr>
        <p:xfrm>
          <a:off x="701567" y="3969060"/>
          <a:ext cx="801089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5278"/>
                <a:gridCol w="55356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 smtClean="0"/>
                    </a:p>
                    <a:p>
                      <a:pPr latinLnBrk="1"/>
                      <a:endParaRPr lang="en-US" altLang="ko-KR" sz="1600" b="0" dirty="0" smtClean="0"/>
                    </a:p>
                    <a:p>
                      <a:pPr latinLnBrk="1"/>
                      <a:endParaRPr lang="en-US" altLang="ko-KR" sz="1600" b="0" dirty="0" smtClean="0"/>
                    </a:p>
                    <a:p>
                      <a:pPr latinLnBrk="1"/>
                      <a:r>
                        <a:rPr lang="en-US" altLang="ko-KR" sz="1600" b="0" dirty="0" smtClean="0">
                          <a:latin typeface="HY강B" pitchFamily="18" charset="-127"/>
                          <a:ea typeface="HY강B" pitchFamily="18" charset="-127"/>
                        </a:rPr>
                        <a:t>• CC5R</a:t>
                      </a:r>
                      <a:r>
                        <a:rPr lang="ko-KR" altLang="en-US" sz="1600" b="0" dirty="0" smtClean="0">
                          <a:latin typeface="HY강B" pitchFamily="18" charset="-127"/>
                          <a:ea typeface="HY강B" pitchFamily="18" charset="-127"/>
                        </a:rPr>
                        <a:t>의 수</a:t>
                      </a:r>
                      <a:r>
                        <a:rPr lang="en-US" altLang="ko-KR" sz="1600" b="0" dirty="0" smtClean="0">
                          <a:latin typeface="HY강B" pitchFamily="18" charset="-127"/>
                          <a:ea typeface="HY강B" pitchFamily="18" charset="-127"/>
                        </a:rPr>
                        <a:t>53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latin typeface="HY강B" pitchFamily="18" charset="-127"/>
                          <a:ea typeface="HY강B" pitchFamily="18" charset="-127"/>
                        </a:rPr>
                        <a:t>• CC5E2N1259281253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latin typeface="HY강B" pitchFamily="18" charset="-127"/>
                          <a:ea typeface="HY강B" pitchFamily="18" charset="-127"/>
                        </a:rPr>
                        <a:t>• CC5P11521153</a:t>
                      </a:r>
                      <a:endParaRPr lang="ko-KR" altLang="en-US" sz="16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 smtClean="0">
                          <a:solidFill>
                            <a:schemeClr val="lt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[</a:t>
                      </a:r>
                      <a:r>
                        <a:rPr lang="ko-KR" altLang="en-US" sz="1600" b="0" i="0" u="none" strike="noStrike" kern="1200" baseline="0" dirty="0" smtClean="0">
                          <a:solidFill>
                            <a:schemeClr val="lt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순환 복잡도 공식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lt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] </a:t>
                      </a:r>
                    </a:p>
                    <a:p>
                      <a:r>
                        <a:rPr lang="en-US" altLang="ko-KR" sz="1600" b="0" i="0" u="none" strike="noStrike" kern="1200" baseline="0" dirty="0" smtClean="0">
                          <a:solidFill>
                            <a:schemeClr val="lt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• CC5R</a:t>
                      </a:r>
                      <a:r>
                        <a:rPr lang="ko-KR" altLang="en-US" sz="1600" b="0" i="0" u="none" strike="noStrike" kern="1200" baseline="0" dirty="0" smtClean="0">
                          <a:solidFill>
                            <a:schemeClr val="lt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의 수 </a:t>
                      </a:r>
                    </a:p>
                    <a:p>
                      <a:r>
                        <a:rPr lang="en-US" altLang="ko-KR" sz="1600" b="0" i="0" u="none" strike="noStrike" kern="1200" baseline="0" dirty="0" smtClean="0">
                          <a:solidFill>
                            <a:schemeClr val="lt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• CC5E2N12 </a:t>
                      </a:r>
                    </a:p>
                    <a:p>
                      <a:r>
                        <a:rPr lang="en-US" altLang="ko-KR" sz="1600" b="0" i="0" u="none" strike="noStrike" kern="1200" baseline="0" dirty="0" smtClean="0">
                          <a:solidFill>
                            <a:schemeClr val="lt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• CC5P11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sz="1600" b="0" i="0" u="none" strike="noStrike" kern="1200" baseline="0" dirty="0" smtClean="0">
                          <a:solidFill>
                            <a:schemeClr val="lt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R(Region) : </a:t>
                      </a:r>
                      <a:r>
                        <a:rPr lang="ko-KR" altLang="en-US" sz="1600" b="0" i="0" u="none" strike="noStrike" kern="1200" baseline="0" dirty="0" smtClean="0">
                          <a:solidFill>
                            <a:schemeClr val="lt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화살표와 </a:t>
                      </a:r>
                      <a:r>
                        <a:rPr lang="ko-KR" altLang="en-US" sz="1600" b="0" i="0" u="none" strike="noStrike" kern="1200" baseline="0" dirty="0" err="1" smtClean="0">
                          <a:solidFill>
                            <a:schemeClr val="lt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노드로</a:t>
                      </a:r>
                      <a:r>
                        <a:rPr lang="ko-KR" altLang="en-US" sz="1600" b="0" i="0" u="none" strike="noStrike" kern="1200" baseline="0" dirty="0" smtClean="0">
                          <a:solidFill>
                            <a:schemeClr val="lt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 둘러싸인 구역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lt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                          </a:t>
                      </a:r>
                      <a:r>
                        <a:rPr lang="ko-KR" altLang="en-US" sz="1600" b="0" i="0" u="none" strike="noStrike" kern="1200" baseline="0" dirty="0" smtClean="0">
                          <a:solidFill>
                            <a:schemeClr val="lt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외부 구역도 하나의 영역으로 간주함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lt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. </a:t>
                      </a:r>
                    </a:p>
                    <a:p>
                      <a:r>
                        <a:rPr lang="en-US" altLang="ko-KR" sz="1600" b="0" i="0" u="none" strike="noStrike" kern="1200" baseline="0" dirty="0" smtClean="0">
                          <a:solidFill>
                            <a:schemeClr val="lt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- E(Edge) : </a:t>
                      </a:r>
                      <a:r>
                        <a:rPr lang="ko-KR" altLang="en-US" sz="1600" b="0" i="0" u="none" strike="noStrike" kern="1200" baseline="0" dirty="0" smtClean="0">
                          <a:solidFill>
                            <a:schemeClr val="lt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화살표 수 </a:t>
                      </a:r>
                    </a:p>
                    <a:p>
                      <a:r>
                        <a:rPr lang="en-US" altLang="ko-KR" sz="1600" b="0" i="0" u="none" strike="noStrike" kern="1200" baseline="0" dirty="0" smtClean="0">
                          <a:solidFill>
                            <a:schemeClr val="lt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- N(Node) : </a:t>
                      </a:r>
                      <a:r>
                        <a:rPr lang="ko-KR" altLang="en-US" sz="1600" b="0" i="0" u="none" strike="noStrike" kern="1200" baseline="0" dirty="0" err="1" smtClean="0">
                          <a:solidFill>
                            <a:schemeClr val="lt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노드</a:t>
                      </a:r>
                      <a:r>
                        <a:rPr lang="ko-KR" altLang="en-US" sz="1600" b="0" i="0" u="none" strike="noStrike" kern="1200" baseline="0" dirty="0" smtClean="0">
                          <a:solidFill>
                            <a:schemeClr val="lt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 수 </a:t>
                      </a:r>
                    </a:p>
                    <a:p>
                      <a:r>
                        <a:rPr lang="en-US" altLang="ko-KR" sz="1600" b="0" i="0" u="none" strike="noStrike" kern="1200" baseline="0" dirty="0" smtClean="0">
                          <a:solidFill>
                            <a:schemeClr val="lt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- P(Predicate) : </a:t>
                      </a:r>
                      <a:r>
                        <a:rPr lang="ko-KR" altLang="en-US" sz="1600" b="0" i="0" u="none" strike="noStrike" kern="1200" baseline="0" dirty="0" smtClean="0">
                          <a:solidFill>
                            <a:schemeClr val="lt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분기 </a:t>
                      </a:r>
                      <a:r>
                        <a:rPr lang="ko-KR" altLang="en-US" sz="1600" b="0" i="0" u="none" strike="noStrike" kern="1200" baseline="0" dirty="0" err="1" smtClean="0">
                          <a:solidFill>
                            <a:schemeClr val="lt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노드</a:t>
                      </a:r>
                      <a:r>
                        <a:rPr lang="ko-KR" altLang="en-US" sz="1600" b="0" i="0" u="none" strike="noStrike" kern="1200" baseline="0" dirty="0" smtClean="0">
                          <a:solidFill>
                            <a:schemeClr val="lt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 수 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sz="2500" dirty="0"/>
              <a:t>6</a:t>
            </a:r>
            <a:r>
              <a:rPr lang="en-US" altLang="ko-KR" sz="2500" dirty="0" smtClean="0"/>
              <a:t>) </a:t>
            </a:r>
            <a:r>
              <a:rPr lang="ko-KR" altLang="en-US" sz="2500" dirty="0" smtClean="0"/>
              <a:t>기본경로 테스트</a:t>
            </a:r>
            <a:r>
              <a:rPr lang="en-US" altLang="ko-KR" sz="2500" dirty="0" smtClean="0"/>
              <a:t>(5)</a:t>
            </a:r>
            <a:endParaRPr lang="ko-KR" altLang="en-US" sz="2500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116505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ko-KR" altLang="en-US" dirty="0" smtClean="0">
                <a:solidFill>
                  <a:srgbClr val="004A82"/>
                </a:solidFill>
              </a:rPr>
              <a:t>④ 독립적 경로 정의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순환 복잡도가 </a:t>
            </a:r>
            <a:r>
              <a:rPr lang="en-US" altLang="ko-KR" dirty="0"/>
              <a:t>3</a:t>
            </a:r>
            <a:r>
              <a:rPr lang="ko-KR" altLang="en-US" dirty="0"/>
              <a:t>이므로 독립적인 경로는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     • </a:t>
            </a:r>
            <a:r>
              <a:rPr lang="ko-KR" altLang="en-US" dirty="0"/>
              <a:t>경로 </a:t>
            </a:r>
            <a:r>
              <a:rPr lang="en-US" altLang="ko-KR" dirty="0"/>
              <a:t>1: 1-2-3-8</a:t>
            </a:r>
          </a:p>
          <a:p>
            <a:pPr marL="457200" lvl="1" indent="0">
              <a:buNone/>
            </a:pPr>
            <a:r>
              <a:rPr lang="en-US" altLang="ko-KR" dirty="0" smtClean="0"/>
              <a:t>     • </a:t>
            </a:r>
            <a:r>
              <a:rPr lang="ko-KR" altLang="en-US" dirty="0"/>
              <a:t>경로 </a:t>
            </a:r>
            <a:r>
              <a:rPr lang="en-US" altLang="ko-KR" dirty="0"/>
              <a:t>2: 1-2-4-5-6-8</a:t>
            </a:r>
          </a:p>
          <a:p>
            <a:pPr marL="457200" lvl="1" indent="0">
              <a:buNone/>
            </a:pPr>
            <a:r>
              <a:rPr lang="en-US" altLang="ko-KR" dirty="0" smtClean="0"/>
              <a:t>     • </a:t>
            </a:r>
            <a:r>
              <a:rPr lang="ko-KR" altLang="en-US" dirty="0"/>
              <a:t>경로 </a:t>
            </a:r>
            <a:r>
              <a:rPr lang="en-US" altLang="ko-KR" dirty="0"/>
              <a:t>3: 1-2-4-5-7-8</a:t>
            </a:r>
          </a:p>
          <a:p>
            <a:pPr marL="93662" indent="0">
              <a:buNone/>
            </a:pPr>
            <a:endParaRPr lang="en-US" altLang="ko-KR" sz="1800" dirty="0" smtClean="0">
              <a:solidFill>
                <a:srgbClr val="0000FF"/>
              </a:solidFill>
            </a:endParaRPr>
          </a:p>
          <a:p>
            <a:pPr marL="93662" indent="0">
              <a:buNone/>
            </a:pPr>
            <a:r>
              <a:rPr lang="ko-KR" altLang="en-US" dirty="0" smtClean="0">
                <a:solidFill>
                  <a:srgbClr val="004A82"/>
                </a:solidFill>
              </a:rPr>
              <a:t>⑤ 테스트 케이스 작성</a:t>
            </a:r>
            <a:endParaRPr lang="ko-KR" altLang="en-US" dirty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테스트 케이스는 </a:t>
            </a:r>
            <a:r>
              <a:rPr lang="en-US" altLang="ko-KR" dirty="0"/>
              <a:t>3</a:t>
            </a:r>
            <a:r>
              <a:rPr lang="ko-KR" altLang="en-US" dirty="0"/>
              <a:t>개의 경로에 해당하는 테스트 데이터를 생성하면 된다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5867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600" y="2996952"/>
            <a:ext cx="7785100" cy="474662"/>
          </a:xfrm>
        </p:spPr>
        <p:txBody>
          <a:bodyPr/>
          <a:lstStyle/>
          <a:p>
            <a:r>
              <a:rPr lang="ko-KR" altLang="en-US" dirty="0"/>
              <a:t>소프트웨어 개발 단계에 따른 테스트</a:t>
            </a:r>
          </a:p>
        </p:txBody>
      </p:sp>
    </p:spTree>
    <p:extLst>
      <p:ext uri="{BB962C8B-B14F-4D97-AF65-F5344CB8AC3E}">
        <p14:creationId xmlns:p14="http://schemas.microsoft.com/office/powerpoint/2010/main" val="289006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sz="2500" dirty="0" smtClean="0"/>
              <a:t>0. </a:t>
            </a:r>
            <a:r>
              <a:rPr lang="ko-KR" altLang="en-US" sz="2500" dirty="0" smtClean="0"/>
              <a:t>소프트웨어 개발 단계에 따른 테스트</a:t>
            </a:r>
            <a:endParaRPr lang="ko-KR" altLang="en-US" sz="2500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116505" y="773705"/>
            <a:ext cx="8963994" cy="5669958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4A82"/>
                </a:solidFill>
              </a:rPr>
              <a:t>V </a:t>
            </a:r>
            <a:r>
              <a:rPr lang="ko-KR" altLang="en-US" dirty="0" smtClean="0">
                <a:solidFill>
                  <a:srgbClr val="004A82"/>
                </a:solidFill>
              </a:rPr>
              <a:t>모델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소프트웨어 개발 단계의 순서와 짝을 이루어 </a:t>
            </a:r>
            <a:r>
              <a:rPr lang="ko-KR" altLang="en-US" dirty="0" smtClean="0"/>
              <a:t>테스트를 </a:t>
            </a:r>
            <a:r>
              <a:rPr lang="ko-KR" altLang="en-US" dirty="0"/>
              <a:t>진행해나가는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프로젝트 </a:t>
            </a:r>
            <a:r>
              <a:rPr lang="ko-KR" altLang="en-US" dirty="0"/>
              <a:t>초기 단계부터 테스트 계획을 세우고</a:t>
            </a:r>
            <a:r>
              <a:rPr lang="en-US" altLang="ko-KR" dirty="0"/>
              <a:t>, </a:t>
            </a:r>
            <a:r>
              <a:rPr lang="ko-KR" altLang="en-US" dirty="0"/>
              <a:t>테스트 설계 </a:t>
            </a:r>
            <a:r>
              <a:rPr lang="ko-KR" altLang="en-US" dirty="0" smtClean="0"/>
              <a:t>과정이 </a:t>
            </a:r>
            <a:r>
              <a:rPr lang="ko-KR" altLang="en-US" dirty="0"/>
              <a:t>함께 </a:t>
            </a:r>
            <a:r>
              <a:rPr lang="ko-KR" altLang="en-US" dirty="0" smtClean="0"/>
              <a:t>진행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 smtClean="0">
              <a:solidFill>
                <a:srgbClr val="0000FF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705" y="2573905"/>
            <a:ext cx="5331546" cy="342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8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단위 테스트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116505" y="773705"/>
            <a:ext cx="8963994" cy="5669958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단위 테스트</a:t>
            </a:r>
            <a:r>
              <a:rPr lang="en-US" altLang="ko-KR" dirty="0" smtClean="0">
                <a:solidFill>
                  <a:srgbClr val="004A82"/>
                </a:solidFill>
              </a:rPr>
              <a:t>, </a:t>
            </a:r>
            <a:r>
              <a:rPr lang="ko-KR" altLang="en-US" dirty="0" smtClean="0">
                <a:solidFill>
                  <a:srgbClr val="004A82"/>
                </a:solidFill>
              </a:rPr>
              <a:t>모듈 테스트</a:t>
            </a:r>
            <a:r>
              <a:rPr lang="en-US" altLang="ko-KR" dirty="0" smtClean="0">
                <a:solidFill>
                  <a:srgbClr val="004A82"/>
                </a:solidFill>
              </a:rPr>
              <a:t>(</a:t>
            </a:r>
            <a:r>
              <a:rPr lang="en-US" altLang="ko-KR" baseline="30000" dirty="0">
                <a:solidFill>
                  <a:srgbClr val="004A82"/>
                </a:solidFill>
              </a:rPr>
              <a:t>module test</a:t>
            </a:r>
            <a:r>
              <a:rPr lang="en-US" altLang="ko-KR" dirty="0" smtClean="0">
                <a:solidFill>
                  <a:srgbClr val="004A82"/>
                </a:solidFill>
              </a:rPr>
              <a:t>)</a:t>
            </a:r>
          </a:p>
          <a:p>
            <a:pPr lvl="1"/>
            <a:r>
              <a:rPr lang="ko-KR" altLang="en-US" dirty="0" smtClean="0"/>
              <a:t>프로그램의 기본 단위인 모듈을 테스트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모듈 개발 </a:t>
            </a:r>
            <a:r>
              <a:rPr lang="ko-KR" altLang="en-US" dirty="0"/>
              <a:t>완료한 후 </a:t>
            </a:r>
            <a:r>
              <a:rPr lang="ko-KR" altLang="en-US" dirty="0" smtClean="0"/>
              <a:t>명세서의 </a:t>
            </a:r>
            <a:r>
              <a:rPr lang="ko-KR" altLang="en-US" dirty="0"/>
              <a:t>내용대로 정확히 </a:t>
            </a:r>
            <a:r>
              <a:rPr lang="ko-KR" altLang="en-US" dirty="0" smtClean="0"/>
              <a:t>구현되었는지를 테스트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/>
              <a:t>개별 모듈이 제대로 구현되어 정해진 기능을 정확히 </a:t>
            </a:r>
            <a:r>
              <a:rPr lang="ko-KR" altLang="en-US" dirty="0" smtClean="0"/>
              <a:t>수행하는지를 테스트</a:t>
            </a:r>
            <a:endParaRPr lang="en-US" altLang="ko-KR" dirty="0" smtClean="0"/>
          </a:p>
          <a:p>
            <a:pPr lvl="1">
              <a:buClr>
                <a:srgbClr val="4BACC6">
                  <a:lumMod val="50000"/>
                </a:srgbClr>
              </a:buClr>
            </a:pPr>
            <a:r>
              <a:rPr lang="ko-KR" altLang="en-US" dirty="0">
                <a:solidFill>
                  <a:prstClr val="black"/>
                </a:solidFill>
              </a:rPr>
              <a:t>프로그램의 기본 단위인 모듈을 </a:t>
            </a:r>
            <a:r>
              <a:rPr lang="ko-KR" altLang="en-US" dirty="0" smtClean="0">
                <a:solidFill>
                  <a:prstClr val="black"/>
                </a:solidFill>
              </a:rPr>
              <a:t>테스트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buClr>
                <a:srgbClr val="4BACC6">
                  <a:lumMod val="50000"/>
                </a:srgbClr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 smtClean="0">
                <a:solidFill>
                  <a:srgbClr val="004A82"/>
                </a:solidFill>
              </a:rPr>
              <a:t>단위 테스트 수행 후 발견되는 오류</a:t>
            </a:r>
            <a:endParaRPr lang="en-US" altLang="ko-KR" dirty="0">
              <a:solidFill>
                <a:srgbClr val="004A82"/>
              </a:solidFill>
            </a:endParaRPr>
          </a:p>
          <a:p>
            <a:pPr marL="457200" lvl="1" indent="0">
              <a:buNone/>
            </a:pPr>
            <a:r>
              <a:rPr lang="en-US" altLang="ko-KR" dirty="0"/>
              <a:t>• </a:t>
            </a:r>
            <a:r>
              <a:rPr lang="ko-KR" altLang="en-US" dirty="0"/>
              <a:t>잘못 사용한 </a:t>
            </a:r>
            <a:r>
              <a:rPr lang="ko-KR" altLang="en-US" dirty="0" err="1"/>
              <a:t>자료형</a:t>
            </a:r>
            <a:endParaRPr lang="ko-KR" altLang="en-US" dirty="0"/>
          </a:p>
          <a:p>
            <a:pPr marL="457200" lvl="1" indent="0">
              <a:buNone/>
            </a:pPr>
            <a:r>
              <a:rPr lang="en-US" altLang="ko-KR" dirty="0"/>
              <a:t>• </a:t>
            </a:r>
            <a:r>
              <a:rPr lang="ko-KR" altLang="en-US" dirty="0"/>
              <a:t>잘못된 논리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• </a:t>
            </a:r>
            <a:r>
              <a:rPr lang="ko-KR" altLang="en-US" dirty="0"/>
              <a:t>알고리즘 오류에 따른 원치 않는 결과</a:t>
            </a:r>
          </a:p>
          <a:p>
            <a:pPr marL="457200" lvl="1" indent="0">
              <a:buNone/>
            </a:pPr>
            <a:r>
              <a:rPr lang="en-US" altLang="ko-KR" dirty="0"/>
              <a:t>• </a:t>
            </a:r>
            <a:r>
              <a:rPr lang="ko-KR" altLang="en-US" dirty="0"/>
              <a:t>틀린 계산 수식에 의한 잘못된 결과</a:t>
            </a:r>
          </a:p>
          <a:p>
            <a:pPr marL="457200" lvl="1" indent="0">
              <a:buNone/>
            </a:pPr>
            <a:r>
              <a:rPr lang="en-US" altLang="ko-KR" dirty="0"/>
              <a:t>• </a:t>
            </a:r>
            <a:r>
              <a:rPr lang="ko-KR" altLang="en-US" dirty="0"/>
              <a:t>탈출구가 없는 반복문의 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4413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단위 테스트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116505" y="773705"/>
            <a:ext cx="8963994" cy="5669958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모듈 테스트 시 상위</a:t>
            </a:r>
            <a:r>
              <a:rPr lang="en-US" altLang="ko-KR" dirty="0" smtClean="0">
                <a:solidFill>
                  <a:srgbClr val="004A82"/>
                </a:solidFill>
              </a:rPr>
              <a:t>/</a:t>
            </a:r>
            <a:r>
              <a:rPr lang="ko-KR" altLang="en-US" dirty="0" smtClean="0">
                <a:solidFill>
                  <a:srgbClr val="004A82"/>
                </a:solidFill>
              </a:rPr>
              <a:t>하위 모듈이 개발 안된 경우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가상의 </a:t>
            </a:r>
            <a:r>
              <a:rPr lang="ko-KR" altLang="en-US" dirty="0"/>
              <a:t>상위나 하위 모듈을 만들어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테스트 드라이버</a:t>
            </a:r>
            <a:r>
              <a:rPr lang="en-US" altLang="ko-KR" baseline="30000" dirty="0" smtClean="0"/>
              <a:t>test driver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상위 </a:t>
            </a:r>
            <a:r>
              <a:rPr lang="ko-KR" altLang="en-US" dirty="0"/>
              <a:t>모듈의 역할을 하는 가상의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테스트할 모듈 호출</a:t>
            </a:r>
            <a:endParaRPr lang="en-US" altLang="ko-KR" dirty="0" smtClean="0"/>
          </a:p>
          <a:p>
            <a:pPr lvl="2"/>
            <a:r>
              <a:rPr lang="ko-KR" altLang="en-US" dirty="0"/>
              <a:t>필요한 데이터를 인자를 통하여 넘겨주고</a:t>
            </a:r>
            <a:r>
              <a:rPr lang="en-US" altLang="ko-KR" dirty="0"/>
              <a:t>, </a:t>
            </a:r>
            <a:r>
              <a:rPr lang="ko-KR" altLang="en-US" dirty="0" smtClean="0"/>
              <a:t>테스트가 완료된 </a:t>
            </a:r>
            <a:r>
              <a:rPr lang="ko-KR" altLang="en-US" dirty="0"/>
              <a:t>후 그 결과 값을 받는 </a:t>
            </a:r>
            <a:r>
              <a:rPr lang="ko-KR" altLang="en-US" dirty="0" smtClean="0"/>
              <a:t>역할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테스트 </a:t>
            </a:r>
            <a:r>
              <a:rPr lang="ko-KR" altLang="en-US" dirty="0" err="1" smtClean="0"/>
              <a:t>스텁</a:t>
            </a:r>
            <a:r>
              <a:rPr lang="en-US" altLang="ko-KR" baseline="30000" dirty="0" smtClean="0"/>
              <a:t>stub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하위 </a:t>
            </a:r>
            <a:r>
              <a:rPr lang="ko-KR" altLang="en-US" dirty="0"/>
              <a:t>모듈의 </a:t>
            </a:r>
            <a:r>
              <a:rPr lang="ko-KR" altLang="en-US" dirty="0" smtClean="0"/>
              <a:t>역할</a:t>
            </a:r>
            <a:endParaRPr lang="en-US" altLang="ko-KR" dirty="0" smtClean="0"/>
          </a:p>
          <a:p>
            <a:pPr lvl="2"/>
            <a:r>
              <a:rPr lang="ko-KR" altLang="en-US" dirty="0"/>
              <a:t>테스트할 모듈이 호출할 때 인자를 통해 받은 값을 </a:t>
            </a:r>
            <a:r>
              <a:rPr lang="ko-KR" altLang="en-US" dirty="0" smtClean="0"/>
              <a:t>가지고 수행 </a:t>
            </a:r>
            <a:r>
              <a:rPr lang="ko-KR" altLang="en-US" dirty="0"/>
              <a:t>후 </a:t>
            </a:r>
            <a:r>
              <a:rPr lang="ko-KR" altLang="en-US" dirty="0" smtClean="0"/>
              <a:t>결과를 </a:t>
            </a:r>
            <a:r>
              <a:rPr lang="ko-KR" altLang="en-US" dirty="0"/>
              <a:t>테스트할 모듈에 넘겨주는 역할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765" y="4374105"/>
            <a:ext cx="43053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26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통합 테스트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116505" y="773705"/>
            <a:ext cx="8963994" cy="5669958"/>
          </a:xfrm>
        </p:spPr>
        <p:txBody>
          <a:bodyPr>
            <a:normAutofit lnSpcReduction="10000"/>
          </a:bodyPr>
          <a:lstStyle/>
          <a:p>
            <a:r>
              <a:rPr lang="ko-KR" altLang="en-US" dirty="0">
                <a:solidFill>
                  <a:srgbClr val="004A82"/>
                </a:solidFill>
              </a:rPr>
              <a:t>통합 </a:t>
            </a:r>
            <a:r>
              <a:rPr lang="ko-KR" altLang="en-US" dirty="0" smtClean="0">
                <a:solidFill>
                  <a:srgbClr val="004A82"/>
                </a:solidFill>
              </a:rPr>
              <a:t>테스트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integration test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단위 테스트가 끝난 모듈을 통합하는 과정에서 발생할 수 있는 오류를 찾는 </a:t>
            </a:r>
            <a:r>
              <a:rPr lang="ko-KR" altLang="en-US" dirty="0" smtClean="0"/>
              <a:t>테스트</a:t>
            </a:r>
            <a:endParaRPr lang="en-US" altLang="ko-KR" dirty="0" smtClean="0"/>
          </a:p>
          <a:p>
            <a:pPr lvl="1"/>
            <a:r>
              <a:rPr lang="ko-KR" altLang="en-US" dirty="0"/>
              <a:t>‘모듈 간의 상호작용이 정상적으로 수행되는가</a:t>
            </a:r>
            <a:r>
              <a:rPr lang="ko-KR" altLang="en-US" dirty="0" smtClean="0"/>
              <a:t>’ 테스트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모듈 사이의 </a:t>
            </a:r>
            <a:r>
              <a:rPr lang="ko-KR" altLang="en-US" dirty="0"/>
              <a:t>인터페이스 오류는 없는지</a:t>
            </a:r>
            <a:r>
              <a:rPr lang="en-US" altLang="ko-KR" dirty="0"/>
              <a:t>, </a:t>
            </a:r>
            <a:r>
              <a:rPr lang="ko-KR" altLang="en-US" dirty="0"/>
              <a:t>모듈이 올바르게 연계되어 동작하고 </a:t>
            </a:r>
            <a:r>
              <a:rPr lang="ko-KR" altLang="en-US" dirty="0" smtClean="0"/>
              <a:t>있는지 체크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>
                <a:solidFill>
                  <a:srgbClr val="004A82"/>
                </a:solidFill>
              </a:rPr>
              <a:t>모듈 통합 방법에 따른 분류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한꺼번에 </a:t>
            </a:r>
            <a:r>
              <a:rPr lang="ko-KR" altLang="en-US" dirty="0"/>
              <a:t>하는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: big-bang </a:t>
            </a:r>
            <a:r>
              <a:rPr lang="ko-KR" altLang="en-US" dirty="0" smtClean="0"/>
              <a:t>테스트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점진적으로 하는 방법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하향식 기법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상향식 기법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>
                <a:solidFill>
                  <a:srgbClr val="004A82"/>
                </a:solidFill>
              </a:rPr>
              <a:t>Big-bang </a:t>
            </a:r>
            <a:r>
              <a:rPr lang="ko-KR" altLang="en-US" dirty="0" smtClean="0">
                <a:solidFill>
                  <a:srgbClr val="004A82"/>
                </a:solidFill>
              </a:rPr>
              <a:t>테스트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단위테스트가 </a:t>
            </a:r>
            <a:r>
              <a:rPr lang="ko-KR" altLang="en-US" dirty="0"/>
              <a:t>끝난 모듈을 한꺼번에 결합하여 수행하는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1"/>
            <a:r>
              <a:rPr lang="ko-KR" altLang="en-US" dirty="0"/>
              <a:t>소규모 </a:t>
            </a:r>
            <a:r>
              <a:rPr lang="ko-KR" altLang="en-US" dirty="0" smtClean="0"/>
              <a:t>프로그램이나 </a:t>
            </a:r>
            <a:r>
              <a:rPr lang="ko-KR" altLang="en-US" dirty="0"/>
              <a:t>프로그램의 일부를 대상으로 하는 </a:t>
            </a:r>
            <a:r>
              <a:rPr lang="ko-KR" altLang="en-US" dirty="0" smtClean="0"/>
              <a:t>경우에 적합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오류 발생 시 </a:t>
            </a:r>
            <a:r>
              <a:rPr lang="ko-KR" altLang="en-US" dirty="0"/>
              <a:t>어떤 모듈에서 오류가 </a:t>
            </a:r>
            <a:r>
              <a:rPr lang="ko-KR" altLang="en-US" dirty="0" smtClean="0"/>
              <a:t>존재하는지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</a:t>
            </a:r>
            <a:r>
              <a:rPr lang="ko-KR" altLang="en-US" dirty="0"/>
              <a:t>원인이 무엇인지 </a:t>
            </a:r>
            <a:r>
              <a:rPr lang="ko-KR" altLang="en-US" dirty="0" smtClean="0"/>
              <a:t>찾기가 어려움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6927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통합 테스트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116505" y="773705"/>
            <a:ext cx="8963994" cy="566995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4A82"/>
                </a:solidFill>
              </a:rPr>
              <a:t>점진적 모듈 통합 방법 </a:t>
            </a:r>
            <a:r>
              <a:rPr lang="en-US" altLang="ko-KR" dirty="0">
                <a:solidFill>
                  <a:srgbClr val="004A82"/>
                </a:solidFill>
              </a:rPr>
              <a:t>: </a:t>
            </a:r>
            <a:r>
              <a:rPr lang="ko-KR" altLang="en-US" dirty="0" smtClean="0">
                <a:solidFill>
                  <a:srgbClr val="004A82"/>
                </a:solidFill>
              </a:rPr>
              <a:t>하향식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top-down</a:t>
            </a:r>
            <a:r>
              <a:rPr lang="ko-KR" altLang="en-US" dirty="0" smtClean="0">
                <a:solidFill>
                  <a:srgbClr val="004A82"/>
                </a:solidFill>
              </a:rPr>
              <a:t> 기법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모듈의 </a:t>
            </a:r>
            <a:r>
              <a:rPr lang="ko-KR" altLang="en-US" dirty="0"/>
              <a:t>계층 구조에서 맨 상위의 모듈부터 </a:t>
            </a:r>
            <a:r>
              <a:rPr lang="ko-KR" altLang="en-US" dirty="0" smtClean="0"/>
              <a:t>시작하여 </a:t>
            </a:r>
            <a:r>
              <a:rPr lang="ko-KR" altLang="en-US" dirty="0"/>
              <a:t>점차 하위 모듈 방향으로 </a:t>
            </a:r>
            <a:r>
              <a:rPr lang="ko-KR" altLang="en-US" dirty="0" smtClean="0"/>
              <a:t>통합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모듈의 구성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상위 모듈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시스템 전체의 흐름 관장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하위 모듈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 기능을 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장점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프로그램 전체에 영향을 줄 수 있는 오류를 일찍 발견하기가 쉽다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단점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하위 </a:t>
            </a:r>
            <a:r>
              <a:rPr lang="ko-KR" altLang="en-US" dirty="0"/>
              <a:t>모듈이 임시로 만든 </a:t>
            </a:r>
            <a:r>
              <a:rPr lang="ko-KR" altLang="en-US" dirty="0" err="1"/>
              <a:t>스텁들로</a:t>
            </a:r>
            <a:r>
              <a:rPr lang="ko-KR" altLang="en-US" dirty="0"/>
              <a:t> 대체되어 결과가 완전하지 않을 수도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err="1" smtClean="0"/>
              <a:t>스텁</a:t>
            </a:r>
            <a:r>
              <a:rPr lang="ko-KR" altLang="en-US" dirty="0" smtClean="0"/>
              <a:t> </a:t>
            </a:r>
            <a:r>
              <a:rPr lang="ko-KR" altLang="en-US" dirty="0"/>
              <a:t>수가 많으면 </a:t>
            </a:r>
            <a:r>
              <a:rPr lang="ko-KR" altLang="en-US" dirty="0" err="1"/>
              <a:t>스텁을</a:t>
            </a:r>
            <a:r>
              <a:rPr lang="ko-KR" altLang="en-US" dirty="0"/>
              <a:t> 만드는 데 시간과 노력이 많이 들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r>
              <a:rPr lang="ko-KR" altLang="ko-KR" sz="2000" b="1" dirty="0" smtClean="0">
                <a:solidFill>
                  <a:srgbClr val="FF0000"/>
                </a:solidFill>
              </a:rPr>
              <a:t>∴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ko-KR" altLang="en-US" dirty="0"/>
              <a:t>간의 인터페이스와 시스템의 동작이 정상적으로 </a:t>
            </a:r>
            <a:r>
              <a:rPr lang="ko-KR" altLang="en-US" dirty="0" smtClean="0"/>
              <a:t>잘되고 있는지를 </a:t>
            </a:r>
            <a:r>
              <a:rPr lang="ko-KR" altLang="en-US" dirty="0"/>
              <a:t>빨리 파악하고자 </a:t>
            </a:r>
            <a:r>
              <a:rPr lang="ko-KR" altLang="en-US" dirty="0" smtClean="0"/>
              <a:t>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할 </a:t>
            </a:r>
            <a:r>
              <a:rPr lang="ko-KR" altLang="en-US" dirty="0"/>
              <a:t>때 </a:t>
            </a:r>
            <a:r>
              <a:rPr lang="ko-KR" altLang="en-US" dirty="0" smtClean="0"/>
              <a:t>유용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marL="93662" indent="0">
              <a:buNone/>
            </a:pPr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49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035" y="3496862"/>
            <a:ext cx="4256965" cy="33212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통합 테스트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116505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ko-KR" altLang="en-US" dirty="0" smtClean="0">
                <a:solidFill>
                  <a:srgbClr val="004A82"/>
                </a:solidFill>
              </a:rPr>
              <a:t>①넓이 우선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breadth first</a:t>
            </a:r>
            <a:r>
              <a:rPr lang="ko-KR" altLang="en-US" dirty="0" smtClean="0">
                <a:solidFill>
                  <a:srgbClr val="004A82"/>
                </a:solidFill>
              </a:rPr>
              <a:t> 방식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같은 행에서는 옆으로 가며 통합</a:t>
            </a:r>
            <a:endParaRPr lang="en-US" altLang="ko-KR" dirty="0" smtClean="0"/>
          </a:p>
          <a:p>
            <a:pPr lvl="1"/>
            <a:r>
              <a:rPr lang="pt-BR" altLang="ko-KR" dirty="0"/>
              <a:t>(A, B)→(A, C)→(A, D)→(A, B, E)→(A, B, F)→(A, </a:t>
            </a:r>
            <a:r>
              <a:rPr lang="pt-BR" altLang="ko-KR" dirty="0" smtClean="0"/>
              <a:t>C, G)</a:t>
            </a:r>
          </a:p>
          <a:p>
            <a:pPr lvl="1"/>
            <a:endParaRPr lang="en-US" altLang="ko-KR" dirty="0" smtClean="0"/>
          </a:p>
          <a:p>
            <a:pPr marL="93662" indent="0">
              <a:buNone/>
            </a:pPr>
            <a:r>
              <a:rPr lang="ko-KR" altLang="en-US" dirty="0" smtClean="0">
                <a:solidFill>
                  <a:srgbClr val="004A82"/>
                </a:solidFill>
              </a:rPr>
              <a:t>② 깊이 우선 방식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depth first</a:t>
            </a:r>
            <a:r>
              <a:rPr lang="en-US" altLang="ko-KR" dirty="0" smtClean="0">
                <a:solidFill>
                  <a:srgbClr val="004A82"/>
                </a:solidFill>
              </a:rPr>
              <a:t> </a:t>
            </a:r>
            <a:r>
              <a:rPr lang="ko-KR" altLang="en-US" dirty="0" smtClean="0">
                <a:solidFill>
                  <a:srgbClr val="004A82"/>
                </a:solidFill>
              </a:rPr>
              <a:t>방식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같은 행에서는 </a:t>
            </a:r>
            <a:r>
              <a:rPr lang="ko-KR" altLang="en-US" dirty="0" smtClean="0"/>
              <a:t>아래로 가며 통합</a:t>
            </a:r>
            <a:endParaRPr lang="en-US" altLang="ko-KR" dirty="0" smtClean="0"/>
          </a:p>
          <a:p>
            <a:pPr lvl="1"/>
            <a:r>
              <a:rPr lang="pt-BR" altLang="ko-KR" dirty="0"/>
              <a:t>(A, B)→(A, B, E)→(A, B, F)→(A, C)→(A, C, G)→(A, D)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9027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통합 테스트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116505" y="773705"/>
            <a:ext cx="8963994" cy="566995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4A82"/>
                </a:solidFill>
              </a:rPr>
              <a:t>점진적 모듈 통합 방법 </a:t>
            </a:r>
            <a:r>
              <a:rPr lang="en-US" altLang="ko-KR" dirty="0">
                <a:solidFill>
                  <a:srgbClr val="004A82"/>
                </a:solidFill>
              </a:rPr>
              <a:t>: </a:t>
            </a:r>
            <a:r>
              <a:rPr lang="ko-KR" altLang="en-US" dirty="0" smtClean="0">
                <a:solidFill>
                  <a:srgbClr val="004A82"/>
                </a:solidFill>
              </a:rPr>
              <a:t>상향식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bottom-down</a:t>
            </a:r>
            <a:r>
              <a:rPr lang="ko-KR" altLang="en-US" dirty="0" smtClean="0">
                <a:solidFill>
                  <a:srgbClr val="004A82"/>
                </a:solidFill>
              </a:rPr>
              <a:t> 기법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b="0" dirty="0" smtClean="0"/>
              <a:t>가장 </a:t>
            </a:r>
            <a:r>
              <a:rPr lang="ko-KR" altLang="en-US" b="0" dirty="0"/>
              <a:t>말단에 있는 최하위 모듈부터 </a:t>
            </a:r>
            <a:r>
              <a:rPr lang="ko-KR" altLang="en-US" b="0" dirty="0" smtClean="0"/>
              <a:t>테스트</a:t>
            </a:r>
            <a:endParaRPr lang="en-US" altLang="ko-KR" b="0" dirty="0" smtClean="0"/>
          </a:p>
          <a:p>
            <a:pPr lvl="1"/>
            <a:r>
              <a:rPr lang="ko-KR" altLang="en-US" dirty="0"/>
              <a:t>상위 모듈의 역할을 하는 테스트 </a:t>
            </a:r>
            <a:r>
              <a:rPr lang="ko-KR" altLang="en-US" dirty="0" smtClean="0"/>
              <a:t>드라이버가 </a:t>
            </a:r>
            <a:r>
              <a:rPr lang="ko-KR" altLang="en-US" dirty="0"/>
              <a:t>필요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드라이버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하위 </a:t>
            </a:r>
            <a:r>
              <a:rPr lang="ko-KR" altLang="en-US" dirty="0"/>
              <a:t>모듈을 순서에 맞게 호출하고</a:t>
            </a:r>
            <a:r>
              <a:rPr lang="en-US" altLang="ko-KR" dirty="0"/>
              <a:t>, </a:t>
            </a:r>
            <a:r>
              <a:rPr lang="ko-KR" altLang="en-US" dirty="0"/>
              <a:t>호출할 때 필요한 </a:t>
            </a:r>
            <a:r>
              <a:rPr lang="ko-KR" altLang="en-US" dirty="0" smtClean="0"/>
              <a:t>매개 </a:t>
            </a:r>
            <a:r>
              <a:rPr lang="ko-KR" altLang="en-US" dirty="0"/>
              <a:t>변수를 제공하며</a:t>
            </a:r>
            <a:r>
              <a:rPr lang="en-US" altLang="ko-KR" dirty="0"/>
              <a:t>, </a:t>
            </a:r>
            <a:r>
              <a:rPr lang="ko-KR" altLang="en-US" dirty="0"/>
              <a:t>반환 값을 전달하는 </a:t>
            </a:r>
            <a:r>
              <a:rPr lang="ko-KR" altLang="en-US" dirty="0" smtClean="0"/>
              <a:t>역할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순서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b="0" dirty="0" smtClean="0"/>
              <a:t>우선 </a:t>
            </a:r>
            <a:r>
              <a:rPr lang="ko-KR" altLang="en-US" b="0" dirty="0"/>
              <a:t>가장 말단</a:t>
            </a:r>
            <a:r>
              <a:rPr lang="en-US" altLang="ko-KR" b="0" dirty="0"/>
              <a:t>(</a:t>
            </a:r>
            <a:r>
              <a:rPr lang="ko-KR" altLang="en-US" b="0" dirty="0"/>
              <a:t>레벨 </a:t>
            </a:r>
            <a:r>
              <a:rPr lang="en-US" altLang="ko-KR" b="0" dirty="0"/>
              <a:t>3)</a:t>
            </a:r>
            <a:r>
              <a:rPr lang="ko-KR" altLang="en-US" b="0" dirty="0"/>
              <a:t>에 있는 모듈 </a:t>
            </a:r>
            <a:r>
              <a:rPr lang="en-US" altLang="ko-KR" b="0" dirty="0"/>
              <a:t>E</a:t>
            </a:r>
            <a:r>
              <a:rPr lang="ko-KR" altLang="en-US" b="0" dirty="0"/>
              <a:t>와 </a:t>
            </a:r>
            <a:r>
              <a:rPr lang="en-US" altLang="ko-KR" b="0" dirty="0"/>
              <a:t>F</a:t>
            </a:r>
            <a:r>
              <a:rPr lang="ko-KR" altLang="en-US" b="0" dirty="0"/>
              <a:t>를 모듈 </a:t>
            </a:r>
            <a:r>
              <a:rPr lang="en-US" altLang="ko-KR" b="0" dirty="0"/>
              <a:t>B</a:t>
            </a:r>
            <a:r>
              <a:rPr lang="ko-KR" altLang="en-US" b="0" dirty="0"/>
              <a:t>에 통합하여 </a:t>
            </a:r>
            <a:r>
              <a:rPr lang="ko-KR" altLang="en-US" b="0" dirty="0" smtClean="0"/>
              <a:t>테스트</a:t>
            </a:r>
            <a:endParaRPr lang="en-US" altLang="ko-KR" dirty="0"/>
          </a:p>
          <a:p>
            <a:pPr lvl="2"/>
            <a:r>
              <a:rPr lang="ko-KR" altLang="en-US" b="0" dirty="0" smtClean="0"/>
              <a:t>그 다음 </a:t>
            </a:r>
            <a:r>
              <a:rPr lang="ko-KR" altLang="en-US" b="0" dirty="0"/>
              <a:t>모듈 </a:t>
            </a:r>
            <a:r>
              <a:rPr lang="en-US" altLang="ko-KR" b="0" dirty="0"/>
              <a:t>G</a:t>
            </a:r>
            <a:r>
              <a:rPr lang="ko-KR" altLang="en-US" b="0" dirty="0"/>
              <a:t>를 모듈 </a:t>
            </a:r>
            <a:r>
              <a:rPr lang="en-US" altLang="ko-KR" b="0" dirty="0"/>
              <a:t>C</a:t>
            </a:r>
            <a:r>
              <a:rPr lang="ko-KR" altLang="en-US" b="0" dirty="0"/>
              <a:t>에 통합하여 </a:t>
            </a:r>
            <a:r>
              <a:rPr lang="ko-KR" altLang="en-US" b="0" dirty="0" smtClean="0"/>
              <a:t>테스트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마지막으로 </a:t>
            </a:r>
            <a:r>
              <a:rPr lang="ko-KR" altLang="en-US" b="0" dirty="0"/>
              <a:t>모듈 </a:t>
            </a:r>
            <a:r>
              <a:rPr lang="en-US" altLang="ko-KR" b="0" dirty="0"/>
              <a:t>B, C, D</a:t>
            </a:r>
            <a:r>
              <a:rPr lang="ko-KR" altLang="en-US" b="0" dirty="0"/>
              <a:t>를 모듈 </a:t>
            </a:r>
            <a:r>
              <a:rPr lang="en-US" altLang="ko-KR" b="0" dirty="0"/>
              <a:t>A</a:t>
            </a:r>
            <a:r>
              <a:rPr lang="ko-KR" altLang="en-US" b="0" dirty="0"/>
              <a:t>에 통합하여 </a:t>
            </a:r>
            <a:r>
              <a:rPr lang="ko-KR" altLang="en-US" b="0" dirty="0" smtClean="0"/>
              <a:t>테스트</a:t>
            </a:r>
            <a:r>
              <a:rPr lang="en-US" altLang="ko-KR" b="0" dirty="0" smtClean="0"/>
              <a:t> </a:t>
            </a:r>
          </a:p>
          <a:p>
            <a:pPr lvl="1"/>
            <a:r>
              <a:rPr lang="ko-KR" altLang="en-US" b="0" dirty="0" smtClean="0"/>
              <a:t>장점</a:t>
            </a:r>
            <a:r>
              <a:rPr lang="en-US" altLang="ko-KR" b="0" dirty="0" smtClean="0"/>
              <a:t> </a:t>
            </a:r>
          </a:p>
          <a:p>
            <a:pPr lvl="2"/>
            <a:r>
              <a:rPr lang="ko-KR" altLang="en-US" b="0" dirty="0" smtClean="0"/>
              <a:t>최하위 </a:t>
            </a:r>
            <a:r>
              <a:rPr lang="ko-KR" altLang="en-US" b="0" dirty="0"/>
              <a:t>모듈들을 개별적으로 병행하여 </a:t>
            </a:r>
            <a:r>
              <a:rPr lang="ko-KR" altLang="en-US" b="0" dirty="0" smtClean="0"/>
              <a:t>테스트          하위에 </a:t>
            </a:r>
            <a:r>
              <a:rPr lang="ko-KR" altLang="en-US" b="0" dirty="0"/>
              <a:t>있는 모듈들을 충분히 </a:t>
            </a:r>
            <a:r>
              <a:rPr lang="ko-KR" altLang="en-US" b="0" dirty="0" smtClean="0"/>
              <a:t>테스트 가능 </a:t>
            </a:r>
            <a:endParaRPr lang="en-US" altLang="ko-KR" b="0" dirty="0" smtClean="0"/>
          </a:p>
          <a:p>
            <a:pPr lvl="2"/>
            <a:r>
              <a:rPr lang="ko-KR" altLang="en-US" dirty="0"/>
              <a:t>정밀한 계산이나 데이터 </a:t>
            </a:r>
            <a:r>
              <a:rPr lang="ko-KR" altLang="en-US" dirty="0" smtClean="0"/>
              <a:t>처리가 요구되는 </a:t>
            </a:r>
            <a:r>
              <a:rPr lang="ko-KR" altLang="en-US" dirty="0"/>
              <a:t>시스템 같은 경우에 </a:t>
            </a:r>
            <a:r>
              <a:rPr lang="ko-KR" altLang="en-US" dirty="0" smtClean="0"/>
              <a:t>유용</a:t>
            </a:r>
            <a:endParaRPr lang="en-US" altLang="ko-KR" dirty="0"/>
          </a:p>
          <a:p>
            <a:pPr lvl="1"/>
            <a:r>
              <a:rPr lang="ko-KR" altLang="en-US" dirty="0" smtClean="0"/>
              <a:t>단점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상위 </a:t>
            </a:r>
            <a:r>
              <a:rPr lang="ko-KR" altLang="en-US" dirty="0"/>
              <a:t>모듈에 오류가 발견되면 그 </a:t>
            </a:r>
            <a:r>
              <a:rPr lang="ko-KR" altLang="en-US" dirty="0" smtClean="0"/>
              <a:t>모듈과 관련된 </a:t>
            </a:r>
            <a:r>
              <a:rPr lang="ko-KR" altLang="en-US" dirty="0"/>
              <a:t>하위의 모듈을 다시 테스트해야 </a:t>
            </a:r>
            <a:r>
              <a:rPr lang="ko-KR" altLang="en-US" dirty="0" smtClean="0"/>
              <a:t>함</a:t>
            </a:r>
            <a:endParaRPr lang="en-US" altLang="ko-KR" dirty="0"/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4707015" y="5004175"/>
            <a:ext cx="45005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83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88913"/>
            <a:ext cx="7772400" cy="68580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sz="3600" b="1" dirty="0" smtClean="0"/>
              <a:t>소프트웨어의 위기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0" y="1412875"/>
            <a:ext cx="8610600" cy="483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30000"/>
              </a:spcAft>
            </a:pPr>
            <a:r>
              <a:rPr lang="ko-KR" altLang="en-US" sz="2000" smtClean="0"/>
              <a:t>위기란 전환점</a:t>
            </a:r>
            <a:r>
              <a:rPr lang="en-US" altLang="ko-KR" sz="2000" smtClean="0"/>
              <a:t>, </a:t>
            </a:r>
            <a:r>
              <a:rPr lang="ko-KR" altLang="en-US" sz="2000" smtClean="0"/>
              <a:t>위험한 순간 등의 의미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</a:pPr>
            <a:r>
              <a:rPr lang="ko-KR" altLang="en-US" sz="2000" smtClean="0"/>
              <a:t>소프트웨어에서는 결정적인 전환점이나 발전 없이 느리고 </a:t>
            </a:r>
            <a:r>
              <a:rPr lang="ko-KR" altLang="en-US" sz="2000" smtClean="0">
                <a:latin typeface="Times New Roman" pitchFamily="18" charset="0"/>
              </a:rPr>
              <a:t> </a:t>
            </a:r>
            <a:r>
              <a:rPr lang="ko-KR" altLang="en-US" sz="2000" smtClean="0"/>
              <a:t>점진적인 변화만 있어 왔다</a:t>
            </a:r>
            <a:r>
              <a:rPr lang="en-US" altLang="ko-KR" sz="2000" smtClean="0"/>
              <a:t>.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</a:pPr>
            <a:r>
              <a:rPr lang="ko-KR" altLang="en-US" sz="2000" smtClean="0"/>
              <a:t>소프트웨어 개발 역사</a:t>
            </a:r>
            <a:r>
              <a:rPr lang="en-US" altLang="ko-KR" sz="2000" smtClean="0"/>
              <a:t> </a:t>
            </a:r>
            <a:r>
              <a:rPr lang="ko-KR" altLang="en-US" sz="2000" smtClean="0"/>
              <a:t>동안 생산성이나 개발</a:t>
            </a:r>
            <a:r>
              <a:rPr lang="ko-KR" altLang="en-US" sz="2000" smtClean="0">
                <a:latin typeface="Times New Roman" pitchFamily="18" charset="0"/>
              </a:rPr>
              <a:t> </a:t>
            </a:r>
            <a:r>
              <a:rPr lang="ko-KR" altLang="en-US" sz="2000" smtClean="0"/>
              <a:t>방법에 있어 뚜렷한 전환점이 없다</a:t>
            </a:r>
            <a:r>
              <a:rPr lang="en-US" altLang="ko-KR" sz="2000" smtClean="0"/>
              <a:t>.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</a:pPr>
            <a:r>
              <a:rPr lang="ko-KR" altLang="en-US" sz="2000" smtClean="0"/>
              <a:t>현재의 엔지니어들이 아직도 </a:t>
            </a:r>
            <a:r>
              <a:rPr lang="en-US" altLang="ko-KR" sz="2000" smtClean="0"/>
              <a:t>30</a:t>
            </a:r>
            <a:r>
              <a:rPr lang="ko-KR" altLang="en-US" sz="2000" smtClean="0"/>
              <a:t>년 전과 비슷한 방법으로 소프트웨어 시스템을 개발하고 있는 경우가 흔하다</a:t>
            </a:r>
            <a:r>
              <a:rPr lang="en-US" altLang="ko-KR" sz="2000" smtClean="0"/>
              <a:t>. 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</a:pPr>
            <a:r>
              <a:rPr lang="ko-KR" altLang="en-US" sz="2000" smtClean="0"/>
              <a:t>소프트웨어의 위기는 역설적으로 말해 지난 </a:t>
            </a:r>
            <a:r>
              <a:rPr lang="en-US" altLang="ko-KR" sz="2000" smtClean="0"/>
              <a:t>30</a:t>
            </a:r>
            <a:r>
              <a:rPr lang="ko-KR" altLang="en-US" sz="2000" smtClean="0"/>
              <a:t>년간 전환점이 없었다는 것에 기인한다</a:t>
            </a:r>
            <a:r>
              <a:rPr lang="en-US" altLang="ko-KR" sz="2000" smtClean="0"/>
              <a:t>.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</a:pPr>
            <a:r>
              <a:rPr lang="ko-KR" altLang="en-US" sz="2000" smtClean="0"/>
              <a:t>소프트웨어 개발 기술의 낙후함과 전문 인력 부족현상이 소프트웨어 위기 현상을 야기시켰다</a:t>
            </a:r>
            <a:r>
              <a:rPr lang="en-US" altLang="ko-KR" sz="2000" smtClean="0"/>
              <a:t>.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</a:pPr>
            <a:r>
              <a:rPr lang="ko-KR" altLang="en-US" sz="2000" b="1" smtClean="0">
                <a:solidFill>
                  <a:srgbClr val="0070C0"/>
                </a:solidFill>
              </a:rPr>
              <a:t>소프트웨어 고난</a:t>
            </a:r>
            <a:r>
              <a:rPr lang="en-US" altLang="ko-KR" sz="2000" smtClean="0"/>
              <a:t>(software affliction</a:t>
            </a:r>
            <a:r>
              <a:rPr lang="en-US" altLang="ko-KR" smtClean="0"/>
              <a:t>)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mtClean="0"/>
          </a:p>
          <a:p>
            <a:pPr eaLnBrk="1" hangingPunct="1">
              <a:buFont typeface="Wingdings" pitchFamily="2" charset="2"/>
              <a:buNone/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6649850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시스템 테스트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116505" y="773705"/>
            <a:ext cx="8963994" cy="5669958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시스템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system</a:t>
            </a:r>
            <a:r>
              <a:rPr lang="ko-KR" altLang="en-US" dirty="0" smtClean="0">
                <a:solidFill>
                  <a:srgbClr val="004A82"/>
                </a:solidFill>
              </a:rPr>
              <a:t> 테스트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b="0" dirty="0" smtClean="0"/>
              <a:t>시스템 </a:t>
            </a:r>
            <a:r>
              <a:rPr lang="ko-KR" altLang="en-US" b="0" dirty="0"/>
              <a:t>전체가 정상적으로 작동하는지를 체크 </a:t>
            </a:r>
            <a:endParaRPr lang="en-US" altLang="ko-KR" b="0" dirty="0" smtClean="0"/>
          </a:p>
          <a:p>
            <a:pPr lvl="1"/>
            <a:r>
              <a:rPr lang="ko-KR" altLang="en-US" dirty="0"/>
              <a:t>모듈이 모두 통합된 후 사용자의 요구 사항들을 만족하는지 </a:t>
            </a:r>
            <a:r>
              <a:rPr lang="ko-KR" altLang="en-US" dirty="0" smtClean="0"/>
              <a:t>테스트</a:t>
            </a:r>
            <a:endParaRPr lang="en-US" altLang="ko-KR" dirty="0" smtClean="0"/>
          </a:p>
          <a:p>
            <a:pPr lvl="1"/>
            <a:r>
              <a:rPr lang="ko-KR" altLang="en-US" dirty="0"/>
              <a:t>사용자에게 개발된 시스템을 전달하기 전에 개발자가 진행하는 마지막 </a:t>
            </a:r>
            <a:r>
              <a:rPr lang="ko-KR" altLang="en-US" dirty="0" smtClean="0"/>
              <a:t>테스트</a:t>
            </a:r>
            <a:endParaRPr lang="en-US" altLang="ko-KR" dirty="0" smtClean="0"/>
          </a:p>
          <a:p>
            <a:pPr lvl="1"/>
            <a:r>
              <a:rPr lang="en-US" altLang="ko-KR" dirty="0"/>
              <a:t>V &amp; V</a:t>
            </a:r>
            <a:r>
              <a:rPr lang="ko-KR" altLang="en-US" dirty="0"/>
              <a:t>에서 </a:t>
            </a:r>
            <a:r>
              <a:rPr lang="ko-KR" altLang="en-US" dirty="0" smtClean="0"/>
              <a:t>확인</a:t>
            </a:r>
            <a:r>
              <a:rPr lang="en-US" altLang="ko-KR" baseline="30000" dirty="0" smtClean="0"/>
              <a:t>verification</a:t>
            </a:r>
            <a:r>
              <a:rPr lang="ko-KR" altLang="en-US" dirty="0" smtClean="0"/>
              <a:t>에 해당</a:t>
            </a:r>
            <a:endParaRPr lang="en-US" altLang="ko-KR" dirty="0" smtClean="0"/>
          </a:p>
          <a:p>
            <a:pPr lvl="1"/>
            <a:r>
              <a:rPr lang="ko-KR" altLang="en-US" dirty="0"/>
              <a:t>실제 사용 </a:t>
            </a:r>
            <a:r>
              <a:rPr lang="ko-KR" altLang="en-US" dirty="0" smtClean="0"/>
              <a:t>환경과 </a:t>
            </a:r>
            <a:r>
              <a:rPr lang="ko-KR" altLang="en-US" dirty="0"/>
              <a:t>유사하게 테스트 환경을 만들어놓고 요구 분석 명세서에 명시한 기능적 요구 사항과 </a:t>
            </a:r>
            <a:r>
              <a:rPr lang="ko-KR" altLang="en-US" dirty="0" smtClean="0"/>
              <a:t>비기능적 </a:t>
            </a:r>
            <a:r>
              <a:rPr lang="ko-KR" altLang="en-US" dirty="0"/>
              <a:t>요구 사항을 충족하는지 </a:t>
            </a:r>
            <a:r>
              <a:rPr lang="ko-KR" altLang="en-US" dirty="0" smtClean="0"/>
              <a:t>테스트</a:t>
            </a:r>
            <a:endParaRPr lang="en-US" altLang="ko-KR" dirty="0" smtClean="0"/>
          </a:p>
          <a:p>
            <a:pPr lvl="1"/>
            <a:r>
              <a:rPr lang="ko-KR" altLang="en-US" dirty="0"/>
              <a:t>주로 부하를 주는 상황에서 수행하고</a:t>
            </a:r>
            <a:r>
              <a:rPr lang="en-US" altLang="ko-KR" dirty="0"/>
              <a:t>, </a:t>
            </a:r>
            <a:r>
              <a:rPr lang="ko-KR" altLang="en-US" dirty="0" smtClean="0"/>
              <a:t>비기능적 테스트를 </a:t>
            </a:r>
            <a:r>
              <a:rPr lang="ko-KR" altLang="en-US" dirty="0"/>
              <a:t>중심으로 수행</a:t>
            </a:r>
            <a:endParaRPr lang="en-US" altLang="ko-KR" dirty="0" smtClean="0"/>
          </a:p>
          <a:p>
            <a:endParaRPr lang="en-US" altLang="ko-K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25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인수 테스트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116505" y="773705"/>
            <a:ext cx="8963994" cy="566995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4A82"/>
                </a:solidFill>
              </a:rPr>
              <a:t>인수 </a:t>
            </a:r>
            <a:r>
              <a:rPr lang="ko-KR" altLang="en-US" dirty="0" smtClean="0">
                <a:solidFill>
                  <a:srgbClr val="004A82"/>
                </a:solidFill>
              </a:rPr>
              <a:t>테스트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acceptance test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시스템이 </a:t>
            </a:r>
            <a:r>
              <a:rPr lang="ko-KR" altLang="en-US" dirty="0"/>
              <a:t>예상대로 동작하는지 확인하고</a:t>
            </a:r>
            <a:r>
              <a:rPr lang="en-US" altLang="ko-KR" dirty="0"/>
              <a:t>, </a:t>
            </a:r>
            <a:r>
              <a:rPr lang="ko-KR" altLang="en-US" dirty="0"/>
              <a:t>요구 사항에 맞는지 </a:t>
            </a:r>
            <a:r>
              <a:rPr lang="ko-KR" altLang="en-US" dirty="0" smtClean="0"/>
              <a:t>확신하기 </a:t>
            </a:r>
            <a:r>
              <a:rPr lang="ko-KR" altLang="en-US" dirty="0"/>
              <a:t>위해 하는 </a:t>
            </a:r>
            <a:r>
              <a:rPr lang="ko-KR" altLang="en-US" dirty="0" smtClean="0"/>
              <a:t>테스트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시스템을 </a:t>
            </a:r>
            <a:r>
              <a:rPr lang="ko-KR" altLang="en-US" dirty="0"/>
              <a:t>인수하기 전 요구 분석 명세서에 명시된 </a:t>
            </a:r>
            <a:r>
              <a:rPr lang="ko-KR" altLang="en-US" dirty="0" smtClean="0"/>
              <a:t>대로 모두 </a:t>
            </a:r>
            <a:r>
              <a:rPr lang="ko-KR" altLang="en-US" dirty="0"/>
              <a:t>충족시키는지를 사용자가 </a:t>
            </a:r>
            <a:r>
              <a:rPr lang="ko-KR" altLang="en-US" dirty="0" smtClean="0"/>
              <a:t>테스트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목적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 </a:t>
            </a:r>
            <a:r>
              <a:rPr lang="ko-KR" altLang="en-US" dirty="0"/>
              <a:t>주도로 이루어지며</a:t>
            </a:r>
            <a:r>
              <a:rPr lang="en-US" altLang="ko-KR" dirty="0"/>
              <a:t>, </a:t>
            </a:r>
            <a:r>
              <a:rPr lang="ko-KR" altLang="en-US" dirty="0"/>
              <a:t>오류 발견보다는 제품의 출시 여부를 판단하는 것</a:t>
            </a:r>
          </a:p>
          <a:p>
            <a:pPr lvl="1"/>
            <a:r>
              <a:rPr lang="ko-KR" altLang="en-US" dirty="0" smtClean="0"/>
              <a:t>인수 </a:t>
            </a:r>
            <a:r>
              <a:rPr lang="ko-KR" altLang="en-US" dirty="0"/>
              <a:t>테스트 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시스템을 </a:t>
            </a:r>
            <a:r>
              <a:rPr lang="ko-KR" altLang="en-US" dirty="0"/>
              <a:t>출시할지</a:t>
            </a:r>
            <a:r>
              <a:rPr lang="en-US" altLang="ko-KR" dirty="0"/>
              <a:t>, </a:t>
            </a:r>
            <a:r>
              <a:rPr lang="ko-KR" altLang="en-US" dirty="0"/>
              <a:t>출시 시기를 늦추더라도 </a:t>
            </a:r>
            <a:r>
              <a:rPr lang="ko-KR" altLang="en-US" dirty="0" smtClean="0"/>
              <a:t>보완할지 결정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 </a:t>
            </a:r>
            <a:r>
              <a:rPr lang="en-US" altLang="ko-KR" dirty="0"/>
              <a:t>&amp; V</a:t>
            </a:r>
            <a:r>
              <a:rPr lang="ko-KR" altLang="en-US" dirty="0"/>
              <a:t>의 </a:t>
            </a:r>
            <a:r>
              <a:rPr lang="ko-KR" altLang="en-US" dirty="0" smtClean="0"/>
              <a:t>검증</a:t>
            </a:r>
            <a:r>
              <a:rPr lang="en-US" altLang="ko-KR" dirty="0" smtClean="0"/>
              <a:t>(validation)</a:t>
            </a:r>
            <a:r>
              <a:rPr lang="ko-KR" altLang="en-US" dirty="0" smtClean="0"/>
              <a:t>에 해당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656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인수 테스트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116505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ko-KR" altLang="en-US" sz="1800" dirty="0" smtClean="0">
                <a:solidFill>
                  <a:srgbClr val="004A82"/>
                </a:solidFill>
              </a:rPr>
              <a:t>① 알파 테스트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alpha test</a:t>
            </a:r>
            <a:endParaRPr lang="en-US" altLang="ko-KR" sz="1800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내부 필드 </a:t>
            </a:r>
            <a:r>
              <a:rPr lang="ko-KR" altLang="en-US" dirty="0" smtClean="0"/>
              <a:t>테스트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베타 테스트 개발자 </a:t>
            </a:r>
            <a:r>
              <a:rPr lang="ko-KR" altLang="en-US" dirty="0"/>
              <a:t>환경에서 </a:t>
            </a:r>
            <a:r>
              <a:rPr lang="ko-KR" altLang="en-US" dirty="0" smtClean="0"/>
              <a:t>사용        </a:t>
            </a:r>
            <a:r>
              <a:rPr lang="ko-KR" altLang="en-US" dirty="0"/>
              <a:t>오류와 사용상의 </a:t>
            </a:r>
            <a:r>
              <a:rPr lang="ko-KR" altLang="en-US" dirty="0" smtClean="0"/>
              <a:t>문제점 파악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93662" indent="0">
              <a:buNone/>
            </a:pPr>
            <a:r>
              <a:rPr lang="ko-KR" altLang="en-US" sz="1800" dirty="0" smtClean="0">
                <a:solidFill>
                  <a:srgbClr val="004A82"/>
                </a:solidFill>
              </a:rPr>
              <a:t>② 베타 테스트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beta test</a:t>
            </a:r>
            <a:endParaRPr lang="en-US" altLang="ko-KR" sz="1800" dirty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알파 테스트 후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시장 출시 전 시장의 </a:t>
            </a:r>
            <a:r>
              <a:rPr lang="ko-KR" altLang="en-US" dirty="0"/>
              <a:t>피드백을 얻기 위한 목적으로 </a:t>
            </a:r>
            <a:r>
              <a:rPr lang="ko-KR" altLang="en-US" dirty="0" smtClean="0"/>
              <a:t>테스트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 사용자가 미리 사용        문제점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오류 발견        개발자에게 알려줌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베타 테스트를 </a:t>
            </a:r>
            <a:r>
              <a:rPr lang="ko-KR" altLang="en-US" dirty="0"/>
              <a:t>통해 보고된 </a:t>
            </a:r>
            <a:r>
              <a:rPr lang="ko-KR" altLang="en-US" dirty="0" smtClean="0"/>
              <a:t>문제점 수정        제품 출시</a:t>
            </a:r>
            <a:endParaRPr lang="en-US" altLang="ko-KR" dirty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4031940" y="1935045"/>
            <a:ext cx="45005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3131840" y="3699030"/>
            <a:ext cx="45005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5331750" y="3692409"/>
            <a:ext cx="45005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5247075" y="4104075"/>
            <a:ext cx="45005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48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회</a:t>
            </a:r>
            <a:r>
              <a:rPr lang="ko-KR" altLang="en-US" dirty="0"/>
              <a:t>귀</a:t>
            </a:r>
            <a:r>
              <a:rPr lang="ko-KR" altLang="en-US" dirty="0" smtClean="0"/>
              <a:t> 테스트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116505" y="773705"/>
            <a:ext cx="8963994" cy="5669958"/>
          </a:xfrm>
        </p:spPr>
        <p:txBody>
          <a:bodyPr>
            <a:normAutofit lnSpcReduction="10000"/>
          </a:bodyPr>
          <a:lstStyle/>
          <a:p>
            <a:r>
              <a:rPr lang="ko-KR" altLang="en-US" dirty="0">
                <a:solidFill>
                  <a:srgbClr val="004A82"/>
                </a:solidFill>
              </a:rPr>
              <a:t>확정 </a:t>
            </a:r>
            <a:r>
              <a:rPr lang="ko-KR" altLang="en-US" dirty="0" smtClean="0">
                <a:solidFill>
                  <a:srgbClr val="004A82"/>
                </a:solidFill>
              </a:rPr>
              <a:t>테스트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confirmation test</a:t>
            </a:r>
            <a:endParaRPr lang="en-US" altLang="ko-KR" baseline="30000" dirty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원시 코드의 결함을 수정한 후 제대로 </a:t>
            </a:r>
            <a:r>
              <a:rPr lang="ko-KR" altLang="en-US" dirty="0" smtClean="0"/>
              <a:t>수정되었는지 </a:t>
            </a:r>
            <a:r>
              <a:rPr lang="ko-KR" altLang="en-US" dirty="0"/>
              <a:t>확인하는 </a:t>
            </a:r>
            <a:r>
              <a:rPr lang="ko-KR" altLang="en-US" dirty="0" smtClean="0"/>
              <a:t>테스트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>
                <a:solidFill>
                  <a:srgbClr val="004A82"/>
                </a:solidFill>
              </a:rPr>
              <a:t>회귀 </a:t>
            </a:r>
            <a:r>
              <a:rPr lang="ko-KR" altLang="en-US" dirty="0" smtClean="0">
                <a:solidFill>
                  <a:srgbClr val="004A82"/>
                </a:solidFill>
              </a:rPr>
              <a:t>테스트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regression test</a:t>
            </a:r>
            <a:endParaRPr lang="en-US" altLang="ko-KR" baseline="30000" dirty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한 모듈의 수정이 </a:t>
            </a:r>
            <a:r>
              <a:rPr lang="ko-KR" altLang="en-US" dirty="0" smtClean="0"/>
              <a:t>다른 </a:t>
            </a:r>
            <a:r>
              <a:rPr lang="ko-KR" altLang="en-US" dirty="0"/>
              <a:t>부분에 영향을 끼칠 수도 있다고 생각하여 수정된 모듈뿐 아니라 관련된 모듈까지 </a:t>
            </a:r>
            <a:r>
              <a:rPr lang="ko-KR" altLang="en-US" dirty="0" smtClean="0"/>
              <a:t>문제가 없는지 테스트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93662" indent="0">
              <a:buNone/>
            </a:pPr>
            <a:r>
              <a:rPr lang="ko-KR" altLang="en-US" sz="1800" dirty="0" smtClean="0">
                <a:solidFill>
                  <a:srgbClr val="004A82"/>
                </a:solidFill>
              </a:rPr>
              <a:t>① 수정을 </a:t>
            </a:r>
            <a:r>
              <a:rPr lang="ko-KR" altLang="en-US" sz="1800" dirty="0">
                <a:solidFill>
                  <a:srgbClr val="004A82"/>
                </a:solidFill>
              </a:rPr>
              <a:t>위한 회귀 </a:t>
            </a:r>
            <a:r>
              <a:rPr lang="ko-KR" altLang="en-US" sz="1800" dirty="0" smtClean="0">
                <a:solidFill>
                  <a:srgbClr val="004A82"/>
                </a:solidFill>
              </a:rPr>
              <a:t>테스트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corrective </a:t>
            </a:r>
            <a:r>
              <a:rPr lang="en-US" altLang="ko-KR" baseline="30000" dirty="0">
                <a:solidFill>
                  <a:srgbClr val="004A82"/>
                </a:solidFill>
              </a:rPr>
              <a:t>regression 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test</a:t>
            </a:r>
            <a:r>
              <a:rPr lang="en-US" altLang="ko-KR" sz="1800" dirty="0" smtClean="0">
                <a:solidFill>
                  <a:srgbClr val="004A82"/>
                </a:solidFill>
              </a:rPr>
              <a:t> </a:t>
            </a:r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/>
              <a:t>테스트를 완료하여 사용자에게 </a:t>
            </a:r>
            <a:r>
              <a:rPr lang="ko-KR" altLang="en-US" dirty="0" smtClean="0"/>
              <a:t>전달하기 </a:t>
            </a:r>
            <a:r>
              <a:rPr lang="ko-KR" altLang="en-US" dirty="0"/>
              <a:t>전에 테스트 과정에서 미처 발견하지 못한 오류를 찾아 수정한 후 다시 </a:t>
            </a:r>
            <a:r>
              <a:rPr lang="ko-KR" altLang="en-US" dirty="0" smtClean="0"/>
              <a:t>테스트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93662" indent="0">
              <a:buNone/>
            </a:pPr>
            <a:r>
              <a:rPr lang="ko-KR" altLang="en-US" sz="1800" dirty="0" smtClean="0">
                <a:solidFill>
                  <a:srgbClr val="004A82"/>
                </a:solidFill>
              </a:rPr>
              <a:t>② 점진적 </a:t>
            </a:r>
            <a:r>
              <a:rPr lang="ko-KR" altLang="en-US" sz="1800" dirty="0">
                <a:solidFill>
                  <a:srgbClr val="004A82"/>
                </a:solidFill>
              </a:rPr>
              <a:t>회귀 </a:t>
            </a:r>
            <a:r>
              <a:rPr lang="ko-KR" altLang="en-US" sz="1800" dirty="0" smtClean="0">
                <a:solidFill>
                  <a:srgbClr val="004A82"/>
                </a:solidFill>
              </a:rPr>
              <a:t>테스트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progressive </a:t>
            </a:r>
            <a:r>
              <a:rPr lang="en-US" altLang="ko-KR" baseline="30000" dirty="0">
                <a:solidFill>
                  <a:srgbClr val="004A82"/>
                </a:solidFill>
              </a:rPr>
              <a:t>regression 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test</a:t>
            </a:r>
            <a:endParaRPr lang="en-US" altLang="ko-KR" sz="1800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사용 </a:t>
            </a:r>
            <a:r>
              <a:rPr lang="ko-KR" altLang="en-US" dirty="0"/>
              <a:t>중에 일부 기능을 추가하여 새로운 </a:t>
            </a:r>
            <a:r>
              <a:rPr lang="ko-KR" altLang="en-US" dirty="0" smtClean="0"/>
              <a:t>버전을 만들고</a:t>
            </a:r>
            <a:r>
              <a:rPr lang="en-US" altLang="ko-KR" dirty="0"/>
              <a:t>, </a:t>
            </a:r>
            <a:r>
              <a:rPr lang="ko-KR" altLang="en-US" dirty="0"/>
              <a:t>이 새 버전을 다시 </a:t>
            </a:r>
            <a:r>
              <a:rPr lang="ko-KR" altLang="en-US" dirty="0" smtClean="0"/>
              <a:t>테스트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5252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600" y="2996952"/>
            <a:ext cx="7785100" cy="474662"/>
          </a:xfrm>
        </p:spPr>
        <p:txBody>
          <a:bodyPr/>
          <a:lstStyle/>
          <a:p>
            <a:r>
              <a:rPr lang="ko-KR" altLang="en-US" dirty="0" smtClean="0"/>
              <a:t>소프트웨어와 품질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533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67544" y="260648"/>
            <a:ext cx="38379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latin typeface="신명조"/>
              </a:rPr>
              <a:t>SW</a:t>
            </a:r>
            <a:r>
              <a:rPr lang="ko-KR" altLang="en-US" sz="2000" b="1" dirty="0" smtClean="0">
                <a:latin typeface="신명조"/>
              </a:rPr>
              <a:t>테스트 필요성 </a:t>
            </a:r>
            <a:r>
              <a:rPr lang="en-US" altLang="ko-KR" sz="2000" b="1" dirty="0" smtClean="0">
                <a:latin typeface="신명조"/>
              </a:rPr>
              <a:t>: </a:t>
            </a:r>
            <a:r>
              <a:rPr lang="ko-KR" altLang="en-US" sz="2000" b="1" dirty="0" smtClean="0">
                <a:latin typeface="신명조"/>
              </a:rPr>
              <a:t>품질과 결함</a:t>
            </a:r>
            <a:endParaRPr lang="ko-KR" altLang="en-US" sz="2000" b="1" dirty="0"/>
          </a:p>
        </p:txBody>
      </p:sp>
      <p:pic>
        <p:nvPicPr>
          <p:cNvPr id="21506" name="Picture 2" descr="sw 테스트 필요성에 대한 이미지 검색결과"/>
          <p:cNvPicPr>
            <a:picLocks noChangeAspect="1" noChangeArrowheads="1"/>
          </p:cNvPicPr>
          <p:nvPr/>
        </p:nvPicPr>
        <p:blipFill>
          <a:blip r:embed="rId2" cstate="print"/>
          <a:srcRect t="10648"/>
          <a:stretch>
            <a:fillRect/>
          </a:stretch>
        </p:blipFill>
        <p:spPr bwMode="auto">
          <a:xfrm>
            <a:off x="683567" y="1124744"/>
            <a:ext cx="7965815" cy="47525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67544" y="260648"/>
            <a:ext cx="19623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SW</a:t>
            </a:r>
            <a:r>
              <a:rPr lang="ko-KR" altLang="en-US" sz="2000" b="1" dirty="0" smtClean="0"/>
              <a:t>테스트 역할</a:t>
            </a:r>
            <a:endParaRPr lang="ko-KR" altLang="en-US" sz="2000" b="1" dirty="0"/>
          </a:p>
        </p:txBody>
      </p:sp>
      <p:pic>
        <p:nvPicPr>
          <p:cNvPr id="20482" name="Picture 2" descr="관련 이미지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980728"/>
            <a:ext cx="6696744" cy="47866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67544" y="260648"/>
            <a:ext cx="1556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/>
              <a:t>테스트 레벨</a:t>
            </a:r>
            <a:endParaRPr lang="ko-KR" altLang="en-US" sz="2000" b="1" dirty="0"/>
          </a:p>
        </p:txBody>
      </p:sp>
      <p:pic>
        <p:nvPicPr>
          <p:cNvPr id="19458" name="Picture 2" descr="sw 테스트 레벨에 대한 이미지 검색결과"/>
          <p:cNvPicPr>
            <a:picLocks noChangeAspect="1" noChangeArrowheads="1"/>
          </p:cNvPicPr>
          <p:nvPr/>
        </p:nvPicPr>
        <p:blipFill>
          <a:blip r:embed="rId2" cstate="print"/>
          <a:srcRect l="1185" t="11973" b="4219"/>
          <a:stretch>
            <a:fillRect/>
          </a:stretch>
        </p:blipFill>
        <p:spPr bwMode="auto">
          <a:xfrm>
            <a:off x="611560" y="1196752"/>
            <a:ext cx="7992888" cy="46964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67544" y="260648"/>
            <a:ext cx="1556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/>
              <a:t>테스트 조직</a:t>
            </a:r>
            <a:endParaRPr lang="ko-KR" altLang="en-US" sz="2000" b="1" dirty="0"/>
          </a:p>
        </p:txBody>
      </p:sp>
      <p:pic>
        <p:nvPicPr>
          <p:cNvPr id="18434" name="Picture 2" descr="관련 이미지"/>
          <p:cNvPicPr>
            <a:picLocks noChangeAspect="1" noChangeArrowheads="1"/>
          </p:cNvPicPr>
          <p:nvPr/>
        </p:nvPicPr>
        <p:blipFill>
          <a:blip r:embed="rId2" cstate="print"/>
          <a:srcRect l="7110" t="20115" r="7575" b="6130"/>
          <a:stretch>
            <a:fillRect/>
          </a:stretch>
        </p:blipFill>
        <p:spPr bwMode="auto">
          <a:xfrm>
            <a:off x="827583" y="908720"/>
            <a:ext cx="7659033" cy="4680520"/>
          </a:xfrm>
          <a:prstGeom prst="rect">
            <a:avLst/>
          </a:prstGeom>
          <a:noFill/>
        </p:spPr>
      </p:pic>
      <p:pic>
        <p:nvPicPr>
          <p:cNvPr id="18436" name="Picture 4" descr="sw 테스트 조직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25714" t="33901" r="25944" b="45759"/>
          <a:stretch>
            <a:fillRect/>
          </a:stretch>
        </p:blipFill>
        <p:spPr bwMode="auto">
          <a:xfrm>
            <a:off x="2555776" y="5661247"/>
            <a:ext cx="4104456" cy="5239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sw 테스트에 대한 이미지 검색결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72816"/>
            <a:ext cx="7967591" cy="32403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24188" y="258763"/>
            <a:ext cx="6119812" cy="433387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sz="3200" b="1" dirty="0" smtClean="0"/>
              <a:t>소프트웨어 위기의 원인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0" y="1122363"/>
            <a:ext cx="8610600" cy="512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/>
          <a:p>
            <a:pPr eaLnBrk="1" hangingPunct="1">
              <a:buFont typeface="Wingdings" pitchFamily="2" charset="2"/>
              <a:buChar char="u"/>
            </a:pPr>
            <a:r>
              <a:rPr lang="ko-KR" altLang="en-US" smtClean="0"/>
              <a:t> 소프트웨어 생산성이 사용자들의 서비스에 대한 요구를 </a:t>
            </a:r>
          </a:p>
          <a:p>
            <a:pPr eaLnBrk="1" hangingPunct="1">
              <a:buFont typeface="Wingdings" pitchFamily="2" charset="2"/>
              <a:buNone/>
            </a:pPr>
            <a:r>
              <a:rPr lang="ko-KR" altLang="en-US" smtClean="0">
                <a:latin typeface="Times New Roman" pitchFamily="18" charset="0"/>
              </a:rPr>
              <a:t>      </a:t>
            </a:r>
            <a:r>
              <a:rPr lang="ko-KR" altLang="en-US" smtClean="0"/>
              <a:t>따라가지 못한다</a:t>
            </a:r>
            <a:r>
              <a:rPr lang="en-US" altLang="ko-KR" smtClean="0"/>
              <a:t>.</a:t>
            </a:r>
          </a:p>
          <a:p>
            <a:pPr eaLnBrk="1" hangingPunct="1">
              <a:spcAft>
                <a:spcPts val="1200"/>
              </a:spcAft>
              <a:buFont typeface="Wingdings" pitchFamily="2" charset="2"/>
              <a:buNone/>
            </a:pPr>
            <a:endParaRPr lang="en-US" altLang="ko-KR" smtClean="0"/>
          </a:p>
          <a:p>
            <a:pPr lvl="1" indent="-457200" eaLnBrk="1" hangingPunct="1">
              <a:spcAft>
                <a:spcPts val="1200"/>
              </a:spcAft>
              <a:buFont typeface="Arial" charset="0"/>
              <a:buChar char="•"/>
            </a:pPr>
            <a:r>
              <a:rPr lang="ko-KR" altLang="en-US" smtClean="0"/>
              <a:t>고객의 기대치는 점점 커지고 생산성은 증대되지</a:t>
            </a:r>
            <a:r>
              <a:rPr lang="ko-KR" altLang="en-US" smtClean="0">
                <a:latin typeface="Times New Roman" pitchFamily="18" charset="0"/>
              </a:rPr>
              <a:t>  </a:t>
            </a:r>
            <a:r>
              <a:rPr lang="ko-KR" altLang="en-US" smtClean="0"/>
              <a:t>않는다</a:t>
            </a:r>
            <a:r>
              <a:rPr lang="en-US" altLang="ko-KR" smtClean="0"/>
              <a:t>.</a:t>
            </a:r>
          </a:p>
          <a:p>
            <a:pPr lvl="1" indent="-457200" eaLnBrk="1" hangingPunct="1">
              <a:spcAft>
                <a:spcPts val="1200"/>
              </a:spcAft>
              <a:buFont typeface="Arial" charset="0"/>
              <a:buChar char="•"/>
            </a:pPr>
            <a:r>
              <a:rPr lang="ko-KR" altLang="en-US" smtClean="0"/>
              <a:t>소프트웨어 프로젝트는 제안서에 의해 시작</a:t>
            </a:r>
            <a:endParaRPr lang="en-US" altLang="ko-KR" smtClean="0"/>
          </a:p>
          <a:p>
            <a:pPr lvl="1" indent="-457200" eaLnBrk="1" hangingPunct="1">
              <a:spcAft>
                <a:spcPts val="1200"/>
              </a:spcAft>
              <a:buFont typeface="Arial" charset="0"/>
              <a:buChar char="•"/>
            </a:pPr>
            <a:r>
              <a:rPr lang="ko-KR" altLang="en-US" smtClean="0"/>
              <a:t>제안서만 가지고는 사용자의 요구사항에 대한 정확한 내용을 파악할 수 없는 경우가 대부분</a:t>
            </a:r>
            <a:endParaRPr lang="en-US" altLang="ko-KR" smtClean="0"/>
          </a:p>
          <a:p>
            <a:pPr lvl="1" indent="-457200" eaLnBrk="1" hangingPunct="1">
              <a:spcAft>
                <a:spcPts val="1200"/>
              </a:spcAft>
              <a:buFont typeface="Arial" charset="0"/>
              <a:buChar char="•"/>
            </a:pPr>
            <a:r>
              <a:rPr lang="ko-KR" altLang="en-US" smtClean="0"/>
              <a:t>프로젝트 시작 시 확실한 요구사항과 목표를 세우기가 어렵다</a:t>
            </a:r>
            <a:r>
              <a:rPr lang="en-US" altLang="ko-KR" smtClean="0"/>
              <a:t>.</a:t>
            </a:r>
          </a:p>
          <a:p>
            <a:pPr lvl="1" indent="-457200" eaLnBrk="1" hangingPunct="1">
              <a:spcAft>
                <a:spcPts val="1200"/>
              </a:spcAft>
              <a:buFont typeface="Arial" charset="0"/>
              <a:buChar char="•"/>
            </a:pPr>
            <a:r>
              <a:rPr lang="ko-KR" altLang="en-US" smtClean="0"/>
              <a:t>사용자와 개발자간의 의견교환이 미흡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endParaRPr lang="ko-KR" altLang="en-US" sz="2000" smtClean="0"/>
          </a:p>
          <a:p>
            <a:pPr eaLnBrk="1" hangingPunct="1">
              <a:buFont typeface="Wingdings" pitchFamily="2" charset="2"/>
              <a:buNone/>
            </a:pPr>
            <a:endParaRPr lang="en-US" altLang="ko-KR" sz="2000" smtClean="0"/>
          </a:p>
          <a:p>
            <a:pPr eaLnBrk="1" hangingPunct="1">
              <a:buFont typeface="Wingdings" pitchFamily="2" charset="2"/>
              <a:buNone/>
            </a:pPr>
            <a:endParaRPr lang="en-US" altLang="ko-KR" sz="2000" smtClean="0"/>
          </a:p>
        </p:txBody>
      </p:sp>
    </p:spTree>
    <p:extLst>
      <p:ext uri="{BB962C8B-B14F-4D97-AF65-F5344CB8AC3E}">
        <p14:creationId xmlns:p14="http://schemas.microsoft.com/office/powerpoint/2010/main" val="878386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67544" y="260648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/>
              <a:t>인수테스트</a:t>
            </a:r>
            <a:endParaRPr lang="ko-KR" altLang="en-US" sz="2000" b="1" dirty="0"/>
          </a:p>
        </p:txBody>
      </p:sp>
      <p:pic>
        <p:nvPicPr>
          <p:cNvPr id="17410" name="Picture 2" descr="sw 인수 테스트에 대한 이미지 검색결과"/>
          <p:cNvPicPr>
            <a:picLocks noChangeAspect="1" noChangeArrowheads="1"/>
          </p:cNvPicPr>
          <p:nvPr/>
        </p:nvPicPr>
        <p:blipFill>
          <a:blip r:embed="rId2" cstate="print"/>
          <a:srcRect l="8295" t="23416" r="8760" b="21390"/>
          <a:stretch>
            <a:fillRect/>
          </a:stretch>
        </p:blipFill>
        <p:spPr bwMode="auto">
          <a:xfrm>
            <a:off x="755576" y="1340768"/>
            <a:ext cx="7637212" cy="36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67544" y="260648"/>
            <a:ext cx="1556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/>
              <a:t>폭포수 모델</a:t>
            </a:r>
            <a:endParaRPr lang="ko-KR" altLang="en-US" sz="2000" b="1" dirty="0"/>
          </a:p>
        </p:txBody>
      </p:sp>
      <p:pic>
        <p:nvPicPr>
          <p:cNvPr id="16386" name="Picture 2" descr="sw 폭포수모델에 대한 이미지 검색결과"/>
          <p:cNvPicPr>
            <a:picLocks noChangeAspect="1" noChangeArrowheads="1"/>
          </p:cNvPicPr>
          <p:nvPr/>
        </p:nvPicPr>
        <p:blipFill>
          <a:blip r:embed="rId2" cstate="print"/>
          <a:srcRect b="12148"/>
          <a:stretch>
            <a:fillRect/>
          </a:stretch>
        </p:blipFill>
        <p:spPr bwMode="auto">
          <a:xfrm>
            <a:off x="971600" y="1772816"/>
            <a:ext cx="7400925" cy="27363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67544" y="260648"/>
            <a:ext cx="1556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/>
              <a:t>폭포수 모델</a:t>
            </a:r>
            <a:endParaRPr lang="ko-KR" altLang="en-US" sz="2000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683568" y="908720"/>
            <a:ext cx="7848872" cy="5184576"/>
            <a:chOff x="683568" y="908720"/>
            <a:chExt cx="7848872" cy="5184576"/>
          </a:xfrm>
        </p:grpSpPr>
        <p:pic>
          <p:nvPicPr>
            <p:cNvPr id="50178" name="Picture 2" descr="sw 폭포수모델에 대한 이미지 검색결과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3568" y="908720"/>
              <a:ext cx="7848872" cy="5102912"/>
            </a:xfrm>
            <a:prstGeom prst="rect">
              <a:avLst/>
            </a:prstGeom>
            <a:noFill/>
          </p:spPr>
        </p:pic>
        <p:sp>
          <p:nvSpPr>
            <p:cNvPr id="5" name="직사각형 4"/>
            <p:cNvSpPr/>
            <p:nvPr/>
          </p:nvSpPr>
          <p:spPr>
            <a:xfrm>
              <a:off x="683568" y="5661248"/>
              <a:ext cx="439248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67544" y="260648"/>
            <a:ext cx="9749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V-</a:t>
            </a:r>
            <a:r>
              <a:rPr lang="ko-KR" altLang="en-US" sz="2000" b="1" dirty="0" smtClean="0"/>
              <a:t>모델</a:t>
            </a:r>
            <a:endParaRPr lang="ko-KR" altLang="en-US" sz="2000" b="1" dirty="0"/>
          </a:p>
        </p:txBody>
      </p:sp>
      <p:pic>
        <p:nvPicPr>
          <p:cNvPr id="15366" name="Picture 6" descr="관련 이미지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980728"/>
            <a:ext cx="6838950" cy="4733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67544" y="260648"/>
            <a:ext cx="33393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SW</a:t>
            </a:r>
            <a:r>
              <a:rPr lang="ko-KR" altLang="en-US" sz="2000" b="1" dirty="0" smtClean="0"/>
              <a:t>검증 </a:t>
            </a:r>
            <a:r>
              <a:rPr lang="en-US" altLang="ko-KR" sz="2000" b="1" dirty="0" smtClean="0"/>
              <a:t>– </a:t>
            </a:r>
            <a:r>
              <a:rPr lang="en-US" altLang="ko-KR" sz="2000" b="1" dirty="0" err="1" smtClean="0"/>
              <a:t>Matlab</a:t>
            </a:r>
            <a:r>
              <a:rPr lang="en-US" altLang="ko-KR" sz="2000" b="1" dirty="0" smtClean="0"/>
              <a:t> &amp; LDRA</a:t>
            </a:r>
            <a:endParaRPr lang="ko-KR" altLang="en-US" sz="2000" b="1" dirty="0"/>
          </a:p>
        </p:txBody>
      </p:sp>
      <p:pic>
        <p:nvPicPr>
          <p:cNvPr id="13314" name="Picture 2" descr="http://cfile5.uf.tistory.com/image/23116C3356C6CCC920BFA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836712"/>
            <a:ext cx="7436011" cy="47525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67544" y="260648"/>
            <a:ext cx="50121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latin typeface="+mj-lt"/>
              </a:rPr>
              <a:t>SW </a:t>
            </a:r>
            <a:r>
              <a:rPr lang="ko-KR" altLang="en-US" sz="2000" b="1" dirty="0" smtClean="0">
                <a:latin typeface="+mj-lt"/>
              </a:rPr>
              <a:t>검증</a:t>
            </a:r>
            <a:r>
              <a:rPr lang="en-US" altLang="ko-KR" sz="2000" b="1" dirty="0" smtClean="0">
                <a:latin typeface="+mj-lt"/>
              </a:rPr>
              <a:t>(Verification)</a:t>
            </a:r>
            <a:r>
              <a:rPr lang="ko-KR" altLang="en-US" sz="2000" b="1" dirty="0" smtClean="0">
                <a:latin typeface="+mj-lt"/>
              </a:rPr>
              <a:t>과 확인</a:t>
            </a:r>
            <a:r>
              <a:rPr lang="en-US" altLang="ko-KR" sz="2000" b="1" dirty="0" smtClean="0">
                <a:latin typeface="+mj-lt"/>
              </a:rPr>
              <a:t>(Validation)</a:t>
            </a:r>
            <a:endParaRPr lang="ko-KR" altLang="en-US" sz="2000" b="1" dirty="0">
              <a:latin typeface="+mj-lt"/>
            </a:endParaRPr>
          </a:p>
        </p:txBody>
      </p:sp>
      <p:pic>
        <p:nvPicPr>
          <p:cNvPr id="12294" name="Picture 6" descr="관련 이미지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836712"/>
            <a:ext cx="5832648" cy="53287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67544" y="260648"/>
            <a:ext cx="25539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/>
              <a:t>증명</a:t>
            </a:r>
            <a:r>
              <a:rPr lang="en-US" altLang="ko-KR" sz="2000" b="1" dirty="0" smtClean="0"/>
              <a:t>-</a:t>
            </a:r>
            <a:r>
              <a:rPr lang="ko-KR" altLang="en-US" sz="2000" b="1" dirty="0" smtClean="0"/>
              <a:t>검증</a:t>
            </a:r>
            <a:r>
              <a:rPr lang="en-US" altLang="ko-KR" sz="2000" b="1" dirty="0" smtClean="0"/>
              <a:t>-</a:t>
            </a:r>
            <a:r>
              <a:rPr lang="ko-KR" altLang="en-US" sz="2000" b="1" dirty="0" smtClean="0"/>
              <a:t>확인</a:t>
            </a:r>
            <a:r>
              <a:rPr lang="en-US" altLang="ko-KR" sz="2000" b="1" dirty="0" smtClean="0"/>
              <a:t>-</a:t>
            </a:r>
            <a:r>
              <a:rPr lang="ko-KR" altLang="en-US" sz="2000" b="1" dirty="0" smtClean="0"/>
              <a:t>인증</a:t>
            </a:r>
            <a:endParaRPr lang="ko-KR" altLang="en-US" sz="2000" b="1" dirty="0"/>
          </a:p>
        </p:txBody>
      </p:sp>
      <p:sp>
        <p:nvSpPr>
          <p:cNvPr id="3" name="직사각형 2"/>
          <p:cNvSpPr/>
          <p:nvPr/>
        </p:nvSpPr>
        <p:spPr>
          <a:xfrm>
            <a:off x="827584" y="1340768"/>
            <a:ext cx="187220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요구분석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7584" y="1988840"/>
            <a:ext cx="187220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기본설계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7584" y="2636912"/>
            <a:ext cx="187220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상세설계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7584" y="3284984"/>
            <a:ext cx="187220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7584" y="3933056"/>
            <a:ext cx="187220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시험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7584" y="4581128"/>
            <a:ext cx="187220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통합시험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5229200"/>
            <a:ext cx="187220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인수시험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580112" y="3785592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80112" y="40736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디버깅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305400" y="3137520"/>
            <a:ext cx="1354832" cy="17148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53861" y="33535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시험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5076056" y="2561456"/>
            <a:ext cx="1736576" cy="2443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08220" y="27054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품질관리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4860032" y="1913384"/>
            <a:ext cx="2105000" cy="32438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36096" y="21294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품질보증</a:t>
            </a:r>
            <a:endParaRPr lang="ko-KR" altLang="en-US" dirty="0"/>
          </a:p>
        </p:txBody>
      </p:sp>
      <p:sp>
        <p:nvSpPr>
          <p:cNvPr id="20" name="자유형 19"/>
          <p:cNvSpPr/>
          <p:nvPr/>
        </p:nvSpPr>
        <p:spPr>
          <a:xfrm>
            <a:off x="2733868" y="1526164"/>
            <a:ext cx="974035" cy="3956179"/>
          </a:xfrm>
          <a:custGeom>
            <a:avLst/>
            <a:gdLst>
              <a:gd name="connsiteX0" fmla="*/ 0 w 391886"/>
              <a:gd name="connsiteY0" fmla="*/ 0 h 3956179"/>
              <a:gd name="connsiteX1" fmla="*/ 391886 w 391886"/>
              <a:gd name="connsiteY1" fmla="*/ 0 h 3956179"/>
              <a:gd name="connsiteX2" fmla="*/ 373225 w 391886"/>
              <a:gd name="connsiteY2" fmla="*/ 3956179 h 3956179"/>
              <a:gd name="connsiteX3" fmla="*/ 0 w 391886"/>
              <a:gd name="connsiteY3" fmla="*/ 3956179 h 3956179"/>
              <a:gd name="connsiteX4" fmla="*/ 0 w 391886"/>
              <a:gd name="connsiteY4" fmla="*/ 3956179 h 3956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886" h="3956179">
                <a:moveTo>
                  <a:pt x="0" y="0"/>
                </a:moveTo>
                <a:lnTo>
                  <a:pt x="391886" y="0"/>
                </a:lnTo>
                <a:cubicBezTo>
                  <a:pt x="385666" y="1318726"/>
                  <a:pt x="379445" y="2637453"/>
                  <a:pt x="373225" y="3956179"/>
                </a:cubicBezTo>
                <a:lnTo>
                  <a:pt x="0" y="3956179"/>
                </a:lnTo>
                <a:lnTo>
                  <a:pt x="0" y="3956179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2699792" y="2209125"/>
            <a:ext cx="720080" cy="2588027"/>
          </a:xfrm>
          <a:custGeom>
            <a:avLst/>
            <a:gdLst>
              <a:gd name="connsiteX0" fmla="*/ 0 w 391886"/>
              <a:gd name="connsiteY0" fmla="*/ 0 h 3956179"/>
              <a:gd name="connsiteX1" fmla="*/ 391886 w 391886"/>
              <a:gd name="connsiteY1" fmla="*/ 0 h 3956179"/>
              <a:gd name="connsiteX2" fmla="*/ 373225 w 391886"/>
              <a:gd name="connsiteY2" fmla="*/ 3956179 h 3956179"/>
              <a:gd name="connsiteX3" fmla="*/ 0 w 391886"/>
              <a:gd name="connsiteY3" fmla="*/ 3956179 h 3956179"/>
              <a:gd name="connsiteX4" fmla="*/ 0 w 391886"/>
              <a:gd name="connsiteY4" fmla="*/ 3956179 h 3956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886" h="3956179">
                <a:moveTo>
                  <a:pt x="0" y="0"/>
                </a:moveTo>
                <a:lnTo>
                  <a:pt x="391886" y="0"/>
                </a:lnTo>
                <a:cubicBezTo>
                  <a:pt x="385666" y="1318726"/>
                  <a:pt x="379445" y="2637453"/>
                  <a:pt x="373225" y="3956179"/>
                </a:cubicBezTo>
                <a:lnTo>
                  <a:pt x="0" y="3956179"/>
                </a:lnTo>
                <a:lnTo>
                  <a:pt x="0" y="3956179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2699792" y="2857197"/>
            <a:ext cx="432048" cy="1291883"/>
          </a:xfrm>
          <a:custGeom>
            <a:avLst/>
            <a:gdLst>
              <a:gd name="connsiteX0" fmla="*/ 0 w 391886"/>
              <a:gd name="connsiteY0" fmla="*/ 0 h 3956179"/>
              <a:gd name="connsiteX1" fmla="*/ 391886 w 391886"/>
              <a:gd name="connsiteY1" fmla="*/ 0 h 3956179"/>
              <a:gd name="connsiteX2" fmla="*/ 373225 w 391886"/>
              <a:gd name="connsiteY2" fmla="*/ 3956179 h 3956179"/>
              <a:gd name="connsiteX3" fmla="*/ 0 w 391886"/>
              <a:gd name="connsiteY3" fmla="*/ 3956179 h 3956179"/>
              <a:gd name="connsiteX4" fmla="*/ 0 w 391886"/>
              <a:gd name="connsiteY4" fmla="*/ 3956179 h 3956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886" h="3956179">
                <a:moveTo>
                  <a:pt x="0" y="0"/>
                </a:moveTo>
                <a:lnTo>
                  <a:pt x="391886" y="0"/>
                </a:lnTo>
                <a:cubicBezTo>
                  <a:pt x="385666" y="1318726"/>
                  <a:pt x="379445" y="2637453"/>
                  <a:pt x="373225" y="3956179"/>
                </a:cubicBezTo>
                <a:lnTo>
                  <a:pt x="0" y="3956179"/>
                </a:lnTo>
                <a:lnTo>
                  <a:pt x="0" y="3956179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732240" y="980728"/>
            <a:ext cx="20481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증명</a:t>
            </a:r>
            <a:r>
              <a:rPr lang="en-US" altLang="ko-KR" dirty="0" smtClean="0"/>
              <a:t>(Proof)</a:t>
            </a:r>
          </a:p>
          <a:p>
            <a:r>
              <a:rPr lang="ko-KR" altLang="en-US" dirty="0" smtClean="0"/>
              <a:t>검증</a:t>
            </a:r>
            <a:r>
              <a:rPr lang="en-US" altLang="ko-KR" dirty="0" smtClean="0"/>
              <a:t>(Verification)</a:t>
            </a:r>
          </a:p>
          <a:p>
            <a:r>
              <a:rPr lang="ko-KR" altLang="en-US" dirty="0" smtClean="0"/>
              <a:t>확인</a:t>
            </a:r>
            <a:r>
              <a:rPr lang="en-US" altLang="ko-KR" dirty="0" smtClean="0"/>
              <a:t>(Validation)</a:t>
            </a:r>
            <a:endParaRPr lang="ko-KR" altLang="en-US" dirty="0" smtClean="0"/>
          </a:p>
          <a:p>
            <a:r>
              <a:rPr lang="ko-KR" altLang="en-US" dirty="0" smtClean="0"/>
              <a:t>인증</a:t>
            </a:r>
            <a:r>
              <a:rPr lang="en-US" altLang="ko-KR" dirty="0" smtClean="0"/>
              <a:t>(Certification)</a:t>
            </a:r>
            <a:endParaRPr lang="ko-KR" altLang="en-US" dirty="0" smtClean="0"/>
          </a:p>
        </p:txBody>
      </p:sp>
      <p:cxnSp>
        <p:nvCxnSpPr>
          <p:cNvPr id="28" name="직선 연결선 27"/>
          <p:cNvCxnSpPr>
            <a:stCxn id="6" idx="3"/>
          </p:cNvCxnSpPr>
          <p:nvPr/>
        </p:nvCxnSpPr>
        <p:spPr>
          <a:xfrm>
            <a:off x="2699792" y="35010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67544" y="260648"/>
            <a:ext cx="25539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/>
              <a:t>증명</a:t>
            </a:r>
            <a:r>
              <a:rPr lang="en-US" altLang="ko-KR" sz="2000" b="1" dirty="0" smtClean="0"/>
              <a:t>-</a:t>
            </a:r>
            <a:r>
              <a:rPr lang="ko-KR" altLang="en-US" sz="2000" b="1" dirty="0" smtClean="0"/>
              <a:t>검증</a:t>
            </a:r>
            <a:r>
              <a:rPr lang="en-US" altLang="ko-KR" sz="2000" b="1" dirty="0" smtClean="0"/>
              <a:t>-</a:t>
            </a:r>
            <a:r>
              <a:rPr lang="ko-KR" altLang="en-US" sz="2000" b="1" dirty="0" smtClean="0"/>
              <a:t>확인</a:t>
            </a:r>
            <a:r>
              <a:rPr lang="en-US" altLang="ko-KR" sz="2000" b="1" dirty="0" smtClean="0"/>
              <a:t>-</a:t>
            </a:r>
            <a:r>
              <a:rPr lang="ko-KR" altLang="en-US" sz="2000" b="1" dirty="0" smtClean="0"/>
              <a:t>인증</a:t>
            </a:r>
            <a:endParaRPr lang="ko-KR" altLang="en-US" sz="2000" b="1" dirty="0"/>
          </a:p>
        </p:txBody>
      </p:sp>
      <p:grpSp>
        <p:nvGrpSpPr>
          <p:cNvPr id="44" name="그룹 43"/>
          <p:cNvGrpSpPr/>
          <p:nvPr/>
        </p:nvGrpSpPr>
        <p:grpSpPr>
          <a:xfrm>
            <a:off x="827584" y="1340768"/>
            <a:ext cx="6768752" cy="4320480"/>
            <a:chOff x="827584" y="1340768"/>
            <a:chExt cx="6768752" cy="4320480"/>
          </a:xfrm>
        </p:grpSpPr>
        <p:sp>
          <p:nvSpPr>
            <p:cNvPr id="3" name="직사각형 2"/>
            <p:cNvSpPr/>
            <p:nvPr/>
          </p:nvSpPr>
          <p:spPr>
            <a:xfrm>
              <a:off x="827584" y="1340768"/>
              <a:ext cx="187220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요구분석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827584" y="1988840"/>
              <a:ext cx="187220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기본설계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27584" y="2636912"/>
              <a:ext cx="187220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상세설계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27584" y="3284984"/>
              <a:ext cx="187220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구현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27584" y="3933056"/>
              <a:ext cx="187220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시험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27584" y="4581128"/>
              <a:ext cx="187220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통합시험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27584" y="5229200"/>
              <a:ext cx="187220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인수시험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211416" y="3785592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11416" y="407362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디버깅</a:t>
              </a:r>
              <a:endParaRPr lang="ko-KR" altLang="en-US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5936704" y="3137520"/>
              <a:ext cx="1354832" cy="17148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85165" y="335354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시험</a:t>
              </a:r>
              <a:endParaRPr lang="ko-KR" altLang="en-US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5707360" y="2561456"/>
              <a:ext cx="1736576" cy="24433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39524" y="270547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품질관리</a:t>
              </a:r>
              <a:endParaRPr lang="ko-KR" altLang="en-US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5491336" y="1913384"/>
              <a:ext cx="2105000" cy="3243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67400" y="212940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품질보증</a:t>
              </a:r>
              <a:endParaRPr lang="ko-KR" altLang="en-US" dirty="0"/>
            </a:p>
          </p:txBody>
        </p:sp>
        <p:sp>
          <p:nvSpPr>
            <p:cNvPr id="20" name="자유형 19"/>
            <p:cNvSpPr/>
            <p:nvPr/>
          </p:nvSpPr>
          <p:spPr>
            <a:xfrm>
              <a:off x="2733868" y="1526164"/>
              <a:ext cx="974035" cy="3956179"/>
            </a:xfrm>
            <a:custGeom>
              <a:avLst/>
              <a:gdLst>
                <a:gd name="connsiteX0" fmla="*/ 0 w 391886"/>
                <a:gd name="connsiteY0" fmla="*/ 0 h 3956179"/>
                <a:gd name="connsiteX1" fmla="*/ 391886 w 391886"/>
                <a:gd name="connsiteY1" fmla="*/ 0 h 3956179"/>
                <a:gd name="connsiteX2" fmla="*/ 373225 w 391886"/>
                <a:gd name="connsiteY2" fmla="*/ 3956179 h 3956179"/>
                <a:gd name="connsiteX3" fmla="*/ 0 w 391886"/>
                <a:gd name="connsiteY3" fmla="*/ 3956179 h 3956179"/>
                <a:gd name="connsiteX4" fmla="*/ 0 w 391886"/>
                <a:gd name="connsiteY4" fmla="*/ 3956179 h 3956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1886" h="3956179">
                  <a:moveTo>
                    <a:pt x="0" y="0"/>
                  </a:moveTo>
                  <a:lnTo>
                    <a:pt x="391886" y="0"/>
                  </a:lnTo>
                  <a:cubicBezTo>
                    <a:pt x="385666" y="1318726"/>
                    <a:pt x="379445" y="2637453"/>
                    <a:pt x="373225" y="3956179"/>
                  </a:cubicBezTo>
                  <a:lnTo>
                    <a:pt x="0" y="3956179"/>
                  </a:lnTo>
                  <a:lnTo>
                    <a:pt x="0" y="3956179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 20"/>
            <p:cNvSpPr/>
            <p:nvPr/>
          </p:nvSpPr>
          <p:spPr>
            <a:xfrm>
              <a:off x="2699792" y="2209125"/>
              <a:ext cx="720080" cy="2588027"/>
            </a:xfrm>
            <a:custGeom>
              <a:avLst/>
              <a:gdLst>
                <a:gd name="connsiteX0" fmla="*/ 0 w 391886"/>
                <a:gd name="connsiteY0" fmla="*/ 0 h 3956179"/>
                <a:gd name="connsiteX1" fmla="*/ 391886 w 391886"/>
                <a:gd name="connsiteY1" fmla="*/ 0 h 3956179"/>
                <a:gd name="connsiteX2" fmla="*/ 373225 w 391886"/>
                <a:gd name="connsiteY2" fmla="*/ 3956179 h 3956179"/>
                <a:gd name="connsiteX3" fmla="*/ 0 w 391886"/>
                <a:gd name="connsiteY3" fmla="*/ 3956179 h 3956179"/>
                <a:gd name="connsiteX4" fmla="*/ 0 w 391886"/>
                <a:gd name="connsiteY4" fmla="*/ 3956179 h 3956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1886" h="3956179">
                  <a:moveTo>
                    <a:pt x="0" y="0"/>
                  </a:moveTo>
                  <a:lnTo>
                    <a:pt x="391886" y="0"/>
                  </a:lnTo>
                  <a:cubicBezTo>
                    <a:pt x="385666" y="1318726"/>
                    <a:pt x="379445" y="2637453"/>
                    <a:pt x="373225" y="3956179"/>
                  </a:cubicBezTo>
                  <a:lnTo>
                    <a:pt x="0" y="3956179"/>
                  </a:lnTo>
                  <a:lnTo>
                    <a:pt x="0" y="3956179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자유형 21"/>
            <p:cNvSpPr/>
            <p:nvPr/>
          </p:nvSpPr>
          <p:spPr>
            <a:xfrm>
              <a:off x="2699792" y="2857197"/>
              <a:ext cx="432048" cy="1291883"/>
            </a:xfrm>
            <a:custGeom>
              <a:avLst/>
              <a:gdLst>
                <a:gd name="connsiteX0" fmla="*/ 0 w 391886"/>
                <a:gd name="connsiteY0" fmla="*/ 0 h 3956179"/>
                <a:gd name="connsiteX1" fmla="*/ 391886 w 391886"/>
                <a:gd name="connsiteY1" fmla="*/ 0 h 3956179"/>
                <a:gd name="connsiteX2" fmla="*/ 373225 w 391886"/>
                <a:gd name="connsiteY2" fmla="*/ 3956179 h 3956179"/>
                <a:gd name="connsiteX3" fmla="*/ 0 w 391886"/>
                <a:gd name="connsiteY3" fmla="*/ 3956179 h 3956179"/>
                <a:gd name="connsiteX4" fmla="*/ 0 w 391886"/>
                <a:gd name="connsiteY4" fmla="*/ 3956179 h 3956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1886" h="3956179">
                  <a:moveTo>
                    <a:pt x="0" y="0"/>
                  </a:moveTo>
                  <a:lnTo>
                    <a:pt x="391886" y="0"/>
                  </a:lnTo>
                  <a:cubicBezTo>
                    <a:pt x="385666" y="1318726"/>
                    <a:pt x="379445" y="2637453"/>
                    <a:pt x="373225" y="3956179"/>
                  </a:cubicBezTo>
                  <a:lnTo>
                    <a:pt x="0" y="3956179"/>
                  </a:lnTo>
                  <a:lnTo>
                    <a:pt x="0" y="3956179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>
              <a:endCxn id="19" idx="1"/>
            </p:cNvCxnSpPr>
            <p:nvPr/>
          </p:nvCxnSpPr>
          <p:spPr>
            <a:xfrm flipV="1">
              <a:off x="3707904" y="2314074"/>
              <a:ext cx="2359496" cy="34806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3419872" y="2996952"/>
              <a:ext cx="273630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endCxn id="15" idx="1"/>
            </p:cNvCxnSpPr>
            <p:nvPr/>
          </p:nvCxnSpPr>
          <p:spPr>
            <a:xfrm>
              <a:off x="3131840" y="3501008"/>
              <a:ext cx="3153325" cy="37202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699792" y="3573016"/>
              <a:ext cx="3844044" cy="504056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779912" y="1916832"/>
              <a:ext cx="2048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인증</a:t>
              </a:r>
              <a:r>
                <a:rPr lang="en-US" altLang="ko-KR" dirty="0" smtClean="0"/>
                <a:t>(Certification)</a:t>
              </a:r>
              <a:endParaRPr lang="ko-KR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79912" y="2627620"/>
              <a:ext cx="1814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확인</a:t>
              </a:r>
              <a:r>
                <a:rPr lang="en-US" altLang="ko-KR" dirty="0" smtClean="0"/>
                <a:t>(Validation)</a:t>
              </a:r>
              <a:endParaRPr lang="ko-KR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65448" y="3131676"/>
              <a:ext cx="1945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검증</a:t>
              </a:r>
              <a:r>
                <a:rPr lang="en-US" altLang="ko-KR" dirty="0" smtClean="0"/>
                <a:t>(Verification)</a:t>
              </a:r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88653" y="4067780"/>
              <a:ext cx="1359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증명</a:t>
              </a:r>
              <a:r>
                <a:rPr lang="en-US" altLang="ko-KR" dirty="0" smtClean="0"/>
                <a:t>(Proof)</a:t>
              </a:r>
              <a:endParaRPr lang="ko-KR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67544" y="260648"/>
            <a:ext cx="28216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SW </a:t>
            </a:r>
            <a:r>
              <a:rPr lang="ko-KR" altLang="en-US" sz="2000" b="1" dirty="0" smtClean="0"/>
              <a:t>품질보증의 중요성</a:t>
            </a:r>
            <a:endParaRPr lang="ko-KR" altLang="en-US" sz="2000" b="1" dirty="0"/>
          </a:p>
        </p:txBody>
      </p:sp>
      <p:pic>
        <p:nvPicPr>
          <p:cNvPr id="11266" name="Picture 2" descr="sw Software Quality Assurance에 대한 이미지 검색결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24744"/>
            <a:ext cx="7590030" cy="43204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67544" y="260648"/>
            <a:ext cx="22188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SW</a:t>
            </a:r>
            <a:r>
              <a:rPr lang="ko-KR" altLang="en-US" sz="2000" b="1" dirty="0" err="1" smtClean="0"/>
              <a:t>테스팀의</a:t>
            </a:r>
            <a:r>
              <a:rPr lang="ko-KR" altLang="en-US" sz="2000" b="1" dirty="0" smtClean="0"/>
              <a:t> 원리</a:t>
            </a:r>
            <a:endParaRPr lang="ko-KR" altLang="en-US" sz="2000" b="1" dirty="0"/>
          </a:p>
        </p:txBody>
      </p:sp>
      <p:grpSp>
        <p:nvGrpSpPr>
          <p:cNvPr id="7" name="그룹 6"/>
          <p:cNvGrpSpPr/>
          <p:nvPr/>
        </p:nvGrpSpPr>
        <p:grpSpPr>
          <a:xfrm>
            <a:off x="755576" y="1124744"/>
            <a:ext cx="7778496" cy="4688227"/>
            <a:chOff x="755576" y="1124744"/>
            <a:chExt cx="7778496" cy="4688227"/>
          </a:xfrm>
        </p:grpSpPr>
        <p:pic>
          <p:nvPicPr>
            <p:cNvPr id="9218" name="Picture 2" descr="sw 테스팅 원리에 대한 이미지 검색결과"/>
            <p:cNvPicPr>
              <a:picLocks noChangeAspect="1" noChangeArrowheads="1"/>
            </p:cNvPicPr>
            <p:nvPr/>
          </p:nvPicPr>
          <p:blipFill>
            <a:blip r:embed="rId2" cstate="print"/>
            <a:srcRect t="10262" b="4219"/>
            <a:stretch>
              <a:fillRect/>
            </a:stretch>
          </p:blipFill>
          <p:spPr bwMode="auto">
            <a:xfrm>
              <a:off x="755576" y="1124744"/>
              <a:ext cx="7778496" cy="4608512"/>
            </a:xfrm>
            <a:prstGeom prst="rect">
              <a:avLst/>
            </a:prstGeom>
            <a:noFill/>
          </p:spPr>
        </p:pic>
        <p:sp>
          <p:nvSpPr>
            <p:cNvPr id="5" name="자유형 4"/>
            <p:cNvSpPr/>
            <p:nvPr/>
          </p:nvSpPr>
          <p:spPr>
            <a:xfrm>
              <a:off x="1091682" y="4180114"/>
              <a:ext cx="1940767" cy="1632857"/>
            </a:xfrm>
            <a:custGeom>
              <a:avLst/>
              <a:gdLst>
                <a:gd name="connsiteX0" fmla="*/ 149289 w 1940767"/>
                <a:gd name="connsiteY0" fmla="*/ 0 h 1632857"/>
                <a:gd name="connsiteX1" fmla="*/ 1716832 w 1940767"/>
                <a:gd name="connsiteY1" fmla="*/ 27992 h 1632857"/>
                <a:gd name="connsiteX2" fmla="*/ 1940767 w 1940767"/>
                <a:gd name="connsiteY2" fmla="*/ 1632857 h 1632857"/>
                <a:gd name="connsiteX3" fmla="*/ 0 w 1940767"/>
                <a:gd name="connsiteY3" fmla="*/ 1595535 h 1632857"/>
                <a:gd name="connsiteX4" fmla="*/ 149289 w 1940767"/>
                <a:gd name="connsiteY4" fmla="*/ 0 h 16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0767" h="1632857">
                  <a:moveTo>
                    <a:pt x="149289" y="0"/>
                  </a:moveTo>
                  <a:lnTo>
                    <a:pt x="1716832" y="27992"/>
                  </a:lnTo>
                  <a:lnTo>
                    <a:pt x="1940767" y="1632857"/>
                  </a:lnTo>
                  <a:lnTo>
                    <a:pt x="0" y="1595535"/>
                  </a:lnTo>
                  <a:lnTo>
                    <a:pt x="149289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자유형 5"/>
            <p:cNvSpPr/>
            <p:nvPr/>
          </p:nvSpPr>
          <p:spPr>
            <a:xfrm>
              <a:off x="5796136" y="1250302"/>
              <a:ext cx="2556587" cy="2052735"/>
            </a:xfrm>
            <a:custGeom>
              <a:avLst/>
              <a:gdLst>
                <a:gd name="connsiteX0" fmla="*/ 27991 w 2556587"/>
                <a:gd name="connsiteY0" fmla="*/ 149290 h 2052735"/>
                <a:gd name="connsiteX1" fmla="*/ 1007706 w 2556587"/>
                <a:gd name="connsiteY1" fmla="*/ 2052735 h 2052735"/>
                <a:gd name="connsiteX2" fmla="*/ 2453951 w 2556587"/>
                <a:gd name="connsiteY2" fmla="*/ 2006082 h 2052735"/>
                <a:gd name="connsiteX3" fmla="*/ 2556587 w 2556587"/>
                <a:gd name="connsiteY3" fmla="*/ 802433 h 2052735"/>
                <a:gd name="connsiteX4" fmla="*/ 2146040 w 2556587"/>
                <a:gd name="connsiteY4" fmla="*/ 0 h 2052735"/>
                <a:gd name="connsiteX5" fmla="*/ 93306 w 2556587"/>
                <a:gd name="connsiteY5" fmla="*/ 167951 h 2052735"/>
                <a:gd name="connsiteX6" fmla="*/ 0 w 2556587"/>
                <a:gd name="connsiteY6" fmla="*/ 195943 h 2052735"/>
                <a:gd name="connsiteX7" fmla="*/ 74645 w 2556587"/>
                <a:gd name="connsiteY7" fmla="*/ 186612 h 2052735"/>
                <a:gd name="connsiteX8" fmla="*/ 102636 w 2556587"/>
                <a:gd name="connsiteY8" fmla="*/ 251927 h 2052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56587" h="2052735">
                  <a:moveTo>
                    <a:pt x="27991" y="149290"/>
                  </a:moveTo>
                  <a:lnTo>
                    <a:pt x="1007706" y="2052735"/>
                  </a:lnTo>
                  <a:lnTo>
                    <a:pt x="2453951" y="2006082"/>
                  </a:lnTo>
                  <a:lnTo>
                    <a:pt x="2556587" y="802433"/>
                  </a:lnTo>
                  <a:lnTo>
                    <a:pt x="2146040" y="0"/>
                  </a:lnTo>
                  <a:lnTo>
                    <a:pt x="93306" y="167951"/>
                  </a:lnTo>
                  <a:lnTo>
                    <a:pt x="0" y="195943"/>
                  </a:lnTo>
                  <a:lnTo>
                    <a:pt x="74645" y="186612"/>
                  </a:lnTo>
                  <a:lnTo>
                    <a:pt x="102636" y="251927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60350"/>
            <a:ext cx="6983413" cy="433388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sz="3600" b="1" dirty="0" smtClean="0"/>
              <a:t>소프트웨어 위기의 원인</a:t>
            </a:r>
            <a:r>
              <a:rPr lang="en-US" altLang="ko-KR" sz="3600" b="1" dirty="0" smtClean="0"/>
              <a:t>(</a:t>
            </a:r>
            <a:r>
              <a:rPr lang="ko-KR" altLang="en-US" sz="3600" b="1" dirty="0" smtClean="0"/>
              <a:t>계속</a:t>
            </a:r>
            <a:r>
              <a:rPr lang="en-US" altLang="ko-KR" sz="3600" b="1" dirty="0" smtClean="0"/>
              <a:t>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0" y="1412875"/>
            <a:ext cx="8553450" cy="483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itchFamily="2" charset="2"/>
              <a:buChar char="u"/>
            </a:pPr>
            <a:r>
              <a:rPr lang="ko-KR" altLang="en-US" smtClean="0"/>
              <a:t> 소프트웨어 품질이 향상되지 못하고 유지보수가 힘들다</a:t>
            </a:r>
            <a:r>
              <a:rPr lang="en-US" altLang="ko-KR" smtClean="0"/>
              <a:t>. 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endParaRPr lang="en-US" altLang="ko-KR" sz="2000" smtClean="0"/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endParaRPr lang="en-US" altLang="ko-KR" sz="2000" smtClean="0"/>
          </a:p>
          <a:p>
            <a:pPr lvl="1" eaLnBrk="1" hangingPunct="1">
              <a:lnSpc>
                <a:spcPct val="95000"/>
              </a:lnSpc>
              <a:buFont typeface="Arial" charset="0"/>
              <a:buChar char="•"/>
            </a:pPr>
            <a:r>
              <a:rPr lang="ko-KR" altLang="en-US" smtClean="0"/>
              <a:t>사용자가 볼 수 있는 작동하는 시스템은 공정 후반부에 가서야 얻을 수 있다</a:t>
            </a:r>
            <a:r>
              <a:rPr lang="en-US" altLang="ko-KR" smtClean="0"/>
              <a:t>.</a:t>
            </a:r>
          </a:p>
          <a:p>
            <a:pPr lvl="1" eaLnBrk="1" hangingPunct="1">
              <a:lnSpc>
                <a:spcPct val="95000"/>
              </a:lnSpc>
              <a:buFont typeface="Arial" charset="0"/>
              <a:buChar char="•"/>
            </a:pPr>
            <a:r>
              <a:rPr lang="ko-KR" altLang="en-US" smtClean="0"/>
              <a:t>주요한 결점들이 후반부에 발견되어 시스템 전체에 큰 재난을 초래하는 경우가 많다</a:t>
            </a:r>
            <a:r>
              <a:rPr lang="en-US" altLang="ko-KR" smtClean="0"/>
              <a:t>. </a:t>
            </a:r>
          </a:p>
          <a:p>
            <a:pPr lvl="1" eaLnBrk="1" hangingPunct="1">
              <a:lnSpc>
                <a:spcPct val="95000"/>
              </a:lnSpc>
              <a:buFont typeface="Arial" charset="0"/>
              <a:buChar char="•"/>
            </a:pPr>
            <a:r>
              <a:rPr lang="ko-KR" altLang="en-US" smtClean="0"/>
              <a:t>소프트웨어 프로젝트는 공기 내에 끝내기 어려운 경우가 많다</a:t>
            </a:r>
            <a:r>
              <a:rPr lang="en-US" altLang="ko-KR" smtClean="0"/>
              <a:t>.</a:t>
            </a:r>
          </a:p>
          <a:p>
            <a:pPr lvl="1" eaLnBrk="1" hangingPunct="1">
              <a:lnSpc>
                <a:spcPct val="95000"/>
              </a:lnSpc>
              <a:buFont typeface="Arial" charset="0"/>
              <a:buChar char="•"/>
            </a:pPr>
            <a:r>
              <a:rPr lang="ko-KR" altLang="en-US" smtClean="0"/>
              <a:t>또한 기존의 소프트웨어를 유지 보수하는 것이 매우 힘들며 많은 비용 소요</a:t>
            </a:r>
          </a:p>
          <a:p>
            <a:pPr lvl="1" eaLnBrk="1" hangingPunct="1">
              <a:lnSpc>
                <a:spcPct val="95000"/>
              </a:lnSpc>
              <a:buFont typeface="Arial" charset="0"/>
              <a:buChar char="•"/>
            </a:pPr>
            <a:r>
              <a:rPr lang="ko-KR" altLang="en-US" smtClean="0"/>
              <a:t>새로운 프로젝트를 추진할 수 없는 사태가 야기되고 있다</a:t>
            </a:r>
            <a:r>
              <a:rPr lang="en-US" altLang="ko-KR" smtClean="0"/>
              <a:t>. 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809741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67544" y="260648"/>
            <a:ext cx="18133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err="1" smtClean="0"/>
              <a:t>테스팅</a:t>
            </a:r>
            <a:r>
              <a:rPr lang="ko-KR" altLang="en-US" sz="2000" b="1" dirty="0" smtClean="0"/>
              <a:t> 용이성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9553" y="1412776"/>
            <a:ext cx="79208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 smtClean="0"/>
              <a:t> 테스트 용이성이란 소프트웨어를 효율적이고 완전하게 테스트 할 수 있는 정도</a:t>
            </a:r>
            <a:endParaRPr lang="en-US" altLang="ko-KR" dirty="0" smtClean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n-US" altLang="ko-KR" dirty="0" smtClean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 smtClean="0"/>
              <a:t> 테스트 용이성을 높이려면</a:t>
            </a:r>
            <a:r>
              <a:rPr lang="en-US" altLang="ko-KR" dirty="0" smtClean="0"/>
              <a:t>?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n-US" altLang="ko-KR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 smtClean="0"/>
              <a:t> 설계를 상세히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 smtClean="0"/>
              <a:t> 간단한 알고리즘 사용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테스팅을</a:t>
            </a:r>
            <a:r>
              <a:rPr lang="ko-KR" altLang="en-US" dirty="0" smtClean="0"/>
              <a:t> 위해 추가로 작성된 기능</a:t>
            </a:r>
            <a:endParaRPr lang="en-US" altLang="ko-KR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 smtClean="0"/>
              <a:t> 테스트 시 내부 변수 사용 가능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67544" y="260648"/>
            <a:ext cx="32720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/>
              <a:t>테스트 용이성 모델</a:t>
            </a:r>
            <a:r>
              <a:rPr lang="en-US" altLang="ko-KR" sz="2000" b="1" dirty="0" smtClean="0"/>
              <a:t>(SOCK)</a:t>
            </a:r>
            <a:endParaRPr lang="ko-KR" altLang="en-US" sz="2000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827584" y="1325367"/>
          <a:ext cx="7704856" cy="4279964"/>
        </p:xfrm>
        <a:graphic>
          <a:graphicData uri="http://schemas.openxmlformats.org/drawingml/2006/table">
            <a:tbl>
              <a:tblPr/>
              <a:tblGrid>
                <a:gridCol w="3852428"/>
                <a:gridCol w="3852428"/>
              </a:tblGrid>
              <a:tr h="36678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/>
                        <a:t> 용어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/>
                        <a:t>정의 </a:t>
                      </a:r>
                      <a:br>
                        <a:rPr lang="ko-KR" altLang="en-US" sz="1600" b="1" dirty="0"/>
                      </a:br>
                      <a:endParaRPr lang="ko-KR" altLang="en-US" sz="1600" b="1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80289">
                <a:tc>
                  <a:txBody>
                    <a:bodyPr/>
                    <a:lstStyle/>
                    <a:p>
                      <a:r>
                        <a:rPr lang="ko-KR" altLang="en-US" sz="1600" b="1"/>
                        <a:t> 단 순성</a:t>
                      </a:r>
                      <a:r>
                        <a:rPr lang="en-US" altLang="ko-KR" sz="1600" b="1"/>
                        <a:t>(</a:t>
                      </a:r>
                      <a:r>
                        <a:rPr lang="en-US" sz="1600" b="1"/>
                        <a:t>Simple)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b="1"/>
                        <a:t>단순한 컴포넌트나 애플리케이션은 테스트하기 쉽고 비용이 적게 든다</a:t>
                      </a:r>
                      <a:r>
                        <a:rPr lang="en-US" altLang="ko-KR" sz="1600" b="1"/>
                        <a:t>. </a:t>
                      </a:r>
                      <a:br>
                        <a:rPr lang="en-US" altLang="ko-KR" sz="1600" b="1"/>
                      </a:br>
                      <a:endParaRPr lang="en-US" altLang="ko-KR" sz="1600" b="1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80289">
                <a:tc>
                  <a:txBody>
                    <a:bodyPr/>
                    <a:lstStyle/>
                    <a:p>
                      <a:r>
                        <a:rPr lang="ko-KR" altLang="en-US" sz="1600" b="1"/>
                        <a:t> 가시성</a:t>
                      </a:r>
                      <a:r>
                        <a:rPr lang="en-US" altLang="ko-KR" sz="1600" b="1"/>
                        <a:t>(</a:t>
                      </a:r>
                      <a:r>
                        <a:rPr lang="en-US" sz="1600" b="1"/>
                        <a:t>Observable)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b="1"/>
                        <a:t>내부 구조와 데이터의 가시성은 테스트의 성공과 실패</a:t>
                      </a:r>
                      <a:r>
                        <a:rPr lang="en-US" altLang="ko-KR" sz="1600" b="1"/>
                        <a:t>(Pass or Fail)</a:t>
                      </a:r>
                      <a:r>
                        <a:rPr lang="ko-KR" altLang="en-US" sz="1600" b="1"/>
                        <a:t>를 명확하게 한다</a:t>
                      </a:r>
                      <a:r>
                        <a:rPr lang="en-US" altLang="ko-KR" sz="1600" b="1"/>
                        <a:t>.</a:t>
                      </a:r>
                      <a:br>
                        <a:rPr lang="en-US" altLang="ko-KR" sz="1600" b="1"/>
                      </a:br>
                      <a:endParaRPr lang="en-US" altLang="ko-KR" sz="1600" b="1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056346">
                <a:tc>
                  <a:txBody>
                    <a:bodyPr/>
                    <a:lstStyle/>
                    <a:p>
                      <a:r>
                        <a:rPr lang="ko-KR" altLang="en-US" sz="1600" b="1" dirty="0"/>
                        <a:t> </a:t>
                      </a:r>
                      <a:r>
                        <a:rPr lang="ko-KR" altLang="en-US" sz="1600" b="1" dirty="0" smtClean="0"/>
                        <a:t>제어 </a:t>
                      </a:r>
                      <a:r>
                        <a:rPr lang="ko-KR" altLang="en-US" sz="1600" b="1" dirty="0"/>
                        <a:t>가능성</a:t>
                      </a:r>
                      <a:r>
                        <a:rPr lang="en-US" altLang="ko-KR" sz="1600" b="1" dirty="0"/>
                        <a:t>(</a:t>
                      </a:r>
                      <a:r>
                        <a:rPr lang="en-US" sz="1600" b="1" dirty="0"/>
                        <a:t>Control)</a:t>
                      </a:r>
                      <a:br>
                        <a:rPr lang="en-US" sz="1600" b="1" dirty="0"/>
                      </a:br>
                      <a:endParaRPr lang="en-US" sz="1600" b="1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b="1"/>
                        <a:t>애플리케이션의 제약 조건을 가진 경우 해당 조건 설정이 가능하다면 테스팅이 더 쉬워진다</a:t>
                      </a:r>
                      <a:r>
                        <a:rPr lang="en-US" altLang="ko-KR" sz="1600" b="1"/>
                        <a:t>. </a:t>
                      </a:r>
                      <a:br>
                        <a:rPr lang="en-US" altLang="ko-KR" sz="1600" b="1"/>
                      </a:br>
                      <a:endParaRPr lang="en-US" altLang="ko-KR" sz="1600" b="1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80289">
                <a:tc>
                  <a:txBody>
                    <a:bodyPr/>
                    <a:lstStyle/>
                    <a:p>
                      <a:r>
                        <a:rPr lang="ko-KR" altLang="en-US" sz="1600" b="1"/>
                        <a:t> 이해도</a:t>
                      </a:r>
                      <a:r>
                        <a:rPr lang="en-US" altLang="ko-KR" sz="1600" b="1"/>
                        <a:t>(</a:t>
                      </a:r>
                      <a:r>
                        <a:rPr lang="en-US" sz="1600" b="1"/>
                        <a:t>Knowledge)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b="1" dirty="0"/>
                        <a:t>명세 서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/>
                        <a:t>도움말 등의 참고 가능한 문서를 통해 테스터는 결과의 판단을 명확히 할 수 있다</a:t>
                      </a:r>
                      <a:r>
                        <a:rPr lang="en-US" altLang="ko-KR" sz="1600" b="1" dirty="0"/>
                        <a:t>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6348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39552" y="220578"/>
            <a:ext cx="41376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/>
              <a:t>소프트웨어 세부절차 작성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테스트</a:t>
            </a:r>
            <a:r>
              <a:rPr lang="en-US" altLang="ko-KR" sz="2000" b="1" dirty="0" smtClean="0"/>
              <a:t>)</a:t>
            </a:r>
            <a:endParaRPr lang="ko-KR" altLang="en-US" sz="2000" b="1" dirty="0" smtClean="0"/>
          </a:p>
        </p:txBody>
      </p:sp>
      <p:pic>
        <p:nvPicPr>
          <p:cNvPr id="48130" name="Picture 2" descr="관련 이미지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628800"/>
            <a:ext cx="5328592" cy="45270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39552" y="260648"/>
            <a:ext cx="49936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/>
              <a:t>소프트웨어 테스트 활동에 따른 도구 분류</a:t>
            </a: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908720"/>
            <a:ext cx="8385660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39552" y="260648"/>
            <a:ext cx="42114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/>
              <a:t>소프트웨어 개발프로세스와 테스트</a:t>
            </a:r>
          </a:p>
        </p:txBody>
      </p:sp>
      <p:pic>
        <p:nvPicPr>
          <p:cNvPr id="5" name="그림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450" y="1484313"/>
            <a:ext cx="6437313" cy="42481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39552" y="220578"/>
            <a:ext cx="28392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/>
              <a:t>소프트웨어 단위테스트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1628800"/>
            <a:ext cx="79928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/>
              <a:t>단위 테스트는 프로그램의 기본 단위인 모듈에 대한 테스트를 의미한다</a:t>
            </a:r>
            <a:r>
              <a:rPr lang="en-US" altLang="ko-KR" sz="2200" dirty="0" smtClean="0"/>
              <a:t>.</a:t>
            </a:r>
          </a:p>
          <a:p>
            <a:endParaRPr lang="en-US" altLang="ko-KR" sz="800" dirty="0" smtClean="0"/>
          </a:p>
          <a:p>
            <a:r>
              <a:rPr lang="ko-KR" altLang="en-US" sz="2200" dirty="0" smtClean="0"/>
              <a:t>새 설계에서의 모듈에 대한 설계 지침을 기반으로 모듈의 중요한 경로와 경계 값을 테스트해야 한다</a:t>
            </a:r>
            <a:r>
              <a:rPr lang="en-US" altLang="ko-KR" sz="2200" dirty="0" smtClean="0"/>
              <a:t>. </a:t>
            </a:r>
          </a:p>
          <a:p>
            <a:endParaRPr lang="en-US" altLang="ko-KR" sz="800" dirty="0" smtClean="0"/>
          </a:p>
          <a:p>
            <a:r>
              <a:rPr lang="en-US" altLang="ko-KR" sz="2200" dirty="0" smtClean="0"/>
              <a:t>V </a:t>
            </a:r>
            <a:r>
              <a:rPr lang="ko-KR" altLang="en-US" sz="2200" dirty="0" smtClean="0"/>
              <a:t>모델 방식의 소프트웨어 개발에서 단위 테스트는 테스트 프로세스의 첫 단계이다</a:t>
            </a:r>
            <a:r>
              <a:rPr lang="en-US" altLang="ko-KR" sz="2200" dirty="0" smtClean="0"/>
              <a:t>.</a:t>
            </a:r>
          </a:p>
          <a:p>
            <a:endParaRPr lang="en-US" altLang="ko-KR" sz="800" dirty="0" smtClean="0"/>
          </a:p>
          <a:p>
            <a:r>
              <a:rPr lang="ko-KR" altLang="en-US" sz="2200" dirty="0" smtClean="0"/>
              <a:t>코드가 효율적으로 작성되었는지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프로젝트 내에 합의된 코딩 표준을 준수하고 있는지도 검증한다</a:t>
            </a:r>
            <a:r>
              <a:rPr lang="en-US" altLang="ko-KR" sz="22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39552" y="755412"/>
            <a:ext cx="3954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/>
              <a:t>소프트웨어 인터페이스 점검사항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1628800"/>
            <a:ext cx="799288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z="2200" dirty="0" smtClean="0"/>
              <a:t> 입력 변수의 개수가 정확한지 확인한다</a:t>
            </a:r>
            <a:r>
              <a:rPr lang="en-US" altLang="ko-KR" sz="2200" dirty="0" smtClean="0"/>
              <a:t>.</a:t>
            </a:r>
            <a:endParaRPr lang="ko-KR" altLang="en-US" sz="2200" dirty="0" smtClean="0"/>
          </a:p>
          <a:p>
            <a:pPr>
              <a:buFont typeface="Wingdings" pitchFamily="2" charset="2"/>
              <a:buChar char="§"/>
            </a:pPr>
            <a:r>
              <a:rPr lang="ko-KR" altLang="en-US" sz="2200" dirty="0" smtClean="0"/>
              <a:t> 입력 변수의 타입이 정확한지 확인하다</a:t>
            </a:r>
            <a:r>
              <a:rPr lang="en-US" altLang="ko-KR" sz="2200" dirty="0" smtClean="0"/>
              <a:t>.</a:t>
            </a:r>
            <a:endParaRPr lang="ko-KR" altLang="en-US" sz="2200" dirty="0" smtClean="0"/>
          </a:p>
          <a:p>
            <a:pPr>
              <a:buFont typeface="Wingdings" pitchFamily="2" charset="2"/>
              <a:buChar char="§"/>
            </a:pPr>
            <a:r>
              <a:rPr lang="ko-KR" altLang="en-US" sz="2200" dirty="0" smtClean="0"/>
              <a:t> 변수의 단위가 정확하고 호출 모듈과 호출되는 모듈에서 일치하는지 확인한다</a:t>
            </a:r>
            <a:r>
              <a:rPr lang="en-US" altLang="ko-KR" sz="2200" dirty="0" smtClean="0"/>
              <a:t>.</a:t>
            </a:r>
            <a:endParaRPr lang="ko-KR" altLang="en-US" sz="2200" dirty="0" smtClean="0"/>
          </a:p>
          <a:p>
            <a:pPr>
              <a:buFont typeface="Wingdings" pitchFamily="2" charset="2"/>
              <a:buChar char="§"/>
            </a:pPr>
            <a:r>
              <a:rPr lang="ko-KR" altLang="en-US" sz="2200" dirty="0" smtClean="0"/>
              <a:t> 입력 변수의 순서가 정확한지 확인한다</a:t>
            </a:r>
            <a:r>
              <a:rPr lang="en-US" altLang="ko-KR" sz="2200" dirty="0" smtClean="0"/>
              <a:t>.</a:t>
            </a:r>
            <a:endParaRPr lang="ko-KR" altLang="en-US" sz="2200" dirty="0" smtClean="0"/>
          </a:p>
          <a:p>
            <a:pPr>
              <a:buFont typeface="Wingdings" pitchFamily="2" charset="2"/>
              <a:buChar char="§"/>
            </a:pPr>
            <a:r>
              <a:rPr lang="ko-KR" altLang="en-US" sz="2200" dirty="0" smtClean="0"/>
              <a:t> 읽기 전용인 입력 변수가 모듈 내부에서 변경되었는지 확인한다</a:t>
            </a:r>
            <a:r>
              <a:rPr lang="en-US" altLang="ko-KR" sz="2200" dirty="0" smtClean="0"/>
              <a:t>.</a:t>
            </a:r>
            <a:endParaRPr lang="ko-KR" altLang="en-US" sz="2200" dirty="0" smtClean="0"/>
          </a:p>
          <a:p>
            <a:pPr>
              <a:buFont typeface="Wingdings" pitchFamily="2" charset="2"/>
              <a:buChar char="§"/>
            </a:pPr>
            <a:r>
              <a:rPr lang="ko-KR" altLang="en-US" sz="2200" dirty="0" smtClean="0"/>
              <a:t> 모듈 간 전역 변수에 대해 정확히 사용하고 있는지 확인한다</a:t>
            </a:r>
            <a:r>
              <a:rPr lang="en-US" altLang="ko-KR" sz="2200" dirty="0" smtClean="0"/>
              <a:t>.</a:t>
            </a:r>
            <a:endParaRPr lang="ko-KR" altLang="en-US" sz="2200" dirty="0" smtClean="0"/>
          </a:p>
          <a:p>
            <a:pPr>
              <a:buFont typeface="Wingdings" pitchFamily="2" charset="2"/>
              <a:buChar char="§"/>
            </a:pPr>
            <a:r>
              <a:rPr lang="ko-KR" altLang="en-US" sz="2200" dirty="0" smtClean="0"/>
              <a:t> 라이브러리 모듈에 대한 호출에서 입력 변수가 정확한지 확인한다</a:t>
            </a:r>
            <a:r>
              <a:rPr lang="en-US" altLang="ko-KR" sz="2200" dirty="0" smtClean="0"/>
              <a:t>.</a:t>
            </a:r>
            <a:endParaRPr lang="ko-KR" altLang="en-US" sz="2200" dirty="0" smtClean="0"/>
          </a:p>
          <a:p>
            <a:pPr>
              <a:buFont typeface="Wingdings" pitchFamily="2" charset="2"/>
              <a:buChar char="§"/>
            </a:pPr>
            <a:r>
              <a:rPr lang="ko-KR" altLang="en-US" sz="2200" dirty="0" smtClean="0"/>
              <a:t> 파일에 대한 사용 방법이 정확한지 확인한다</a:t>
            </a:r>
            <a:r>
              <a:rPr lang="en-US" altLang="ko-KR" sz="2200" dirty="0" smtClean="0"/>
              <a:t>.</a:t>
            </a:r>
            <a:endParaRPr lang="ko-KR" alt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39552" y="260648"/>
            <a:ext cx="28392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/>
              <a:t>소프트웨어 통합테스트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1628800"/>
            <a:ext cx="799288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  <a:buFont typeface="Wingdings" pitchFamily="2" charset="2"/>
              <a:buChar char="§"/>
            </a:pPr>
            <a:r>
              <a:rPr lang="ko-KR" altLang="en-US" sz="2000" dirty="0" smtClean="0"/>
              <a:t> 통합 테스트 단계에서는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각각의 모듈들을 통합하여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통합된 컴포넌트 간의 인터페이스와 상호작용 상의 오류를 발견하는 작업을 수행</a:t>
            </a:r>
            <a:endParaRPr lang="en-US" altLang="ko-KR" sz="2000" dirty="0" smtClean="0"/>
          </a:p>
          <a:p>
            <a:pPr>
              <a:spcAft>
                <a:spcPts val="1800"/>
              </a:spcAft>
              <a:buFont typeface="Wingdings" pitchFamily="2" charset="2"/>
              <a:buChar char="§"/>
            </a:pPr>
            <a:r>
              <a:rPr lang="ko-KR" altLang="en-US" sz="2000" dirty="0" smtClean="0"/>
              <a:t> 블랙박스 테스트</a:t>
            </a:r>
            <a:r>
              <a:rPr lang="en-US" altLang="ko-KR" sz="2000" dirty="0" smtClean="0"/>
              <a:t>(black box test)</a:t>
            </a:r>
            <a:r>
              <a:rPr lang="ko-KR" altLang="en-US" sz="2000" dirty="0" smtClean="0"/>
              <a:t>를 통해 확인한다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 때 기본 설계 단계에서 준비된 테스트 케이스를 사용하여 진행되며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일반적으로 개발자가 진행한다</a:t>
            </a:r>
            <a:r>
              <a:rPr lang="en-US" altLang="ko-KR" sz="2000" dirty="0" smtClean="0"/>
              <a:t>.</a:t>
            </a:r>
          </a:p>
          <a:p>
            <a:pPr>
              <a:spcAft>
                <a:spcPts val="1800"/>
              </a:spcAft>
              <a:buFont typeface="Wingdings" pitchFamily="2" charset="2"/>
              <a:buChar char="§"/>
            </a:pPr>
            <a:r>
              <a:rPr lang="ko-KR" altLang="en-US" sz="2000" dirty="0" smtClean="0"/>
              <a:t> 모듈을 한 번에 전부 통합하여 비점진적으로 프로그램을 테스트하면 오류를 발견한 후 오류 위치를 확정하기 매우 어렵다</a:t>
            </a:r>
            <a:r>
              <a:rPr lang="en-US" altLang="ko-KR" sz="2000" dirty="0" smtClean="0"/>
              <a:t>. </a:t>
            </a:r>
          </a:p>
          <a:p>
            <a:pPr>
              <a:spcAft>
                <a:spcPts val="1800"/>
              </a:spcAft>
              <a:buFont typeface="Wingdings" pitchFamily="2" charset="2"/>
              <a:buChar char="§"/>
            </a:pPr>
            <a:r>
              <a:rPr lang="ko-KR" altLang="en-US" sz="2000" dirty="0" smtClean="0"/>
              <a:t> 통합 테스트에서 점진적</a:t>
            </a:r>
            <a:r>
              <a:rPr lang="en-US" altLang="ko-KR" sz="2000" dirty="0" smtClean="0"/>
              <a:t>(incremental) </a:t>
            </a:r>
            <a:r>
              <a:rPr lang="ko-KR" altLang="en-US" sz="2000" dirty="0" smtClean="0"/>
              <a:t>통합 테스트 실시 </a:t>
            </a:r>
            <a:endParaRPr lang="en-US" altLang="ko-KR" sz="2000" dirty="0" smtClean="0"/>
          </a:p>
          <a:p>
            <a:pPr>
              <a:spcAft>
                <a:spcPts val="1800"/>
              </a:spcAft>
              <a:buFont typeface="Wingdings" pitchFamily="2" charset="2"/>
              <a:buChar char="§"/>
            </a:pPr>
            <a:r>
              <a:rPr lang="ko-KR" altLang="en-US" sz="2000" dirty="0" smtClean="0"/>
              <a:t> 점진적 통합 테스트에서는 하향식 통합 테스트 또는 상향식 통합 테스트 방법을 이용할 수 있다</a:t>
            </a:r>
            <a:r>
              <a:rPr lang="en-US" altLang="ko-KR" sz="2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39552" y="260648"/>
            <a:ext cx="30957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/>
              <a:t>소프트웨어 시스템테스트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1628800"/>
            <a:ext cx="799288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Font typeface="Wingdings" pitchFamily="2" charset="2"/>
              <a:buChar char="§"/>
            </a:pPr>
            <a:r>
              <a:rPr lang="ko-KR" altLang="en-US" sz="2000" dirty="0" smtClean="0"/>
              <a:t> 소프트웨어와 다른 시스템 요소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예를 들면 하드웨어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정보 및 다른 소프트웨어 등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들과 통합하여야 하며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모든 요소들이 적절히 조화를 이루어 시스템의 기능을 만족하는지 확인하는 시스템 테스트를 수행하여야 한다</a:t>
            </a:r>
            <a:r>
              <a:rPr lang="en-US" altLang="ko-KR" sz="2000" dirty="0" smtClean="0"/>
              <a:t>. </a:t>
            </a:r>
          </a:p>
          <a:p>
            <a:pPr>
              <a:spcAft>
                <a:spcPts val="1200"/>
              </a:spcAft>
              <a:buFont typeface="Wingdings" pitchFamily="2" charset="2"/>
              <a:buChar char="§"/>
            </a:pPr>
            <a:r>
              <a:rPr lang="ko-KR" altLang="en-US" sz="2000" dirty="0" smtClean="0"/>
              <a:t> 시스템 테스트에서는 실제 구현된 시스템과 계획된 사양</a:t>
            </a:r>
            <a:r>
              <a:rPr lang="en-US" altLang="ko-KR" sz="2000" dirty="0" smtClean="0"/>
              <a:t>(specifications)</a:t>
            </a:r>
            <a:r>
              <a:rPr lang="ko-KR" altLang="en-US" sz="2000" dirty="0" smtClean="0"/>
              <a:t>을 서로 비교하는 작업이 수행</a:t>
            </a:r>
            <a:endParaRPr lang="en-US" altLang="ko-KR" sz="2000" dirty="0" smtClean="0"/>
          </a:p>
          <a:p>
            <a:pPr>
              <a:spcAft>
                <a:spcPts val="1200"/>
              </a:spcAft>
              <a:buFont typeface="Wingdings" pitchFamily="2" charset="2"/>
              <a:buChar char="§"/>
            </a:pPr>
            <a:r>
              <a:rPr lang="ko-KR" altLang="en-US" sz="2000" dirty="0" smtClean="0"/>
              <a:t> 시스템 테스트는 모듈이 통합된 후 시작한다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모든 모듈을 통합한 후에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시스템 레벨의 오류들이 이 테스트 단계를 통해 발견될 수 있다</a:t>
            </a:r>
            <a:r>
              <a:rPr lang="en-US" altLang="ko-KR" sz="2000" dirty="0" smtClean="0"/>
              <a:t>. </a:t>
            </a:r>
          </a:p>
          <a:p>
            <a:pPr>
              <a:spcAft>
                <a:spcPts val="1200"/>
              </a:spcAft>
              <a:buFont typeface="Wingdings" pitchFamily="2" charset="2"/>
              <a:buChar char="§"/>
            </a:pPr>
            <a:r>
              <a:rPr lang="ko-KR" altLang="en-US" sz="2000" dirty="0" smtClean="0"/>
              <a:t> 시스템 테스트 작업에서는 시스템의 기능</a:t>
            </a:r>
            <a:r>
              <a:rPr lang="en-US" altLang="ko-KR" sz="2000" dirty="0" smtClean="0"/>
              <a:t>(Function)</a:t>
            </a:r>
            <a:r>
              <a:rPr lang="ko-KR" altLang="en-US" sz="2000" dirty="0" smtClean="0"/>
              <a:t>을 시험 확인하고 시스템의 성능</a:t>
            </a:r>
            <a:r>
              <a:rPr lang="en-US" altLang="ko-KR" sz="2000" dirty="0" smtClean="0"/>
              <a:t>(Performance)</a:t>
            </a:r>
            <a:r>
              <a:rPr lang="ko-KR" altLang="en-US" sz="2000" dirty="0" smtClean="0"/>
              <a:t>이나 기능에 제한이 없는지 확인한다</a:t>
            </a:r>
            <a:r>
              <a:rPr lang="en-US" altLang="ko-KR" sz="2000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39552" y="260648"/>
            <a:ext cx="3954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/>
              <a:t>소프트웨어 시스템테스트의 종류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1628800"/>
            <a:ext cx="79928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ko-KR" altLang="en-US" sz="2000" dirty="0" smtClean="0"/>
              <a:t>복구 테스트</a:t>
            </a:r>
            <a:r>
              <a:rPr lang="en-US" altLang="ko-KR" sz="2000" dirty="0" smtClean="0"/>
              <a:t>(Recovery Testing) </a:t>
            </a:r>
          </a:p>
          <a:p>
            <a:pPr>
              <a:spcAft>
                <a:spcPts val="1200"/>
              </a:spcAft>
            </a:pPr>
            <a:endParaRPr lang="en-US" altLang="ko-KR" sz="2000" dirty="0" smtClean="0"/>
          </a:p>
          <a:p>
            <a:pPr>
              <a:spcAft>
                <a:spcPts val="1200"/>
              </a:spcAft>
            </a:pPr>
            <a:r>
              <a:rPr lang="ko-KR" altLang="en-US" sz="2000" dirty="0" smtClean="0"/>
              <a:t>보안 테스트</a:t>
            </a:r>
            <a:r>
              <a:rPr lang="en-US" altLang="ko-KR" sz="2000" dirty="0" smtClean="0"/>
              <a:t>(Security Testing)</a:t>
            </a:r>
          </a:p>
          <a:p>
            <a:pPr>
              <a:spcAft>
                <a:spcPts val="1200"/>
              </a:spcAft>
            </a:pPr>
            <a:endParaRPr lang="en-US" altLang="ko-KR" sz="2000" dirty="0" smtClean="0"/>
          </a:p>
          <a:p>
            <a:pPr>
              <a:spcAft>
                <a:spcPts val="1200"/>
              </a:spcAft>
            </a:pPr>
            <a:r>
              <a:rPr lang="ko-KR" altLang="en-US" sz="2000" dirty="0" smtClean="0"/>
              <a:t>스트레스 테스트</a:t>
            </a:r>
            <a:r>
              <a:rPr lang="en-US" altLang="ko-KR" sz="2000" dirty="0" smtClean="0"/>
              <a:t>(Stress Testing)</a:t>
            </a:r>
          </a:p>
          <a:p>
            <a:pPr>
              <a:spcAft>
                <a:spcPts val="1200"/>
              </a:spcAft>
            </a:pPr>
            <a:endParaRPr lang="en-US" altLang="ko-KR" sz="2000" dirty="0" smtClean="0"/>
          </a:p>
          <a:p>
            <a:pPr>
              <a:spcAft>
                <a:spcPts val="1200"/>
              </a:spcAft>
            </a:pPr>
            <a:r>
              <a:rPr lang="ko-KR" altLang="en-US" sz="2000" dirty="0" smtClean="0"/>
              <a:t>성능 테스트</a:t>
            </a:r>
            <a:r>
              <a:rPr lang="en-US" altLang="ko-KR" sz="2000" dirty="0" smtClean="0"/>
              <a:t>(Performance Testing)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60350"/>
            <a:ext cx="6551613" cy="433388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sz="3600" b="1" dirty="0" smtClean="0"/>
              <a:t>소프트웨어 위기의 원인</a:t>
            </a:r>
            <a:r>
              <a:rPr lang="en-US" altLang="ko-KR" sz="3600" b="1" dirty="0" smtClean="0"/>
              <a:t>(</a:t>
            </a:r>
            <a:r>
              <a:rPr lang="ko-KR" altLang="en-US" sz="3600" b="1" dirty="0" smtClean="0"/>
              <a:t>계속</a:t>
            </a:r>
            <a:r>
              <a:rPr lang="en-US" altLang="ko-KR" sz="3600" b="1" dirty="0" smtClean="0"/>
              <a:t>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0" y="1484313"/>
            <a:ext cx="8610600" cy="476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itchFamily="2" charset="2"/>
              <a:buChar char="u"/>
            </a:pPr>
            <a:r>
              <a:rPr lang="ko-KR" altLang="en-US" smtClean="0"/>
              <a:t>소프트웨어 품질이 향상되지 못하고 유지보수가 힘들다</a:t>
            </a:r>
            <a:r>
              <a:rPr lang="en-US" altLang="ko-KR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mtClean="0"/>
          </a:p>
          <a:p>
            <a:pPr lvl="1" eaLnBrk="1" hangingPunct="1">
              <a:buFont typeface="Arial" charset="0"/>
              <a:buChar char="•"/>
            </a:pPr>
            <a:r>
              <a:rPr lang="ko-KR" altLang="en-US" smtClean="0"/>
              <a:t>컴퓨터 하드웨어의 데이터 처리 및 저장능력이 급속도로 증가</a:t>
            </a:r>
            <a:endParaRPr lang="en-US" altLang="ko-KR" smtClean="0"/>
          </a:p>
          <a:p>
            <a:pPr lvl="1" eaLnBrk="1" hangingPunct="1">
              <a:buFont typeface="Arial" charset="0"/>
              <a:buChar char="•"/>
            </a:pPr>
            <a:endParaRPr lang="ko-KR" altLang="en-US" sz="800" smtClean="0"/>
          </a:p>
          <a:p>
            <a:pPr lvl="1" eaLnBrk="1" hangingPunct="1">
              <a:buFont typeface="Arial" charset="0"/>
              <a:buChar char="•"/>
            </a:pPr>
            <a:r>
              <a:rPr lang="ko-KR" altLang="en-US" smtClean="0"/>
              <a:t>소프트웨어의 유지 보수에 소요되는 비용도 증가</a:t>
            </a:r>
            <a:endParaRPr lang="en-US" altLang="ko-KR" smtClean="0"/>
          </a:p>
          <a:p>
            <a:pPr lvl="1" eaLnBrk="1" hangingPunct="1">
              <a:buFont typeface="Arial" charset="0"/>
              <a:buChar char="•"/>
            </a:pPr>
            <a:endParaRPr lang="ko-KR" altLang="en-US" sz="800" smtClean="0"/>
          </a:p>
          <a:p>
            <a:pPr lvl="1" eaLnBrk="1" hangingPunct="1">
              <a:buFont typeface="Arial" charset="0"/>
              <a:buChar char="•"/>
            </a:pPr>
            <a:r>
              <a:rPr lang="ko-KR" altLang="en-US" smtClean="0"/>
              <a:t>현재 시스템 개발에 있어 소프트웨어에 드는 비용은 하드웨어 비용을 능가하는 것이 대부분</a:t>
            </a:r>
            <a:endParaRPr lang="en-US" altLang="ko-KR" smtClean="0"/>
          </a:p>
          <a:p>
            <a:pPr lvl="1" eaLnBrk="1" hangingPunct="1">
              <a:buFont typeface="Arial" charset="0"/>
              <a:buChar char="•"/>
            </a:pPr>
            <a:endParaRPr lang="ko-KR" altLang="en-US" sz="800" smtClean="0"/>
          </a:p>
          <a:p>
            <a:pPr lvl="1" eaLnBrk="1" hangingPunct="1">
              <a:buFont typeface="Arial" charset="0"/>
              <a:buChar char="•"/>
            </a:pPr>
            <a:r>
              <a:rPr lang="ko-KR" altLang="en-US" smtClean="0"/>
              <a:t>소프트웨어의 품질 관리는 하드웨어보다 더 어렵다</a:t>
            </a:r>
            <a:r>
              <a:rPr lang="en-US" altLang="ko-KR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6219812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39552" y="260648"/>
            <a:ext cx="28392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/>
              <a:t>소프트웨어 인수테스트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1628800"/>
            <a:ext cx="79928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Font typeface="Wingdings" pitchFamily="2" charset="2"/>
              <a:buChar char="§"/>
            </a:pPr>
            <a:r>
              <a:rPr lang="ko-KR" altLang="en-US" sz="2000" dirty="0" smtClean="0"/>
              <a:t> 개발된 소프트웨어가 고객의 요구사항을 만족하는지 조사하는 시험을 확인 테스트</a:t>
            </a:r>
            <a:r>
              <a:rPr lang="en-US" altLang="ko-KR" sz="2000" dirty="0" smtClean="0"/>
              <a:t>(validation testing)</a:t>
            </a:r>
            <a:r>
              <a:rPr lang="ko-KR" altLang="en-US" sz="2000" dirty="0" smtClean="0"/>
              <a:t>라고 한다</a:t>
            </a:r>
            <a:r>
              <a:rPr lang="en-US" altLang="ko-KR" sz="2000" dirty="0" smtClean="0"/>
              <a:t>. </a:t>
            </a:r>
          </a:p>
          <a:p>
            <a:pPr>
              <a:spcAft>
                <a:spcPts val="1200"/>
              </a:spcAft>
              <a:buFont typeface="Wingdings" pitchFamily="2" charset="2"/>
              <a:buChar char="§"/>
            </a:pPr>
            <a:r>
              <a:rPr lang="ko-KR" altLang="en-US" sz="2000" dirty="0" smtClean="0"/>
              <a:t> 확인 테스트는 개발자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독립적인 테스터</a:t>
            </a:r>
            <a:r>
              <a:rPr lang="en-US" altLang="ko-KR" sz="2000" dirty="0" smtClean="0"/>
              <a:t>(ITG: independent testing group) </a:t>
            </a:r>
            <a:r>
              <a:rPr lang="ko-KR" altLang="en-US" sz="2000" dirty="0" smtClean="0"/>
              <a:t>및 사용자가 수행한다</a:t>
            </a:r>
            <a:r>
              <a:rPr lang="en-US" altLang="ko-KR" sz="2000" dirty="0" smtClean="0"/>
              <a:t>. </a:t>
            </a:r>
          </a:p>
          <a:p>
            <a:pPr>
              <a:spcAft>
                <a:spcPts val="1200"/>
              </a:spcAft>
              <a:buFont typeface="Wingdings" pitchFamily="2" charset="2"/>
              <a:buChar char="§"/>
            </a:pPr>
            <a:r>
              <a:rPr lang="ko-KR" altLang="en-US" sz="2000" dirty="0" smtClean="0"/>
              <a:t> 사용자가 수행하는 확인 테스트를 인수 테스트라 한다</a:t>
            </a:r>
            <a:r>
              <a:rPr lang="en-US" altLang="ko-KR" sz="2000" dirty="0" smtClean="0"/>
              <a:t>.</a:t>
            </a:r>
          </a:p>
          <a:p>
            <a:pPr>
              <a:spcAft>
                <a:spcPts val="1200"/>
              </a:spcAft>
              <a:buFont typeface="Wingdings" pitchFamily="2" charset="2"/>
              <a:buChar char="§"/>
            </a:pPr>
            <a:r>
              <a:rPr lang="ko-KR" altLang="en-US" sz="2000" dirty="0" smtClean="0"/>
              <a:t> 인수 테스트는 개발된 소프트웨어가 사용자의 요구에 만족하는지 검증하는 목적으로 수행</a:t>
            </a:r>
            <a:endParaRPr lang="en-US" altLang="ko-KR" sz="2000" dirty="0" smtClean="0"/>
          </a:p>
          <a:p>
            <a:pPr>
              <a:spcAft>
                <a:spcPts val="1200"/>
              </a:spcAft>
              <a:buFont typeface="Wingdings" pitchFamily="2" charset="2"/>
              <a:buChar char="§"/>
            </a:pPr>
            <a:r>
              <a:rPr lang="ko-KR" altLang="en-US" sz="2000" dirty="0" smtClean="0"/>
              <a:t> 요구사항 분석 단계에서 도출된 시스템의 사향</a:t>
            </a:r>
            <a:r>
              <a:rPr lang="en-US" altLang="ko-KR" sz="2000" dirty="0" smtClean="0"/>
              <a:t>(specification)</a:t>
            </a:r>
            <a:r>
              <a:rPr lang="ko-KR" altLang="en-US" sz="2000" dirty="0" smtClean="0"/>
              <a:t>이나 계약을 만족하는지 확인한다</a:t>
            </a:r>
            <a:r>
              <a:rPr lang="en-US" altLang="ko-KR" sz="2000" dirty="0" smtClean="0"/>
              <a:t>. </a:t>
            </a:r>
          </a:p>
          <a:p>
            <a:pPr>
              <a:spcAft>
                <a:spcPts val="1200"/>
              </a:spcAft>
              <a:buFont typeface="Wingdings" pitchFamily="2" charset="2"/>
              <a:buChar char="§"/>
            </a:pPr>
            <a:r>
              <a:rPr lang="ko-KR" altLang="en-US" sz="2000" dirty="0" smtClean="0"/>
              <a:t> 인수 테스트는 시스템 테스트가 완료된 후 시작한다</a:t>
            </a:r>
            <a:r>
              <a:rPr lang="en-US" altLang="ko-KR" sz="2000" dirty="0" smtClean="0"/>
              <a:t>. </a:t>
            </a:r>
          </a:p>
          <a:p>
            <a:pPr>
              <a:spcAft>
                <a:spcPts val="1200"/>
              </a:spcAft>
              <a:buFont typeface="Wingdings" pitchFamily="2" charset="2"/>
              <a:buChar char="§"/>
            </a:pPr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600" y="2996952"/>
            <a:ext cx="7785100" cy="474662"/>
          </a:xfrm>
        </p:spPr>
        <p:txBody>
          <a:bodyPr/>
          <a:lstStyle/>
          <a:p>
            <a:r>
              <a:rPr lang="ko-KR" altLang="en-US" dirty="0" smtClean="0"/>
              <a:t>품질의 이해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533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>
                    <a:prstClr val="black"/>
                  </a:glow>
                </a:effectLst>
              </a:rPr>
              <a:t>1. </a:t>
            </a:r>
            <a:r>
              <a:rPr lang="ko-KR" altLang="en-US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>
                    <a:prstClr val="black"/>
                  </a:glow>
                </a:effectLst>
              </a:rPr>
              <a:t>품질과 소프트웨어 품질</a:t>
            </a:r>
            <a:r>
              <a:rPr lang="en-US" altLang="ko-KR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>
                    <a:prstClr val="black"/>
                  </a:glow>
                </a:effectLst>
              </a:rPr>
              <a:t>(1)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품질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물건이 얼마나 좋은지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나쁜지를 나타내는 정도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>
                <a:solidFill>
                  <a:srgbClr val="004A82"/>
                </a:solidFill>
              </a:rPr>
              <a:t>하드웨어 품질</a:t>
            </a:r>
            <a:endParaRPr lang="en-US" altLang="ko-KR" dirty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사용자의 요구 사항을 규격서에 서술하고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규격서대로 만들면 큰 문제가 없다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만든 제품이 </a:t>
            </a:r>
            <a:r>
              <a:rPr lang="ko-KR" altLang="en-US" dirty="0"/>
              <a:t>규격서대로 작동하는지 테스트하는 것도 비교적 </a:t>
            </a:r>
            <a:r>
              <a:rPr lang="ko-KR" altLang="en-US" dirty="0" smtClean="0"/>
              <a:t>용이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개발된 제품이 </a:t>
            </a:r>
            <a:r>
              <a:rPr lang="ko-KR" altLang="en-US" dirty="0"/>
              <a:t>규격서대로 만들어지면 사용자가 만족할 만한</a:t>
            </a:r>
            <a:r>
              <a:rPr lang="en-US" altLang="ko-KR" dirty="0"/>
              <a:t>, </a:t>
            </a:r>
            <a:r>
              <a:rPr lang="ko-KR" altLang="en-US" dirty="0"/>
              <a:t>품질이 좋은 </a:t>
            </a:r>
            <a:r>
              <a:rPr lang="ko-KR" altLang="en-US" dirty="0" smtClean="0"/>
              <a:t>하드웨어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580" y="3912253"/>
            <a:ext cx="4591038" cy="295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9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>
                    <a:prstClr val="black"/>
                  </a:glow>
                </a:effectLst>
              </a:rPr>
              <a:t>1. </a:t>
            </a:r>
            <a:r>
              <a:rPr lang="ko-KR" altLang="en-US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>
                    <a:prstClr val="black"/>
                  </a:glow>
                </a:effectLst>
              </a:rPr>
              <a:t>품질과 소프트웨어 품질</a:t>
            </a:r>
            <a:r>
              <a:rPr lang="en-US" altLang="ko-KR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>
                    <a:prstClr val="black"/>
                  </a:glow>
                </a:effectLst>
              </a:rPr>
              <a:t>(2)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603067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소프트웨어</a:t>
            </a:r>
            <a:r>
              <a:rPr lang="ko-KR" altLang="en-US" dirty="0" smtClean="0">
                <a:solidFill>
                  <a:srgbClr val="0000FF"/>
                </a:solidFill>
              </a:rPr>
              <a:t> 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/>
            <a:r>
              <a:rPr lang="en-US" altLang="ko-KR" dirty="0" smtClean="0"/>
              <a:t>HW(</a:t>
            </a:r>
            <a:r>
              <a:rPr lang="ko-KR" altLang="en-US" dirty="0" smtClean="0"/>
              <a:t>규격서</a:t>
            </a:r>
            <a:r>
              <a:rPr lang="en-US" altLang="ko-KR" dirty="0" smtClean="0"/>
              <a:t>) vs SW(</a:t>
            </a:r>
            <a:r>
              <a:rPr lang="ko-KR" altLang="en-US" dirty="0" smtClean="0"/>
              <a:t>요구 </a:t>
            </a:r>
            <a:r>
              <a:rPr lang="ko-KR" altLang="en-US" dirty="0"/>
              <a:t>분석 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하드웨어의 규격서보다 소프트웨어의 요구 분석 명세서를 작성하는 것이 훨씬 어렵다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smtClean="0">
                <a:solidFill>
                  <a:srgbClr val="004A82"/>
                </a:solidFill>
              </a:rPr>
              <a:t>소프트웨어 품질 정의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‘사용자의 요구와 부합되는 정도’</a:t>
            </a:r>
            <a:endParaRPr lang="en-US" altLang="ko-KR" dirty="0"/>
          </a:p>
          <a:p>
            <a:pPr lvl="1"/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pPr lvl="1"/>
            <a:r>
              <a:rPr lang="ko-KR" altLang="en-US" dirty="0" smtClean="0"/>
              <a:t>개발자 관점에서의 좋은 소프트웨어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결함 없는 프로그램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요구 </a:t>
            </a:r>
            <a:r>
              <a:rPr lang="ko-KR" altLang="en-US" dirty="0"/>
              <a:t>분석 명세서대로 만든 소프트웨어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30333" y="3564015"/>
            <a:ext cx="8370930" cy="15301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• </a:t>
            </a:r>
            <a:r>
              <a:rPr lang="en-US" altLang="ko-KR" sz="1600" dirty="0">
                <a:solidFill>
                  <a:schemeClr val="tx1"/>
                </a:solidFill>
              </a:rPr>
              <a:t>US </a:t>
            </a:r>
            <a:r>
              <a:rPr lang="en-US" altLang="ko-KR" sz="1600" dirty="0" smtClean="0">
                <a:solidFill>
                  <a:schemeClr val="tx1"/>
                </a:solidFill>
              </a:rPr>
              <a:t>DoD: </a:t>
            </a:r>
            <a:r>
              <a:rPr lang="ko-KR" altLang="en-US" sz="1600" dirty="0">
                <a:solidFill>
                  <a:schemeClr val="tx1"/>
                </a:solidFill>
              </a:rPr>
              <a:t>개발된 소프트웨어가 사용자의 요구 사항을 만족할 수 있는 능력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• </a:t>
            </a:r>
            <a:r>
              <a:rPr lang="en-US" altLang="ko-KR" sz="1600" dirty="0" smtClean="0">
                <a:solidFill>
                  <a:schemeClr val="tx1"/>
                </a:solidFill>
              </a:rPr>
              <a:t>IEEE: - </a:t>
            </a:r>
            <a:r>
              <a:rPr lang="ko-KR" altLang="en-US" sz="1600" dirty="0" smtClean="0">
                <a:solidFill>
                  <a:schemeClr val="tx1"/>
                </a:solidFill>
              </a:rPr>
              <a:t>소프트웨어가 </a:t>
            </a:r>
            <a:r>
              <a:rPr lang="ko-KR" altLang="en-US" sz="1600" dirty="0">
                <a:solidFill>
                  <a:schemeClr val="tx1"/>
                </a:solidFill>
              </a:rPr>
              <a:t>필요한 속성을 보유하고 있는 </a:t>
            </a:r>
            <a:r>
              <a:rPr lang="ko-KR" altLang="en-US" sz="1600" dirty="0" smtClean="0">
                <a:solidFill>
                  <a:schemeClr val="tx1"/>
                </a:solidFill>
              </a:rPr>
              <a:t>정도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         </a:t>
            </a:r>
            <a:r>
              <a:rPr lang="en-US" altLang="ko-KR" sz="1600" dirty="0" smtClean="0">
                <a:solidFill>
                  <a:schemeClr val="tx1"/>
                </a:solidFill>
              </a:rPr>
              <a:t>- </a:t>
            </a:r>
            <a:r>
              <a:rPr lang="ko-KR" altLang="en-US" sz="1600" dirty="0" smtClean="0">
                <a:solidFill>
                  <a:schemeClr val="tx1"/>
                </a:solidFill>
              </a:rPr>
              <a:t>사용자의 </a:t>
            </a:r>
            <a:r>
              <a:rPr lang="ko-KR" altLang="en-US" sz="1600" dirty="0">
                <a:solidFill>
                  <a:schemeClr val="tx1"/>
                </a:solidFill>
              </a:rPr>
              <a:t>기대 수준을 만족할 수 있는 정도를 결정하는 소프트웨어의 특성</a:t>
            </a:r>
          </a:p>
        </p:txBody>
      </p:sp>
    </p:spTree>
    <p:extLst>
      <p:ext uri="{BB962C8B-B14F-4D97-AF65-F5344CB8AC3E}">
        <p14:creationId xmlns:p14="http://schemas.microsoft.com/office/powerpoint/2010/main" val="356915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>
                    <a:prstClr val="black"/>
                  </a:glow>
                </a:effectLst>
              </a:rPr>
              <a:t>2. </a:t>
            </a:r>
            <a:r>
              <a:rPr lang="ko-KR" altLang="en-US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>
                    <a:prstClr val="black"/>
                  </a:glow>
                </a:effectLst>
              </a:rPr>
              <a:t>관점에 따른 품질</a:t>
            </a:r>
            <a:r>
              <a:rPr lang="en-US" altLang="ko-KR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>
                    <a:prstClr val="black"/>
                  </a:glow>
                </a:effectLst>
              </a:rPr>
              <a:t>(1)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6030670"/>
          </a:xfrm>
        </p:spPr>
        <p:txBody>
          <a:bodyPr>
            <a:normAutofit/>
          </a:bodyPr>
          <a:lstStyle/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15" y="683695"/>
            <a:ext cx="4105530" cy="2730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030" y="864315"/>
            <a:ext cx="3861735" cy="23688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15" y="3564015"/>
            <a:ext cx="4101210" cy="27341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055" y="3413795"/>
            <a:ext cx="4407684" cy="290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8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>
                    <a:prstClr val="black"/>
                  </a:glow>
                </a:effectLst>
              </a:rPr>
              <a:t>2. </a:t>
            </a:r>
            <a:r>
              <a:rPr lang="ko-KR" altLang="en-US" dirty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>
                    <a:prstClr val="black"/>
                  </a:glow>
                </a:effectLst>
              </a:rPr>
              <a:t>관점에 따른 품질</a:t>
            </a:r>
            <a:r>
              <a:rPr lang="en-US" altLang="ko-KR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>
                    <a:prstClr val="black"/>
                  </a:glow>
                </a:effectLst>
              </a:rPr>
              <a:t>(2)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603067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프로젝트 관리자 관점의 좋은 소프트웨어 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추가 부담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비용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</a:t>
            </a:r>
            <a:r>
              <a:rPr lang="ko-KR" altLang="en-US" dirty="0"/>
              <a:t>발생하지 않는 </a:t>
            </a:r>
            <a:r>
              <a:rPr lang="ko-KR" altLang="en-US" dirty="0" smtClean="0"/>
              <a:t>소프트웨어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>
                <a:solidFill>
                  <a:srgbClr val="004A82"/>
                </a:solidFill>
              </a:rPr>
              <a:t>개발자 관점의 좋은 소프트웨어 </a:t>
            </a:r>
          </a:p>
          <a:p>
            <a:pPr lvl="1"/>
            <a:r>
              <a:rPr lang="ko-KR" altLang="en-US" dirty="0" smtClean="0"/>
              <a:t>개발하기 쉽고 </a:t>
            </a:r>
            <a:r>
              <a:rPr lang="ko-KR" altLang="en-US" dirty="0"/>
              <a:t>사용 </a:t>
            </a:r>
            <a:r>
              <a:rPr lang="ko-KR" altLang="en-US" dirty="0" smtClean="0"/>
              <a:t>중 내용 추가 및 코드 수정이 </a:t>
            </a:r>
            <a:r>
              <a:rPr lang="ko-KR" altLang="en-US" dirty="0"/>
              <a:t>쉽고 편리하게 </a:t>
            </a:r>
            <a:r>
              <a:rPr lang="ko-KR" altLang="en-US" dirty="0" smtClean="0"/>
              <a:t>변경 가능한 소프트웨어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        코딩 </a:t>
            </a:r>
            <a:r>
              <a:rPr lang="ko-KR" altLang="en-US" dirty="0"/>
              <a:t>표준에 맞게 개발된 </a:t>
            </a:r>
            <a:r>
              <a:rPr lang="ko-KR" altLang="en-US" dirty="0" smtClean="0"/>
              <a:t>프로그램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r>
              <a:rPr lang="ko-KR" altLang="en-US" dirty="0" smtClean="0">
                <a:solidFill>
                  <a:srgbClr val="004A82"/>
                </a:solidFill>
              </a:rPr>
              <a:t>유지보수자 관점의 </a:t>
            </a:r>
            <a:r>
              <a:rPr lang="ko-KR" altLang="en-US" dirty="0">
                <a:solidFill>
                  <a:srgbClr val="004A82"/>
                </a:solidFill>
              </a:rPr>
              <a:t>좋은 소프트웨어 </a:t>
            </a:r>
            <a:endParaRPr lang="en-US" altLang="ko-KR" dirty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작성된 </a:t>
            </a:r>
            <a:r>
              <a:rPr lang="ko-KR" altLang="en-US" dirty="0"/>
              <a:t>코드가 코딩 규칙 및 표준을 따르고 </a:t>
            </a:r>
            <a:r>
              <a:rPr lang="ko-KR" altLang="en-US" dirty="0" err="1" smtClean="0"/>
              <a:t>주석문이</a:t>
            </a:r>
            <a:r>
              <a:rPr lang="ko-KR" altLang="en-US" dirty="0" smtClean="0"/>
              <a:t> 많이 포함된 소프트웨어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/>
              <a:t> </a:t>
            </a:r>
            <a:r>
              <a:rPr lang="ko-KR" altLang="en-US" dirty="0" smtClean="0"/>
              <a:t>          </a:t>
            </a:r>
            <a:r>
              <a:rPr lang="ko-KR" altLang="en-US" dirty="0" err="1" smtClean="0"/>
              <a:t>가독성이</a:t>
            </a:r>
            <a:r>
              <a:rPr lang="ko-KR" altLang="en-US" dirty="0" smtClean="0"/>
              <a:t> </a:t>
            </a:r>
            <a:r>
              <a:rPr lang="ko-KR" altLang="en-US" dirty="0"/>
              <a:t>높고 쉽게 이해할 수 있게 </a:t>
            </a:r>
            <a:r>
              <a:rPr lang="ko-KR" altLang="en-US" dirty="0" smtClean="0"/>
              <a:t>개발된 소프트웨어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endParaRPr lang="en-US" altLang="ko-KR" dirty="0" smtClean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926595" y="3293985"/>
            <a:ext cx="36004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926595" y="5139190"/>
            <a:ext cx="36004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94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>
                    <a:prstClr val="black"/>
                  </a:glow>
                </a:effectLst>
              </a:rPr>
              <a:t>2. </a:t>
            </a:r>
            <a:r>
              <a:rPr lang="ko-KR" altLang="en-US" dirty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>
                    <a:prstClr val="black"/>
                  </a:glow>
                </a:effectLst>
              </a:rPr>
              <a:t>관점에 따른 품질</a:t>
            </a:r>
            <a:r>
              <a:rPr lang="en-US" altLang="ko-KR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>
                    <a:prstClr val="black"/>
                  </a:glow>
                </a:effectLst>
              </a:rPr>
              <a:t>(3)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603067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구매 담당자 관점의 좋은 소프트웨어 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값이 싼 </a:t>
            </a:r>
            <a:r>
              <a:rPr lang="ko-KR" altLang="en-US" dirty="0" smtClean="0"/>
              <a:t>소프트웨어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>
                <a:solidFill>
                  <a:srgbClr val="004A82"/>
                </a:solidFill>
              </a:rPr>
              <a:t>사용자 </a:t>
            </a:r>
            <a:r>
              <a:rPr lang="ko-KR" altLang="en-US" dirty="0">
                <a:solidFill>
                  <a:srgbClr val="004A82"/>
                </a:solidFill>
              </a:rPr>
              <a:t>관점의 좋은 소프트웨어 </a:t>
            </a:r>
          </a:p>
          <a:p>
            <a:pPr lvl="1"/>
            <a:r>
              <a:rPr lang="ko-KR" altLang="en-US" dirty="0"/>
              <a:t>배우기 쉽고</a:t>
            </a:r>
            <a:r>
              <a:rPr lang="en-US" altLang="ko-KR" dirty="0"/>
              <a:t>, </a:t>
            </a:r>
            <a:r>
              <a:rPr lang="ko-KR" altLang="en-US" dirty="0" smtClean="0"/>
              <a:t>사용하기 </a:t>
            </a:r>
            <a:r>
              <a:rPr lang="ko-KR" altLang="en-US" dirty="0"/>
              <a:t>편리하며</a:t>
            </a:r>
            <a:r>
              <a:rPr lang="en-US" altLang="ko-KR" dirty="0"/>
              <a:t>, </a:t>
            </a:r>
            <a:r>
              <a:rPr lang="ko-KR" altLang="en-US" dirty="0"/>
              <a:t>다양한 기능을 제공하고</a:t>
            </a:r>
            <a:r>
              <a:rPr lang="en-US" altLang="ko-KR" dirty="0"/>
              <a:t>, </a:t>
            </a:r>
            <a:r>
              <a:rPr lang="ko-KR" altLang="en-US" dirty="0"/>
              <a:t>응답 </a:t>
            </a:r>
            <a:r>
              <a:rPr lang="ko-KR" altLang="en-US" dirty="0" smtClean="0"/>
              <a:t>시간이 빠른 소프트웨어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       첫 </a:t>
            </a:r>
            <a:r>
              <a:rPr lang="ko-KR" altLang="en-US" dirty="0"/>
              <a:t>사용자나 숙련된 사용자 모두 </a:t>
            </a:r>
            <a:r>
              <a:rPr lang="ko-KR" altLang="en-US" dirty="0" smtClean="0"/>
              <a:t>만족하는 소프트웨어</a:t>
            </a:r>
            <a:endParaRPr lang="en-US" altLang="ko-KR" dirty="0" smtClean="0"/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endParaRPr lang="en-US" altLang="ko-KR" dirty="0" smtClean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926595" y="3293985"/>
            <a:ext cx="36004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2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>
                    <a:prstClr val="black"/>
                  </a:glow>
                </a:effectLst>
              </a:rPr>
              <a:t>3. </a:t>
            </a:r>
            <a:r>
              <a:rPr lang="ko-KR" altLang="en-US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>
                    <a:prstClr val="black"/>
                  </a:glow>
                </a:effectLst>
              </a:rPr>
              <a:t>품질 목표</a:t>
            </a:r>
            <a:r>
              <a:rPr lang="en-US" altLang="ko-KR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>
                    <a:prstClr val="black"/>
                  </a:glow>
                </a:effectLst>
              </a:rPr>
              <a:t>(1)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603067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품질 좋은 소프트웨어가 되려면 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처음부터 </a:t>
            </a:r>
            <a:r>
              <a:rPr lang="ko-KR" altLang="en-US" dirty="0" smtClean="0"/>
              <a:t>품질을 고려한 </a:t>
            </a:r>
            <a:r>
              <a:rPr lang="ko-KR" altLang="en-US" dirty="0"/>
              <a:t>계획을 </a:t>
            </a:r>
            <a:r>
              <a:rPr lang="ko-KR" altLang="en-US" dirty="0" smtClean="0"/>
              <a:t>세운다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품질 </a:t>
            </a:r>
            <a:r>
              <a:rPr lang="ko-KR" altLang="en-US" dirty="0"/>
              <a:t>요구 사항에 대한 명세서가 작성되어야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단계별로 생산되는 산출물도 </a:t>
            </a:r>
            <a:r>
              <a:rPr lang="ko-KR" altLang="en-US" dirty="0"/>
              <a:t>검사 항목에 따라 철저히 점검해야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품질을 </a:t>
            </a:r>
            <a:r>
              <a:rPr lang="ko-KR" altLang="en-US" dirty="0"/>
              <a:t>보증할 수 있는 </a:t>
            </a:r>
            <a:r>
              <a:rPr lang="ko-KR" altLang="en-US" dirty="0" smtClean="0"/>
              <a:t>프로세스를 </a:t>
            </a:r>
            <a:r>
              <a:rPr lang="ko-KR" altLang="en-US" dirty="0"/>
              <a:t>마련해</a:t>
            </a:r>
            <a:r>
              <a:rPr lang="en-US" altLang="ko-KR" dirty="0"/>
              <a:t>, </a:t>
            </a:r>
            <a:r>
              <a:rPr lang="ko-KR" altLang="en-US" dirty="0"/>
              <a:t>품질을 체크할 수 있는 과정을 명확히 </a:t>
            </a:r>
            <a:r>
              <a:rPr lang="ko-KR" altLang="en-US" dirty="0" smtClean="0"/>
              <a:t>한다</a:t>
            </a:r>
            <a:r>
              <a:rPr lang="en-US" altLang="ko-KR" dirty="0"/>
              <a:t>.</a:t>
            </a: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3311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>
                    <a:prstClr val="black"/>
                  </a:glow>
                </a:effectLst>
              </a:rPr>
              <a:t>3. </a:t>
            </a:r>
            <a:r>
              <a:rPr lang="ko-KR" altLang="en-US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>
                    <a:prstClr val="black"/>
                  </a:glow>
                </a:effectLst>
              </a:rPr>
              <a:t>품질 목표</a:t>
            </a:r>
            <a:r>
              <a:rPr lang="en-US" altLang="ko-KR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>
                    <a:prstClr val="black"/>
                  </a:glow>
                </a:effectLst>
              </a:rPr>
              <a:t>(2)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90" y="700136"/>
            <a:ext cx="7389731" cy="605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1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60350"/>
            <a:ext cx="7056438" cy="433388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sz="3600" b="1" dirty="0" smtClean="0"/>
              <a:t>소프트웨어 위기의 원인</a:t>
            </a:r>
            <a:r>
              <a:rPr lang="en-US" altLang="ko-KR" sz="3600" b="1" dirty="0" smtClean="0"/>
              <a:t>(</a:t>
            </a:r>
            <a:r>
              <a:rPr lang="ko-KR" altLang="en-US" sz="3600" b="1" dirty="0" smtClean="0"/>
              <a:t>계속</a:t>
            </a:r>
            <a:r>
              <a:rPr lang="en-US" altLang="ko-KR" sz="3600" b="1" dirty="0" smtClean="0"/>
              <a:t>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0" y="1484313"/>
            <a:ext cx="8610600" cy="476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Aft>
                <a:spcPct val="45000"/>
              </a:spcAft>
              <a:buFont typeface="Wingdings" pitchFamily="2" charset="2"/>
              <a:buChar char="u"/>
            </a:pPr>
            <a:r>
              <a:rPr lang="ko-KR" altLang="en-US" sz="2000" smtClean="0"/>
              <a:t>관리자나 엔지니어들이 새로운 기법들에 대하여 잘 모르며 과거의 경험에 의하여 코딩에 접근하는 경우가 많다</a:t>
            </a:r>
            <a:r>
              <a:rPr lang="en-US" altLang="ko-KR" sz="2000" smtClean="0"/>
              <a:t>. </a:t>
            </a:r>
          </a:p>
          <a:p>
            <a:pPr eaLnBrk="1" hangingPunct="1">
              <a:spcAft>
                <a:spcPct val="45000"/>
              </a:spcAft>
              <a:buFont typeface="Wingdings" pitchFamily="2" charset="2"/>
              <a:buChar char="u"/>
            </a:pPr>
            <a:r>
              <a:rPr lang="ko-KR" altLang="en-US" sz="2000" smtClean="0"/>
              <a:t>많은 경우 새로운 기술에 대해 별로 훈련을 받지 않았거나 새로운 기법이 존재하는지 모르고 있다</a:t>
            </a:r>
            <a:r>
              <a:rPr lang="en-US" altLang="ko-KR" sz="2000" smtClean="0"/>
              <a:t>. </a:t>
            </a:r>
          </a:p>
          <a:p>
            <a:pPr eaLnBrk="1" hangingPunct="1">
              <a:spcAft>
                <a:spcPct val="45000"/>
              </a:spcAft>
              <a:buFont typeface="Wingdings" pitchFamily="2" charset="2"/>
              <a:buChar char="u"/>
            </a:pPr>
            <a:r>
              <a:rPr lang="ko-KR" altLang="en-US" sz="2000" smtClean="0"/>
              <a:t>기업에서는 장기적인 안목에서 관리자와 개발자들에 대한 교육과 훈련을 지속적으로 제공해야 한다</a:t>
            </a:r>
            <a:r>
              <a:rPr lang="en-US" altLang="ko-KR" sz="2000" smtClean="0"/>
              <a:t>. </a:t>
            </a:r>
          </a:p>
          <a:p>
            <a:pPr eaLnBrk="1" hangingPunct="1">
              <a:spcAft>
                <a:spcPct val="45000"/>
              </a:spcAft>
              <a:buFont typeface="Wingdings" pitchFamily="2" charset="2"/>
              <a:buChar char="u"/>
            </a:pPr>
            <a:r>
              <a:rPr lang="ko-KR" altLang="en-US" sz="2000" smtClean="0"/>
              <a:t>소프트웨어의 경우 체계적인 접근 방법이 많지 않은 것도 소프트웨어의 품질 향상을 어렵게 하는 한 요인 </a:t>
            </a:r>
          </a:p>
          <a:p>
            <a:pPr eaLnBrk="1" hangingPunct="1">
              <a:spcAft>
                <a:spcPct val="45000"/>
              </a:spcAft>
              <a:buFont typeface="Wingdings" pitchFamily="2" charset="2"/>
              <a:buChar char="u"/>
            </a:pPr>
            <a:r>
              <a:rPr lang="ko-KR" altLang="en-US" sz="2000" smtClean="0"/>
              <a:t>객체지향 소프트웨어 개발 방법론도 소프트웨어의</a:t>
            </a:r>
            <a:r>
              <a:rPr lang="ko-KR" altLang="en-US" sz="2000" smtClean="0">
                <a:latin typeface="Times New Roman" pitchFamily="18" charset="0"/>
              </a:rPr>
              <a:t> </a:t>
            </a:r>
            <a:r>
              <a:rPr lang="ko-KR" altLang="en-US" sz="2000" smtClean="0"/>
              <a:t>품질을 향상시킬 수 있는 좋은 기법 중의 한 예</a:t>
            </a:r>
          </a:p>
          <a:p>
            <a:pPr eaLnBrk="1" hangingPunct="1">
              <a:buFont typeface="Wingdings" pitchFamily="2" charset="2"/>
              <a:buNone/>
            </a:pPr>
            <a:endParaRPr lang="ko-KR" altLang="en-US" smtClean="0"/>
          </a:p>
          <a:p>
            <a:pPr eaLnBrk="1" hangingPunct="1">
              <a:buFont typeface="Wingdings" pitchFamily="2" charset="2"/>
              <a:buNone/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9706707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60350"/>
            <a:ext cx="6624638" cy="433388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sz="3600" b="1" dirty="0" smtClean="0"/>
              <a:t>소프트웨어 위기의 원인</a:t>
            </a:r>
            <a:r>
              <a:rPr lang="en-US" altLang="ko-KR" sz="3600" b="1" dirty="0" smtClean="0"/>
              <a:t>(</a:t>
            </a:r>
            <a:r>
              <a:rPr lang="ko-KR" altLang="en-US" sz="3600" b="1" dirty="0" smtClean="0"/>
              <a:t>계속</a:t>
            </a:r>
            <a:r>
              <a:rPr lang="en-US" altLang="ko-KR" sz="3600" b="1" dirty="0" smtClean="0"/>
              <a:t>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0" y="1196975"/>
            <a:ext cx="8610600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/>
          <a:p>
            <a:pPr eaLnBrk="1" hangingPunct="1">
              <a:buFont typeface="Wingdings" pitchFamily="2" charset="2"/>
              <a:buNone/>
            </a:pPr>
            <a:endParaRPr lang="en-US" altLang="ko-KR" smtClean="0"/>
          </a:p>
          <a:p>
            <a:pPr eaLnBrk="1" hangingPunct="1">
              <a:buFont typeface="Wingdings" pitchFamily="2" charset="2"/>
              <a:buChar char="u"/>
            </a:pPr>
            <a:r>
              <a:rPr lang="ko-KR" altLang="en-US" smtClean="0"/>
              <a:t>프로젝트 개발 일정과 소요비용 예측이 매우 부정확 </a:t>
            </a:r>
          </a:p>
          <a:p>
            <a:pPr eaLnBrk="1" hangingPunct="1">
              <a:buFont typeface="Wingdings" pitchFamily="2" charset="2"/>
              <a:buNone/>
            </a:pPr>
            <a:r>
              <a:rPr lang="ko-KR" altLang="en-US" smtClean="0"/>
              <a:t>   </a:t>
            </a:r>
            <a:endParaRPr lang="en-US" altLang="ko-KR" smtClean="0"/>
          </a:p>
          <a:p>
            <a:pPr eaLnBrk="1" hangingPunct="1">
              <a:buFont typeface="Wingdings" pitchFamily="2" charset="2"/>
              <a:buNone/>
            </a:pPr>
            <a:endParaRPr lang="ko-KR" altLang="en-US" smtClean="0"/>
          </a:p>
          <a:p>
            <a:pPr lvl="1" eaLnBrk="1" hangingPunct="1">
              <a:buFont typeface="Arial" charset="0"/>
              <a:buChar char="•"/>
            </a:pPr>
            <a:r>
              <a:rPr lang="ko-KR" altLang="en-US" smtClean="0"/>
              <a:t>소프트웨어 개발 역사는 겨우 </a:t>
            </a:r>
            <a:r>
              <a:rPr lang="en-US" altLang="ko-KR" smtClean="0"/>
              <a:t>40∼50</a:t>
            </a:r>
            <a:r>
              <a:rPr lang="ko-KR" altLang="en-US" smtClean="0"/>
              <a:t>년</a:t>
            </a:r>
            <a:endParaRPr lang="en-US" altLang="ko-KR" smtClean="0"/>
          </a:p>
          <a:p>
            <a:pPr lvl="1" eaLnBrk="1" hangingPunct="1">
              <a:buFont typeface="Arial" charset="0"/>
              <a:buChar char="•"/>
            </a:pPr>
            <a:endParaRPr lang="ko-KR" altLang="en-US" sz="800" smtClean="0"/>
          </a:p>
          <a:p>
            <a:pPr lvl="1" eaLnBrk="1" hangingPunct="1">
              <a:buFont typeface="Arial" charset="0"/>
              <a:buChar char="•"/>
            </a:pPr>
            <a:r>
              <a:rPr lang="ko-KR" altLang="en-US" smtClean="0"/>
              <a:t>다른 공학에 비해 과거의 경험과 역사적 자료가 적다</a:t>
            </a:r>
            <a:r>
              <a:rPr lang="en-US" altLang="ko-KR" smtClean="0"/>
              <a:t>. </a:t>
            </a:r>
          </a:p>
          <a:p>
            <a:pPr lvl="1" eaLnBrk="1" hangingPunct="1">
              <a:buFont typeface="Arial" charset="0"/>
              <a:buChar char="•"/>
            </a:pPr>
            <a:endParaRPr lang="en-US" altLang="ko-KR" sz="800" smtClean="0"/>
          </a:p>
          <a:p>
            <a:pPr lvl="1" eaLnBrk="1" hangingPunct="1">
              <a:buFont typeface="Arial" charset="0"/>
              <a:buChar char="•"/>
            </a:pPr>
            <a:r>
              <a:rPr lang="ko-KR" altLang="en-US" smtClean="0"/>
              <a:t>예산과 기간에 대한 추정은 경험과 과거 데이터를 </a:t>
            </a:r>
            <a:r>
              <a:rPr lang="ko-KR" altLang="en-US" smtClean="0">
                <a:latin typeface="Times New Roman" pitchFamily="18" charset="0"/>
              </a:rPr>
              <a:t> </a:t>
            </a:r>
            <a:r>
              <a:rPr lang="ko-KR" altLang="en-US" smtClean="0"/>
              <a:t>가지고 한다</a:t>
            </a:r>
            <a:r>
              <a:rPr lang="en-US" altLang="ko-KR" smtClean="0"/>
              <a:t>. </a:t>
            </a:r>
          </a:p>
          <a:p>
            <a:pPr lvl="1" eaLnBrk="1" hangingPunct="1">
              <a:buFont typeface="Arial" charset="0"/>
              <a:buChar char="•"/>
            </a:pPr>
            <a:endParaRPr lang="en-US" altLang="ko-KR" sz="800" smtClean="0"/>
          </a:p>
          <a:p>
            <a:pPr lvl="1" eaLnBrk="1" hangingPunct="1">
              <a:buFont typeface="Arial" charset="0"/>
              <a:buChar char="•"/>
            </a:pPr>
            <a:r>
              <a:rPr lang="ko-KR" altLang="en-US" smtClean="0"/>
              <a:t>프로젝트 일정과 비용 예측</a:t>
            </a:r>
            <a:r>
              <a:rPr lang="en-US" altLang="ko-KR" smtClean="0"/>
              <a:t>, </a:t>
            </a:r>
            <a:r>
              <a:rPr lang="ko-KR" altLang="en-US" smtClean="0"/>
              <a:t>패러다임 설정 등을 </a:t>
            </a:r>
            <a:r>
              <a:rPr lang="ko-KR" altLang="en-US" smtClean="0">
                <a:latin typeface="Times New Roman" pitchFamily="18" charset="0"/>
              </a:rPr>
              <a:t> </a:t>
            </a:r>
            <a:r>
              <a:rPr lang="ko-KR" altLang="en-US" smtClean="0"/>
              <a:t>해야 하는 중견 관리자들이 소프트웨어 개발에 대한 </a:t>
            </a:r>
            <a:r>
              <a:rPr lang="ko-KR" altLang="en-US" smtClean="0">
                <a:latin typeface="Times New Roman" pitchFamily="18" charset="0"/>
              </a:rPr>
              <a:t> </a:t>
            </a:r>
            <a:r>
              <a:rPr lang="ko-KR" altLang="en-US" smtClean="0"/>
              <a:t>공학 지식이나 경험이 부족한 경우가 많다</a:t>
            </a:r>
            <a:r>
              <a:rPr lang="en-US" altLang="ko-KR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mtClean="0"/>
          </a:p>
          <a:p>
            <a:pPr eaLnBrk="1" hangingPunct="1">
              <a:buFont typeface="Wingdings" pitchFamily="2" charset="2"/>
              <a:buNone/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8339341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24188" y="260350"/>
            <a:ext cx="6119812" cy="433388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sz="3600" b="1" dirty="0" smtClean="0"/>
              <a:t>소프트웨어 위기의 해결책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0" y="1484313"/>
            <a:ext cx="8610600" cy="476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>
              <a:spcAft>
                <a:spcPct val="45000"/>
              </a:spcAft>
              <a:buFont typeface="Wingdings" pitchFamily="2" charset="2"/>
              <a:buChar char="u"/>
            </a:pPr>
            <a:r>
              <a:rPr lang="ko-KR" altLang="en-US" sz="2000" smtClean="0"/>
              <a:t>소프트웨어 시스템 개발은 일반적으로 인식되는 것보다</a:t>
            </a:r>
            <a:r>
              <a:rPr lang="ko-KR" altLang="en-US" sz="2000" smtClean="0">
                <a:latin typeface="Times New Roman" pitchFamily="18" charset="0"/>
              </a:rPr>
              <a:t>  </a:t>
            </a:r>
            <a:r>
              <a:rPr lang="ko-KR" altLang="en-US" sz="2000" smtClean="0"/>
              <a:t>매우 어려운 일</a:t>
            </a:r>
          </a:p>
          <a:p>
            <a:pPr eaLnBrk="1" hangingPunct="1">
              <a:spcAft>
                <a:spcPct val="45000"/>
              </a:spcAft>
              <a:buFont typeface="Wingdings" pitchFamily="2" charset="2"/>
              <a:buChar char="u"/>
            </a:pPr>
            <a:r>
              <a:rPr lang="ko-KR" altLang="en-US" sz="2000" smtClean="0"/>
              <a:t>그 원인과 문제점에 대한 정확한 인식은 위기를 </a:t>
            </a:r>
            <a:r>
              <a:rPr lang="ko-KR" altLang="en-US" sz="2000" smtClean="0">
                <a:latin typeface="Times New Roman" pitchFamily="18" charset="0"/>
              </a:rPr>
              <a:t> </a:t>
            </a:r>
            <a:r>
              <a:rPr lang="ko-KR" altLang="en-US" sz="2000" smtClean="0"/>
              <a:t>해소하기 위한 첫걸음</a:t>
            </a:r>
          </a:p>
          <a:p>
            <a:pPr eaLnBrk="1" hangingPunct="1">
              <a:spcAft>
                <a:spcPct val="45000"/>
              </a:spcAft>
              <a:buFont typeface="Wingdings" pitchFamily="2" charset="2"/>
              <a:buChar char="u"/>
            </a:pPr>
            <a:r>
              <a:rPr lang="ko-KR" altLang="en-US" sz="2000" smtClean="0"/>
              <a:t>소프트웨어 개발 실무 경험이 없는 사람들이 체계적인 소프트웨어</a:t>
            </a:r>
            <a:r>
              <a:rPr lang="ko-KR" altLang="en-US" sz="2000" smtClean="0">
                <a:latin typeface="Times New Roman" pitchFamily="18" charset="0"/>
              </a:rPr>
              <a:t>  </a:t>
            </a:r>
            <a:r>
              <a:rPr lang="ko-KR" altLang="en-US" sz="2000" smtClean="0"/>
              <a:t>개발 방법의 필요성이나 중요성을 </a:t>
            </a:r>
            <a:r>
              <a:rPr lang="ko-KR" altLang="en-US" sz="2000" smtClean="0">
                <a:latin typeface="Times New Roman" pitchFamily="18" charset="0"/>
              </a:rPr>
              <a:t> </a:t>
            </a:r>
            <a:r>
              <a:rPr lang="ko-KR" altLang="en-US" sz="2000" smtClean="0"/>
              <a:t>인식하기가 쉽지 않다</a:t>
            </a:r>
            <a:r>
              <a:rPr lang="en-US" altLang="ko-KR" sz="2000" smtClean="0"/>
              <a:t>. </a:t>
            </a:r>
          </a:p>
          <a:p>
            <a:pPr eaLnBrk="1" hangingPunct="1">
              <a:spcAft>
                <a:spcPct val="45000"/>
              </a:spcAft>
              <a:buFont typeface="Wingdings" pitchFamily="2" charset="2"/>
              <a:buChar char="u"/>
            </a:pPr>
            <a:r>
              <a:rPr lang="ko-KR" altLang="en-US" sz="2000" smtClean="0"/>
              <a:t>결국 개발 경험을 통해 어려움을 느끼고 난 후에야 비로소 그 해결</a:t>
            </a:r>
            <a:r>
              <a:rPr lang="ko-KR" altLang="en-US" sz="2000" smtClean="0">
                <a:latin typeface="Times New Roman" pitchFamily="18" charset="0"/>
              </a:rPr>
              <a:t> </a:t>
            </a:r>
            <a:r>
              <a:rPr lang="ko-KR" altLang="en-US" sz="2000" smtClean="0"/>
              <a:t>방법을 모색하게 된다</a:t>
            </a:r>
            <a:r>
              <a:rPr lang="en-US" altLang="ko-KR" sz="2000" smtClean="0"/>
              <a:t>. </a:t>
            </a:r>
          </a:p>
          <a:p>
            <a:pPr eaLnBrk="1" hangingPunct="1">
              <a:spcAft>
                <a:spcPct val="45000"/>
              </a:spcAft>
              <a:buFont typeface="Wingdings" pitchFamily="2" charset="2"/>
              <a:buChar char="u"/>
            </a:pPr>
            <a:r>
              <a:rPr lang="ko-KR" altLang="en-US" sz="2000" smtClean="0"/>
              <a:t>소프트웨어 개발은 기술적인 문제 뿐만 아니라 관리적인</a:t>
            </a:r>
            <a:r>
              <a:rPr lang="ko-KR" altLang="en-US" sz="2000" smtClean="0">
                <a:latin typeface="Times New Roman" pitchFamily="18" charset="0"/>
              </a:rPr>
              <a:t> </a:t>
            </a:r>
            <a:r>
              <a:rPr lang="ko-KR" altLang="en-US" sz="2000" smtClean="0"/>
              <a:t>측면에서 조직적으로 문제를 극복하려는 노력을 요구 </a:t>
            </a:r>
          </a:p>
          <a:p>
            <a:pPr eaLnBrk="1" hangingPunct="1">
              <a:spcAft>
                <a:spcPct val="45000"/>
              </a:spcAft>
              <a:buFont typeface="Wingdings" pitchFamily="2" charset="2"/>
              <a:buChar char="u"/>
            </a:pPr>
            <a:r>
              <a:rPr lang="ko-KR" altLang="en-US" sz="2000" smtClean="0"/>
              <a:t>참여한 모든 사람들이 문제점에 대한 정확한 인식과 목표를 가지고</a:t>
            </a:r>
            <a:r>
              <a:rPr lang="ko-KR" altLang="en-US" sz="2000" smtClean="0">
                <a:latin typeface="Times New Roman" pitchFamily="18" charset="0"/>
              </a:rPr>
              <a:t>  </a:t>
            </a:r>
            <a:r>
              <a:rPr lang="ko-KR" altLang="en-US" sz="2000" smtClean="0"/>
              <a:t>그것을 해결하기 위한 방법과 과정을 공유할 때 프로젝트는 성공적으로 완수될 수 있다</a:t>
            </a:r>
            <a:r>
              <a:rPr lang="en-US" altLang="ko-KR" sz="2000" smtClean="0"/>
              <a:t>. </a:t>
            </a:r>
            <a:endParaRPr lang="en-US" altLang="ko-KR" smtClean="0"/>
          </a:p>
          <a:p>
            <a:pPr eaLnBrk="1" hangingPunct="1">
              <a:spcAft>
                <a:spcPct val="45000"/>
              </a:spcAft>
              <a:buFont typeface="Wingdings" pitchFamily="2" charset="2"/>
              <a:buNone/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621665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24188" y="331788"/>
            <a:ext cx="6119812" cy="433387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sz="3600" b="1" dirty="0" smtClean="0"/>
              <a:t>소프트웨어에 대한 오해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735013" y="1484313"/>
            <a:ext cx="8408987" cy="491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ko-KR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smtClean="0"/>
              <a:t>■  </a:t>
            </a:r>
            <a:r>
              <a:rPr lang="ko-KR" altLang="en-US" sz="2000" smtClean="0"/>
              <a:t>오해는 그릇된 환상</a:t>
            </a:r>
            <a:r>
              <a:rPr lang="en-US" altLang="ko-KR" sz="2000" smtClean="0"/>
              <a:t>, </a:t>
            </a:r>
            <a:r>
              <a:rPr lang="ko-KR" altLang="en-US" sz="2000" smtClean="0"/>
              <a:t>잘못된 신화</a:t>
            </a:r>
            <a:r>
              <a:rPr lang="en-US" altLang="ko-KR" sz="2000" smtClean="0"/>
              <a:t>(</a:t>
            </a:r>
            <a:r>
              <a:rPr lang="ko-KR" altLang="en-US" sz="2000" smtClean="0"/>
              <a:t>神話</a:t>
            </a:r>
            <a:r>
              <a:rPr lang="en-US" altLang="ko-KR" sz="2000" smtClean="0"/>
              <a:t>) </a:t>
            </a:r>
            <a:r>
              <a:rPr lang="ko-KR" altLang="en-US" sz="2000" smtClean="0"/>
              <a:t>또는 미신</a:t>
            </a:r>
            <a:r>
              <a:rPr lang="en-US" altLang="ko-KR" sz="2000" smtClean="0"/>
              <a:t>(myth)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z="200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smtClean="0"/>
              <a:t>■  </a:t>
            </a:r>
            <a:r>
              <a:rPr lang="ko-KR" altLang="en-US" sz="2000" smtClean="0"/>
              <a:t>사실과 다르며 혹은 근거가 희박한 느낌으로 해석될 수도 있다</a:t>
            </a:r>
            <a:r>
              <a:rPr lang="en-US" altLang="ko-KR" sz="2000" smtClean="0"/>
              <a:t>. 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z="200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smtClean="0"/>
              <a:t>■  </a:t>
            </a:r>
            <a:r>
              <a:rPr lang="ko-KR" altLang="en-US" sz="2000" smtClean="0"/>
              <a:t>소프트웨어는 여러 면에서 오해를 받고 있다</a:t>
            </a:r>
            <a:r>
              <a:rPr lang="en-US" altLang="ko-KR" sz="2000" smtClean="0"/>
              <a:t>. 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z="200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smtClean="0"/>
              <a:t>■  </a:t>
            </a:r>
            <a:r>
              <a:rPr lang="ko-KR" altLang="en-US" sz="2000" smtClean="0"/>
              <a:t>소프트웨어와 관계가 있는 관리자</a:t>
            </a:r>
            <a:r>
              <a:rPr lang="en-US" altLang="ko-KR" sz="2000" smtClean="0"/>
              <a:t>, </a:t>
            </a:r>
            <a:r>
              <a:rPr lang="ko-KR" altLang="en-US" sz="2000" smtClean="0"/>
              <a:t>고객</a:t>
            </a:r>
            <a:r>
              <a:rPr lang="en-US" altLang="ko-KR" sz="2000" smtClean="0"/>
              <a:t>, </a:t>
            </a:r>
            <a:r>
              <a:rPr lang="ko-KR" altLang="en-US" sz="2000" smtClean="0"/>
              <a:t>엔지니어들이 가지고 있는</a:t>
            </a:r>
            <a:endParaRPr lang="en-US" altLang="ko-KR" sz="200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smtClean="0"/>
              <a:t>    </a:t>
            </a:r>
            <a:r>
              <a:rPr lang="ko-KR" altLang="en-US" sz="2000" smtClean="0"/>
              <a:t> 오해를 분석</a:t>
            </a:r>
          </a:p>
          <a:p>
            <a:pPr eaLnBrk="1" hangingPunct="1">
              <a:buFont typeface="Wingdings" pitchFamily="2" charset="2"/>
              <a:buNone/>
            </a:pPr>
            <a:endParaRPr lang="ko-KR" altLang="en-US" smtClean="0"/>
          </a:p>
          <a:p>
            <a:pPr eaLnBrk="1" hangingPunct="1">
              <a:buFont typeface="Wingdings" pitchFamily="2" charset="2"/>
              <a:buNone/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2296396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16125" y="260350"/>
            <a:ext cx="7127875" cy="433388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sz="3600" b="1" dirty="0" smtClean="0"/>
              <a:t>소프트웨어와 관련된 질문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125538"/>
            <a:ext cx="8769350" cy="5256212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lnSpc>
                <a:spcPct val="75000"/>
              </a:lnSpc>
              <a:buFont typeface="+mj-lt"/>
              <a:buAutoNum type="arabicPeriod"/>
              <a:defRPr/>
            </a:pPr>
            <a:r>
              <a:rPr lang="ko-KR" altLang="en-US" sz="1600" dirty="0" smtClean="0"/>
              <a:t>소프트웨어 시스템을 개발하는 데 드는 비용 중 프로그래밍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코딩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드는 비용은 어느 정도 인가</a:t>
            </a:r>
            <a:r>
              <a:rPr lang="en-US" altLang="ko-KR" sz="1600" dirty="0" smtClean="0"/>
              <a:t>?</a:t>
            </a:r>
          </a:p>
          <a:p>
            <a:pPr eaLnBrk="1" hangingPunct="1">
              <a:lnSpc>
                <a:spcPct val="75000"/>
              </a:lnSpc>
              <a:buFont typeface="+mj-lt"/>
              <a:buAutoNum type="arabicPeriod"/>
              <a:defRPr/>
            </a:pPr>
            <a:endParaRPr lang="en-US" altLang="ko-KR" sz="1600" dirty="0" smtClean="0"/>
          </a:p>
          <a:p>
            <a:pPr eaLnBrk="1" hangingPunct="1">
              <a:lnSpc>
                <a:spcPct val="75000"/>
              </a:lnSpc>
              <a:buFont typeface="+mj-lt"/>
              <a:buAutoNum type="arabicPeriod"/>
              <a:defRPr/>
            </a:pPr>
            <a:endParaRPr lang="en-US" altLang="ko-KR" sz="700" dirty="0" smtClean="0"/>
          </a:p>
          <a:p>
            <a:pPr marL="0" indent="0" algn="ctr" eaLnBrk="1" hangingPunct="1">
              <a:lnSpc>
                <a:spcPct val="75000"/>
              </a:lnSpc>
              <a:buFont typeface="Wingdings" pitchFamily="2" charset="2"/>
              <a:buNone/>
              <a:defRPr/>
            </a:pPr>
            <a:endParaRPr lang="en-US" altLang="ko-KR" sz="700" dirty="0" smtClean="0"/>
          </a:p>
          <a:p>
            <a:pPr marL="0" indent="0" algn="ctr" eaLnBrk="1" hangingPunct="1">
              <a:lnSpc>
                <a:spcPct val="75000"/>
              </a:lnSpc>
              <a:buFont typeface="Wingdings" pitchFamily="2" charset="2"/>
              <a:buNone/>
              <a:defRPr/>
            </a:pPr>
            <a:endParaRPr lang="en-US" altLang="ko-KR" sz="700" dirty="0" smtClean="0"/>
          </a:p>
          <a:p>
            <a:pPr marL="0" indent="0" algn="ctr" eaLnBrk="1" hangingPunct="1">
              <a:lnSpc>
                <a:spcPct val="75000"/>
              </a:lnSpc>
              <a:buFont typeface="Wingdings" pitchFamily="2" charset="2"/>
              <a:buNone/>
              <a:defRPr/>
            </a:pPr>
            <a:endParaRPr lang="en-US" altLang="ko-KR" sz="700" dirty="0" smtClean="0"/>
          </a:p>
          <a:p>
            <a:pPr eaLnBrk="1" hangingPunct="1">
              <a:lnSpc>
                <a:spcPct val="75000"/>
              </a:lnSpc>
              <a:buFont typeface="+mj-lt"/>
              <a:buAutoNum type="arabicPeriod" startAt="2"/>
              <a:defRPr/>
            </a:pPr>
            <a:r>
              <a:rPr lang="ko-KR" altLang="en-US" sz="1600" dirty="0" smtClean="0"/>
              <a:t>중간 사이즈의 소프트웨어 시스템을 개발할 때 한 프로그래머가 일년에 만드는 실행코드</a:t>
            </a:r>
            <a:r>
              <a:rPr lang="en-US" altLang="ko-KR" sz="1600" dirty="0" smtClean="0"/>
              <a:t>(executable code)</a:t>
            </a:r>
            <a:r>
              <a:rPr lang="ko-KR" altLang="en-US" sz="1600" dirty="0" smtClean="0"/>
              <a:t>는 평균 몇 줄</a:t>
            </a:r>
            <a:r>
              <a:rPr lang="en-US" altLang="ko-KR" sz="1600" dirty="0" smtClean="0"/>
              <a:t>(line)</a:t>
            </a:r>
            <a:r>
              <a:rPr lang="ko-KR" altLang="en-US" sz="1600" dirty="0" smtClean="0"/>
              <a:t>이나 될까</a:t>
            </a:r>
            <a:r>
              <a:rPr lang="en-US" altLang="ko-KR" sz="1600" dirty="0" smtClean="0"/>
              <a:t>? </a:t>
            </a:r>
          </a:p>
          <a:p>
            <a:pPr eaLnBrk="1" hangingPunct="1">
              <a:lnSpc>
                <a:spcPct val="75000"/>
              </a:lnSpc>
              <a:buFont typeface="+mj-lt"/>
              <a:buAutoNum type="arabicPeriod" startAt="2"/>
              <a:defRPr/>
            </a:pPr>
            <a:endParaRPr lang="en-US" altLang="ko-KR" sz="1600" dirty="0" smtClean="0"/>
          </a:p>
          <a:p>
            <a:pPr eaLnBrk="1" hangingPunct="1">
              <a:lnSpc>
                <a:spcPct val="75000"/>
              </a:lnSpc>
              <a:buFont typeface="+mj-lt"/>
              <a:buAutoNum type="arabicPeriod" startAt="2"/>
              <a:defRPr/>
            </a:pPr>
            <a:endParaRPr lang="en-US" altLang="ko-KR" sz="1600" dirty="0" smtClean="0"/>
          </a:p>
          <a:p>
            <a:pPr marL="0" indent="0" eaLnBrk="1" hangingPunct="1">
              <a:lnSpc>
                <a:spcPct val="75000"/>
              </a:lnSpc>
              <a:buFont typeface="Wingdings" pitchFamily="2" charset="2"/>
              <a:buNone/>
              <a:defRPr/>
            </a:pPr>
            <a:endParaRPr lang="en-US" altLang="ko-KR" sz="700" dirty="0" smtClean="0"/>
          </a:p>
          <a:p>
            <a:pPr marL="0" indent="0" eaLnBrk="1" hangingPunct="1">
              <a:lnSpc>
                <a:spcPct val="75000"/>
              </a:lnSpc>
              <a:buFont typeface="Wingdings" pitchFamily="2" charset="2"/>
              <a:buNone/>
              <a:defRPr/>
            </a:pPr>
            <a:endParaRPr lang="en-US" altLang="ko-KR" sz="700" dirty="0"/>
          </a:p>
          <a:p>
            <a:pPr marL="0" indent="0" eaLnBrk="1" hangingPunct="1">
              <a:lnSpc>
                <a:spcPct val="75000"/>
              </a:lnSpc>
              <a:buFont typeface="Wingdings" pitchFamily="2" charset="2"/>
              <a:buNone/>
              <a:defRPr/>
            </a:pPr>
            <a:endParaRPr lang="en-US" altLang="ko-KR" sz="700" dirty="0" smtClean="0"/>
          </a:p>
          <a:p>
            <a:pPr marL="0" indent="0" eaLnBrk="1" hangingPunct="1">
              <a:lnSpc>
                <a:spcPct val="75000"/>
              </a:lnSpc>
              <a:buFont typeface="Wingdings" pitchFamily="2" charset="2"/>
              <a:buNone/>
              <a:defRPr/>
            </a:pPr>
            <a:endParaRPr lang="en-US" altLang="ko-KR" sz="700" dirty="0" smtClean="0"/>
          </a:p>
          <a:p>
            <a:pPr marL="0" indent="0" algn="ctr" eaLnBrk="1" hangingPunct="1">
              <a:lnSpc>
                <a:spcPct val="75000"/>
              </a:lnSpc>
              <a:buFont typeface="Wingdings" pitchFamily="2" charset="2"/>
              <a:buNone/>
              <a:defRPr/>
            </a:pPr>
            <a:endParaRPr lang="en-US" altLang="ko-KR" sz="700" dirty="0" smtClean="0"/>
          </a:p>
          <a:p>
            <a:pPr marL="0" indent="0" algn="ctr" eaLnBrk="1" hangingPunct="1">
              <a:lnSpc>
                <a:spcPct val="75000"/>
              </a:lnSpc>
              <a:buFont typeface="Wingdings" pitchFamily="2" charset="2"/>
              <a:buNone/>
              <a:defRPr/>
            </a:pPr>
            <a:endParaRPr lang="ko-KR" altLang="en-US" sz="700" dirty="0" smtClean="0"/>
          </a:p>
          <a:p>
            <a:pPr eaLnBrk="1" hangingPunct="1">
              <a:lnSpc>
                <a:spcPct val="75000"/>
              </a:lnSpc>
              <a:buFont typeface="+mj-lt"/>
              <a:buAutoNum type="arabicPeriod" startAt="3"/>
              <a:defRPr/>
            </a:pPr>
            <a:r>
              <a:rPr lang="ko-KR" altLang="en-US" sz="1600" spc="-150" dirty="0" smtClean="0"/>
              <a:t>사용자에게 배달되는 소프트웨어 시스템의 실행코드 </a:t>
            </a:r>
            <a:r>
              <a:rPr lang="en-US" altLang="ko-KR" sz="1600" spc="-150" dirty="0" smtClean="0"/>
              <a:t>1000</a:t>
            </a:r>
            <a:r>
              <a:rPr lang="ko-KR" altLang="en-US" sz="1600" spc="-150" dirty="0" smtClean="0"/>
              <a:t>줄당 예상되는 오류의 개수는</a:t>
            </a:r>
            <a:r>
              <a:rPr lang="en-US" altLang="ko-KR" sz="1600" spc="-150" dirty="0" smtClean="0"/>
              <a:t>?</a:t>
            </a:r>
          </a:p>
          <a:p>
            <a:pPr marL="0" indent="0" algn="ctr" eaLnBrk="1" hangingPunct="1">
              <a:lnSpc>
                <a:spcPct val="75000"/>
              </a:lnSpc>
              <a:buFont typeface="Wingdings" pitchFamily="2" charset="2"/>
              <a:buNone/>
              <a:defRPr/>
            </a:pPr>
            <a:endParaRPr lang="en-US" altLang="ko-KR" sz="1600" dirty="0" smtClean="0"/>
          </a:p>
          <a:p>
            <a:pPr marL="0" indent="0" algn="ctr" eaLnBrk="1" hangingPunct="1">
              <a:lnSpc>
                <a:spcPct val="75000"/>
              </a:lnSpc>
              <a:buFont typeface="Wingdings" pitchFamily="2" charset="2"/>
              <a:buNone/>
              <a:defRPr/>
            </a:pPr>
            <a:endParaRPr lang="en-US" altLang="ko-KR" sz="1600" dirty="0" smtClean="0"/>
          </a:p>
          <a:p>
            <a:pPr marL="0" indent="0" algn="ctr" eaLnBrk="1" hangingPunct="1">
              <a:lnSpc>
                <a:spcPct val="75000"/>
              </a:lnSpc>
              <a:buFont typeface="Wingdings" pitchFamily="2" charset="2"/>
              <a:buNone/>
              <a:defRPr/>
            </a:pPr>
            <a:r>
              <a:rPr lang="en-US" altLang="ko-KR" sz="1050" dirty="0" smtClean="0"/>
              <a:t>   </a:t>
            </a:r>
            <a:endParaRPr lang="ko-KR" altLang="en-US" sz="300" dirty="0" smtClean="0"/>
          </a:p>
          <a:p>
            <a:pPr eaLnBrk="1" hangingPunct="1">
              <a:lnSpc>
                <a:spcPct val="75000"/>
              </a:lnSpc>
              <a:buFont typeface="+mj-lt"/>
              <a:buAutoNum type="arabicPeriod" startAt="4"/>
              <a:defRPr/>
            </a:pPr>
            <a:r>
              <a:rPr lang="ko-KR" altLang="en-US" sz="1600" spc="-150" dirty="0" smtClean="0"/>
              <a:t>사용자가 발견하는 소프트웨어 시스템의 오류는 어떤 것에 기인하는 경우가 많은가</a:t>
            </a:r>
            <a:r>
              <a:rPr lang="en-US" altLang="ko-KR" sz="1600" spc="-150" dirty="0" smtClean="0"/>
              <a:t>?</a:t>
            </a:r>
          </a:p>
          <a:p>
            <a:pPr eaLnBrk="1" hangingPunct="1">
              <a:lnSpc>
                <a:spcPct val="75000"/>
              </a:lnSpc>
              <a:buFont typeface="+mj-lt"/>
              <a:buAutoNum type="arabicPeriod" startAt="4"/>
              <a:defRPr/>
            </a:pPr>
            <a:endParaRPr lang="en-US" altLang="ko-KR" sz="1600" spc="-150" dirty="0" smtClean="0"/>
          </a:p>
          <a:p>
            <a:pPr eaLnBrk="1" hangingPunct="1">
              <a:lnSpc>
                <a:spcPct val="75000"/>
              </a:lnSpc>
              <a:buFont typeface="+mj-lt"/>
              <a:buAutoNum type="arabicPeriod" startAt="4"/>
              <a:defRPr/>
            </a:pPr>
            <a:endParaRPr lang="en-US" altLang="ko-KR" sz="1600" dirty="0"/>
          </a:p>
          <a:p>
            <a:pPr eaLnBrk="1" hangingPunct="1">
              <a:lnSpc>
                <a:spcPct val="75000"/>
              </a:lnSpc>
              <a:buFont typeface="+mj-lt"/>
              <a:buAutoNum type="arabicPeriod" startAt="4"/>
              <a:defRPr/>
            </a:pPr>
            <a:endParaRPr lang="en-US" altLang="ko-KR" sz="1600" dirty="0" smtClean="0"/>
          </a:p>
          <a:p>
            <a:pPr eaLnBrk="1" hangingPunct="1">
              <a:lnSpc>
                <a:spcPct val="75000"/>
              </a:lnSpc>
              <a:buFont typeface="+mj-lt"/>
              <a:buAutoNum type="arabicPeriod" startAt="4"/>
              <a:defRPr/>
            </a:pPr>
            <a:endParaRPr lang="en-US" altLang="ko-KR" sz="1600" dirty="0" smtClean="0"/>
          </a:p>
          <a:p>
            <a:pPr marL="0" indent="0" algn="ctr" eaLnBrk="1" hangingPunct="1">
              <a:lnSpc>
                <a:spcPct val="75000"/>
              </a:lnSpc>
              <a:buFont typeface="Wingdings" pitchFamily="2" charset="2"/>
              <a:buNone/>
              <a:defRPr/>
            </a:pPr>
            <a:endParaRPr lang="en-US" altLang="ko-KR" sz="700" dirty="0" smtClean="0"/>
          </a:p>
          <a:p>
            <a:pPr eaLnBrk="1" hangingPunct="1">
              <a:lnSpc>
                <a:spcPct val="75000"/>
              </a:lnSpc>
              <a:buFont typeface="+mj-lt"/>
              <a:buAutoNum type="arabicPeriod" startAt="5"/>
              <a:defRPr/>
            </a:pPr>
            <a:r>
              <a:rPr lang="ko-KR" altLang="en-US" sz="1600" dirty="0" smtClean="0"/>
              <a:t>소프트웨어 시스템을 유지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보수하는 데 드는 비용이 개발비용의 몇 배 정도 될까</a:t>
            </a:r>
            <a:r>
              <a:rPr lang="en-US" altLang="ko-KR" sz="1600" dirty="0" smtClean="0"/>
              <a:t>?</a:t>
            </a:r>
          </a:p>
          <a:p>
            <a:pPr eaLnBrk="1" hangingPunct="1">
              <a:lnSpc>
                <a:spcPct val="75000"/>
              </a:lnSpc>
              <a:buFont typeface="Wingdings" pitchFamily="2" charset="2"/>
              <a:buNone/>
              <a:defRPr/>
            </a:pPr>
            <a:endParaRPr lang="en-US" altLang="ko-KR" sz="1600" dirty="0" smtClean="0"/>
          </a:p>
        </p:txBody>
      </p:sp>
      <p:sp>
        <p:nvSpPr>
          <p:cNvPr id="2" name="직사각형 1"/>
          <p:cNvSpPr/>
          <p:nvPr/>
        </p:nvSpPr>
        <p:spPr bwMode="auto">
          <a:xfrm>
            <a:off x="684213" y="1628775"/>
            <a:ext cx="7848600" cy="3603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ko-KR" sz="16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a.20%       b. 30%       c. 40%       d. 50%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684213" y="2709863"/>
            <a:ext cx="7848600" cy="7191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a. 5,000</a:t>
            </a:r>
            <a:r>
              <a:rPr lang="ko-KR" altLang="en-US" sz="16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줄 이하</a:t>
            </a:r>
            <a:r>
              <a:rPr lang="en-US" altLang="ko-KR" sz="16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			b. 5,000∼10,000</a:t>
            </a:r>
            <a:r>
              <a:rPr lang="ko-KR" altLang="en-US" sz="16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줄 </a:t>
            </a:r>
            <a:endParaRPr lang="en-US" altLang="ko-KR" sz="1600" b="1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c. 10,000∼15,000</a:t>
            </a:r>
            <a:r>
              <a:rPr lang="ko-KR" altLang="en-US" sz="16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줄</a:t>
            </a:r>
            <a:r>
              <a:rPr lang="en-US" altLang="ko-KR" sz="16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		d. 15,000</a:t>
            </a:r>
            <a:r>
              <a:rPr lang="ko-KR" altLang="en-US" sz="16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줄 이상</a:t>
            </a:r>
          </a:p>
        </p:txBody>
      </p:sp>
      <p:sp>
        <p:nvSpPr>
          <p:cNvPr id="9" name="직사각형 8"/>
          <p:cNvSpPr/>
          <p:nvPr/>
        </p:nvSpPr>
        <p:spPr bwMode="auto">
          <a:xfrm>
            <a:off x="684213" y="4005263"/>
            <a:ext cx="7848600" cy="3603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>
              <a:lnSpc>
                <a:spcPct val="75000"/>
              </a:lnSpc>
              <a:defRPr/>
            </a:pPr>
            <a:r>
              <a:rPr lang="en-US" altLang="ko-KR" sz="16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a. 4</a:t>
            </a:r>
            <a:r>
              <a:rPr lang="ko-KR" altLang="en-US" sz="16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개 미만   </a:t>
            </a:r>
            <a:r>
              <a:rPr lang="en-US" altLang="ko-KR" sz="16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b. 4~6</a:t>
            </a:r>
            <a:r>
              <a:rPr lang="ko-KR" altLang="en-US" sz="16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개   </a:t>
            </a:r>
            <a:r>
              <a:rPr lang="en-US" altLang="ko-KR" sz="16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c. 7~9</a:t>
            </a:r>
            <a:r>
              <a:rPr lang="ko-KR" altLang="en-US" sz="16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개   </a:t>
            </a:r>
            <a:r>
              <a:rPr lang="en-US" altLang="ko-KR" sz="16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d. 10</a:t>
            </a:r>
            <a:r>
              <a:rPr lang="ko-KR" altLang="en-US" sz="16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개 이상</a:t>
            </a:r>
            <a:endParaRPr lang="en-US" altLang="ko-KR" sz="1600" b="1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684213" y="4868863"/>
            <a:ext cx="7848600" cy="7207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>
              <a:lnSpc>
                <a:spcPct val="75000"/>
              </a:lnSpc>
              <a:defRPr/>
            </a:pPr>
            <a:r>
              <a:rPr lang="en-US" altLang="ko-KR" sz="16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a. </a:t>
            </a:r>
            <a:r>
              <a:rPr lang="ko-KR" altLang="en-US" sz="16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설계의 오류                </a:t>
            </a:r>
            <a:r>
              <a:rPr lang="en-US" altLang="ko-KR" sz="16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b. </a:t>
            </a:r>
            <a:r>
              <a:rPr lang="ko-KR" altLang="en-US" sz="16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프로그래밍의 오류</a:t>
            </a:r>
            <a:endParaRPr lang="en-US" altLang="ko-KR" sz="1600" b="1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>
              <a:lnSpc>
                <a:spcPct val="75000"/>
              </a:lnSpc>
              <a:defRPr/>
            </a:pPr>
            <a:endParaRPr lang="ko-KR" altLang="en-US" sz="1600" b="1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>
              <a:lnSpc>
                <a:spcPct val="75000"/>
              </a:lnSpc>
              <a:defRPr/>
            </a:pPr>
            <a:r>
              <a:rPr lang="en-US" altLang="ko-KR" sz="16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c. </a:t>
            </a:r>
            <a:r>
              <a:rPr lang="ko-KR" altLang="en-US" sz="16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제안서와 사용자 요구사항에 대한 잘못된 이해   </a:t>
            </a:r>
            <a:r>
              <a:rPr lang="en-US" altLang="ko-KR" sz="16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d. </a:t>
            </a:r>
            <a:r>
              <a:rPr lang="ko-KR" altLang="en-US" sz="1600" b="1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테스팅의</a:t>
            </a:r>
            <a:r>
              <a:rPr lang="ko-KR" altLang="en-US" sz="16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 오류</a:t>
            </a:r>
            <a:endParaRPr lang="en-US" altLang="ko-KR" sz="1600" b="1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684213" y="6092825"/>
            <a:ext cx="7848600" cy="3603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>
              <a:lnSpc>
                <a:spcPct val="75000"/>
              </a:lnSpc>
              <a:defRPr/>
            </a:pPr>
            <a:r>
              <a:rPr lang="en-US" altLang="ko-KR" sz="16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a. 0.5            b. 1              c. 1.5          d. 2</a:t>
            </a:r>
          </a:p>
        </p:txBody>
      </p:sp>
    </p:spTree>
    <p:extLst>
      <p:ext uri="{BB962C8B-B14F-4D97-AF65-F5344CB8AC3E}">
        <p14:creationId xmlns:p14="http://schemas.microsoft.com/office/powerpoint/2010/main" val="2315941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24188" y="260350"/>
            <a:ext cx="6119812" cy="433388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ko-KR" sz="3600" b="1" dirty="0" smtClean="0"/>
              <a:t>1. </a:t>
            </a:r>
            <a:r>
              <a:rPr lang="ko-KR" altLang="en-US" sz="3600" b="1" dirty="0" smtClean="0"/>
              <a:t>관리자의 오해</a:t>
            </a:r>
            <a:r>
              <a:rPr lang="en-US" altLang="ko-KR" sz="3600" b="1" dirty="0" smtClean="0"/>
              <a:t>(1)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446088" y="1268413"/>
            <a:ext cx="8697912" cy="497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5000"/>
              </a:lnSpc>
              <a:buSzPct val="100000"/>
              <a:buFontTx/>
              <a:buChar char="☻"/>
            </a:pPr>
            <a:r>
              <a:rPr lang="ko-KR" altLang="en-US" smtClean="0"/>
              <a:t>오해</a:t>
            </a:r>
            <a:r>
              <a:rPr lang="en-US" altLang="ko-KR" smtClean="0"/>
              <a:t>:</a:t>
            </a:r>
            <a:r>
              <a:rPr lang="en-US" altLang="ko-KR" sz="2000" smtClean="0"/>
              <a:t> </a:t>
            </a:r>
            <a:r>
              <a:rPr lang="ko-KR" altLang="en-US" sz="2000" smtClean="0"/>
              <a:t>소프트웨어 개발에 관한 좋은 책들이 있고 책 안에 개발 표준과</a:t>
            </a:r>
            <a:endParaRPr lang="en-US" altLang="ko-KR" sz="2000" smtClean="0"/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ko-KR" sz="2000" smtClean="0"/>
              <a:t>           </a:t>
            </a:r>
            <a:r>
              <a:rPr lang="ko-KR" altLang="en-US" sz="2000" smtClean="0"/>
              <a:t>단계가 제시되어 있어 우리에게 필요한 모든 것을 제공할 것이다</a:t>
            </a:r>
            <a:r>
              <a:rPr lang="en-US" altLang="ko-KR" sz="2000" smtClean="0"/>
              <a:t>.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endParaRPr lang="en-US" altLang="ko-KR" sz="2000" smtClean="0"/>
          </a:p>
          <a:p>
            <a:pPr eaLnBrk="1" hangingPunct="1">
              <a:lnSpc>
                <a:spcPct val="95000"/>
              </a:lnSpc>
              <a:buFontTx/>
              <a:buChar char="☺"/>
            </a:pPr>
            <a:r>
              <a:rPr lang="ko-KR" altLang="en-US" smtClean="0"/>
              <a:t>현실</a:t>
            </a:r>
            <a:r>
              <a:rPr lang="en-US" altLang="ko-KR" smtClean="0"/>
              <a:t>: </a:t>
            </a:r>
            <a:endParaRPr lang="en-US" altLang="ko-KR" sz="2000" smtClean="0"/>
          </a:p>
          <a:p>
            <a:pPr eaLnBrk="1" hangingPunct="1">
              <a:buFont typeface="Wingdings" pitchFamily="2" charset="2"/>
              <a:buNone/>
            </a:pPr>
            <a:endParaRPr lang="ko-KR" altLang="en-US" smtClean="0"/>
          </a:p>
          <a:p>
            <a:pPr eaLnBrk="1" hangingPunct="1">
              <a:buFont typeface="Wingdings" pitchFamily="2" charset="2"/>
              <a:buNone/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872771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446088" y="1268413"/>
            <a:ext cx="8697912" cy="497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5000"/>
              </a:lnSpc>
              <a:buSzPct val="100000"/>
              <a:buFontTx/>
              <a:buChar char="☻"/>
            </a:pPr>
            <a:r>
              <a:rPr lang="ko-KR" altLang="en-US" smtClean="0"/>
              <a:t>오해</a:t>
            </a:r>
            <a:r>
              <a:rPr lang="en-US" altLang="ko-KR" smtClean="0"/>
              <a:t>:</a:t>
            </a:r>
            <a:r>
              <a:rPr lang="en-US" altLang="ko-KR" sz="2000" smtClean="0"/>
              <a:t> </a:t>
            </a:r>
            <a:r>
              <a:rPr lang="ko-KR" altLang="en-US" sz="2000" smtClean="0"/>
              <a:t>소프트웨어 개발에 관한 좋은 책들이 있고 책 안에 개발 표준과</a:t>
            </a:r>
            <a:endParaRPr lang="en-US" altLang="ko-KR" sz="2000" smtClean="0"/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ko-KR" sz="2000" smtClean="0"/>
              <a:t>             </a:t>
            </a:r>
            <a:r>
              <a:rPr lang="ko-KR" altLang="en-US" sz="2000" smtClean="0"/>
              <a:t> 단계가 제시되어 있어 우리에게 필요한 모든 것을 제공할 것이다</a:t>
            </a:r>
            <a:r>
              <a:rPr lang="en-US" altLang="ko-KR" sz="2000" smtClean="0"/>
              <a:t>.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endParaRPr lang="en-US" altLang="ko-KR" sz="200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smtClean="0">
                <a:solidFill>
                  <a:srgbClr val="C00000"/>
                </a:solidFill>
              </a:rPr>
              <a:t>■  </a:t>
            </a:r>
            <a:r>
              <a:rPr lang="ko-KR" altLang="en-US" sz="2000" smtClean="0">
                <a:solidFill>
                  <a:srgbClr val="C00000"/>
                </a:solidFill>
              </a:rPr>
              <a:t>관리자는 의사결정에 결정적 역할을 하게 되며 개발자</a:t>
            </a:r>
            <a:r>
              <a:rPr lang="en-US" altLang="ko-KR" sz="2000" smtClean="0">
                <a:solidFill>
                  <a:srgbClr val="C00000"/>
                </a:solidFill>
              </a:rPr>
              <a:t>(</a:t>
            </a:r>
            <a:r>
              <a:rPr lang="ko-KR" altLang="en-US" sz="2000" smtClean="0">
                <a:solidFill>
                  <a:srgbClr val="C00000"/>
                </a:solidFill>
              </a:rPr>
              <a:t>실무자</a:t>
            </a:r>
            <a:r>
              <a:rPr lang="en-US" altLang="ko-KR" sz="2000" smtClean="0">
                <a:solidFill>
                  <a:srgbClr val="C00000"/>
                </a:solidFill>
              </a:rPr>
              <a:t>)</a:t>
            </a:r>
            <a:r>
              <a:rPr lang="ko-KR" altLang="en-US" sz="2000" smtClean="0">
                <a:solidFill>
                  <a:srgbClr val="C00000"/>
                </a:solidFill>
              </a:rPr>
              <a:t>들은</a:t>
            </a:r>
            <a:endParaRPr lang="en-US" altLang="ko-KR" sz="2000" smtClean="0">
              <a:solidFill>
                <a:srgbClr val="C0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smtClean="0">
                <a:solidFill>
                  <a:srgbClr val="C00000"/>
                </a:solidFill>
              </a:rPr>
              <a:t>  </a:t>
            </a:r>
            <a:r>
              <a:rPr lang="ko-KR" altLang="en-US" sz="2000" smtClean="0">
                <a:solidFill>
                  <a:srgbClr val="C00000"/>
                </a:solidFill>
              </a:rPr>
              <a:t>   관리자의 지시를 따라간다</a:t>
            </a:r>
            <a:r>
              <a:rPr lang="en-US" altLang="ko-KR" sz="2000" smtClean="0">
                <a:solidFill>
                  <a:srgbClr val="C00000"/>
                </a:solidFill>
              </a:rPr>
              <a:t>. 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z="2000" smtClean="0">
              <a:solidFill>
                <a:srgbClr val="C0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smtClean="0">
                <a:solidFill>
                  <a:srgbClr val="C00000"/>
                </a:solidFill>
              </a:rPr>
              <a:t>■  </a:t>
            </a:r>
            <a:r>
              <a:rPr lang="ko-KR" altLang="en-US" sz="2000" smtClean="0">
                <a:solidFill>
                  <a:srgbClr val="C00000"/>
                </a:solidFill>
              </a:rPr>
              <a:t>따라서 관리자들이 소프트웨어 개발의 본질을 이해하고 제대로 된 방</a:t>
            </a:r>
            <a:endParaRPr lang="en-US" altLang="ko-KR" sz="2000" smtClean="0">
              <a:solidFill>
                <a:srgbClr val="C0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smtClean="0">
                <a:solidFill>
                  <a:srgbClr val="C00000"/>
                </a:solidFill>
              </a:rPr>
              <a:t>     </a:t>
            </a:r>
            <a:r>
              <a:rPr lang="ko-KR" altLang="en-US" sz="2000" smtClean="0">
                <a:solidFill>
                  <a:srgbClr val="C00000"/>
                </a:solidFill>
              </a:rPr>
              <a:t>향을 제시할 때 개발이 원활히 진행되고 실무자들의 기술력과 제품의</a:t>
            </a:r>
            <a:endParaRPr lang="en-US" altLang="ko-KR" sz="2000" smtClean="0">
              <a:solidFill>
                <a:srgbClr val="C0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smtClean="0">
                <a:solidFill>
                  <a:srgbClr val="C00000"/>
                </a:solidFill>
              </a:rPr>
              <a:t>   </a:t>
            </a:r>
            <a:r>
              <a:rPr lang="ko-KR" altLang="en-US" sz="2000" smtClean="0">
                <a:solidFill>
                  <a:srgbClr val="C00000"/>
                </a:solidFill>
              </a:rPr>
              <a:t>  품질이 향상될 수 있다</a:t>
            </a:r>
            <a:r>
              <a:rPr lang="en-US" altLang="ko-KR" sz="2000" smtClean="0">
                <a:solidFill>
                  <a:srgbClr val="C00000"/>
                </a:solidFill>
              </a:rPr>
              <a:t>. 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z="2000" smtClean="0">
              <a:solidFill>
                <a:srgbClr val="C0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smtClean="0">
                <a:solidFill>
                  <a:srgbClr val="C00000"/>
                </a:solidFill>
              </a:rPr>
              <a:t>■  </a:t>
            </a:r>
            <a:r>
              <a:rPr lang="ko-KR" altLang="en-US" sz="2000" smtClean="0">
                <a:solidFill>
                  <a:srgbClr val="C00000"/>
                </a:solidFill>
              </a:rPr>
              <a:t>관리자의 중요한 임무 중의 하나는 실무자들의 기술력 향상</a:t>
            </a:r>
            <a:r>
              <a:rPr lang="en-US" altLang="ko-KR" sz="2000" smtClean="0">
                <a:solidFill>
                  <a:srgbClr val="C00000"/>
                </a:solidFill>
              </a:rPr>
              <a:t>, </a:t>
            </a:r>
            <a:r>
              <a:rPr lang="ko-KR" altLang="en-US" sz="2000" smtClean="0">
                <a:solidFill>
                  <a:srgbClr val="C00000"/>
                </a:solidFill>
              </a:rPr>
              <a:t>성장 지원</a:t>
            </a:r>
          </a:p>
        </p:txBody>
      </p:sp>
    </p:spTree>
    <p:extLst>
      <p:ext uri="{BB962C8B-B14F-4D97-AF65-F5344CB8AC3E}">
        <p14:creationId xmlns:p14="http://schemas.microsoft.com/office/powerpoint/2010/main" val="2434198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446088" y="1268413"/>
            <a:ext cx="8697912" cy="497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5000"/>
              </a:lnSpc>
              <a:buSzPct val="100000"/>
              <a:buFontTx/>
              <a:buChar char="☻"/>
            </a:pPr>
            <a:r>
              <a:rPr lang="ko-KR" altLang="en-US" smtClean="0"/>
              <a:t>오해</a:t>
            </a:r>
            <a:r>
              <a:rPr lang="en-US" altLang="ko-KR" smtClean="0"/>
              <a:t>:</a:t>
            </a:r>
            <a:r>
              <a:rPr lang="en-US" altLang="ko-KR" sz="2000" smtClean="0"/>
              <a:t> </a:t>
            </a:r>
            <a:r>
              <a:rPr lang="ko-KR" altLang="en-US" sz="2000" smtClean="0"/>
              <a:t>소프트웨어 개발에 관한 좋은 책들이 있고 책 안에 개발 표준과</a:t>
            </a:r>
            <a:endParaRPr lang="en-US" altLang="ko-KR" sz="2000" smtClean="0"/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ko-KR" sz="2000" smtClean="0"/>
              <a:t>             </a:t>
            </a:r>
            <a:r>
              <a:rPr lang="ko-KR" altLang="en-US" sz="2000" smtClean="0"/>
              <a:t> 단계가 제시되어 있어 우리에게 필요한 모든 것을 제공할 것이다</a:t>
            </a:r>
            <a:r>
              <a:rPr lang="en-US" altLang="ko-KR" sz="2000" smtClean="0"/>
              <a:t>.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endParaRPr lang="en-US" altLang="ko-KR" sz="2000" smtClean="0"/>
          </a:p>
          <a:p>
            <a:pPr eaLnBrk="1" hangingPunct="1">
              <a:lnSpc>
                <a:spcPct val="95000"/>
              </a:lnSpc>
              <a:buFontTx/>
              <a:buChar char="☺"/>
            </a:pPr>
            <a:r>
              <a:rPr lang="ko-KR" altLang="en-US" smtClean="0"/>
              <a:t>현실</a:t>
            </a:r>
            <a:r>
              <a:rPr lang="en-US" altLang="ko-KR" smtClean="0"/>
              <a:t>: </a:t>
            </a:r>
            <a:endParaRPr lang="en-US" altLang="ko-KR" sz="2000" smtClean="0"/>
          </a:p>
          <a:p>
            <a:pPr lvl="1" eaLnBrk="1" hangingPunct="1">
              <a:lnSpc>
                <a:spcPct val="95000"/>
              </a:lnSpc>
              <a:buFont typeface="Arial" charset="0"/>
              <a:buChar char="•"/>
            </a:pPr>
            <a:r>
              <a:rPr lang="ko-KR" altLang="en-US" smtClean="0"/>
              <a:t>실제로 소프트웨어 공학 책들이 많이 있으나 그것을 읽고 사용하여 보았느냐고 물으면 </a:t>
            </a:r>
            <a:r>
              <a:rPr lang="en-US" altLang="ko-KR" smtClean="0"/>
              <a:t>"</a:t>
            </a:r>
            <a:r>
              <a:rPr lang="ko-KR" altLang="en-US" smtClean="0"/>
              <a:t>아니오</a:t>
            </a:r>
            <a:r>
              <a:rPr lang="en-US" altLang="ko-KR" smtClean="0"/>
              <a:t>"</a:t>
            </a:r>
            <a:r>
              <a:rPr lang="ko-KR" altLang="en-US" smtClean="0"/>
              <a:t>라는 대답이 대부분이다</a:t>
            </a:r>
            <a:r>
              <a:rPr lang="en-US" altLang="ko-KR" smtClean="0"/>
              <a:t>. </a:t>
            </a:r>
          </a:p>
          <a:p>
            <a:pPr lvl="1" eaLnBrk="1" hangingPunct="1">
              <a:lnSpc>
                <a:spcPct val="95000"/>
              </a:lnSpc>
              <a:buFont typeface="Arial" charset="0"/>
              <a:buChar char="•"/>
            </a:pPr>
            <a:r>
              <a:rPr lang="ko-KR" altLang="en-US" smtClean="0"/>
              <a:t>엔지니어들이 그러한 것이 존재하는지조차 모르고 있는 경우가 많다</a:t>
            </a:r>
            <a:r>
              <a:rPr lang="en-US" altLang="ko-KR" smtClean="0"/>
              <a:t>. </a:t>
            </a:r>
          </a:p>
          <a:p>
            <a:pPr lvl="1" eaLnBrk="1" hangingPunct="1">
              <a:lnSpc>
                <a:spcPct val="95000"/>
              </a:lnSpc>
              <a:buFont typeface="Arial" charset="0"/>
              <a:buChar char="•"/>
            </a:pPr>
            <a:r>
              <a:rPr lang="ko-KR" altLang="en-US" smtClean="0"/>
              <a:t>만약 그러한 도구를 배웠다 하더라도 실제 업무에 사용하지 않으면 자기 것이 되지 못한다</a:t>
            </a:r>
            <a:r>
              <a:rPr lang="en-US" altLang="ko-KR" smtClean="0"/>
              <a:t>. </a:t>
            </a:r>
          </a:p>
          <a:p>
            <a:pPr lvl="1" eaLnBrk="1" hangingPunct="1">
              <a:lnSpc>
                <a:spcPct val="95000"/>
              </a:lnSpc>
              <a:buFont typeface="Arial" charset="0"/>
              <a:buChar char="•"/>
            </a:pPr>
            <a:r>
              <a:rPr lang="ko-KR" altLang="en-US" smtClean="0"/>
              <a:t>요리책을 보고 요리를 배웠더라도 실제로 실습하고 만들어보지 않으면 자기 것이 될 수 없는 것과 비슷</a:t>
            </a:r>
          </a:p>
          <a:p>
            <a:pPr lvl="1" eaLnBrk="1" hangingPunct="1">
              <a:lnSpc>
                <a:spcPct val="95000"/>
              </a:lnSpc>
              <a:buFont typeface="Arial" charset="0"/>
              <a:buChar char="•"/>
            </a:pPr>
            <a:r>
              <a:rPr lang="ko-KR" altLang="en-US" smtClean="0"/>
              <a:t>개발 체계나 도구를 습득하고 실무에 적용시켜 자기의 의사를 체계적으로 나타낼 수 있을 때 비로소 자기 것</a:t>
            </a:r>
          </a:p>
          <a:p>
            <a:pPr eaLnBrk="1" hangingPunct="1">
              <a:buFont typeface="Wingdings" pitchFamily="2" charset="2"/>
              <a:buNone/>
            </a:pPr>
            <a:endParaRPr lang="ko-KR" altLang="en-US" smtClean="0"/>
          </a:p>
          <a:p>
            <a:pPr eaLnBrk="1" hangingPunct="1">
              <a:buFont typeface="Wingdings" pitchFamily="2" charset="2"/>
              <a:buNone/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128816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24188" y="260350"/>
            <a:ext cx="6119812" cy="433388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sz="3600" b="1" dirty="0" smtClean="0"/>
              <a:t>관리자의 오해</a:t>
            </a:r>
            <a:r>
              <a:rPr lang="en-US" altLang="ko-KR" sz="3600" b="1" dirty="0" smtClean="0"/>
              <a:t>(</a:t>
            </a:r>
            <a:r>
              <a:rPr lang="en-US" altLang="ko-KR" sz="3600" b="1" dirty="0"/>
              <a:t>2</a:t>
            </a:r>
            <a:r>
              <a:rPr lang="en-US" altLang="ko-KR" sz="3600" b="1" dirty="0" smtClean="0"/>
              <a:t>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446088" y="1341438"/>
            <a:ext cx="8697912" cy="490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5000"/>
              </a:lnSpc>
              <a:buSzPct val="100000"/>
              <a:buFontTx/>
              <a:buChar char="☻"/>
            </a:pPr>
            <a:r>
              <a:rPr lang="ko-KR" altLang="en-US" smtClean="0"/>
              <a:t>오해 </a:t>
            </a:r>
            <a:r>
              <a:rPr lang="en-US" altLang="ko-KR" smtClean="0"/>
              <a:t>: </a:t>
            </a:r>
            <a:r>
              <a:rPr lang="ko-KR" altLang="en-US" sz="2000" smtClean="0"/>
              <a:t>개발자들에게 필요한 최신 기계나 </a:t>
            </a:r>
            <a:r>
              <a:rPr lang="en-US" altLang="ko-KR" sz="2000" smtClean="0"/>
              <a:t>CASE </a:t>
            </a:r>
            <a:r>
              <a:rPr lang="ko-KR" altLang="en-US" sz="2000" smtClean="0"/>
              <a:t>도구를 도입하였으니 좋은 제품을 빠른 시일 내에 만들 수 있을 것이다</a:t>
            </a:r>
            <a:r>
              <a:rPr lang="en-US" altLang="ko-KR" sz="2000" smtClean="0"/>
              <a:t>.</a:t>
            </a:r>
          </a:p>
          <a:p>
            <a:pPr eaLnBrk="1" hangingPunct="1">
              <a:lnSpc>
                <a:spcPct val="95000"/>
              </a:lnSpc>
              <a:buSzPct val="100000"/>
              <a:buFontTx/>
              <a:buChar char="☻"/>
            </a:pPr>
            <a:endParaRPr lang="en-US" altLang="ko-KR" sz="2000" smtClean="0"/>
          </a:p>
          <a:p>
            <a:pPr eaLnBrk="1" hangingPunct="1">
              <a:lnSpc>
                <a:spcPct val="95000"/>
              </a:lnSpc>
              <a:buFontTx/>
              <a:buChar char="☺"/>
            </a:pPr>
            <a:r>
              <a:rPr lang="ko-KR" altLang="en-US" smtClean="0"/>
              <a:t>현실</a:t>
            </a:r>
            <a:r>
              <a:rPr lang="en-US" altLang="ko-KR" smtClean="0"/>
              <a:t>: </a:t>
            </a:r>
            <a:endParaRPr lang="en-US" altLang="ko-KR" sz="2000" smtClean="0"/>
          </a:p>
          <a:p>
            <a:pPr eaLnBrk="1" hangingPunct="1">
              <a:buFont typeface="Wingdings" pitchFamily="2" charset="2"/>
              <a:buNone/>
            </a:pPr>
            <a:endParaRPr lang="ko-KR" altLang="en-US" smtClean="0"/>
          </a:p>
          <a:p>
            <a:pPr eaLnBrk="1" hangingPunct="1">
              <a:buFont typeface="Wingdings" pitchFamily="2" charset="2"/>
              <a:buNone/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888998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446088" y="1341438"/>
            <a:ext cx="8697912" cy="490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5000"/>
              </a:lnSpc>
              <a:buSzPct val="100000"/>
              <a:buFontTx/>
              <a:buChar char="☻"/>
            </a:pPr>
            <a:r>
              <a:rPr lang="ko-KR" altLang="en-US" smtClean="0"/>
              <a:t>오해 </a:t>
            </a:r>
            <a:r>
              <a:rPr lang="en-US" altLang="ko-KR" smtClean="0"/>
              <a:t>: </a:t>
            </a:r>
            <a:r>
              <a:rPr lang="ko-KR" altLang="en-US" sz="2000" smtClean="0"/>
              <a:t>개발자들에게 필요한 최신 기계나 </a:t>
            </a:r>
            <a:r>
              <a:rPr lang="en-US" altLang="ko-KR" sz="2000" smtClean="0"/>
              <a:t>CASE </a:t>
            </a:r>
            <a:r>
              <a:rPr lang="ko-KR" altLang="en-US" sz="2000" smtClean="0"/>
              <a:t>도구를 도입하였으니 좋은 제품을 빠른 시일 내에 만들 수 있을 것이다</a:t>
            </a:r>
            <a:r>
              <a:rPr lang="en-US" altLang="ko-KR" sz="2000" smtClean="0"/>
              <a:t>.</a:t>
            </a:r>
          </a:p>
          <a:p>
            <a:pPr eaLnBrk="1" hangingPunct="1">
              <a:lnSpc>
                <a:spcPct val="95000"/>
              </a:lnSpc>
              <a:buSzPct val="100000"/>
              <a:buFontTx/>
              <a:buChar char="☻"/>
            </a:pPr>
            <a:endParaRPr lang="en-US" altLang="ko-KR" sz="2000" smtClean="0"/>
          </a:p>
          <a:p>
            <a:pPr eaLnBrk="1" hangingPunct="1">
              <a:lnSpc>
                <a:spcPct val="95000"/>
              </a:lnSpc>
              <a:buFontTx/>
              <a:buChar char="☺"/>
            </a:pPr>
            <a:r>
              <a:rPr lang="ko-KR" altLang="en-US" smtClean="0"/>
              <a:t>현실</a:t>
            </a:r>
            <a:r>
              <a:rPr lang="en-US" altLang="ko-KR" smtClean="0"/>
              <a:t>: </a:t>
            </a:r>
            <a:endParaRPr lang="en-US" altLang="ko-KR" sz="2000" smtClean="0"/>
          </a:p>
          <a:p>
            <a:pPr eaLnBrk="1" hangingPunct="1">
              <a:buClr>
                <a:srgbClr val="000000"/>
              </a:buClr>
              <a:buFont typeface="Arial" charset="0"/>
              <a:buChar char="•"/>
            </a:pPr>
            <a:r>
              <a:rPr lang="ko-KR" altLang="en-US" sz="2000" smtClean="0">
                <a:solidFill>
                  <a:srgbClr val="000000"/>
                </a:solidFill>
              </a:rPr>
              <a:t>소프트웨어 시스템 개발은 사람이 하는 인간공학적인 측면이 강하다</a:t>
            </a:r>
            <a:r>
              <a:rPr lang="en-US" altLang="ko-KR" sz="2000" smtClean="0">
                <a:solidFill>
                  <a:srgbClr val="000000"/>
                </a:solidFill>
              </a:rPr>
              <a:t>.</a:t>
            </a:r>
          </a:p>
          <a:p>
            <a:pPr eaLnBrk="1" hangingPunct="1">
              <a:buClr>
                <a:srgbClr val="000000"/>
              </a:buClr>
              <a:buFont typeface="Arial" charset="0"/>
              <a:buChar char="•"/>
            </a:pPr>
            <a:r>
              <a:rPr lang="ko-KR" altLang="en-US" sz="2000" smtClean="0">
                <a:solidFill>
                  <a:srgbClr val="000000"/>
                </a:solidFill>
              </a:rPr>
              <a:t>개발 과정에서 좋은 도구나 기계가 사람을 대치하지는 못한다</a:t>
            </a:r>
            <a:r>
              <a:rPr lang="en-US" altLang="ko-KR" sz="2000" smtClean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buClr>
                <a:srgbClr val="000000"/>
              </a:buClr>
              <a:buFont typeface="Arial" charset="0"/>
              <a:buChar char="•"/>
            </a:pPr>
            <a:r>
              <a:rPr lang="ko-KR" altLang="en-US" sz="2000" smtClean="0">
                <a:solidFill>
                  <a:srgbClr val="000000"/>
                </a:solidFill>
              </a:rPr>
              <a:t>최신의 </a:t>
            </a:r>
            <a:r>
              <a:rPr lang="en-US" altLang="ko-KR" sz="2000" smtClean="0">
                <a:solidFill>
                  <a:srgbClr val="000000"/>
                </a:solidFill>
              </a:rPr>
              <a:t>CASE </a:t>
            </a:r>
            <a:r>
              <a:rPr lang="ko-KR" altLang="en-US" sz="2000" smtClean="0">
                <a:solidFill>
                  <a:srgbClr val="000000"/>
                </a:solidFill>
              </a:rPr>
              <a:t>도구나 워크스테이션을 사다 놓았을 때 좋은 소프트웨어가 만들어지는 것은 아니다</a:t>
            </a:r>
            <a:r>
              <a:rPr lang="en-US" altLang="ko-KR" sz="2000" smtClean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buClr>
                <a:srgbClr val="000000"/>
              </a:buClr>
              <a:buFont typeface="Arial" charset="0"/>
              <a:buChar char="•"/>
            </a:pPr>
            <a:r>
              <a:rPr lang="ko-KR" altLang="en-US" sz="2000" smtClean="0">
                <a:solidFill>
                  <a:srgbClr val="000000"/>
                </a:solidFill>
              </a:rPr>
              <a:t>가장 중요하며 선결되어야 할 것은 기계나 도구를 사용하기 위한 공학적인 관점과 기본개념의 정립 </a:t>
            </a:r>
            <a:endParaRPr lang="en-US" altLang="ko-KR" sz="2000" smtClean="0">
              <a:solidFill>
                <a:srgbClr val="000000"/>
              </a:solidFill>
            </a:endParaRPr>
          </a:p>
          <a:p>
            <a:pPr eaLnBrk="1" hangingPunct="1">
              <a:buClr>
                <a:srgbClr val="000000"/>
              </a:buClr>
              <a:buFont typeface="Arial" charset="0"/>
              <a:buChar char="•"/>
            </a:pPr>
            <a:r>
              <a:rPr lang="ko-KR" altLang="en-US" sz="2000" smtClean="0">
                <a:solidFill>
                  <a:srgbClr val="000000"/>
                </a:solidFill>
              </a:rPr>
              <a:t>공학개념에 대한 교육과 훈련이 절대적으로 필요</a:t>
            </a:r>
            <a:endParaRPr lang="ko-KR" altLang="en-US" smtClean="0">
              <a:solidFill>
                <a:srgbClr val="00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ko-KR" altLang="en-US" smtClean="0"/>
          </a:p>
          <a:p>
            <a:pPr eaLnBrk="1" hangingPunct="1">
              <a:buFont typeface="Wingdings" pitchFamily="2" charset="2"/>
              <a:buNone/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038974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24188" y="260350"/>
            <a:ext cx="6119812" cy="433388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sz="3600" b="1" dirty="0" smtClean="0"/>
              <a:t>관리자의 오해</a:t>
            </a:r>
            <a:r>
              <a:rPr lang="en-US" altLang="ko-KR" sz="3600" b="1" dirty="0" smtClean="0"/>
              <a:t>(</a:t>
            </a:r>
            <a:r>
              <a:rPr lang="en-US" altLang="ko-KR" sz="3600" b="1" dirty="0"/>
              <a:t>3</a:t>
            </a:r>
            <a:r>
              <a:rPr lang="en-US" altLang="ko-KR" sz="3600" b="1" dirty="0" smtClean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0" y="1196975"/>
            <a:ext cx="8610600" cy="505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SzPct val="100000"/>
              <a:buFontTx/>
              <a:buChar char="☻"/>
            </a:pPr>
            <a:r>
              <a:rPr lang="ko-KR" altLang="en-US" smtClean="0"/>
              <a:t>오해 </a:t>
            </a:r>
            <a:r>
              <a:rPr lang="en-US" altLang="ko-KR" smtClean="0"/>
              <a:t>: </a:t>
            </a:r>
            <a:r>
              <a:rPr lang="ko-KR" altLang="en-US" sz="2000" smtClean="0"/>
              <a:t>엔지니어들이 요구분석을 하고 있으면 생산적이지 못한 </a:t>
            </a:r>
          </a:p>
          <a:p>
            <a:pPr eaLnBrk="1" hangingPunct="1">
              <a:buFont typeface="Wingdings" pitchFamily="2" charset="2"/>
              <a:buNone/>
            </a:pPr>
            <a:r>
              <a:rPr lang="ko-KR" altLang="en-US" sz="2000" smtClean="0">
                <a:latin typeface="Times New Roman" pitchFamily="18" charset="0"/>
              </a:rPr>
              <a:t>                      </a:t>
            </a:r>
            <a:r>
              <a:rPr lang="ko-KR" altLang="en-US" sz="2000" smtClean="0"/>
              <a:t>일을 하고 있는 줄 안다</a:t>
            </a:r>
            <a:r>
              <a:rPr lang="en-US" altLang="ko-KR" sz="2000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mtClean="0"/>
          </a:p>
          <a:p>
            <a:pPr eaLnBrk="1" hangingPunct="1">
              <a:buFontTx/>
              <a:buChar char="☺"/>
            </a:pPr>
            <a:r>
              <a:rPr lang="ko-KR" altLang="en-US" smtClean="0"/>
              <a:t>현실</a:t>
            </a:r>
            <a:r>
              <a:rPr lang="en-US" altLang="ko-KR" smtClean="0"/>
              <a:t>: 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mtClean="0"/>
          </a:p>
          <a:p>
            <a:pPr eaLnBrk="1" hangingPunct="1">
              <a:buFont typeface="Wingdings" pitchFamily="2" charset="2"/>
              <a:buNone/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653535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0" y="1196975"/>
            <a:ext cx="8610600" cy="505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SzPct val="100000"/>
              <a:buFontTx/>
              <a:buChar char="☻"/>
            </a:pPr>
            <a:r>
              <a:rPr lang="ko-KR" altLang="en-US" smtClean="0"/>
              <a:t>오해 </a:t>
            </a:r>
            <a:r>
              <a:rPr lang="en-US" altLang="ko-KR" smtClean="0"/>
              <a:t>: </a:t>
            </a:r>
            <a:r>
              <a:rPr lang="ko-KR" altLang="en-US" sz="2000" smtClean="0"/>
              <a:t>엔지니어들이 요구분석을 하고 있으면 생산적이지 못한 </a:t>
            </a:r>
          </a:p>
          <a:p>
            <a:pPr eaLnBrk="1" hangingPunct="1">
              <a:buFont typeface="Wingdings" pitchFamily="2" charset="2"/>
              <a:buNone/>
            </a:pPr>
            <a:r>
              <a:rPr lang="ko-KR" altLang="en-US" sz="2000" smtClean="0">
                <a:latin typeface="Times New Roman" pitchFamily="18" charset="0"/>
              </a:rPr>
              <a:t>                      </a:t>
            </a:r>
            <a:r>
              <a:rPr lang="ko-KR" altLang="en-US" sz="2000" smtClean="0"/>
              <a:t>일을 하고 있는 줄 안다</a:t>
            </a:r>
            <a:r>
              <a:rPr lang="en-US" altLang="ko-KR" sz="2000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mtClean="0"/>
          </a:p>
          <a:p>
            <a:pPr eaLnBrk="1" hangingPunct="1">
              <a:buFontTx/>
              <a:buChar char="☺"/>
            </a:pPr>
            <a:r>
              <a:rPr lang="ko-KR" altLang="en-US" smtClean="0"/>
              <a:t>현실</a:t>
            </a:r>
            <a:r>
              <a:rPr lang="en-US" altLang="ko-KR" smtClean="0"/>
              <a:t>: </a:t>
            </a:r>
          </a:p>
          <a:p>
            <a:pPr eaLnBrk="1" hangingPunct="1">
              <a:buFont typeface="Arial" charset="0"/>
              <a:buChar char="•"/>
            </a:pPr>
            <a:r>
              <a:rPr lang="ko-KR" altLang="en-US" sz="2000" smtClean="0"/>
              <a:t>가장 많은 관리자에 대한 불평은 엔지니어가 생각하고 분석하면 생산적이지 못하다는 의식을 가지고 있다</a:t>
            </a:r>
            <a:r>
              <a:rPr lang="en-US" altLang="ko-KR" sz="2000" smtClean="0"/>
              <a:t>. </a:t>
            </a:r>
          </a:p>
          <a:p>
            <a:pPr eaLnBrk="1" hangingPunct="1">
              <a:buFont typeface="Arial" charset="0"/>
              <a:buChar char="•"/>
            </a:pPr>
            <a:r>
              <a:rPr lang="ko-KR" altLang="en-US" sz="2000" smtClean="0"/>
              <a:t>관리자가 개발 과정에 대한 올바른 관점을 가지지 못하고 관리에 자신감이 없을 때 나타나는 현상 </a:t>
            </a:r>
          </a:p>
          <a:p>
            <a:pPr eaLnBrk="1" hangingPunct="1">
              <a:buFont typeface="Arial" charset="0"/>
              <a:buChar char="•"/>
            </a:pPr>
            <a:r>
              <a:rPr lang="ko-KR" altLang="en-US" sz="2000" smtClean="0"/>
              <a:t>엔지니어가 분석하고 조사하여 그 결과를 문서화하고 체계적으로 나타내지 못하여 관리자들이 그 결과를 받아볼 수 없기 때문</a:t>
            </a:r>
          </a:p>
          <a:p>
            <a:pPr eaLnBrk="1" hangingPunct="1">
              <a:buFont typeface="Arial" charset="0"/>
              <a:buChar char="•"/>
            </a:pPr>
            <a:r>
              <a:rPr lang="ko-KR" altLang="en-US" sz="2000" smtClean="0"/>
              <a:t>결과적으로 시스템 개발을 체계적으로 하지 못하고 무질서하게 시스템을 만들어 나간다</a:t>
            </a:r>
            <a:r>
              <a:rPr lang="en-US" altLang="ko-KR" sz="2000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mtClean="0"/>
          </a:p>
          <a:p>
            <a:pPr eaLnBrk="1" hangingPunct="1">
              <a:buFont typeface="Wingdings" pitchFamily="2" charset="2"/>
              <a:buNone/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16547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24188" y="260350"/>
            <a:ext cx="6119812" cy="433388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sz="3600" b="1" dirty="0" smtClean="0"/>
              <a:t>관리자의 오해</a:t>
            </a:r>
            <a:r>
              <a:rPr lang="en-US" altLang="ko-KR" sz="3600" b="1" dirty="0" smtClean="0"/>
              <a:t>(</a:t>
            </a:r>
            <a:r>
              <a:rPr lang="en-US" altLang="ko-KR" sz="3600" b="1" dirty="0"/>
              <a:t>4</a:t>
            </a:r>
            <a:r>
              <a:rPr lang="en-US" altLang="ko-KR" sz="3600" b="1" dirty="0" smtClean="0"/>
              <a:t>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0" y="1122363"/>
            <a:ext cx="8610600" cy="512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ko-KR" smtClean="0"/>
          </a:p>
          <a:p>
            <a:pPr eaLnBrk="1" hangingPunct="1">
              <a:buSzPct val="100000"/>
              <a:buFontTx/>
              <a:buChar char="☻"/>
            </a:pPr>
            <a:r>
              <a:rPr lang="ko-KR" altLang="en-US" smtClean="0"/>
              <a:t>오해 </a:t>
            </a:r>
            <a:r>
              <a:rPr lang="en-US" altLang="ko-KR" smtClean="0"/>
              <a:t>: </a:t>
            </a:r>
            <a:r>
              <a:rPr lang="ko-KR" altLang="en-US" sz="2000" smtClean="0"/>
              <a:t>공정이 지연되면 인력을 더 투입하면 해결된다</a:t>
            </a:r>
            <a:r>
              <a:rPr lang="en-US" altLang="ko-KR" sz="2000" smtClean="0"/>
              <a:t>.</a:t>
            </a:r>
            <a:endParaRPr lang="en-US" altLang="ko-KR" smtClean="0"/>
          </a:p>
          <a:p>
            <a:pPr eaLnBrk="1" hangingPunct="1">
              <a:buFont typeface="Wingdings" pitchFamily="2" charset="2"/>
              <a:buNone/>
            </a:pPr>
            <a:endParaRPr lang="en-US" altLang="ko-KR" smtClean="0"/>
          </a:p>
          <a:p>
            <a:pPr eaLnBrk="1" hangingPunct="1">
              <a:buFontTx/>
              <a:buChar char="☺"/>
            </a:pPr>
            <a:r>
              <a:rPr lang="en-US" altLang="ko-KR" smtClean="0"/>
              <a:t> </a:t>
            </a:r>
            <a:r>
              <a:rPr lang="ko-KR" altLang="en-US" smtClean="0"/>
              <a:t>현실</a:t>
            </a:r>
            <a:r>
              <a:rPr lang="en-US" altLang="ko-KR" smtClean="0"/>
              <a:t>: 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z="2000" smtClean="0"/>
          </a:p>
        </p:txBody>
      </p:sp>
    </p:spTree>
    <p:extLst>
      <p:ext uri="{BB962C8B-B14F-4D97-AF65-F5344CB8AC3E}">
        <p14:creationId xmlns:p14="http://schemas.microsoft.com/office/powerpoint/2010/main" val="100442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0" y="1122363"/>
            <a:ext cx="8610600" cy="512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ko-KR" smtClean="0"/>
          </a:p>
          <a:p>
            <a:pPr eaLnBrk="1" hangingPunct="1">
              <a:buSzPct val="100000"/>
              <a:buFontTx/>
              <a:buChar char="☻"/>
            </a:pPr>
            <a:r>
              <a:rPr lang="ko-KR" altLang="en-US" smtClean="0"/>
              <a:t>오해 </a:t>
            </a:r>
            <a:r>
              <a:rPr lang="en-US" altLang="ko-KR" smtClean="0"/>
              <a:t>: </a:t>
            </a:r>
            <a:r>
              <a:rPr lang="ko-KR" altLang="en-US" sz="2000" smtClean="0"/>
              <a:t>공정이 지연되면 인력을 더 투입하면 해결된다</a:t>
            </a:r>
            <a:r>
              <a:rPr lang="en-US" altLang="ko-KR" sz="2000" smtClean="0"/>
              <a:t>.</a:t>
            </a:r>
            <a:endParaRPr lang="en-US" altLang="ko-KR" smtClean="0"/>
          </a:p>
          <a:p>
            <a:pPr eaLnBrk="1" hangingPunct="1">
              <a:buFont typeface="Wingdings" pitchFamily="2" charset="2"/>
              <a:buNone/>
            </a:pPr>
            <a:endParaRPr lang="en-US" altLang="ko-KR" smtClean="0"/>
          </a:p>
          <a:p>
            <a:pPr eaLnBrk="1" hangingPunct="1">
              <a:buFontTx/>
              <a:buChar char="☺"/>
            </a:pPr>
            <a:r>
              <a:rPr lang="en-US" altLang="ko-KR" smtClean="0"/>
              <a:t> </a:t>
            </a:r>
            <a:r>
              <a:rPr lang="ko-KR" altLang="en-US" smtClean="0"/>
              <a:t>현실</a:t>
            </a:r>
            <a:r>
              <a:rPr lang="en-US" altLang="ko-KR" smtClean="0"/>
              <a:t>: </a:t>
            </a:r>
          </a:p>
          <a:p>
            <a:pPr eaLnBrk="1" hangingPunct="1">
              <a:buFont typeface="Arial" charset="0"/>
              <a:buChar char="•"/>
            </a:pPr>
            <a:r>
              <a:rPr lang="ko-KR" altLang="en-US" sz="2000" smtClean="0"/>
              <a:t>소프트웨어 개발은 건축이나 자동차 생산과는 달리 프로젝트 개발도중 인력을 증원하면 개발시간이 더 소요</a:t>
            </a:r>
          </a:p>
          <a:p>
            <a:pPr eaLnBrk="1" hangingPunct="1">
              <a:buFont typeface="Arial" charset="0"/>
              <a:buChar char="•"/>
            </a:pPr>
            <a:r>
              <a:rPr lang="ko-KR" altLang="en-US" sz="2000" smtClean="0"/>
              <a:t>새로 투입된 사람들을 교육시켜야 하고 의사소통에 많은 시간이 소요되어야 하기 때문에 생산적인 개발 활동이 줄어든다</a:t>
            </a:r>
            <a:r>
              <a:rPr lang="en-US" altLang="ko-KR" sz="2000" smtClean="0"/>
              <a:t>. </a:t>
            </a:r>
          </a:p>
          <a:p>
            <a:pPr eaLnBrk="1" hangingPunct="1">
              <a:buFont typeface="Arial" charset="0"/>
              <a:buChar char="•"/>
            </a:pPr>
            <a:r>
              <a:rPr lang="ko-KR" altLang="en-US" sz="2000" smtClean="0"/>
              <a:t>지연된 프로젝트에 새로운 사람을 추가하는 것은 개발 기간을 더 늦출 뿐</a:t>
            </a:r>
          </a:p>
          <a:p>
            <a:pPr eaLnBrk="1" hangingPunct="1">
              <a:buFont typeface="Arial" charset="0"/>
              <a:buChar char="•"/>
            </a:pPr>
            <a:r>
              <a:rPr lang="ko-KR" altLang="en-US" sz="2000" smtClean="0"/>
              <a:t>결국 기존의 인력이 추가로 일을 하는 것이 더 효율적일 수 있다</a:t>
            </a:r>
            <a:r>
              <a:rPr lang="en-US" altLang="ko-KR" sz="2000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z="2000" smtClean="0"/>
          </a:p>
        </p:txBody>
      </p:sp>
    </p:spTree>
    <p:extLst>
      <p:ext uri="{BB962C8B-B14F-4D97-AF65-F5344CB8AC3E}">
        <p14:creationId xmlns:p14="http://schemas.microsoft.com/office/powerpoint/2010/main" val="2473125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5896" y="242088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5/17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368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24188" y="260350"/>
            <a:ext cx="6119812" cy="433388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sz="3600" b="1" dirty="0" smtClean="0"/>
              <a:t>프로그램 개발비용</a:t>
            </a:r>
            <a:r>
              <a:rPr lang="en-US" altLang="ko-KR" sz="3600" b="1" dirty="0" smtClean="0"/>
              <a:t>: 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정답 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0" y="1122363"/>
            <a:ext cx="8610600" cy="525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ct val="20000"/>
              </a:spcAft>
            </a:pPr>
            <a:r>
              <a:rPr lang="ko-KR" altLang="en-US" sz="2000" smtClean="0"/>
              <a:t>소프트웨어 시스템은 물리적이기보다는 논리적인 요소들로 구성되어</a:t>
            </a:r>
            <a:r>
              <a:rPr lang="ko-KR" altLang="en-US" sz="2000" smtClean="0">
                <a:latin typeface="Times New Roman" pitchFamily="18" charset="0"/>
              </a:rPr>
              <a:t> </a:t>
            </a:r>
            <a:r>
              <a:rPr lang="ko-KR" altLang="en-US" sz="2000" smtClean="0"/>
              <a:t>있다</a:t>
            </a:r>
            <a:r>
              <a:rPr lang="en-US" altLang="ko-KR" sz="2000" smtClean="0"/>
              <a:t>. </a:t>
            </a:r>
          </a:p>
          <a:p>
            <a:pPr eaLnBrk="1" hangingPunct="1">
              <a:lnSpc>
                <a:spcPct val="85000"/>
              </a:lnSpc>
              <a:spcAft>
                <a:spcPct val="20000"/>
              </a:spcAft>
            </a:pPr>
            <a:r>
              <a:rPr lang="ko-KR" altLang="en-US" sz="2000" smtClean="0"/>
              <a:t>건축의 경우 개발 비용의 </a:t>
            </a:r>
            <a:r>
              <a:rPr lang="en-US" altLang="ko-KR" sz="2000" smtClean="0"/>
              <a:t>80∼90%</a:t>
            </a:r>
            <a:r>
              <a:rPr lang="ko-KR" altLang="en-US" sz="2000" smtClean="0"/>
              <a:t>가 시공에 소요</a:t>
            </a:r>
          </a:p>
          <a:p>
            <a:pPr eaLnBrk="1" hangingPunct="1">
              <a:lnSpc>
                <a:spcPct val="85000"/>
              </a:lnSpc>
              <a:spcAft>
                <a:spcPct val="20000"/>
              </a:spcAft>
            </a:pPr>
            <a:r>
              <a:rPr lang="ko-KR" altLang="en-US" sz="2000" smtClean="0"/>
              <a:t>소프트웨어 개발의 경우 건축의 시공에 해당되는 </a:t>
            </a:r>
            <a:r>
              <a:rPr lang="ko-KR" altLang="en-US" sz="2000" b="1" u="sng" smtClean="0">
                <a:solidFill>
                  <a:srgbClr val="0070C0"/>
                </a:solidFill>
              </a:rPr>
              <a:t>프로그래밍에</a:t>
            </a:r>
            <a:r>
              <a:rPr lang="ko-KR" altLang="en-US" sz="2000" b="1" u="sng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ko-KR" altLang="en-US" sz="2000" b="1" u="sng" smtClean="0">
                <a:solidFill>
                  <a:srgbClr val="0070C0"/>
                </a:solidFill>
              </a:rPr>
              <a:t>전체 개발 비용의 약 </a:t>
            </a:r>
            <a:r>
              <a:rPr lang="en-US" altLang="ko-KR" sz="2000" b="1" u="sng" smtClean="0">
                <a:solidFill>
                  <a:srgbClr val="0070C0"/>
                </a:solidFill>
              </a:rPr>
              <a:t>20%</a:t>
            </a:r>
            <a:r>
              <a:rPr lang="ko-KR" altLang="en-US" sz="2000" smtClean="0"/>
              <a:t>가 소요</a:t>
            </a:r>
          </a:p>
          <a:p>
            <a:pPr eaLnBrk="1" hangingPunct="1">
              <a:lnSpc>
                <a:spcPct val="85000"/>
              </a:lnSpc>
              <a:spcAft>
                <a:spcPct val="20000"/>
              </a:spcAft>
            </a:pPr>
            <a:r>
              <a:rPr lang="ko-KR" altLang="en-US" sz="2000" smtClean="0"/>
              <a:t>요구사항 분석과 설계가 제대로 되는 경우 프로그래밍은 기계적인</a:t>
            </a:r>
            <a:r>
              <a:rPr lang="ko-KR" altLang="en-US" sz="2000" smtClean="0">
                <a:latin typeface="Times New Roman" pitchFamily="18" charset="0"/>
              </a:rPr>
              <a:t>  </a:t>
            </a:r>
            <a:r>
              <a:rPr lang="ko-KR" altLang="en-US" sz="2000" smtClean="0"/>
              <a:t>일</a:t>
            </a:r>
          </a:p>
          <a:p>
            <a:pPr eaLnBrk="1" hangingPunct="1">
              <a:lnSpc>
                <a:spcPct val="85000"/>
              </a:lnSpc>
              <a:spcAft>
                <a:spcPct val="20000"/>
              </a:spcAft>
            </a:pPr>
            <a:r>
              <a:rPr lang="ko-KR" altLang="en-US" sz="2000" smtClean="0"/>
              <a:t>소프트웨어의 경우 약 </a:t>
            </a:r>
            <a:r>
              <a:rPr lang="en-US" altLang="ko-KR" sz="2000" smtClean="0"/>
              <a:t>40∼50%</a:t>
            </a:r>
            <a:r>
              <a:rPr lang="ko-KR" altLang="en-US" sz="2000" smtClean="0"/>
              <a:t>의 개발 비용이 프로그래밍 이전단계에 소요</a:t>
            </a:r>
          </a:p>
          <a:p>
            <a:pPr eaLnBrk="1" hangingPunct="1">
              <a:lnSpc>
                <a:spcPct val="85000"/>
              </a:lnSpc>
              <a:spcAft>
                <a:spcPct val="20000"/>
              </a:spcAft>
            </a:pPr>
            <a:r>
              <a:rPr lang="ko-KR" altLang="en-US" sz="2000" smtClean="0"/>
              <a:t>소프트웨어 개발에 있어 요구사항 분석과 설계가 중요시되는 이유도 이들 과정이 체계적으로 이루어지지 않을 때 좋은 품질을 기대하기 어렵기 때문이다</a:t>
            </a:r>
            <a:r>
              <a:rPr lang="en-US" altLang="ko-KR" sz="2000" smtClean="0"/>
              <a:t>. </a:t>
            </a:r>
          </a:p>
          <a:p>
            <a:pPr eaLnBrk="1" hangingPunct="1">
              <a:lnSpc>
                <a:spcPct val="85000"/>
              </a:lnSpc>
              <a:spcAft>
                <a:spcPct val="20000"/>
              </a:spcAft>
            </a:pPr>
            <a:r>
              <a:rPr lang="ko-KR" altLang="en-US" sz="2000" smtClean="0"/>
              <a:t>하드웨어의 경우 제조과정에서 품질 보증의 문제가 나타나지만 소프트웨어의 경우 제조과정이 따로 존재하지 않는다</a:t>
            </a:r>
            <a:r>
              <a:rPr lang="en-US" altLang="ko-KR" sz="2000" smtClean="0"/>
              <a:t>.</a:t>
            </a:r>
          </a:p>
          <a:p>
            <a:pPr eaLnBrk="1" hangingPunct="1">
              <a:lnSpc>
                <a:spcPct val="85000"/>
              </a:lnSpc>
              <a:spcAft>
                <a:spcPct val="20000"/>
              </a:spcAft>
            </a:pPr>
            <a:r>
              <a:rPr lang="ko-KR" altLang="en-US" sz="2000" smtClean="0"/>
              <a:t>건축이나 하드웨어는 제조되는 반면 소프트웨어는 엔지니어링되는 것이라 볼 수 있다</a:t>
            </a:r>
            <a:r>
              <a:rPr lang="en-US" altLang="ko-KR" sz="2000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z="2000" smtClean="0"/>
          </a:p>
          <a:p>
            <a:pPr eaLnBrk="1" hangingPunct="1">
              <a:buFont typeface="Wingdings" pitchFamily="2" charset="2"/>
              <a:buNone/>
            </a:pPr>
            <a:endParaRPr lang="en-US" altLang="ko-KR" sz="2000" smtClean="0"/>
          </a:p>
        </p:txBody>
      </p:sp>
    </p:spTree>
    <p:extLst>
      <p:ext uri="{BB962C8B-B14F-4D97-AF65-F5344CB8AC3E}">
        <p14:creationId xmlns:p14="http://schemas.microsoft.com/office/powerpoint/2010/main" val="832865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24188" y="260350"/>
            <a:ext cx="6119812" cy="433388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ko-KR" sz="3600" b="1" dirty="0" smtClean="0"/>
              <a:t>2. </a:t>
            </a:r>
            <a:r>
              <a:rPr lang="ko-KR" altLang="en-US" sz="3600" b="1" dirty="0" smtClean="0"/>
              <a:t>고객의 오해</a:t>
            </a:r>
            <a:r>
              <a:rPr lang="en-US" altLang="ko-KR" sz="3600" b="1" dirty="0" smtClean="0"/>
              <a:t>(1)</a:t>
            </a:r>
            <a:endParaRPr lang="ko-KR" altLang="en-US" sz="3600" b="1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0" y="1122363"/>
            <a:ext cx="8610600" cy="512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mtClean="0"/>
          </a:p>
          <a:p>
            <a:pPr eaLnBrk="1" hangingPunct="1">
              <a:lnSpc>
                <a:spcPct val="90000"/>
              </a:lnSpc>
              <a:buSzPct val="100000"/>
              <a:buFontTx/>
              <a:buChar char="☻"/>
            </a:pPr>
            <a:r>
              <a:rPr lang="en-US" altLang="ko-KR" smtClean="0"/>
              <a:t> </a:t>
            </a:r>
            <a:r>
              <a:rPr lang="ko-KR" altLang="en-US" smtClean="0"/>
              <a:t>오해</a:t>
            </a:r>
            <a:r>
              <a:rPr lang="en-US" altLang="ko-KR" smtClean="0"/>
              <a:t>: </a:t>
            </a:r>
            <a:r>
              <a:rPr lang="ko-KR" altLang="en-US" sz="2000" smtClean="0"/>
              <a:t>목표에 대한 개략적인 기술만 해놓으면 충분하다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세부적인 </a:t>
            </a:r>
            <a:r>
              <a:rPr lang="ko-KR" altLang="en-US" sz="2000" smtClean="0">
                <a:latin typeface="Times New Roman" pitchFamily="18" charset="0"/>
              </a:rPr>
              <a:t>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000" smtClean="0">
                <a:latin typeface="Times New Roman" pitchFamily="18" charset="0"/>
              </a:rPr>
              <a:t>                      </a:t>
            </a:r>
            <a:r>
              <a:rPr lang="ko-KR" altLang="en-US" sz="2000" smtClean="0"/>
              <a:t>것은 나중에 채워 넣으면 된다</a:t>
            </a:r>
            <a:r>
              <a:rPr lang="en-US" altLang="ko-KR" sz="2000" smtClean="0"/>
              <a:t>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2000" smtClean="0"/>
          </a:p>
          <a:p>
            <a:pPr eaLnBrk="1" hangingPunct="1">
              <a:lnSpc>
                <a:spcPct val="90000"/>
              </a:lnSpc>
              <a:buFontTx/>
              <a:buChar char="☺"/>
            </a:pPr>
            <a:r>
              <a:rPr lang="en-US" altLang="ko-KR" smtClean="0"/>
              <a:t> </a:t>
            </a:r>
            <a:r>
              <a:rPr lang="ko-KR" altLang="en-US" smtClean="0"/>
              <a:t>현실</a:t>
            </a:r>
            <a:r>
              <a:rPr lang="en-US" altLang="ko-KR" smtClean="0"/>
              <a:t>: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176580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0" y="836613"/>
            <a:ext cx="8610600" cy="512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mtClean="0"/>
          </a:p>
          <a:p>
            <a:pPr eaLnBrk="1" hangingPunct="1">
              <a:lnSpc>
                <a:spcPct val="90000"/>
              </a:lnSpc>
              <a:buSzPct val="100000"/>
              <a:buFontTx/>
              <a:buChar char="☻"/>
            </a:pPr>
            <a:r>
              <a:rPr lang="en-US" altLang="ko-KR" smtClean="0"/>
              <a:t> </a:t>
            </a:r>
            <a:r>
              <a:rPr lang="ko-KR" altLang="en-US" smtClean="0"/>
              <a:t>오해</a:t>
            </a:r>
            <a:r>
              <a:rPr lang="en-US" altLang="ko-KR" smtClean="0"/>
              <a:t>: </a:t>
            </a:r>
            <a:r>
              <a:rPr lang="ko-KR" altLang="en-US" sz="2000" smtClean="0"/>
              <a:t>목표에 대한 개략적인 기술만 해놓으면 충분하다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세부적인 </a:t>
            </a:r>
            <a:r>
              <a:rPr lang="ko-KR" altLang="en-US" sz="2000" smtClean="0">
                <a:latin typeface="Times New Roman" pitchFamily="18" charset="0"/>
              </a:rPr>
              <a:t>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000" smtClean="0">
                <a:latin typeface="Times New Roman" pitchFamily="18" charset="0"/>
              </a:rPr>
              <a:t>                      </a:t>
            </a:r>
            <a:r>
              <a:rPr lang="ko-KR" altLang="en-US" sz="2000" smtClean="0"/>
              <a:t>것은 나중에 채워 넣으면 된다</a:t>
            </a:r>
            <a:r>
              <a:rPr lang="en-US" altLang="ko-KR" sz="2000" smtClean="0"/>
              <a:t>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20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smtClean="0">
                <a:solidFill>
                  <a:srgbClr val="C00000"/>
                </a:solidFill>
              </a:rPr>
              <a:t>■ </a:t>
            </a:r>
            <a:r>
              <a:rPr lang="ko-KR" altLang="en-US" sz="2000" smtClean="0">
                <a:solidFill>
                  <a:srgbClr val="C00000"/>
                </a:solidFill>
              </a:rPr>
              <a:t>고객은 소프트웨어에 대한 지식을 적게 가지고 있다</a:t>
            </a:r>
            <a:r>
              <a:rPr lang="en-US" altLang="ko-KR" sz="2000" smtClean="0">
                <a:solidFill>
                  <a:srgbClr val="C00000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smtClean="0">
                <a:solidFill>
                  <a:srgbClr val="C00000"/>
                </a:solidFill>
              </a:rPr>
              <a:t>■ </a:t>
            </a:r>
            <a:r>
              <a:rPr lang="ko-KR" altLang="en-US" sz="2000" smtClean="0">
                <a:solidFill>
                  <a:srgbClr val="C00000"/>
                </a:solidFill>
              </a:rPr>
              <a:t>고객은 개발하여 본 경험이 적기 때문에 소프트웨어에 대한 오해와 잘못된 기대를 가지기 쉽다</a:t>
            </a:r>
            <a:r>
              <a:rPr lang="en-US" altLang="ko-KR" sz="2000" smtClean="0">
                <a:solidFill>
                  <a:srgbClr val="C00000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2000" smtClean="0"/>
          </a:p>
          <a:p>
            <a:pPr eaLnBrk="1" hangingPunct="1">
              <a:lnSpc>
                <a:spcPct val="90000"/>
              </a:lnSpc>
              <a:buFontTx/>
              <a:buChar char="☺"/>
            </a:pPr>
            <a:r>
              <a:rPr lang="en-US" altLang="ko-KR" smtClean="0"/>
              <a:t> </a:t>
            </a:r>
            <a:r>
              <a:rPr lang="ko-KR" altLang="en-US" smtClean="0"/>
              <a:t>현실</a:t>
            </a:r>
            <a:r>
              <a:rPr lang="en-US" altLang="ko-KR" smtClean="0"/>
              <a:t>: 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•"/>
            </a:pPr>
            <a:r>
              <a:rPr lang="ko-KR" altLang="en-US" sz="2000" smtClean="0"/>
              <a:t>일반적으로 계약서</a:t>
            </a:r>
            <a:r>
              <a:rPr lang="en-US" altLang="ko-KR" sz="2000" smtClean="0"/>
              <a:t>(</a:t>
            </a:r>
            <a:r>
              <a:rPr lang="ko-KR" altLang="en-US" sz="2000" smtClean="0"/>
              <a:t>제안서를 포함</a:t>
            </a:r>
            <a:r>
              <a:rPr lang="en-US" altLang="ko-KR" sz="2000" smtClean="0"/>
              <a:t>)</a:t>
            </a:r>
            <a:r>
              <a:rPr lang="ko-KR" altLang="en-US" sz="2000" smtClean="0"/>
              <a:t>에 의해 프로젝트가 시작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•"/>
            </a:pPr>
            <a:r>
              <a:rPr lang="ko-KR" altLang="en-US" sz="2000" smtClean="0"/>
              <a:t>제안서나 문제기술에는 개략적인 목표만 기술되어 있고 구체적인 목표는 요구사항 분석과정에서 구체적으로 제시 </a:t>
            </a:r>
            <a:endParaRPr lang="en-US" altLang="ko-KR" sz="2000" smtClean="0"/>
          </a:p>
          <a:p>
            <a:pPr eaLnBrk="1" hangingPunct="1">
              <a:lnSpc>
                <a:spcPct val="90000"/>
              </a:lnSpc>
              <a:buFont typeface="Arial" charset="0"/>
              <a:buChar char="•"/>
            </a:pPr>
            <a:r>
              <a:rPr lang="ko-KR" altLang="en-US" sz="2000" smtClean="0"/>
              <a:t>일반적으로 요구사항 분석은 개발팀의 임무이며 사용자의 일차적 임무는 아니다</a:t>
            </a:r>
            <a:r>
              <a:rPr lang="en-US" altLang="ko-KR" sz="2000" smtClean="0"/>
              <a:t>.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•"/>
            </a:pPr>
            <a:r>
              <a:rPr lang="ko-KR" altLang="en-US" sz="2000" smtClean="0"/>
              <a:t>고객의 막연한 기대는 결국 실망으로 나타나는 경우가 많으며 이를</a:t>
            </a:r>
            <a:r>
              <a:rPr lang="ko-KR" altLang="en-US" sz="2000" smtClean="0">
                <a:latin typeface="Times New Roman" pitchFamily="18" charset="0"/>
              </a:rPr>
              <a:t> </a:t>
            </a:r>
            <a:r>
              <a:rPr lang="ko-KR" altLang="en-US" sz="2000" smtClean="0"/>
              <a:t>방지하기 위해 고객과 개발자 간의 긴밀한 대화는 필수적 </a:t>
            </a:r>
            <a:endParaRPr lang="ko-KR" altLang="en-US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527995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24188" y="260350"/>
            <a:ext cx="6119812" cy="433388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sz="3600" b="1" dirty="0" smtClean="0"/>
              <a:t>고객의 오해</a:t>
            </a:r>
            <a:r>
              <a:rPr lang="en-US" altLang="ko-KR" sz="3600" b="1" dirty="0" smtClean="0"/>
              <a:t>(2)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0" y="1122363"/>
            <a:ext cx="8610600" cy="512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5000"/>
              </a:lnSpc>
              <a:buSzPct val="100000"/>
              <a:buFontTx/>
              <a:buChar char="☻"/>
            </a:pPr>
            <a:r>
              <a:rPr lang="en-US" altLang="ko-KR" smtClean="0"/>
              <a:t> </a:t>
            </a:r>
            <a:r>
              <a:rPr lang="ko-KR" altLang="en-US" smtClean="0"/>
              <a:t>오해</a:t>
            </a:r>
            <a:r>
              <a:rPr lang="en-US" altLang="ko-KR" smtClean="0"/>
              <a:t>: </a:t>
            </a:r>
            <a:r>
              <a:rPr lang="ko-KR" altLang="en-US" sz="2000" smtClean="0"/>
              <a:t>사용자의 요구사항은 계속 변하며 소프트웨어는 유연성이 </a:t>
            </a: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ko-KR" altLang="en-US" sz="2000" smtClean="0">
                <a:latin typeface="Times New Roman" pitchFamily="18" charset="0"/>
              </a:rPr>
              <a:t>                     </a:t>
            </a:r>
            <a:r>
              <a:rPr lang="ko-KR" altLang="en-US" sz="2000" smtClean="0"/>
              <a:t>있어 쉽게 변경을 수용할 수 있다</a:t>
            </a:r>
            <a:r>
              <a:rPr lang="en-US" altLang="ko-KR" sz="2000" smtClean="0"/>
              <a:t>.</a:t>
            </a: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endParaRPr lang="en-US" altLang="ko-KR" smtClean="0"/>
          </a:p>
          <a:p>
            <a:pPr eaLnBrk="1" hangingPunct="1">
              <a:lnSpc>
                <a:spcPct val="85000"/>
              </a:lnSpc>
              <a:buFontTx/>
              <a:buChar char="☺"/>
            </a:pPr>
            <a:r>
              <a:rPr lang="en-US" altLang="ko-KR" smtClean="0"/>
              <a:t> </a:t>
            </a:r>
            <a:r>
              <a:rPr lang="ko-KR" altLang="en-US" smtClean="0"/>
              <a:t>현실</a:t>
            </a:r>
            <a:r>
              <a:rPr lang="en-US" altLang="ko-KR" smtClean="0"/>
              <a:t>: </a:t>
            </a: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872102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0" y="1122363"/>
            <a:ext cx="8610600" cy="512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5000"/>
              </a:lnSpc>
              <a:buSzPct val="100000"/>
              <a:buFontTx/>
              <a:buChar char="☻"/>
            </a:pPr>
            <a:r>
              <a:rPr lang="en-US" altLang="ko-KR" smtClean="0"/>
              <a:t> </a:t>
            </a:r>
            <a:r>
              <a:rPr lang="ko-KR" altLang="en-US" smtClean="0"/>
              <a:t>오해</a:t>
            </a:r>
            <a:r>
              <a:rPr lang="en-US" altLang="ko-KR" smtClean="0"/>
              <a:t>: </a:t>
            </a:r>
            <a:r>
              <a:rPr lang="ko-KR" altLang="en-US" sz="2000" smtClean="0"/>
              <a:t>사용자의 요구사항은 계속 변하며 소프트웨어는 유연성이 </a:t>
            </a: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ko-KR" altLang="en-US" sz="2000" smtClean="0">
                <a:latin typeface="Times New Roman" pitchFamily="18" charset="0"/>
              </a:rPr>
              <a:t>                     </a:t>
            </a:r>
            <a:r>
              <a:rPr lang="ko-KR" altLang="en-US" sz="2000" smtClean="0"/>
              <a:t>있어 쉽게 변경을 수용할 수 있다</a:t>
            </a:r>
            <a:r>
              <a:rPr lang="en-US" altLang="ko-KR" sz="2000" smtClean="0"/>
              <a:t>.</a:t>
            </a: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endParaRPr lang="en-US" altLang="ko-KR" smtClean="0"/>
          </a:p>
          <a:p>
            <a:pPr eaLnBrk="1" hangingPunct="1">
              <a:lnSpc>
                <a:spcPct val="85000"/>
              </a:lnSpc>
              <a:buFontTx/>
              <a:buChar char="☺"/>
            </a:pPr>
            <a:r>
              <a:rPr lang="en-US" altLang="ko-KR" smtClean="0"/>
              <a:t> </a:t>
            </a:r>
            <a:r>
              <a:rPr lang="ko-KR" altLang="en-US" smtClean="0"/>
              <a:t>현실</a:t>
            </a:r>
            <a:r>
              <a:rPr lang="en-US" altLang="ko-KR" smtClean="0"/>
              <a:t>: </a:t>
            </a:r>
          </a:p>
          <a:p>
            <a:pPr eaLnBrk="1" hangingPunct="1">
              <a:lnSpc>
                <a:spcPct val="85000"/>
              </a:lnSpc>
              <a:buFont typeface="Arial" charset="0"/>
              <a:buChar char="•"/>
            </a:pPr>
            <a:r>
              <a:rPr lang="ko-KR" altLang="en-US" sz="2000" smtClean="0"/>
              <a:t>소프트웨어가 유연성을 가지고 있는 것이 사실이나 그 유연성을 남용하면 재앙을 초래하기 쉽다</a:t>
            </a:r>
            <a:r>
              <a:rPr lang="en-US" altLang="ko-KR" sz="2000" smtClean="0"/>
              <a:t>. </a:t>
            </a:r>
          </a:p>
          <a:p>
            <a:pPr eaLnBrk="1" hangingPunct="1">
              <a:lnSpc>
                <a:spcPct val="85000"/>
              </a:lnSpc>
              <a:buFont typeface="Arial" charset="0"/>
              <a:buChar char="•"/>
            </a:pPr>
            <a:r>
              <a:rPr lang="ko-KR" altLang="en-US" sz="2000" smtClean="0"/>
              <a:t>고객의 요구사항은 불변하는 절대적인 것이 아니다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고객의 요구사항이 잘못된 것으로 판정되는 경우가 많으며 이를 시정하는</a:t>
            </a:r>
            <a:r>
              <a:rPr lang="ko-KR" altLang="en-US" sz="2000" smtClean="0">
                <a:latin typeface="Times New Roman" pitchFamily="18" charset="0"/>
              </a:rPr>
              <a:t> </a:t>
            </a:r>
            <a:r>
              <a:rPr lang="ko-KR" altLang="en-US" sz="2000" smtClean="0"/>
              <a:t>일이 개발자에게 돌아올 가능성이 높다</a:t>
            </a:r>
            <a:r>
              <a:rPr lang="en-US" altLang="ko-KR" sz="2000" smtClean="0"/>
              <a:t>. </a:t>
            </a:r>
          </a:p>
          <a:p>
            <a:pPr eaLnBrk="1" hangingPunct="1">
              <a:lnSpc>
                <a:spcPct val="85000"/>
              </a:lnSpc>
              <a:buFont typeface="Arial" charset="0"/>
              <a:buChar char="•"/>
            </a:pPr>
            <a:r>
              <a:rPr lang="ko-KR" altLang="en-US" sz="2000" smtClean="0"/>
              <a:t>요구사항이 변경되는 것은 피할 수 없으나 그 변경요구가 언제 일어나는가에 따라 프로젝트에 큰 영향을 미칠 수 있다</a:t>
            </a:r>
            <a:r>
              <a:rPr lang="en-US" altLang="ko-KR" sz="2000" smtClean="0"/>
              <a:t>. </a:t>
            </a:r>
          </a:p>
          <a:p>
            <a:pPr eaLnBrk="1" hangingPunct="1">
              <a:lnSpc>
                <a:spcPct val="85000"/>
              </a:lnSpc>
              <a:buFont typeface="Arial" charset="0"/>
              <a:buChar char="•"/>
            </a:pPr>
            <a:r>
              <a:rPr lang="ko-KR" altLang="en-US" sz="2000" smtClean="0"/>
              <a:t>만약 요구분석 단계에서 변경이 요구되면 상대적으로 고쳐나가기가 쉽다</a:t>
            </a:r>
            <a:r>
              <a:rPr lang="en-US" altLang="ko-KR" sz="2000" smtClean="0"/>
              <a:t>. </a:t>
            </a:r>
          </a:p>
          <a:p>
            <a:pPr eaLnBrk="1" hangingPunct="1">
              <a:lnSpc>
                <a:spcPct val="85000"/>
              </a:lnSpc>
              <a:buFont typeface="Arial" charset="0"/>
              <a:buChar char="•"/>
            </a:pPr>
            <a:r>
              <a:rPr lang="ko-KR" altLang="en-US" sz="2000" smtClean="0"/>
              <a:t>구체적인 요구사항을 초기에 끌어낼수록 시스템 수정은 최소화되고 좋은 품질의 시스템이 만들어진다</a:t>
            </a:r>
            <a:r>
              <a:rPr lang="en-US" altLang="ko-KR" sz="2000" smtClean="0"/>
              <a:t>.  </a:t>
            </a:r>
            <a:endParaRPr lang="en-US" altLang="ko-KR" smtClean="0"/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9794056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24188" y="260350"/>
            <a:ext cx="6119812" cy="433388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ko-KR" sz="3600" b="1" dirty="0" smtClean="0"/>
              <a:t>3. </a:t>
            </a:r>
            <a:r>
              <a:rPr lang="ko-KR" altLang="en-US" sz="3600" b="1" dirty="0" smtClean="0"/>
              <a:t>엔지니어의 오해</a:t>
            </a:r>
            <a:r>
              <a:rPr lang="en-US" altLang="ko-KR" sz="3600" b="1" dirty="0" smtClean="0"/>
              <a:t>(1)</a:t>
            </a:r>
            <a:endParaRPr lang="ko-KR" altLang="en-US" sz="3600" b="1" dirty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0" y="1122363"/>
            <a:ext cx="8610600" cy="512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ko-KR" altLang="en-US" sz="2000" smtClean="0"/>
          </a:p>
          <a:p>
            <a:pPr eaLnBrk="1" hangingPunct="1">
              <a:lnSpc>
                <a:spcPct val="90000"/>
              </a:lnSpc>
              <a:buSzPct val="100000"/>
              <a:buFontTx/>
              <a:buChar char="☻"/>
            </a:pPr>
            <a:r>
              <a:rPr lang="ko-KR" altLang="en-US" sz="2000" smtClean="0"/>
              <a:t>오해</a:t>
            </a:r>
            <a:r>
              <a:rPr lang="en-US" altLang="ko-KR" sz="2000" smtClean="0"/>
              <a:t>:</a:t>
            </a:r>
            <a:r>
              <a:rPr lang="en-US" altLang="ko-KR" smtClean="0"/>
              <a:t> </a:t>
            </a:r>
            <a:r>
              <a:rPr lang="ko-KR" altLang="en-US" sz="2000" smtClean="0"/>
              <a:t>일단 프로그램이 만들어지고 작동하면 우리의 임무는 끝난다</a:t>
            </a:r>
            <a:r>
              <a:rPr lang="en-US" altLang="ko-KR" sz="2000" smtClean="0"/>
              <a:t>. </a:t>
            </a:r>
            <a:endParaRPr lang="en-US" altLang="ko-KR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2000" smtClean="0"/>
          </a:p>
          <a:p>
            <a:pPr eaLnBrk="1" hangingPunct="1">
              <a:lnSpc>
                <a:spcPct val="90000"/>
              </a:lnSpc>
              <a:buFontTx/>
              <a:buChar char="☺"/>
            </a:pPr>
            <a:r>
              <a:rPr lang="en-US" altLang="ko-KR" sz="2000" smtClean="0"/>
              <a:t> </a:t>
            </a:r>
            <a:r>
              <a:rPr lang="ko-KR" altLang="en-US" sz="2000" smtClean="0"/>
              <a:t>현실</a:t>
            </a:r>
            <a:r>
              <a:rPr lang="en-US" altLang="ko-KR" sz="2000" smtClean="0"/>
              <a:t>: </a:t>
            </a:r>
            <a:endParaRPr lang="en-US" altLang="ko-KR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31259214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0" y="1122363"/>
            <a:ext cx="8610600" cy="512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ko-KR" altLang="en-US" sz="2000" smtClean="0"/>
          </a:p>
          <a:p>
            <a:pPr eaLnBrk="1" hangingPunct="1">
              <a:lnSpc>
                <a:spcPct val="90000"/>
              </a:lnSpc>
              <a:buSzPct val="100000"/>
              <a:buFontTx/>
              <a:buChar char="☻"/>
            </a:pPr>
            <a:r>
              <a:rPr lang="ko-KR" altLang="en-US" sz="2000" smtClean="0"/>
              <a:t>오해</a:t>
            </a:r>
            <a:r>
              <a:rPr lang="en-US" altLang="ko-KR" sz="2000" smtClean="0"/>
              <a:t>:</a:t>
            </a:r>
            <a:r>
              <a:rPr lang="en-US" altLang="ko-KR" smtClean="0"/>
              <a:t> </a:t>
            </a:r>
            <a:r>
              <a:rPr lang="ko-KR" altLang="en-US" sz="2000" smtClean="0"/>
              <a:t>일단 프로그램이 만들어지고 작동하면 우리의 임무는 끝난다</a:t>
            </a:r>
            <a:r>
              <a:rPr lang="en-US" altLang="ko-KR" sz="2000" smtClean="0"/>
              <a:t>. </a:t>
            </a:r>
            <a:endParaRPr lang="en-US" altLang="ko-KR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2000" smtClean="0"/>
          </a:p>
          <a:p>
            <a:pPr eaLnBrk="1" hangingPunct="1">
              <a:lnSpc>
                <a:spcPct val="90000"/>
              </a:lnSpc>
              <a:buFontTx/>
              <a:buChar char="☺"/>
            </a:pPr>
            <a:r>
              <a:rPr lang="en-US" altLang="ko-KR" sz="2000" smtClean="0"/>
              <a:t> </a:t>
            </a:r>
            <a:r>
              <a:rPr lang="ko-KR" altLang="en-US" sz="2000" smtClean="0"/>
              <a:t>현실</a:t>
            </a:r>
            <a:r>
              <a:rPr lang="en-US" altLang="ko-KR" sz="2000" smtClean="0"/>
              <a:t>: </a:t>
            </a:r>
            <a:endParaRPr lang="en-US" altLang="ko-KR" smtClean="0"/>
          </a:p>
          <a:p>
            <a:pPr eaLnBrk="1" hangingPunct="1">
              <a:lnSpc>
                <a:spcPct val="90000"/>
              </a:lnSpc>
              <a:buFont typeface="Arial" charset="0"/>
              <a:buChar char="•"/>
            </a:pPr>
            <a:r>
              <a:rPr lang="ko-KR" altLang="en-US" sz="2000" smtClean="0"/>
              <a:t>개발하는 소프트웨어는 비용과 효과가 측정되는 전문적이고</a:t>
            </a:r>
            <a:r>
              <a:rPr lang="ko-KR" altLang="en-US" sz="2000" smtClean="0">
                <a:latin typeface="Times New Roman" pitchFamily="18" charset="0"/>
              </a:rPr>
              <a:t> </a:t>
            </a:r>
            <a:r>
              <a:rPr lang="ko-KR" altLang="en-US" sz="2000" smtClean="0"/>
              <a:t>상업적인 시스템이다</a:t>
            </a:r>
            <a:r>
              <a:rPr lang="en-US" altLang="ko-KR" sz="2000" smtClean="0"/>
              <a:t>.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•"/>
            </a:pPr>
            <a:r>
              <a:rPr lang="ko-KR" altLang="en-US" sz="2000" smtClean="0"/>
              <a:t>사용자에게 배달되어 사용되어야 한다</a:t>
            </a:r>
            <a:r>
              <a:rPr lang="en-US" altLang="ko-KR" sz="2000" smtClean="0"/>
              <a:t>. 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•"/>
            </a:pPr>
            <a:r>
              <a:rPr lang="ko-KR" altLang="en-US" sz="2000" smtClean="0"/>
              <a:t>유지보수를 포함한 장기적인 안목 필요 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•"/>
            </a:pPr>
            <a:r>
              <a:rPr lang="ko-KR" altLang="en-US" sz="2000" smtClean="0"/>
              <a:t>시스템이 배달되어 사용되는 것은 새로운 임무의 시작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•"/>
            </a:pPr>
            <a:r>
              <a:rPr lang="ko-KR" altLang="en-US" sz="2000" smtClean="0"/>
              <a:t>기술의 효용이 오래가도록 설계</a:t>
            </a:r>
            <a:r>
              <a:rPr lang="en-US" altLang="ko-KR" sz="2000" smtClean="0"/>
              <a:t>, </a:t>
            </a:r>
            <a:r>
              <a:rPr lang="ko-KR" altLang="en-US" sz="2000" smtClean="0"/>
              <a:t>확장성이 용이한지 자문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•"/>
            </a:pPr>
            <a:r>
              <a:rPr lang="ko-KR" altLang="en-US" sz="2000" smtClean="0"/>
              <a:t>이는 프로와 아마추어의 차이점 </a:t>
            </a:r>
            <a:endParaRPr lang="ko-KR" altLang="en-US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43678016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24188" y="331788"/>
            <a:ext cx="6119812" cy="433387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sz="3600" b="1" dirty="0" smtClean="0"/>
              <a:t>엔지니어의 오해</a:t>
            </a:r>
            <a:r>
              <a:rPr lang="en-US" altLang="ko-KR" sz="3600" b="1" dirty="0" smtClean="0"/>
              <a:t>(</a:t>
            </a:r>
            <a:r>
              <a:rPr lang="en-US" altLang="ko-KR" sz="3600" b="1" dirty="0"/>
              <a:t>2</a:t>
            </a:r>
            <a:r>
              <a:rPr lang="en-US" altLang="ko-KR" sz="3600" b="1" dirty="0" smtClean="0"/>
              <a:t>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0" y="1122363"/>
            <a:ext cx="8610600" cy="512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SzPct val="100000"/>
              <a:buFontTx/>
              <a:buChar char="☻"/>
            </a:pPr>
            <a:r>
              <a:rPr lang="ko-KR" altLang="en-US" smtClean="0"/>
              <a:t>오해</a:t>
            </a:r>
            <a:r>
              <a:rPr lang="en-US" altLang="ko-KR" smtClean="0"/>
              <a:t>: </a:t>
            </a:r>
            <a:r>
              <a:rPr lang="ko-KR" altLang="en-US" sz="2000" smtClean="0"/>
              <a:t>시스템을 작동시켜 보기 전까지는 품질을 평가할 방법이 </a:t>
            </a:r>
          </a:p>
          <a:p>
            <a:pPr eaLnBrk="1" hangingPunct="1">
              <a:buFont typeface="Wingdings" pitchFamily="2" charset="2"/>
              <a:buNone/>
            </a:pPr>
            <a:r>
              <a:rPr lang="ko-KR" altLang="en-US" sz="2000" smtClean="0">
                <a:latin typeface="Times New Roman" pitchFamily="18" charset="0"/>
              </a:rPr>
              <a:t>                     </a:t>
            </a:r>
            <a:r>
              <a:rPr lang="ko-KR" altLang="en-US" sz="2000" smtClean="0"/>
              <a:t>없다</a:t>
            </a:r>
            <a:r>
              <a:rPr lang="en-US" altLang="ko-KR" sz="2000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mtClean="0"/>
          </a:p>
          <a:p>
            <a:pPr eaLnBrk="1" hangingPunct="1">
              <a:buFontTx/>
              <a:buChar char="☺"/>
            </a:pPr>
            <a:r>
              <a:rPr lang="ko-KR" altLang="en-US" smtClean="0"/>
              <a:t>현실</a:t>
            </a:r>
            <a:r>
              <a:rPr lang="en-US" altLang="ko-KR" smtClean="0"/>
              <a:t>: </a:t>
            </a:r>
          </a:p>
          <a:p>
            <a:pPr eaLnBrk="1" hangingPunct="1">
              <a:buFont typeface="Wingdings" pitchFamily="2" charset="2"/>
              <a:buNone/>
            </a:pPr>
            <a:endParaRPr lang="ko-KR" altLang="en-US" smtClean="0"/>
          </a:p>
          <a:p>
            <a:pPr eaLnBrk="1" hangingPunct="1">
              <a:buFont typeface="Wingdings" pitchFamily="2" charset="2"/>
              <a:buNone/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1239112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0" y="1122363"/>
            <a:ext cx="8610600" cy="512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/>
          <a:p>
            <a:pPr eaLnBrk="1" hangingPunct="1">
              <a:buSzPct val="100000"/>
              <a:buFontTx/>
              <a:buChar char="☻"/>
            </a:pPr>
            <a:r>
              <a:rPr lang="ko-KR" altLang="en-US" smtClean="0"/>
              <a:t>오해</a:t>
            </a:r>
            <a:r>
              <a:rPr lang="en-US" altLang="ko-KR" smtClean="0"/>
              <a:t>: </a:t>
            </a:r>
            <a:r>
              <a:rPr lang="ko-KR" altLang="en-US" sz="2000" smtClean="0"/>
              <a:t>시스템을 작동시켜 보기 전까지는 품질을 평가할 방법이 </a:t>
            </a:r>
          </a:p>
          <a:p>
            <a:pPr eaLnBrk="1" hangingPunct="1">
              <a:buFont typeface="Wingdings" pitchFamily="2" charset="2"/>
              <a:buNone/>
            </a:pPr>
            <a:r>
              <a:rPr lang="ko-KR" altLang="en-US" sz="2000" smtClean="0">
                <a:latin typeface="Times New Roman" pitchFamily="18" charset="0"/>
              </a:rPr>
              <a:t>                     </a:t>
            </a:r>
            <a:r>
              <a:rPr lang="ko-KR" altLang="en-US" sz="2000" smtClean="0"/>
              <a:t>없다</a:t>
            </a:r>
            <a:r>
              <a:rPr lang="en-US" altLang="ko-KR" sz="2000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mtClean="0"/>
          </a:p>
          <a:p>
            <a:pPr eaLnBrk="1" hangingPunct="1">
              <a:buFontTx/>
              <a:buChar char="☺"/>
            </a:pPr>
            <a:r>
              <a:rPr lang="ko-KR" altLang="en-US" smtClean="0"/>
              <a:t>현실</a:t>
            </a:r>
            <a:r>
              <a:rPr lang="en-US" altLang="ko-KR" smtClean="0"/>
              <a:t>: </a:t>
            </a:r>
          </a:p>
          <a:p>
            <a:pPr eaLnBrk="1" hangingPunct="1">
              <a:buFont typeface="Arial" charset="0"/>
              <a:buChar char="•"/>
            </a:pPr>
            <a:r>
              <a:rPr lang="ko-KR" altLang="en-US" sz="2000" smtClean="0"/>
              <a:t>이는 소프트웨어가 눈으로 감지될 수 없기 때문에 작동시키기 전까지는 그 기능과 품질을 알 수 없다는 오해</a:t>
            </a:r>
          </a:p>
          <a:p>
            <a:pPr eaLnBrk="1" hangingPunct="1">
              <a:buFont typeface="Arial" charset="0"/>
              <a:buChar char="•"/>
            </a:pPr>
            <a:r>
              <a:rPr lang="ko-KR" altLang="en-US" sz="2000" smtClean="0"/>
              <a:t>품질은 마지막 테스팅에 의해 얻어지는 것이 아니다</a:t>
            </a:r>
            <a:r>
              <a:rPr lang="en-US" altLang="ko-KR" sz="2000" smtClean="0"/>
              <a:t>. </a:t>
            </a:r>
          </a:p>
          <a:p>
            <a:pPr eaLnBrk="1" hangingPunct="1">
              <a:buFont typeface="Arial" charset="0"/>
              <a:buChar char="•"/>
            </a:pPr>
            <a:r>
              <a:rPr lang="ko-KR" altLang="en-US" sz="2000" smtClean="0"/>
              <a:t>소프트웨어 품질도 공정 과정마다 품질 여과를 할 때 얻어짐</a:t>
            </a:r>
          </a:p>
          <a:p>
            <a:pPr eaLnBrk="1" hangingPunct="1">
              <a:buFont typeface="Arial" charset="0"/>
              <a:buChar char="•"/>
            </a:pPr>
            <a:r>
              <a:rPr lang="ko-KR" altLang="en-US" sz="2000" smtClean="0"/>
              <a:t>가장 효과적인 품질여과 방법은 각 공정 과정마다 공식 기술 검토회를 거치는 것</a:t>
            </a:r>
            <a:endParaRPr lang="en-US" altLang="ko-KR" sz="2000" smtClean="0"/>
          </a:p>
          <a:p>
            <a:pPr eaLnBrk="1" hangingPunct="1">
              <a:buFont typeface="Arial" charset="0"/>
              <a:buChar char="•"/>
            </a:pPr>
            <a:r>
              <a:rPr lang="ko-KR" altLang="en-US" sz="2000" smtClean="0"/>
              <a:t>품질 보증을 위하여 가장 중요시되는 공식적인 검토회는 요구사항 명세서에 대한 것</a:t>
            </a:r>
          </a:p>
          <a:p>
            <a:pPr eaLnBrk="1" hangingPunct="1">
              <a:buFont typeface="Arial" charset="0"/>
              <a:buChar char="•"/>
            </a:pPr>
            <a:r>
              <a:rPr lang="ko-KR" altLang="en-US" sz="2000" smtClean="0"/>
              <a:t>품질 보증과 품질 향상은 책임의 소재가 명확할 때 얻어짐</a:t>
            </a:r>
          </a:p>
          <a:p>
            <a:pPr eaLnBrk="1" hangingPunct="1">
              <a:buFont typeface="Wingdings" pitchFamily="2" charset="2"/>
              <a:buNone/>
            </a:pPr>
            <a:endParaRPr lang="ko-KR" altLang="en-US" smtClean="0"/>
          </a:p>
          <a:p>
            <a:pPr eaLnBrk="1" hangingPunct="1">
              <a:buFont typeface="Wingdings" pitchFamily="2" charset="2"/>
              <a:buNone/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497703711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24188" y="260350"/>
            <a:ext cx="6119812" cy="433388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sz="3600" b="1" dirty="0" smtClean="0"/>
              <a:t>엔지니어의 오해</a:t>
            </a:r>
            <a:r>
              <a:rPr lang="en-US" altLang="ko-KR" sz="3600" b="1" dirty="0" smtClean="0"/>
              <a:t>(</a:t>
            </a:r>
            <a:r>
              <a:rPr lang="en-US" altLang="ko-KR" sz="3600" b="1" dirty="0"/>
              <a:t>3</a:t>
            </a:r>
            <a:r>
              <a:rPr lang="en-US" altLang="ko-KR" sz="3600" b="1" dirty="0" smtClean="0"/>
              <a:t>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0" y="1122363"/>
            <a:ext cx="8610600" cy="512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ko-KR" smtClean="0"/>
          </a:p>
          <a:p>
            <a:pPr eaLnBrk="1" hangingPunct="1">
              <a:buSzPct val="100000"/>
              <a:buFontTx/>
              <a:buChar char="☻"/>
            </a:pPr>
            <a:r>
              <a:rPr lang="ko-KR" altLang="en-US" smtClean="0"/>
              <a:t>오해</a:t>
            </a:r>
            <a:r>
              <a:rPr lang="en-US" altLang="ko-KR" smtClean="0"/>
              <a:t>: </a:t>
            </a:r>
            <a:r>
              <a:rPr lang="ko-KR" altLang="en-US" smtClean="0"/>
              <a:t>프로젝트의 결과는 작동하는 프로그램뿐이다</a:t>
            </a:r>
            <a:r>
              <a:rPr lang="en-US" altLang="ko-KR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mtClean="0"/>
          </a:p>
          <a:p>
            <a:pPr eaLnBrk="1" hangingPunct="1">
              <a:buFontTx/>
              <a:buChar char="☺"/>
            </a:pPr>
            <a:r>
              <a:rPr lang="ko-KR" altLang="en-US" smtClean="0"/>
              <a:t>현실</a:t>
            </a:r>
            <a:r>
              <a:rPr lang="en-US" altLang="ko-KR" smtClean="0"/>
              <a:t>: 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547820890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0" y="1122363"/>
            <a:ext cx="8610600" cy="512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itchFamily="2" charset="2"/>
              <a:buNone/>
            </a:pPr>
            <a:endParaRPr lang="en-US" altLang="ko-KR" smtClean="0"/>
          </a:p>
          <a:p>
            <a:pPr eaLnBrk="1" hangingPunct="1">
              <a:buSzPct val="100000"/>
              <a:buFontTx/>
              <a:buChar char="☻"/>
            </a:pPr>
            <a:r>
              <a:rPr lang="ko-KR" altLang="en-US" smtClean="0"/>
              <a:t>오해</a:t>
            </a:r>
            <a:r>
              <a:rPr lang="en-US" altLang="ko-KR" smtClean="0"/>
              <a:t>: </a:t>
            </a:r>
            <a:r>
              <a:rPr lang="ko-KR" altLang="en-US" smtClean="0"/>
              <a:t>프로젝트의 결과는 작동하는 프로그램뿐이다</a:t>
            </a:r>
            <a:r>
              <a:rPr lang="en-US" altLang="ko-KR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mtClean="0"/>
          </a:p>
          <a:p>
            <a:pPr eaLnBrk="1" hangingPunct="1">
              <a:buFontTx/>
              <a:buChar char="☺"/>
            </a:pPr>
            <a:r>
              <a:rPr lang="ko-KR" altLang="en-US" smtClean="0"/>
              <a:t>현실</a:t>
            </a:r>
            <a:r>
              <a:rPr lang="en-US" altLang="ko-KR" smtClean="0"/>
              <a:t>: </a:t>
            </a:r>
          </a:p>
          <a:p>
            <a:pPr eaLnBrk="1" hangingPunct="1">
              <a:buFont typeface="Arial" charset="0"/>
              <a:buChar char="•"/>
            </a:pPr>
            <a:r>
              <a:rPr lang="ko-KR" altLang="en-US" smtClean="0"/>
              <a:t>작동하는 프로그램은 프로젝트의 결과 중의 하나</a:t>
            </a:r>
          </a:p>
          <a:p>
            <a:pPr eaLnBrk="1" hangingPunct="1">
              <a:buFont typeface="Arial" charset="0"/>
              <a:buChar char="•"/>
            </a:pPr>
            <a:r>
              <a:rPr lang="ko-KR" altLang="en-US" smtClean="0"/>
              <a:t>개발 단계마다 나오는 문서는 중요한 결과물 </a:t>
            </a:r>
          </a:p>
          <a:p>
            <a:pPr eaLnBrk="1" hangingPunct="1">
              <a:buFont typeface="Arial" charset="0"/>
              <a:buChar char="•"/>
            </a:pPr>
            <a:r>
              <a:rPr lang="ko-KR" altLang="en-US" smtClean="0"/>
              <a:t>문서의 개발은 프로젝트의 다음 단계를 성공적으로 완수하기</a:t>
            </a:r>
            <a:r>
              <a:rPr lang="ko-KR" altLang="en-US" smtClean="0">
                <a:latin typeface="Times New Roman" pitchFamily="18" charset="0"/>
              </a:rPr>
              <a:t>  </a:t>
            </a:r>
            <a:r>
              <a:rPr lang="ko-KR" altLang="en-US" smtClean="0"/>
              <a:t>위해 필요하며 특히 유지보수를 위해 없어서는 안될 중요한 요소 </a:t>
            </a:r>
          </a:p>
          <a:p>
            <a:pPr eaLnBrk="1" hangingPunct="1">
              <a:buFont typeface="Arial" charset="0"/>
              <a:buChar char="•"/>
            </a:pPr>
            <a:r>
              <a:rPr lang="ko-KR" altLang="en-US" smtClean="0"/>
              <a:t>소프트웨어의 기술력과 시스템의 생명력은 문서의 성공적 개발에 달려있음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87223650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24188" y="260350"/>
            <a:ext cx="6119812" cy="433388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ko-KR" sz="3600" b="1" dirty="0" smtClean="0"/>
              <a:t>&lt;</a:t>
            </a:r>
            <a:r>
              <a:rPr lang="ko-KR" altLang="en-US" sz="3600" b="1" dirty="0" smtClean="0"/>
              <a:t>개발 비용 분포</a:t>
            </a:r>
            <a:r>
              <a:rPr lang="en-US" altLang="ko-KR" sz="3600" b="1" dirty="0" smtClean="0"/>
              <a:t>&gt; </a:t>
            </a:r>
          </a:p>
        </p:txBody>
      </p:sp>
      <p:pic>
        <p:nvPicPr>
          <p:cNvPr id="3075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014538"/>
            <a:ext cx="6280150" cy="2952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1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600" y="2996952"/>
            <a:ext cx="7785100" cy="474662"/>
          </a:xfrm>
        </p:spPr>
        <p:txBody>
          <a:bodyPr/>
          <a:lstStyle/>
          <a:p>
            <a:r>
              <a:rPr lang="ko-KR" altLang="en-US" dirty="0" smtClean="0"/>
              <a:t>테스트의 이해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99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테스트와 소프트웨어 테스트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10" y="2888940"/>
            <a:ext cx="5883805" cy="362187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800784" y="818710"/>
            <a:ext cx="3403803" cy="72008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死</a:t>
            </a:r>
            <a:r>
              <a:rPr lang="en-US" altLang="ko-KR" sz="32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r>
              <a:rPr lang="ko-KR" altLang="en-US" sz="32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後</a:t>
            </a:r>
            <a:r>
              <a:rPr lang="en-US" altLang="ko-KR" sz="32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r>
              <a:rPr lang="ko-KR" altLang="en-US" sz="32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藥</a:t>
            </a:r>
            <a:r>
              <a:rPr lang="en-US" altLang="ko-KR" sz="32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r>
              <a:rPr lang="ko-KR" altLang="en-US" sz="32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方</a:t>
            </a:r>
            <a:r>
              <a:rPr lang="en-US" altLang="ko-KR" sz="32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r>
              <a:rPr lang="ko-KR" altLang="en-US" sz="32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文</a:t>
            </a:r>
            <a:endParaRPr lang="ko-KR" altLang="en-US" sz="32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04187" y="1819234"/>
            <a:ext cx="3796996" cy="45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0000FF"/>
                </a:solidFill>
              </a:rPr>
              <a:t>사람이 죽은 뒤에 약을 짓는다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06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1-1 </a:t>
            </a:r>
            <a:r>
              <a:rPr lang="ko-KR" altLang="en-US" sz="2400" dirty="0" smtClean="0"/>
              <a:t>소프트웨어 오류로 인한 사고 사례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걸프전 당시 </a:t>
            </a:r>
            <a:r>
              <a:rPr lang="ko-KR" altLang="en-US" dirty="0" err="1" smtClean="0">
                <a:solidFill>
                  <a:srgbClr val="004A82"/>
                </a:solidFill>
              </a:rPr>
              <a:t>페트리어트</a:t>
            </a:r>
            <a:r>
              <a:rPr lang="ko-KR" altLang="en-US" dirty="0" smtClean="0">
                <a:solidFill>
                  <a:srgbClr val="004A82"/>
                </a:solidFill>
              </a:rPr>
              <a:t> 미사일 실패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미사일이 </a:t>
            </a:r>
            <a:r>
              <a:rPr lang="en-US" altLang="ko-KR" dirty="0"/>
              <a:t>1 km</a:t>
            </a:r>
            <a:r>
              <a:rPr lang="ko-KR" altLang="en-US" dirty="0"/>
              <a:t>를 날아갈 때마다 </a:t>
            </a:r>
            <a:r>
              <a:rPr lang="en-US" altLang="ko-KR" dirty="0" smtClean="0"/>
              <a:t>0.5~1</a:t>
            </a:r>
            <a:r>
              <a:rPr lang="ko-KR" altLang="en-US" dirty="0"/>
              <a:t>초 정도의 아주 미세한 오차 </a:t>
            </a:r>
            <a:r>
              <a:rPr lang="ko-KR" altLang="en-US" dirty="0" smtClean="0"/>
              <a:t>발생 때문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>
                <a:solidFill>
                  <a:srgbClr val="004A82"/>
                </a:solidFill>
              </a:rPr>
              <a:t>방사선 치료기 </a:t>
            </a:r>
            <a:r>
              <a:rPr lang="ko-KR" altLang="en-US" dirty="0" err="1" smtClean="0">
                <a:solidFill>
                  <a:srgbClr val="004A82"/>
                </a:solidFill>
              </a:rPr>
              <a:t>테락</a:t>
            </a:r>
            <a:r>
              <a:rPr lang="en-US" altLang="ko-KR" dirty="0" smtClean="0">
                <a:solidFill>
                  <a:srgbClr val="004A82"/>
                </a:solidFill>
              </a:rPr>
              <a:t>-25</a:t>
            </a:r>
            <a:r>
              <a:rPr lang="ko-KR" altLang="en-US" dirty="0" smtClean="0">
                <a:solidFill>
                  <a:srgbClr val="004A82"/>
                </a:solidFill>
              </a:rPr>
              <a:t>의 사고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err="1" smtClean="0"/>
              <a:t>테락</a:t>
            </a:r>
            <a:r>
              <a:rPr lang="en-US" altLang="ko-KR" dirty="0"/>
              <a:t>-20</a:t>
            </a:r>
            <a:r>
              <a:rPr lang="ko-KR" altLang="en-US" dirty="0"/>
              <a:t>을 </a:t>
            </a:r>
            <a:r>
              <a:rPr lang="ko-KR" altLang="en-US" dirty="0" err="1"/>
              <a:t>테락</a:t>
            </a:r>
            <a:r>
              <a:rPr lang="en-US" altLang="ko-KR" dirty="0"/>
              <a:t>-25</a:t>
            </a:r>
            <a:r>
              <a:rPr lang="ko-KR" altLang="en-US" dirty="0"/>
              <a:t>로 버전 </a:t>
            </a:r>
            <a:r>
              <a:rPr lang="ko-KR" altLang="en-US" dirty="0" err="1"/>
              <a:t>업할</a:t>
            </a:r>
            <a:r>
              <a:rPr lang="ko-KR" altLang="en-US" dirty="0"/>
              <a:t> 때</a:t>
            </a:r>
            <a:r>
              <a:rPr lang="en-US" altLang="ko-KR" dirty="0"/>
              <a:t>, </a:t>
            </a:r>
            <a:r>
              <a:rPr lang="ko-KR" altLang="en-US" dirty="0"/>
              <a:t>사고가 없던 </a:t>
            </a:r>
            <a:r>
              <a:rPr lang="ko-KR" altLang="en-US" dirty="0" err="1"/>
              <a:t>테락</a:t>
            </a:r>
            <a:r>
              <a:rPr lang="en-US" altLang="ko-KR" dirty="0"/>
              <a:t>-20</a:t>
            </a:r>
            <a:r>
              <a:rPr lang="ko-KR" altLang="en-US" dirty="0"/>
              <a:t>만 믿고 </a:t>
            </a:r>
            <a:r>
              <a:rPr lang="ko-KR" altLang="en-US" dirty="0" err="1"/>
              <a:t>테락</a:t>
            </a:r>
            <a:r>
              <a:rPr lang="en-US" altLang="ko-KR" dirty="0"/>
              <a:t>-25</a:t>
            </a:r>
            <a:r>
              <a:rPr lang="ko-KR" altLang="en-US" dirty="0"/>
              <a:t>의 전체 코드에 대한 테스트를 생략했기 </a:t>
            </a:r>
            <a:r>
              <a:rPr lang="ko-KR" altLang="en-US" dirty="0" smtClean="0"/>
              <a:t>때문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>
                <a:solidFill>
                  <a:srgbClr val="004A82"/>
                </a:solidFill>
              </a:rPr>
              <a:t>상업용 우주선 아리안 </a:t>
            </a:r>
            <a:r>
              <a:rPr lang="en-US" altLang="ko-KR" dirty="0" smtClean="0">
                <a:solidFill>
                  <a:srgbClr val="004A82"/>
                </a:solidFill>
              </a:rPr>
              <a:t>5</a:t>
            </a:r>
            <a:r>
              <a:rPr lang="ko-KR" altLang="en-US" dirty="0" smtClean="0">
                <a:solidFill>
                  <a:srgbClr val="004A82"/>
                </a:solidFill>
              </a:rPr>
              <a:t>호의 공중 폭발</a:t>
            </a:r>
            <a:endParaRPr lang="en-US" altLang="ko-KR" dirty="0">
              <a:solidFill>
                <a:srgbClr val="004A82"/>
              </a:solidFill>
            </a:endParaRPr>
          </a:p>
          <a:p>
            <a:pPr lvl="1"/>
            <a:r>
              <a:rPr lang="en-US" altLang="ko-KR" dirty="0"/>
              <a:t>64</a:t>
            </a:r>
            <a:r>
              <a:rPr lang="ko-KR" altLang="en-US" dirty="0" smtClean="0"/>
              <a:t>비트 </a:t>
            </a:r>
            <a:r>
              <a:rPr lang="ko-KR" altLang="en-US" dirty="0"/>
              <a:t>값을 </a:t>
            </a:r>
            <a:r>
              <a:rPr lang="en-US" altLang="ko-KR" dirty="0"/>
              <a:t>16</a:t>
            </a:r>
            <a:r>
              <a:rPr lang="ko-KR" altLang="en-US" dirty="0"/>
              <a:t>비트 정수로 변환하는 과정에서 </a:t>
            </a:r>
            <a:r>
              <a:rPr lang="en-US" altLang="ko-KR" dirty="0" smtClean="0"/>
              <a:t>overflow </a:t>
            </a:r>
            <a:r>
              <a:rPr lang="ko-KR" altLang="en-US" dirty="0" smtClean="0"/>
              <a:t>       자동 </a:t>
            </a:r>
            <a:r>
              <a:rPr lang="ko-KR" altLang="en-US" dirty="0"/>
              <a:t>폭발 </a:t>
            </a:r>
            <a:r>
              <a:rPr lang="ko-KR" altLang="en-US" dirty="0" smtClean="0"/>
              <a:t>장치 작동</a:t>
            </a:r>
            <a:endParaRPr lang="en-US" altLang="ko-KR" dirty="0" smtClean="0"/>
          </a:p>
          <a:p>
            <a:pPr lvl="1"/>
            <a:r>
              <a:rPr lang="ko-KR" altLang="en-US" dirty="0"/>
              <a:t>아리안 </a:t>
            </a:r>
            <a:r>
              <a:rPr lang="en-US" altLang="ko-KR" dirty="0"/>
              <a:t>4</a:t>
            </a:r>
            <a:r>
              <a:rPr lang="ko-KR" altLang="en-US" dirty="0"/>
              <a:t>호 프로젝트에서 내버려둔 불필요한 </a:t>
            </a:r>
            <a:r>
              <a:rPr lang="en-US" altLang="ko-KR" dirty="0" smtClean="0"/>
              <a:t>dead code</a:t>
            </a:r>
            <a:r>
              <a:rPr lang="ko-KR" altLang="en-US" dirty="0" smtClean="0"/>
              <a:t>를 </a:t>
            </a:r>
            <a:r>
              <a:rPr lang="ko-KR" altLang="en-US" dirty="0"/>
              <a:t>간과한 </a:t>
            </a:r>
            <a:r>
              <a:rPr lang="ko-KR" altLang="en-US" dirty="0" smtClean="0"/>
              <a:t>결과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SW</a:t>
            </a:r>
            <a:r>
              <a:rPr lang="ko-KR" altLang="en-US" dirty="0" smtClean="0"/>
              <a:t>의 사소한 결함       대형 사고</a:t>
            </a:r>
            <a:r>
              <a:rPr lang="en-US" altLang="ko-KR" dirty="0" smtClean="0"/>
              <a:t>     </a:t>
            </a:r>
            <a:endParaRPr lang="en-US" altLang="ko-KR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5967155" y="4563144"/>
            <a:ext cx="45005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오른쪽 화살표 5"/>
          <p:cNvSpPr/>
          <p:nvPr/>
        </p:nvSpPr>
        <p:spPr>
          <a:xfrm>
            <a:off x="251520" y="5699393"/>
            <a:ext cx="528954" cy="27003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591780" y="5834408"/>
            <a:ext cx="45005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83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2. </a:t>
            </a:r>
            <a:r>
              <a:rPr lang="ko-KR" altLang="en-US" sz="2400" dirty="0" smtClean="0"/>
              <a:t>전문가들의 소프트웨어 정의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4A82"/>
                </a:solidFill>
              </a:rPr>
              <a:t>IEEE</a:t>
            </a:r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/>
              <a:t>테스트는 시스템이 명시된 요구를 잘 만족하는지</a:t>
            </a:r>
            <a:r>
              <a:rPr lang="en-US" altLang="ko-KR" dirty="0"/>
              <a:t>, </a:t>
            </a:r>
            <a:r>
              <a:rPr lang="ko-KR" altLang="en-US" dirty="0"/>
              <a:t>즉 예상된 결과와 실제 결과가 </a:t>
            </a:r>
            <a:r>
              <a:rPr lang="ko-KR" altLang="en-US" dirty="0" smtClean="0"/>
              <a:t>어떤 차이를 </a:t>
            </a:r>
            <a:r>
              <a:rPr lang="ko-KR" altLang="en-US" dirty="0"/>
              <a:t>보이는지 수동이나 자동으로 검사하고 평가하는 </a:t>
            </a:r>
            <a:r>
              <a:rPr lang="ko-KR" altLang="en-US" dirty="0" smtClean="0"/>
              <a:t>작업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err="1" smtClean="0">
                <a:solidFill>
                  <a:srgbClr val="004A82"/>
                </a:solidFill>
              </a:rPr>
              <a:t>Zoha</a:t>
            </a:r>
            <a:r>
              <a:rPr lang="en-US" altLang="ko-KR" dirty="0" smtClean="0">
                <a:solidFill>
                  <a:srgbClr val="004A82"/>
                </a:solidFill>
              </a:rPr>
              <a:t> </a:t>
            </a:r>
            <a:r>
              <a:rPr lang="en-US" altLang="ko-KR" dirty="0">
                <a:solidFill>
                  <a:srgbClr val="004A82"/>
                </a:solidFill>
              </a:rPr>
              <a:t>Manna 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테스트는 </a:t>
            </a:r>
            <a:r>
              <a:rPr lang="ko-KR" altLang="en-US" dirty="0"/>
              <a:t>시스템의 명세까지 완벽하게 옳다고 확신할 수 없고</a:t>
            </a:r>
            <a:r>
              <a:rPr lang="en-US" altLang="ko-KR" dirty="0"/>
              <a:t>, </a:t>
            </a:r>
            <a:r>
              <a:rPr lang="ko-KR" altLang="en-US" dirty="0"/>
              <a:t>테스트 </a:t>
            </a:r>
            <a:r>
              <a:rPr lang="ko-KR" altLang="en-US" dirty="0" smtClean="0"/>
              <a:t>시스템 </a:t>
            </a:r>
            <a:r>
              <a:rPr lang="ko-KR" altLang="en-US" dirty="0"/>
              <a:t>그 자체가 </a:t>
            </a:r>
            <a:r>
              <a:rPr lang="ko-KR" altLang="en-US" dirty="0" err="1"/>
              <a:t>맞다고</a:t>
            </a:r>
            <a:r>
              <a:rPr lang="ko-KR" altLang="en-US" dirty="0"/>
              <a:t> 증명할 수 없기 때문에 프로그램을 완전히 테스트할 수 없다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 smtClean="0">
                <a:solidFill>
                  <a:srgbClr val="004A82"/>
                </a:solidFill>
              </a:rPr>
              <a:t>Dahl, Dijkstra</a:t>
            </a:r>
            <a:r>
              <a:rPr lang="en-US" altLang="ko-KR" dirty="0">
                <a:solidFill>
                  <a:srgbClr val="004A82"/>
                </a:solidFill>
              </a:rPr>
              <a:t>, </a:t>
            </a:r>
            <a:r>
              <a:rPr lang="en-US" altLang="ko-KR" dirty="0" smtClean="0">
                <a:solidFill>
                  <a:srgbClr val="004A82"/>
                </a:solidFill>
              </a:rPr>
              <a:t>Hoare </a:t>
            </a:r>
          </a:p>
          <a:p>
            <a:pPr lvl="1"/>
            <a:r>
              <a:rPr lang="ko-KR" altLang="en-US" dirty="0" smtClean="0"/>
              <a:t>테스트는 </a:t>
            </a:r>
            <a:r>
              <a:rPr lang="ko-KR" altLang="en-US" dirty="0"/>
              <a:t>결함이 있음을 보여줄 뿐</a:t>
            </a:r>
            <a:r>
              <a:rPr lang="en-US" altLang="ko-KR" dirty="0"/>
              <a:t>, </a:t>
            </a:r>
            <a:r>
              <a:rPr lang="ko-KR" altLang="en-US" dirty="0"/>
              <a:t>결함이 없음을 </a:t>
            </a:r>
            <a:r>
              <a:rPr lang="ko-KR" altLang="en-US" dirty="0" smtClean="0"/>
              <a:t>증명할 </a:t>
            </a:r>
            <a:r>
              <a:rPr lang="ko-KR" altLang="en-US" dirty="0"/>
              <a:t>수는 없다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083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2-1 </a:t>
            </a:r>
            <a:r>
              <a:rPr lang="ko-KR" altLang="en-US" sz="2400" dirty="0" smtClean="0"/>
              <a:t>소프트웨어 테스트 정의 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>
              <a:solidFill>
                <a:srgbClr val="0000FF"/>
              </a:solidFill>
            </a:endParaRPr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/>
              <a:t>소프트웨어에 내에 존재하지만 드러나지 않고 숨어 있는 </a:t>
            </a:r>
            <a:r>
              <a:rPr lang="ko-KR" altLang="en-US" dirty="0" smtClean="0"/>
              <a:t>오류를 발견할 </a:t>
            </a:r>
            <a:r>
              <a:rPr lang="ko-KR" altLang="en-US" dirty="0"/>
              <a:t>목적으로</a:t>
            </a:r>
            <a:r>
              <a:rPr lang="en-US" altLang="ko-KR" dirty="0"/>
              <a:t>, </a:t>
            </a:r>
            <a:r>
              <a:rPr lang="ko-KR" altLang="en-US" dirty="0"/>
              <a:t>개발 과정에서 생성되는 문서나 프로그램에 있는 오류를 여러 기술을 </a:t>
            </a:r>
            <a:r>
              <a:rPr lang="ko-KR" altLang="en-US" dirty="0" smtClean="0"/>
              <a:t>이용해 </a:t>
            </a:r>
            <a:r>
              <a:rPr lang="ko-KR" altLang="en-US" dirty="0"/>
              <a:t>검출하는 </a:t>
            </a:r>
            <a:r>
              <a:rPr lang="ko-KR" altLang="en-US" dirty="0" smtClean="0"/>
              <a:t>작업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오류를 찾아내 정상적으로 실행될 수 </a:t>
            </a:r>
            <a:r>
              <a:rPr lang="ko-KR" altLang="en-US" dirty="0" smtClean="0"/>
              <a:t>있도록 </a:t>
            </a:r>
            <a:r>
              <a:rPr lang="ko-KR" altLang="en-US" dirty="0"/>
              <a:t>하는 정도이지</a:t>
            </a:r>
            <a:r>
              <a:rPr lang="en-US" altLang="ko-KR" dirty="0"/>
              <a:t>, </a:t>
            </a:r>
            <a:r>
              <a:rPr lang="ko-KR" altLang="en-US" dirty="0"/>
              <a:t>소프트웨어에 오류가 없음을 확인시켜주지는 못한다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smtClean="0"/>
              <a:t>                 테스트는 오류를 </a:t>
            </a:r>
            <a:r>
              <a:rPr lang="ko-KR" altLang="en-US" dirty="0"/>
              <a:t>찾고 올바르게 수정하여 프로그램을 작동시킬 수는 있지만</a:t>
            </a:r>
            <a:r>
              <a:rPr lang="en-US" altLang="ko-KR" dirty="0"/>
              <a:t>, </a:t>
            </a:r>
            <a:r>
              <a:rPr lang="en-US" altLang="ko-KR" dirty="0" smtClean="0"/>
              <a:t>  	           </a:t>
            </a:r>
            <a:r>
              <a:rPr lang="ko-KR" altLang="en-US" dirty="0" smtClean="0"/>
              <a:t>그 </a:t>
            </a:r>
            <a:r>
              <a:rPr lang="ko-KR" altLang="en-US" dirty="0"/>
              <a:t>프로그램이 완전하고 </a:t>
            </a:r>
            <a:r>
              <a:rPr lang="ko-KR" altLang="en-US" dirty="0" smtClean="0"/>
              <a:t>정확하다고 </a:t>
            </a:r>
            <a:r>
              <a:rPr lang="ko-KR" altLang="en-US" dirty="0"/>
              <a:t>증명할 수는 없다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3266855" y="2258870"/>
            <a:ext cx="2295255" cy="45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  <a:latin typeface="+mn-ea"/>
              </a:rPr>
              <a:t>But!</a:t>
            </a:r>
            <a:endParaRPr lang="ko-KR" altLang="en-US" sz="2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467544" y="4218041"/>
            <a:ext cx="887663" cy="24752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29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2-2 </a:t>
            </a:r>
            <a:r>
              <a:rPr lang="ko-KR" altLang="en-US" sz="2400" dirty="0" smtClean="0"/>
              <a:t>소프트웨어 테스트의 목표 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작은 의미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/>
              <a:t>원시 코드 속에 남아 있는 오류를 발견하는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ko-KR" altLang="en-US" dirty="0"/>
              <a:t>결함이 생기지 않도록 예방하는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>
                <a:solidFill>
                  <a:srgbClr val="004A82"/>
                </a:solidFill>
              </a:rPr>
              <a:t>큰 의미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개발된 </a:t>
            </a:r>
            <a:r>
              <a:rPr lang="ko-KR" altLang="en-US" dirty="0" smtClean="0"/>
              <a:t>소프트웨어가 고객의 </a:t>
            </a:r>
            <a:r>
              <a:rPr lang="ko-KR" altLang="en-US" dirty="0"/>
              <a:t>요구를 만족시키는지 확인시켜주는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개발자와 </a:t>
            </a:r>
            <a:r>
              <a:rPr lang="ko-KR" altLang="en-US" dirty="0"/>
              <a:t>고객에게 사용하기에 </a:t>
            </a:r>
            <a:r>
              <a:rPr lang="ko-KR" altLang="en-US" dirty="0" smtClean="0"/>
              <a:t>충분한 소프트웨어임을 </a:t>
            </a:r>
            <a:r>
              <a:rPr lang="ko-KR" altLang="en-US" dirty="0"/>
              <a:t>보여주는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               </a:t>
            </a:r>
            <a:r>
              <a:rPr lang="ko-KR" altLang="en-US" sz="1800" dirty="0" smtClean="0">
                <a:latin typeface="HY강B" pitchFamily="18" charset="-127"/>
                <a:ea typeface="HY강B" pitchFamily="18" charset="-127"/>
              </a:rPr>
              <a:t>개발된 </a:t>
            </a: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소프트웨어에 신뢰성을 높여주기 </a:t>
            </a:r>
            <a:r>
              <a:rPr lang="ko-KR" altLang="en-US" sz="1800" dirty="0" smtClean="0">
                <a:latin typeface="HY강B" pitchFamily="18" charset="-127"/>
                <a:ea typeface="HY강B" pitchFamily="18" charset="-127"/>
              </a:rPr>
              <a:t>위한 </a:t>
            </a: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작업</a:t>
            </a:r>
            <a:endParaRPr lang="en-US" altLang="ko-KR" sz="1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539552" y="4847701"/>
            <a:ext cx="855095" cy="24752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53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2-3 </a:t>
            </a:r>
            <a:r>
              <a:rPr lang="ko-KR" altLang="en-US" sz="2400" dirty="0" smtClean="0"/>
              <a:t>소프트웨어 테스트의 어려움과 특징 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b="0" dirty="0"/>
              <a:t>테스트 케이스가 적어 효과에 한계가 </a:t>
            </a:r>
            <a:r>
              <a:rPr lang="ko-KR" altLang="en-US" b="0" dirty="0" smtClean="0"/>
              <a:t>있다</a:t>
            </a:r>
            <a:endParaRPr lang="en-US" altLang="ko-KR" b="0" dirty="0" smtClean="0"/>
          </a:p>
          <a:p>
            <a:r>
              <a:rPr lang="ko-KR" altLang="en-US" b="0" dirty="0"/>
              <a:t>완벽한 테스트 케이스를 도출하기 </a:t>
            </a:r>
            <a:r>
              <a:rPr lang="ko-KR" altLang="en-US" b="0" dirty="0" smtClean="0"/>
              <a:t>어렵다</a:t>
            </a:r>
            <a:endParaRPr lang="en-US" altLang="ko-KR" b="0" dirty="0" smtClean="0"/>
          </a:p>
          <a:p>
            <a:r>
              <a:rPr lang="ko-KR" altLang="en-US" b="0" dirty="0"/>
              <a:t>테스트를 위한 실제 사용 환경을 구축하기 </a:t>
            </a:r>
            <a:r>
              <a:rPr lang="ko-KR" altLang="en-US" b="0" dirty="0" smtClean="0"/>
              <a:t>어렵다</a:t>
            </a:r>
            <a:endParaRPr lang="en-US" altLang="ko-KR" b="0" dirty="0" smtClean="0"/>
          </a:p>
          <a:p>
            <a:r>
              <a:rPr lang="ko-KR" altLang="en-US" b="0" dirty="0"/>
              <a:t>작은 실수를 발견하기 </a:t>
            </a:r>
            <a:r>
              <a:rPr lang="ko-KR" altLang="en-US" b="0" dirty="0" smtClean="0"/>
              <a:t>어렵다</a:t>
            </a:r>
            <a:endParaRPr lang="en-US" altLang="ko-KR" b="0" dirty="0" smtClean="0"/>
          </a:p>
          <a:p>
            <a:r>
              <a:rPr lang="ko-KR" altLang="en-US" b="0" dirty="0"/>
              <a:t>테스트 중요성에 대한 인식이 </a:t>
            </a:r>
            <a:r>
              <a:rPr lang="ko-KR" altLang="en-US" b="0" dirty="0" smtClean="0"/>
              <a:t>부족하다</a:t>
            </a:r>
            <a:endParaRPr lang="en-US" altLang="ko-KR" b="0" dirty="0" smtClean="0"/>
          </a:p>
          <a:p>
            <a:r>
              <a:rPr lang="ko-KR" altLang="en-US" b="0" dirty="0"/>
              <a:t>고객의 요구 사항을 충족시켜야 </a:t>
            </a:r>
            <a:r>
              <a:rPr lang="ko-KR" altLang="en-US" b="0" dirty="0" smtClean="0"/>
              <a:t>한다</a:t>
            </a:r>
            <a:endParaRPr lang="en-US" altLang="ko-KR" b="0" dirty="0" smtClean="0"/>
          </a:p>
          <a:p>
            <a:r>
              <a:rPr lang="ko-KR" altLang="en-US" b="0" dirty="0"/>
              <a:t>테스트 단계에서만 수행되는 단순한 활동이 아니라 개발 단계와 </a:t>
            </a:r>
            <a:r>
              <a:rPr lang="ko-KR" altLang="en-US" b="0" dirty="0" smtClean="0"/>
              <a:t>함께한다</a:t>
            </a:r>
            <a:endParaRPr lang="en-US" altLang="ko-KR" b="0" dirty="0" smtClean="0"/>
          </a:p>
          <a:p>
            <a:r>
              <a:rPr lang="ko-KR" altLang="en-US" b="0" dirty="0" smtClean="0"/>
              <a:t>모듈 </a:t>
            </a:r>
            <a:r>
              <a:rPr lang="ko-KR" altLang="en-US" b="0" dirty="0"/>
              <a:t>단위를 점점 확대해나가며 </a:t>
            </a:r>
            <a:r>
              <a:rPr lang="ko-KR" altLang="en-US" b="0" dirty="0" smtClean="0"/>
              <a:t>진행한다</a:t>
            </a:r>
            <a:endParaRPr lang="en-US" altLang="ko-KR" b="0" dirty="0" smtClean="0"/>
          </a:p>
          <a:p>
            <a:r>
              <a:rPr lang="ko-KR" altLang="en-US" b="0" dirty="0"/>
              <a:t>완벽한 테스트는 </a:t>
            </a:r>
            <a:r>
              <a:rPr lang="ko-KR" altLang="en-US" b="0" dirty="0" smtClean="0"/>
              <a:t>불가능하다</a:t>
            </a:r>
            <a:endParaRPr lang="en-US" altLang="ko-KR" b="0" dirty="0" smtClean="0"/>
          </a:p>
          <a:p>
            <a:r>
              <a:rPr lang="ko-KR" altLang="en-US" b="0" dirty="0"/>
              <a:t>개발자와 다른 별도의 팀에서 </a:t>
            </a:r>
            <a:r>
              <a:rPr lang="ko-KR" altLang="en-US" b="0" dirty="0" smtClean="0"/>
              <a:t>수행한다</a:t>
            </a:r>
            <a:endParaRPr lang="en-US" altLang="ko-KR" b="0" dirty="0" smtClean="0"/>
          </a:p>
          <a:p>
            <a:r>
              <a:rPr lang="ko-KR" altLang="en-US" b="0" dirty="0"/>
              <a:t>살충제 패러독스</a:t>
            </a:r>
            <a:r>
              <a:rPr lang="en-US" altLang="ko-KR" b="0" dirty="0"/>
              <a:t>(</a:t>
            </a:r>
            <a:r>
              <a:rPr lang="ko-KR" altLang="en-US" b="0" dirty="0"/>
              <a:t>테스트 내성</a:t>
            </a:r>
            <a:r>
              <a:rPr lang="en-US" altLang="ko-KR" b="0" dirty="0"/>
              <a:t>) </a:t>
            </a:r>
            <a:r>
              <a:rPr lang="ko-KR" altLang="en-US" b="0" dirty="0"/>
              <a:t>문제 해결을 위해 테스트 케이스 업데이트가 필요하다</a:t>
            </a:r>
            <a:endParaRPr lang="en-US" altLang="ko-KR" b="0" dirty="0" smtClean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               </a:t>
            </a:r>
            <a:endParaRPr lang="en-US" altLang="ko-KR" sz="18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749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2-4 </a:t>
            </a:r>
            <a:r>
              <a:rPr lang="ko-KR" altLang="en-US" sz="2400" dirty="0" smtClean="0"/>
              <a:t>테스트에서 결함관련 용어 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오류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error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소프트웨어 개발자에 의해 만들어지는 실수로 결함의 원인이 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smtClean="0">
                <a:solidFill>
                  <a:srgbClr val="004A82"/>
                </a:solidFill>
              </a:rPr>
              <a:t>결함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defect</a:t>
            </a:r>
            <a:r>
              <a:rPr lang="en-US" altLang="ko-KR" baseline="30000" dirty="0">
                <a:solidFill>
                  <a:srgbClr val="004A82"/>
                </a:solidFill>
              </a:rPr>
              <a:t>, bug, 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fault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오류에 의해 프로그램이 완전치 못한 것으로</a:t>
            </a:r>
            <a:r>
              <a:rPr lang="en-US" altLang="ko-KR" dirty="0"/>
              <a:t>, </a:t>
            </a:r>
            <a:r>
              <a:rPr lang="ko-KR" altLang="en-US" dirty="0"/>
              <a:t>고장의 원인이 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smtClean="0">
                <a:solidFill>
                  <a:srgbClr val="004A82"/>
                </a:solidFill>
              </a:rPr>
              <a:t>고장</a:t>
            </a:r>
            <a:r>
              <a:rPr lang="en-US" altLang="ko-KR" dirty="0" smtClean="0">
                <a:solidFill>
                  <a:srgbClr val="004A82"/>
                </a:solidFill>
              </a:rPr>
              <a:t>, </a:t>
            </a:r>
            <a:r>
              <a:rPr lang="ko-KR" altLang="en-US" dirty="0" smtClean="0">
                <a:solidFill>
                  <a:srgbClr val="004A82"/>
                </a:solidFill>
              </a:rPr>
              <a:t>실패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failure</a:t>
            </a:r>
            <a:r>
              <a:rPr lang="en-US" altLang="ko-KR" dirty="0" smtClean="0">
                <a:solidFill>
                  <a:srgbClr val="004A82"/>
                </a:solidFill>
              </a:rPr>
              <a:t>, </a:t>
            </a:r>
            <a:r>
              <a:rPr lang="ko-KR" altLang="en-US" dirty="0" smtClean="0">
                <a:solidFill>
                  <a:srgbClr val="004A82"/>
                </a:solidFill>
              </a:rPr>
              <a:t>문제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problem</a:t>
            </a:r>
            <a:r>
              <a:rPr lang="en-US" altLang="ko-KR" dirty="0" smtClean="0">
                <a:solidFill>
                  <a:srgbClr val="004A82"/>
                </a:solidFill>
              </a:rPr>
              <a:t>, </a:t>
            </a:r>
            <a:r>
              <a:rPr lang="ko-KR" altLang="en-US" dirty="0" smtClean="0">
                <a:solidFill>
                  <a:srgbClr val="004A82"/>
                </a:solidFill>
              </a:rPr>
              <a:t>장애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시</a:t>
            </a:r>
            <a:r>
              <a:rPr lang="ko-KR" altLang="en-US" dirty="0" smtClean="0"/>
              <a:t>스템이 </a:t>
            </a:r>
            <a:r>
              <a:rPr lang="ko-KR" altLang="en-US" dirty="0"/>
              <a:t>요구 사항대로 작동하지 않는 것을 </a:t>
            </a:r>
            <a:r>
              <a:rPr lang="ko-KR" altLang="en-US" dirty="0" smtClean="0"/>
              <a:t>말한다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295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테스트 절차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2" y="2714625"/>
            <a:ext cx="75723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0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dirty="0" smtClean="0"/>
              <a:t>3-1 </a:t>
            </a:r>
            <a:r>
              <a:rPr lang="ko-KR" altLang="en-US" sz="2500" dirty="0" smtClean="0"/>
              <a:t>테스트 계획</a:t>
            </a:r>
            <a:endParaRPr lang="ko-KR" altLang="en-US" sz="25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r>
              <a:rPr lang="ko-KR" altLang="en-US" dirty="0" smtClean="0">
                <a:solidFill>
                  <a:srgbClr val="004A82"/>
                </a:solidFill>
              </a:rPr>
              <a:t>테스트 목표 정의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테스트 항목 중에서 어떤 </a:t>
            </a:r>
            <a:r>
              <a:rPr lang="ko-KR" altLang="en-US" dirty="0" smtClean="0"/>
              <a:t>항목을 중점적으로 </a:t>
            </a:r>
            <a:r>
              <a:rPr lang="ko-KR" altLang="en-US" dirty="0"/>
              <a:t>테스트할 것인지 명확히 나타낸다</a:t>
            </a:r>
            <a:r>
              <a:rPr lang="en-US" altLang="ko-KR" dirty="0"/>
              <a:t>.</a:t>
            </a:r>
          </a:p>
          <a:p>
            <a:r>
              <a:rPr lang="ko-KR" altLang="en-US" dirty="0" smtClean="0">
                <a:solidFill>
                  <a:srgbClr val="004A82"/>
                </a:solidFill>
              </a:rPr>
              <a:t>테스트 대상 및 범위 결정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r>
              <a:rPr lang="ko-KR" altLang="en-US" dirty="0" smtClean="0">
                <a:solidFill>
                  <a:srgbClr val="004A82"/>
                </a:solidFill>
              </a:rPr>
              <a:t>테스트 계획서 작성 및 검토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테스트의 목적</a:t>
            </a:r>
            <a:r>
              <a:rPr lang="en-US" altLang="ko-KR" dirty="0"/>
              <a:t>, </a:t>
            </a:r>
            <a:r>
              <a:rPr lang="ko-KR" altLang="en-US" dirty="0"/>
              <a:t>담당 인원</a:t>
            </a:r>
            <a:r>
              <a:rPr lang="en-US" altLang="ko-KR" dirty="0"/>
              <a:t>, </a:t>
            </a:r>
            <a:r>
              <a:rPr lang="ko-KR" altLang="en-US" dirty="0"/>
              <a:t>테스트 전략과 접근 방법 수립</a:t>
            </a:r>
            <a:r>
              <a:rPr lang="en-US" altLang="ko-KR" dirty="0"/>
              <a:t>, </a:t>
            </a:r>
            <a:r>
              <a:rPr lang="ko-KR" altLang="en-US" dirty="0"/>
              <a:t>필요한 </a:t>
            </a:r>
            <a:r>
              <a:rPr lang="ko-KR" altLang="en-US" dirty="0" smtClean="0"/>
              <a:t>자원 및 </a:t>
            </a:r>
            <a:r>
              <a:rPr lang="ko-KR" altLang="en-US" dirty="0"/>
              <a:t>자원 확보 일정</a:t>
            </a:r>
            <a:r>
              <a:rPr lang="en-US" altLang="ko-KR" dirty="0"/>
              <a:t>, </a:t>
            </a:r>
            <a:r>
              <a:rPr lang="ko-KR" altLang="en-US" dirty="0"/>
              <a:t>실시할 테스트의 종류</a:t>
            </a:r>
            <a:r>
              <a:rPr lang="en-US" altLang="ko-KR" dirty="0"/>
              <a:t>, </a:t>
            </a:r>
            <a:r>
              <a:rPr lang="ko-KR" altLang="en-US" dirty="0"/>
              <a:t>적용할 테스트 기법</a:t>
            </a:r>
            <a:r>
              <a:rPr lang="en-US" altLang="ko-KR" dirty="0"/>
              <a:t>, </a:t>
            </a:r>
            <a:r>
              <a:rPr lang="ko-KR" altLang="en-US" dirty="0"/>
              <a:t>일정 등에 관한 정보를 </a:t>
            </a:r>
            <a:r>
              <a:rPr lang="ko-KR" altLang="en-US" dirty="0" smtClean="0"/>
              <a:t>기록</a:t>
            </a:r>
            <a:endParaRPr lang="en-US" altLang="ko-KR" dirty="0" smtClean="0"/>
          </a:p>
          <a:p>
            <a:endParaRPr lang="en-US" altLang="ko-KR" dirty="0">
              <a:solidFill>
                <a:srgbClr val="0000F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10" y="1313765"/>
            <a:ext cx="7008930" cy="170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24188" y="260350"/>
            <a:ext cx="6119812" cy="433388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sz="3600" b="1" dirty="0" smtClean="0"/>
              <a:t>프로그래머의 생산성</a:t>
            </a:r>
            <a:r>
              <a:rPr lang="en-US" altLang="ko-KR" sz="3600" b="1" dirty="0" smtClean="0"/>
              <a:t>: 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정답 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533400" y="1628775"/>
            <a:ext cx="8610600" cy="469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>
              <a:spcAft>
                <a:spcPct val="45000"/>
              </a:spcAft>
            </a:pPr>
            <a:r>
              <a:rPr lang="ko-KR" altLang="en-US" sz="2000" smtClean="0"/>
              <a:t>한 프로그래머가 평균 하루에 </a:t>
            </a:r>
            <a:r>
              <a:rPr lang="en-US" altLang="ko-KR" sz="2000" b="1" u="sng" smtClean="0">
                <a:solidFill>
                  <a:srgbClr val="0070C0"/>
                </a:solidFill>
              </a:rPr>
              <a:t>10 </a:t>
            </a:r>
            <a:r>
              <a:rPr lang="ko-KR" altLang="en-US" sz="2000" b="1" u="sng" smtClean="0">
                <a:solidFill>
                  <a:srgbClr val="0070C0"/>
                </a:solidFill>
              </a:rPr>
              <a:t>줄 정도</a:t>
            </a:r>
            <a:r>
              <a:rPr lang="ko-KR" altLang="en-US" sz="2000" smtClean="0"/>
              <a:t>의</a:t>
            </a:r>
            <a:r>
              <a:rPr lang="ko-KR" altLang="en-US" sz="2000" smtClean="0">
                <a:solidFill>
                  <a:srgbClr val="0070C0"/>
                </a:solidFill>
              </a:rPr>
              <a:t> </a:t>
            </a:r>
            <a:r>
              <a:rPr lang="ko-KR" altLang="en-US" sz="2000" smtClean="0"/>
              <a:t>프로그램을 작성</a:t>
            </a:r>
          </a:p>
          <a:p>
            <a:pPr eaLnBrk="1" hangingPunct="1">
              <a:spcAft>
                <a:spcPct val="45000"/>
              </a:spcAft>
            </a:pPr>
            <a:r>
              <a:rPr lang="ko-KR" altLang="en-US" sz="2000" b="1" u="sng" smtClean="0">
                <a:solidFill>
                  <a:srgbClr val="0070C0"/>
                </a:solidFill>
              </a:rPr>
              <a:t>일년으로 계산해보면 </a:t>
            </a:r>
            <a:r>
              <a:rPr lang="en-US" altLang="ko-KR" sz="2000" b="1" u="sng" smtClean="0">
                <a:solidFill>
                  <a:srgbClr val="0070C0"/>
                </a:solidFill>
              </a:rPr>
              <a:t>3,000~4,000 </a:t>
            </a:r>
            <a:r>
              <a:rPr lang="ko-KR" altLang="en-US" sz="2000" b="1" u="sng" smtClean="0">
                <a:solidFill>
                  <a:srgbClr val="0070C0"/>
                </a:solidFill>
              </a:rPr>
              <a:t>줄 정도의 실행코드를 만든다</a:t>
            </a:r>
            <a:r>
              <a:rPr lang="en-US" altLang="ko-KR" sz="2000" smtClean="0">
                <a:solidFill>
                  <a:srgbClr val="0070C0"/>
                </a:solidFill>
              </a:rPr>
              <a:t>.</a:t>
            </a:r>
          </a:p>
          <a:p>
            <a:pPr eaLnBrk="1" hangingPunct="1">
              <a:spcAft>
                <a:spcPct val="45000"/>
              </a:spcAft>
            </a:pPr>
            <a:r>
              <a:rPr lang="ko-KR" altLang="en-US" sz="2000" smtClean="0"/>
              <a:t>실제로 프로그래머가 짤 수 있는 프로그램의 양은 시스템의 크기</a:t>
            </a:r>
            <a:r>
              <a:rPr lang="en-US" altLang="ko-KR" sz="2000" smtClean="0"/>
              <a:t>,</a:t>
            </a:r>
            <a:r>
              <a:rPr lang="en-US" altLang="ko-KR" sz="2000" smtClean="0">
                <a:latin typeface="Times New Roman" pitchFamily="18" charset="0"/>
              </a:rPr>
              <a:t> </a:t>
            </a:r>
            <a:r>
              <a:rPr lang="ko-KR" altLang="en-US" sz="2000" smtClean="0"/>
              <a:t>응용 분야의 난이도에 따라 큰 차이를 보인다</a:t>
            </a:r>
            <a:r>
              <a:rPr lang="en-US" altLang="ko-KR" sz="2000" smtClean="0"/>
              <a:t>. </a:t>
            </a:r>
          </a:p>
          <a:p>
            <a:pPr eaLnBrk="1" hangingPunct="1">
              <a:spcAft>
                <a:spcPct val="45000"/>
              </a:spcAft>
            </a:pPr>
            <a:r>
              <a:rPr lang="ko-KR" altLang="en-US" sz="2000" smtClean="0"/>
              <a:t>통신 시스템의 일부인 교환기 소프트웨어나 운영체제 소프트웨어는</a:t>
            </a:r>
            <a:r>
              <a:rPr lang="ko-KR" altLang="en-US" sz="2000" smtClean="0">
                <a:latin typeface="Times New Roman" pitchFamily="18" charset="0"/>
              </a:rPr>
              <a:t> </a:t>
            </a:r>
            <a:r>
              <a:rPr lang="ko-KR" altLang="en-US" sz="2000" smtClean="0"/>
              <a:t>사무 처리용 소프트웨어보다 줄당 </a:t>
            </a:r>
            <a:r>
              <a:rPr lang="en-US" altLang="ko-KR" sz="2000" smtClean="0"/>
              <a:t>4</a:t>
            </a:r>
            <a:r>
              <a:rPr lang="ko-KR" altLang="en-US" sz="2000" smtClean="0"/>
              <a:t>배 이상의 비용이 소요</a:t>
            </a:r>
          </a:p>
          <a:p>
            <a:pPr eaLnBrk="1" hangingPunct="1">
              <a:spcAft>
                <a:spcPct val="45000"/>
              </a:spcAft>
            </a:pPr>
            <a:r>
              <a:rPr lang="ko-KR" altLang="en-US" sz="2000" smtClean="0"/>
              <a:t>그 이유는 품질을 보증하기 위한 노력과 관계가 있다</a:t>
            </a:r>
            <a:r>
              <a:rPr lang="en-US" altLang="ko-KR" sz="2000" smtClean="0"/>
              <a:t>.</a:t>
            </a:r>
          </a:p>
          <a:p>
            <a:pPr eaLnBrk="1" hangingPunct="1">
              <a:spcAft>
                <a:spcPct val="45000"/>
              </a:spcAft>
            </a:pPr>
            <a:r>
              <a:rPr lang="ko-KR" altLang="en-US" sz="2000" smtClean="0"/>
              <a:t>품질과 생산성과의 관계를 생각하여 보자</a:t>
            </a:r>
            <a:r>
              <a:rPr lang="en-US" altLang="ko-KR" sz="2000" smtClean="0"/>
              <a:t>.  </a:t>
            </a:r>
            <a:endParaRPr lang="en-US" altLang="ko-KR" smtClean="0"/>
          </a:p>
          <a:p>
            <a:pPr eaLnBrk="1" hangingPunct="1">
              <a:buFont typeface="Wingdings" pitchFamily="2" charset="2"/>
              <a:buNone/>
            </a:pPr>
            <a:endParaRPr lang="en-US" altLang="ko-KR" smtClean="0"/>
          </a:p>
          <a:p>
            <a:pPr eaLnBrk="1" hangingPunct="1">
              <a:buFont typeface="Wingdings" pitchFamily="2" charset="2"/>
              <a:buNone/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549862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dirty="0" smtClean="0"/>
              <a:t>3-2 </a:t>
            </a:r>
            <a:r>
              <a:rPr lang="ko-KR" altLang="en-US" sz="2500" dirty="0" smtClean="0"/>
              <a:t>테스트 케이스 설계</a:t>
            </a:r>
            <a:endParaRPr lang="ko-KR" altLang="en-US" sz="25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r>
              <a:rPr lang="ko-KR" altLang="en-US" dirty="0" smtClean="0">
                <a:solidFill>
                  <a:srgbClr val="004A82"/>
                </a:solidFill>
              </a:rPr>
              <a:t>테스트 케이스 설계 기법 정의</a:t>
            </a:r>
            <a:endParaRPr lang="en-US" altLang="ko-KR" dirty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테스트할 프로젝트 </a:t>
            </a:r>
            <a:r>
              <a:rPr lang="ko-KR" altLang="en-US" dirty="0" smtClean="0"/>
              <a:t>문제의 성격을 </a:t>
            </a:r>
            <a:r>
              <a:rPr lang="ko-KR" altLang="en-US" dirty="0"/>
              <a:t>파악하고 이 문제에 적합한 테스트 기법을 </a:t>
            </a:r>
            <a:r>
              <a:rPr lang="ko-KR" altLang="en-US" dirty="0" smtClean="0"/>
              <a:t>선정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>
                <a:solidFill>
                  <a:srgbClr val="004A82"/>
                </a:solidFill>
              </a:rPr>
              <a:t>테스트 케이스 도출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r>
              <a:rPr lang="ko-KR" altLang="en-US" dirty="0" smtClean="0">
                <a:solidFill>
                  <a:srgbClr val="004A82"/>
                </a:solidFill>
              </a:rPr>
              <a:t>원시 데이터 작성</a:t>
            </a:r>
            <a:endParaRPr lang="en-US" altLang="ko-KR" dirty="0" smtClean="0">
              <a:solidFill>
                <a:srgbClr val="004A8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11" y="1178750"/>
            <a:ext cx="6840760" cy="174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3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dirty="0" smtClean="0"/>
              <a:t>3-3 </a:t>
            </a:r>
            <a:r>
              <a:rPr lang="ko-KR" altLang="en-US" sz="2500" dirty="0" smtClean="0"/>
              <a:t>테스트 실행 및 측정</a:t>
            </a:r>
            <a:endParaRPr lang="ko-KR" altLang="en-US" sz="25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r>
              <a:rPr lang="ko-KR" altLang="en-US" dirty="0" smtClean="0">
                <a:solidFill>
                  <a:srgbClr val="004A82"/>
                </a:solidFill>
              </a:rPr>
              <a:t>테스트 환경 구축</a:t>
            </a:r>
            <a:endParaRPr lang="en-US" altLang="ko-KR" dirty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테스트 계획서에 정의된 환경 및 자원을 설정하여 테스트를 실행할 준비를 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smtClean="0">
                <a:solidFill>
                  <a:srgbClr val="004A82"/>
                </a:solidFill>
              </a:rPr>
              <a:t>테스트 실행 및 측정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20" y="1237560"/>
            <a:ext cx="6885765" cy="181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2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dirty="0" smtClean="0"/>
              <a:t>3-4 </a:t>
            </a:r>
            <a:r>
              <a:rPr lang="ko-KR" altLang="en-US" sz="2500" dirty="0" smtClean="0"/>
              <a:t>테스트 결과 분석</a:t>
            </a:r>
            <a:endParaRPr lang="ko-KR" altLang="en-US" sz="25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940660"/>
          </a:xfrm>
        </p:spPr>
        <p:txBody>
          <a:bodyPr>
            <a:normAutofit/>
          </a:bodyPr>
          <a:lstStyle/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r>
              <a:rPr lang="ko-KR" altLang="en-US" dirty="0" smtClean="0">
                <a:solidFill>
                  <a:srgbClr val="004A82"/>
                </a:solidFill>
              </a:rPr>
              <a:t>테스트 결과 분석</a:t>
            </a:r>
            <a:endParaRPr lang="en-US" altLang="ko-KR" dirty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테스트 활동을 통해 얻어진 결과 값과 테스트 계획 단계에서 목표한 값을 비교하여 </a:t>
            </a:r>
            <a:r>
              <a:rPr lang="ko-KR" altLang="en-US" dirty="0" smtClean="0"/>
              <a:t>예정된 테스트 </a:t>
            </a:r>
            <a:r>
              <a:rPr lang="ko-KR" altLang="en-US" dirty="0"/>
              <a:t>품질 목표가 달성되었는지를 비교</a:t>
            </a:r>
            <a:r>
              <a:rPr lang="en-US" altLang="ko-KR" dirty="0"/>
              <a:t>·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>
                <a:solidFill>
                  <a:srgbClr val="004A82"/>
                </a:solidFill>
              </a:rPr>
              <a:t>보고서 작성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테스트를 수행한 결과와 테스트를 수행하는 데 사용된 방법 등을 </a:t>
            </a:r>
            <a:r>
              <a:rPr lang="ko-KR" altLang="en-US" dirty="0" smtClean="0"/>
              <a:t>기술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결과에 따른 평가와 </a:t>
            </a:r>
            <a:r>
              <a:rPr lang="ko-KR" altLang="en-US" dirty="0"/>
              <a:t>권고 사항도 기술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223755"/>
            <a:ext cx="6445058" cy="176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4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dirty="0" smtClean="0"/>
              <a:t>3-5 </a:t>
            </a:r>
            <a:r>
              <a:rPr lang="ko-KR" altLang="en-US" sz="2500" dirty="0" smtClean="0"/>
              <a:t>오류 추적 및 수정</a:t>
            </a:r>
            <a:endParaRPr lang="ko-KR" altLang="en-US" sz="25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5985665"/>
          </a:xfrm>
        </p:spPr>
        <p:txBody>
          <a:bodyPr>
            <a:normAutofit lnSpcReduction="10000"/>
          </a:bodyPr>
          <a:lstStyle/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r>
              <a:rPr lang="ko-KR" altLang="en-US" dirty="0" smtClean="0">
                <a:solidFill>
                  <a:srgbClr val="004A82"/>
                </a:solidFill>
              </a:rPr>
              <a:t>오류 수정 계획</a:t>
            </a:r>
            <a:endParaRPr lang="en-US" altLang="ko-KR" dirty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테스트 결과 보고서를 기반으로 오류가 발생된 위치를 찾아내고</a:t>
            </a:r>
            <a:r>
              <a:rPr lang="en-US" altLang="ko-KR" dirty="0"/>
              <a:t>, </a:t>
            </a:r>
            <a:r>
              <a:rPr lang="ko-KR" altLang="en-US" dirty="0"/>
              <a:t>오류 수정 우선순위를 </a:t>
            </a:r>
            <a:r>
              <a:rPr lang="ko-KR" altLang="en-US" dirty="0" smtClean="0"/>
              <a:t>결정하여 </a:t>
            </a:r>
            <a:r>
              <a:rPr lang="ko-KR" altLang="en-US" dirty="0"/>
              <a:t>오류 제거 계획을 세운다</a:t>
            </a:r>
            <a:r>
              <a:rPr lang="en-US" altLang="ko-KR" dirty="0"/>
              <a:t>.</a:t>
            </a: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r>
              <a:rPr lang="ko-KR" altLang="en-US" dirty="0" smtClean="0">
                <a:solidFill>
                  <a:srgbClr val="004A82"/>
                </a:solidFill>
              </a:rPr>
              <a:t>오류 수정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r>
              <a:rPr lang="ko-KR" altLang="en-US" dirty="0" smtClean="0">
                <a:solidFill>
                  <a:srgbClr val="004A82"/>
                </a:solidFill>
              </a:rPr>
              <a:t>수정된 내용 보고</a:t>
            </a:r>
            <a:endParaRPr lang="en-US" altLang="ko-KR" dirty="0">
              <a:solidFill>
                <a:srgbClr val="004A82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20" y="1218317"/>
            <a:ext cx="6897728" cy="162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7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600" y="2996952"/>
            <a:ext cx="7785100" cy="474662"/>
          </a:xfrm>
        </p:spPr>
        <p:txBody>
          <a:bodyPr/>
          <a:lstStyle/>
          <a:p>
            <a:r>
              <a:rPr lang="ko-KR" altLang="en-US" dirty="0" smtClean="0"/>
              <a:t>테스트의 분류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006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시각에 따른 테스트</a:t>
            </a:r>
            <a:r>
              <a:rPr lang="en-US" altLang="ko-KR" dirty="0" smtClean="0"/>
              <a:t>(1)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5895655"/>
          </a:xfrm>
        </p:spPr>
        <p:txBody>
          <a:bodyPr>
            <a:normAutofit/>
          </a:bodyPr>
          <a:lstStyle/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r>
              <a:rPr lang="ko-KR" altLang="en-US" dirty="0" smtClean="0">
                <a:solidFill>
                  <a:srgbClr val="004A82"/>
                </a:solidFill>
              </a:rPr>
              <a:t>확</a:t>
            </a:r>
            <a:r>
              <a:rPr lang="ko-KR" altLang="en-US" dirty="0">
                <a:solidFill>
                  <a:srgbClr val="004A82"/>
                </a:solidFill>
              </a:rPr>
              <a:t>인</a:t>
            </a:r>
            <a:r>
              <a:rPr lang="ko-KR" altLang="en-US" dirty="0" smtClean="0">
                <a:solidFill>
                  <a:srgbClr val="004A82"/>
                </a:solidFill>
              </a:rPr>
              <a:t> 테스트</a:t>
            </a:r>
            <a:r>
              <a:rPr lang="en-US" altLang="ko-KR" dirty="0" smtClean="0">
                <a:solidFill>
                  <a:srgbClr val="004A82"/>
                </a:solidFill>
              </a:rPr>
              <a:t>(verification rest)</a:t>
            </a:r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까지 덧셈의 결과가 정확한지만 테스트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결과가 </a:t>
            </a:r>
            <a:r>
              <a:rPr lang="en-US" altLang="ko-KR" dirty="0" smtClean="0"/>
              <a:t>55</a:t>
            </a:r>
            <a:r>
              <a:rPr lang="ko-KR" altLang="en-US" dirty="0" smtClean="0"/>
              <a:t>나오면       확인 테스트 </a:t>
            </a:r>
            <a:r>
              <a:rPr lang="ko-KR" altLang="en-US" dirty="0" smtClean="0">
                <a:solidFill>
                  <a:srgbClr val="FF0000"/>
                </a:solidFill>
              </a:rPr>
              <a:t>합격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</a:p>
          <a:p>
            <a:pPr marL="457200" lvl="1" indent="0">
              <a:buNone/>
            </a:pPr>
            <a:r>
              <a:rPr lang="en-US" altLang="ko-KR" sz="2000" b="1" dirty="0" smtClean="0">
                <a:solidFill>
                  <a:srgbClr val="FF0000"/>
                </a:solidFill>
                <a:latin typeface="+mn-ea"/>
                <a:ea typeface="+mn-ea"/>
              </a:rPr>
              <a:t>                                 but!</a:t>
            </a:r>
          </a:p>
          <a:p>
            <a:pPr marL="457200" lvl="1" indent="0">
              <a:buNone/>
            </a:pPr>
            <a:endParaRPr lang="en-US" altLang="ko-KR" sz="2000" b="1" dirty="0">
              <a:solidFill>
                <a:srgbClr val="FF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457200" lvl="1" indent="0">
              <a:buNone/>
            </a:pPr>
            <a:endParaRPr lang="en-US" altLang="ko-KR" sz="2000" b="1" dirty="0" smtClean="0">
              <a:solidFill>
                <a:srgbClr val="FF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93662" indent="0">
              <a:buNone/>
            </a:pPr>
            <a:r>
              <a:rPr lang="en-US" altLang="ko-KR" dirty="0" smtClean="0">
                <a:solidFill>
                  <a:srgbClr val="0000FF"/>
                </a:solidFill>
              </a:rPr>
              <a:t>              </a:t>
            </a:r>
            <a:r>
              <a:rPr lang="ko-KR" altLang="en-US" dirty="0" smtClean="0">
                <a:solidFill>
                  <a:srgbClr val="993366"/>
                </a:solidFill>
              </a:rPr>
              <a:t>확인 테스트로 체크 안됨</a:t>
            </a:r>
            <a:endParaRPr lang="en-US" altLang="ko-KR" dirty="0" smtClean="0">
              <a:solidFill>
                <a:srgbClr val="993366"/>
              </a:solidFill>
            </a:endParaRPr>
          </a:p>
          <a:p>
            <a:pPr lvl="1">
              <a:buClr>
                <a:srgbClr val="4BACC6">
                  <a:lumMod val="50000"/>
                </a:srgbClr>
              </a:buClr>
            </a:pPr>
            <a:endParaRPr lang="en-US" altLang="ko-KR" dirty="0" smtClean="0"/>
          </a:p>
          <a:p>
            <a:pPr lvl="1">
              <a:buClr>
                <a:srgbClr val="4BACC6">
                  <a:lumMod val="50000"/>
                </a:srgbClr>
              </a:buClr>
            </a:pPr>
            <a:r>
              <a:rPr lang="ko-KR" altLang="en-US" dirty="0" smtClean="0"/>
              <a:t>각 단계에서 개발자의 시각으로 테스트</a:t>
            </a:r>
            <a:endParaRPr lang="en-US" altLang="ko-KR" dirty="0" smtClean="0"/>
          </a:p>
          <a:p>
            <a:pPr lvl="1">
              <a:buClr>
                <a:srgbClr val="4BACC6">
                  <a:lumMod val="50000"/>
                </a:srgbClr>
              </a:buClr>
            </a:pPr>
            <a:r>
              <a:rPr lang="ko-KR" altLang="en-US" dirty="0" smtClean="0"/>
              <a:t>설계도 대로 만들었는지 테스트</a:t>
            </a:r>
            <a:endParaRPr lang="en-US" altLang="ko-KR" dirty="0" smtClean="0"/>
          </a:p>
          <a:p>
            <a:pPr lvl="1">
              <a:buClr>
                <a:srgbClr val="4BACC6">
                  <a:lumMod val="50000"/>
                </a:srgbClr>
              </a:buClr>
            </a:pPr>
            <a:r>
              <a:rPr lang="ko-KR" altLang="en-US" dirty="0"/>
              <a:t>이전 단계에서 생성된 산출물이 현 단계의 산출물에 정확히 </a:t>
            </a:r>
            <a:r>
              <a:rPr lang="ko-KR" altLang="en-US" dirty="0" smtClean="0"/>
              <a:t>반영되었는지 </a:t>
            </a:r>
            <a:r>
              <a:rPr lang="ko-KR" altLang="en-US" dirty="0"/>
              <a:t>테스트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296525" y="953725"/>
            <a:ext cx="5130570" cy="5400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문제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] 1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부터 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10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까지 덧셈 프로그램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6588224" y="2573905"/>
            <a:ext cx="40504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96525" y="3474005"/>
            <a:ext cx="8235916" cy="5400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사용자가 원하는 실제 문제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] 1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부터 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10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까지 곱셈 프로그램이었다면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539552" y="4486617"/>
            <a:ext cx="540060" cy="202523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92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시각에 따른 테스트</a:t>
            </a:r>
            <a:r>
              <a:rPr lang="en-US" altLang="ko-KR" dirty="0" smtClean="0"/>
              <a:t>(2)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589565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확인 테스트의 문제점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사용자의 요구가 맞는지 틀리는지는 체크를 안 해보고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오직 계산 과정이 맞는지 만 검증   </a:t>
            </a:r>
            <a:endParaRPr lang="en-US" altLang="ko-KR" dirty="0" smtClean="0"/>
          </a:p>
          <a:p>
            <a:endParaRPr lang="en-US" altLang="ko-KR" dirty="0">
              <a:solidFill>
                <a:srgbClr val="0000FF"/>
              </a:solidFill>
            </a:endParaRPr>
          </a:p>
          <a:p>
            <a:r>
              <a:rPr lang="ko-KR" altLang="en-US" dirty="0" smtClean="0">
                <a:solidFill>
                  <a:srgbClr val="004A82"/>
                </a:solidFill>
              </a:rPr>
              <a:t>검</a:t>
            </a:r>
            <a:r>
              <a:rPr lang="ko-KR" altLang="en-US" dirty="0">
                <a:solidFill>
                  <a:srgbClr val="004A82"/>
                </a:solidFill>
              </a:rPr>
              <a:t>증</a:t>
            </a:r>
            <a:r>
              <a:rPr lang="ko-KR" altLang="en-US" dirty="0" smtClean="0">
                <a:solidFill>
                  <a:srgbClr val="004A82"/>
                </a:solidFill>
              </a:rPr>
              <a:t> 테스트</a:t>
            </a:r>
            <a:r>
              <a:rPr lang="en-US" altLang="ko-KR" dirty="0" smtClean="0">
                <a:solidFill>
                  <a:srgbClr val="004A82"/>
                </a:solidFill>
              </a:rPr>
              <a:t>(validation test)</a:t>
            </a:r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까지 곱셈을 했는지 테스트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결과는 덧셈을 했으므로        검증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테스트</a:t>
            </a:r>
            <a:r>
              <a:rPr lang="ko-KR" altLang="en-US" dirty="0" smtClean="0">
                <a:solidFill>
                  <a:srgbClr val="FF0000"/>
                </a:solidFill>
              </a:rPr>
              <a:t> 불합격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</a:p>
          <a:p>
            <a:pPr lvl="1"/>
            <a:r>
              <a:rPr lang="ko-KR" altLang="en-US" dirty="0"/>
              <a:t>사용자의 요구 사항대로 만들었는지를 </a:t>
            </a:r>
            <a:r>
              <a:rPr lang="ko-KR" altLang="en-US" dirty="0" smtClean="0"/>
              <a:t>테스트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                                      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	</a:t>
            </a:r>
            <a:r>
              <a:rPr lang="ko-KR" altLang="en-US" dirty="0" smtClean="0"/>
              <a:t> 사용자가 </a:t>
            </a:r>
            <a:r>
              <a:rPr lang="ko-KR" altLang="en-US" dirty="0"/>
              <a:t>원하는 것을 </a:t>
            </a:r>
            <a:r>
              <a:rPr lang="ko-KR" altLang="en-US" dirty="0" smtClean="0"/>
              <a:t>만들었는지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사용자의 </a:t>
            </a:r>
            <a:r>
              <a:rPr lang="ko-KR" altLang="en-US" dirty="0"/>
              <a:t>시각에서 </a:t>
            </a:r>
            <a:r>
              <a:rPr lang="ko-KR" altLang="en-US" dirty="0" smtClean="0"/>
              <a:t>테스트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				</a:t>
            </a:r>
            <a:r>
              <a:rPr lang="ko-KR" altLang="en-US" dirty="0" smtClean="0"/>
              <a:t>완성된 </a:t>
            </a:r>
            <a:r>
              <a:rPr lang="ko-KR" altLang="en-US" dirty="0"/>
              <a:t>제품이 사용자의 요구 사항을 모두 </a:t>
            </a:r>
            <a:r>
              <a:rPr lang="ko-KR" altLang="en-US" dirty="0" smtClean="0"/>
              <a:t>충족하는지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sz="2000" b="1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                         </a:t>
            </a:r>
          </a:p>
          <a:p>
            <a:pPr marL="457200" lvl="1" indent="0">
              <a:buNone/>
            </a:pPr>
            <a:endParaRPr lang="en-US" altLang="ko-KR" sz="2000" b="1" dirty="0">
              <a:solidFill>
                <a:srgbClr val="FF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457200" lvl="1" indent="0">
              <a:buNone/>
            </a:pPr>
            <a:endParaRPr lang="en-US" altLang="ko-KR" sz="2000" b="1" dirty="0" smtClean="0">
              <a:solidFill>
                <a:srgbClr val="FF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>
              <a:buClr>
                <a:srgbClr val="4BACC6">
                  <a:lumMod val="50000"/>
                </a:srgbClr>
              </a:buClr>
            </a:pPr>
            <a:endParaRPr lang="en-US" altLang="ko-KR" dirty="0" smtClean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6156176" y="2978950"/>
            <a:ext cx="40504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왼쪽 중괄호 4"/>
          <p:cNvSpPr/>
          <p:nvPr/>
        </p:nvSpPr>
        <p:spPr>
          <a:xfrm>
            <a:off x="3401870" y="4014065"/>
            <a:ext cx="315749" cy="126014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01669" y="5589240"/>
            <a:ext cx="6345705" cy="450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소프트웨어가 사용자의 목적에 맞게 </a:t>
            </a:r>
            <a:r>
              <a:rPr lang="ko-KR" altLang="en-US" dirty="0" smtClean="0">
                <a:solidFill>
                  <a:schemeClr val="tx1"/>
                </a:solidFill>
              </a:rPr>
              <a:t>구현되었지 확인 가능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971600" y="5713003"/>
            <a:ext cx="540060" cy="202523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06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2. </a:t>
            </a:r>
            <a:r>
              <a:rPr lang="ko-KR" altLang="en-US" sz="2400" dirty="0" smtClean="0"/>
              <a:t>사용 목적에 따른 테스트 </a:t>
            </a:r>
            <a:r>
              <a:rPr lang="en-US" altLang="ko-KR" sz="2400" dirty="0" smtClean="0"/>
              <a:t>- </a:t>
            </a:r>
            <a:r>
              <a:rPr lang="ko-KR" altLang="en-US" sz="2400" dirty="0"/>
              <a:t>운영 목적 적합성 테스트 </a:t>
            </a:r>
            <a:endParaRPr lang="ko-KR" altLang="en-US" sz="25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9582" y="593685"/>
            <a:ext cx="8963994" cy="5669958"/>
          </a:xfrm>
        </p:spPr>
        <p:txBody>
          <a:bodyPr/>
          <a:lstStyle/>
          <a:p>
            <a:pPr lvl="1"/>
            <a:r>
              <a:rPr lang="ko-KR" altLang="en-US" dirty="0"/>
              <a:t>소프트웨어가 시스템의 운영 목적에 적합한지를 테스트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489370"/>
              </p:ext>
            </p:extLst>
          </p:nvPr>
        </p:nvGraphicFramePr>
        <p:xfrm>
          <a:off x="566554" y="1223755"/>
          <a:ext cx="8407021" cy="4950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1"/>
                <a:gridCol w="73269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테스트 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6642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성능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사용자의 요구 사항 중 성능과 관련된 요구 사항을 얼마나 준수하는지 테스트</a:t>
                      </a:r>
                      <a:endParaRPr lang="en-US" altLang="ko-KR" sz="1600" dirty="0" smtClean="0"/>
                    </a:p>
                    <a:p>
                      <a:pPr latinLnBrk="1">
                        <a:lnSpc>
                          <a:spcPct val="100000"/>
                        </a:lnSpc>
                        <a:spcAft>
                          <a:spcPts val="1200"/>
                        </a:spcAft>
                      </a:pPr>
                      <a:r>
                        <a:rPr lang="ko-KR" altLang="en-US" sz="1600" dirty="0" smtClean="0"/>
                        <a:t>예상된 부하에 대한 실행시간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응답 시간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처리 능력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자원 사용량 등을 테스트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4500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신뢰성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장에서 설명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6750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강건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비정상 상태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예상치 못한 입력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예외적인 입력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평상시보다 몇 배 많은 입력 데이터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에서도 소프트웨어가 올바르게 동작하는지 테스트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7200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스트레스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평소보다 많은 비정상적인 값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양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빈도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부피 등으로 부하를 발생시켜 부하가 최고치인 상황에서 시스템의 반응을 살피고 이때 발생하는 오류를 찾는 것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4500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부하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소프트웨어가 과부하인 상태를 체크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6750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보안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부당하고 불법적인 침입을 시도하여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시스템을 보호하기 위해 구축된 보안 시스템이 불법적인 침투를 잘 막아내는지 테스트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4500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사용성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장에서 설명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4950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안정성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며칠 동안 부하를 주면서 시스템이 안정적으로 돌아가는지를 테스트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30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2. </a:t>
            </a:r>
            <a:r>
              <a:rPr lang="ko-KR" altLang="en-US" sz="2400" dirty="0" smtClean="0"/>
              <a:t>사용 목적에 따른 테스트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수정 용이성 테스트 </a:t>
            </a:r>
            <a:endParaRPr lang="ko-KR" altLang="en-US" sz="25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9582" y="593685"/>
            <a:ext cx="8963994" cy="5669958"/>
          </a:xfrm>
        </p:spPr>
        <p:txBody>
          <a:bodyPr/>
          <a:lstStyle/>
          <a:p>
            <a:pPr lvl="1"/>
            <a:r>
              <a:rPr lang="ko-KR" altLang="en-US" dirty="0"/>
              <a:t>소프트웨어 수정이 얼마나 쉬운지 테스트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648354"/>
              </p:ext>
            </p:extLst>
          </p:nvPr>
        </p:nvGraphicFramePr>
        <p:xfrm>
          <a:off x="656564" y="1223755"/>
          <a:ext cx="7965886" cy="1485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141"/>
                <a:gridCol w="6705745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테스트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/>
                </a:tc>
              </a:tr>
              <a:tr h="6642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테스트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용이성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사용자의 요구 사항을 만족할 만큼 잘 수행하고 있는지를 얼마나 쉽고</a:t>
                      </a:r>
                      <a:r>
                        <a:rPr lang="en-US" altLang="ko-KR" sz="1600" dirty="0" smtClean="0"/>
                        <a:t>, 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효율적이고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철저하게 테스트할 수 있는가를 테스트</a:t>
                      </a:r>
                      <a:endParaRPr lang="ko-KR" altLang="en-US" sz="1600" dirty="0"/>
                    </a:p>
                  </a:txBody>
                  <a:tcPr/>
                </a:tc>
              </a:tr>
              <a:tr h="4500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유지보수성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수정으로 인해 오류를 발생시키지 않고 변경시킬 수 있는지를 테스트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7015" y="3609020"/>
            <a:ext cx="8640960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lvl="0" indent="-261938">
              <a:lnSpc>
                <a:spcPct val="150000"/>
              </a:lnSpc>
              <a:spcBef>
                <a:spcPct val="20000"/>
              </a:spcBef>
              <a:buClr>
                <a:srgbClr val="4BACC6">
                  <a:lumMod val="50000"/>
                </a:srgbClr>
              </a:buClr>
              <a:buSzPct val="70000"/>
              <a:buFont typeface="맑은 고딕" panose="020B0503020000020004" pitchFamily="50" charset="-127"/>
              <a:buChar char="■"/>
            </a:pPr>
            <a:r>
              <a:rPr lang="ko-KR" altLang="en-US" sz="2000" b="1" dirty="0" err="1">
                <a:solidFill>
                  <a:srgbClr val="004A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상호운용성</a:t>
            </a:r>
            <a:r>
              <a:rPr lang="ko-KR" altLang="en-US" sz="2000" b="1" dirty="0">
                <a:solidFill>
                  <a:srgbClr val="004A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smtClean="0">
                <a:solidFill>
                  <a:srgbClr val="004A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</a:t>
            </a:r>
            <a:endParaRPr lang="en-US" altLang="ko-KR" sz="2000" b="1" dirty="0" smtClean="0">
              <a:solidFill>
                <a:srgbClr val="004A8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2800" lvl="1" indent="-261938">
              <a:lnSpc>
                <a:spcPct val="150000"/>
              </a:lnSpc>
              <a:spcBef>
                <a:spcPct val="20000"/>
              </a:spcBef>
              <a:buClr>
                <a:srgbClr val="4BACC6">
                  <a:lumMod val="50000"/>
                </a:srgbClr>
              </a:buClr>
              <a:buSzPct val="70000"/>
              <a:buFont typeface="맑은 고딕" panose="020B0503020000020004" pitchFamily="50" charset="-127"/>
              <a:buChar char="■"/>
            </a:pPr>
            <a:r>
              <a:rPr lang="ko-KR" altLang="en-US" sz="16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양립성</a:t>
            </a:r>
            <a:r>
              <a:rPr lang="en-US" altLang="ko-KR" sz="1600" baseline="30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compatibility</a:t>
            </a:r>
            <a:r>
              <a:rPr lang="en-US" altLang="ko-KR" sz="16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일치성</a:t>
            </a:r>
            <a:r>
              <a:rPr lang="en-US" altLang="ko-KR" sz="1600" baseline="30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conformance</a:t>
            </a:r>
            <a:r>
              <a:rPr lang="en-US" altLang="ko-KR" sz="16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이식성</a:t>
            </a:r>
            <a:r>
              <a:rPr lang="en-US" altLang="ko-KR" sz="1600" baseline="30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portability</a:t>
            </a:r>
            <a:r>
              <a:rPr lang="en-US" altLang="ko-KR" sz="16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재사용성</a:t>
            </a:r>
            <a:r>
              <a:rPr lang="en-US" altLang="ko-KR" sz="1600" baseline="30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reusability</a:t>
            </a:r>
            <a:r>
              <a:rPr lang="en-US" altLang="ko-KR" sz="16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등을 체크</a:t>
            </a: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359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2. </a:t>
            </a:r>
            <a:r>
              <a:rPr lang="ko-KR" altLang="en-US" sz="2400" dirty="0" smtClean="0"/>
              <a:t>사용 목적에 따른 테스트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운영지원 용이성 테스트 </a:t>
            </a:r>
            <a:endParaRPr lang="ko-KR" altLang="en-US" sz="25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9582" y="593685"/>
            <a:ext cx="8963994" cy="5669958"/>
          </a:xfrm>
        </p:spPr>
        <p:txBody>
          <a:bodyPr/>
          <a:lstStyle/>
          <a:p>
            <a:pPr lvl="1"/>
            <a:r>
              <a:rPr lang="ko-KR" altLang="en-US" dirty="0" smtClean="0"/>
              <a:t>문서화</a:t>
            </a:r>
            <a:r>
              <a:rPr lang="en-US" altLang="ko-KR" baseline="30000" dirty="0" smtClean="0"/>
              <a:t>documentation</a:t>
            </a:r>
            <a:r>
              <a:rPr lang="en-US" altLang="ko-KR" dirty="0" smtClean="0"/>
              <a:t>, </a:t>
            </a:r>
            <a:r>
              <a:rPr lang="ko-KR" altLang="en-US" dirty="0"/>
              <a:t>복원 </a:t>
            </a:r>
            <a:r>
              <a:rPr lang="ko-KR" altLang="en-US" dirty="0" smtClean="0"/>
              <a:t>가능성</a:t>
            </a:r>
            <a:r>
              <a:rPr lang="en-US" altLang="ko-KR" baseline="30000" dirty="0" smtClean="0"/>
              <a:t>recovery</a:t>
            </a:r>
            <a:r>
              <a:rPr lang="en-US" altLang="ko-KR" baseline="30000" dirty="0"/>
              <a:t>, </a:t>
            </a:r>
            <a:r>
              <a:rPr lang="en-US" altLang="ko-KR" baseline="30000" dirty="0" smtClean="0"/>
              <a:t>restart</a:t>
            </a:r>
            <a:r>
              <a:rPr lang="en-US" altLang="ko-KR" dirty="0" smtClean="0"/>
              <a:t> </a:t>
            </a:r>
            <a:r>
              <a:rPr lang="ko-KR" altLang="en-US" dirty="0"/>
              <a:t>등을 체크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845989"/>
              </p:ext>
            </p:extLst>
          </p:nvPr>
        </p:nvGraphicFramePr>
        <p:xfrm>
          <a:off x="431540" y="1223755"/>
          <a:ext cx="855095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158"/>
                <a:gridCol w="712579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테스트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/>
                </a:tc>
              </a:tr>
              <a:tr h="6642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복원 가능성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소프트웨어를 고장 나게 해놓고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문제를 발생시켜놓고</a:t>
                      </a:r>
                      <a:r>
                        <a:rPr lang="en-US" altLang="ko-KR" sz="1600" dirty="0" smtClean="0"/>
                        <a:t>) </a:t>
                      </a:r>
                      <a:r>
                        <a:rPr lang="ko-KR" altLang="en-US" sz="1600" dirty="0" smtClean="0"/>
                        <a:t>소프트웨어 복구가 잘 되는지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소프트웨어의 복구 능력</a:t>
                      </a:r>
                      <a:r>
                        <a:rPr lang="en-US" altLang="ko-KR" sz="1600" dirty="0" smtClean="0"/>
                        <a:t>) </a:t>
                      </a:r>
                      <a:r>
                        <a:rPr lang="ko-KR" altLang="en-US" sz="1600" dirty="0" smtClean="0"/>
                        <a:t>확인해보는 테스트</a:t>
                      </a:r>
                      <a:endParaRPr lang="en-US" altLang="ko-KR" sz="1600" dirty="0" smtClean="0"/>
                    </a:p>
                    <a:p>
                      <a:pPr latinLnBrk="1"/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회복이 소프트웨어에서 자동으로 이루어진다면</a:t>
                      </a:r>
                      <a:r>
                        <a:rPr lang="en-US" altLang="ko-KR" sz="1600" dirty="0" smtClean="0"/>
                        <a:t>: </a:t>
                      </a:r>
                      <a:r>
                        <a:rPr lang="ko-KR" altLang="en-US" sz="1600" dirty="0" err="1" smtClean="0"/>
                        <a:t>재초기화가</a:t>
                      </a:r>
                      <a:r>
                        <a:rPr lang="ko-KR" altLang="en-US" sz="1600" dirty="0" smtClean="0"/>
                        <a:t> 제대로 수행되는지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데이터는 완전하게 복구되었는지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err="1" smtClean="0"/>
                        <a:t>재시작이</a:t>
                      </a:r>
                      <a:r>
                        <a:rPr lang="ko-KR" altLang="en-US" sz="1600" dirty="0" smtClean="0"/>
                        <a:t> 정상적으로 이루어졌는지 등과 같은 소프트웨어 회복의 완벽성을 평가</a:t>
                      </a:r>
                      <a:endParaRPr lang="en-US" altLang="ko-KR" sz="1600" dirty="0" smtClean="0"/>
                    </a:p>
                    <a:p>
                      <a:pPr latinLnBrk="1"/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만약 기술자에 의해 소프트웨어가 복구된다면</a:t>
                      </a:r>
                      <a:r>
                        <a:rPr lang="en-US" altLang="ko-KR" sz="1600" dirty="0" smtClean="0"/>
                        <a:t>: </a:t>
                      </a:r>
                      <a:r>
                        <a:rPr lang="ko-KR" altLang="en-US" sz="1600" dirty="0" smtClean="0"/>
                        <a:t>고장 수리에 소요되는 평균 시간이 허용 범위 한계치 내인지 등을 테스트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12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24188" y="260350"/>
            <a:ext cx="6119812" cy="433388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sz="3600" b="1" dirty="0" smtClean="0"/>
              <a:t>우리의 소프트웨어 현실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0" y="1557338"/>
            <a:ext cx="8610600" cy="469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>
              <a:spcAft>
                <a:spcPct val="40000"/>
              </a:spcAft>
            </a:pPr>
            <a:r>
              <a:rPr lang="ko-KR" altLang="en-US" sz="2000" smtClean="0"/>
              <a:t>한국의 노동 임금은 선진국 수준에 육박하고 있다</a:t>
            </a:r>
            <a:r>
              <a:rPr lang="en-US" altLang="ko-KR" sz="2000" smtClean="0"/>
              <a:t>.</a:t>
            </a:r>
          </a:p>
          <a:p>
            <a:pPr eaLnBrk="1" hangingPunct="1">
              <a:spcAft>
                <a:spcPct val="40000"/>
              </a:spcAft>
            </a:pPr>
            <a:endParaRPr lang="en-US" altLang="ko-KR" sz="800" smtClean="0"/>
          </a:p>
          <a:p>
            <a:pPr eaLnBrk="1" hangingPunct="1">
              <a:spcAft>
                <a:spcPct val="40000"/>
              </a:spcAft>
            </a:pPr>
            <a:r>
              <a:rPr lang="ko-KR" altLang="en-US" sz="2000" smtClean="0"/>
              <a:t>국가들과의 경쟁에서 살아남으려면 높은 시스템 개발 기술력이 필요하며 이제 프로그래밍 기술만 가지고는 가능하지 않다</a:t>
            </a:r>
            <a:r>
              <a:rPr lang="en-US" altLang="ko-KR" sz="2000" smtClean="0"/>
              <a:t>.</a:t>
            </a:r>
          </a:p>
          <a:p>
            <a:pPr eaLnBrk="1" hangingPunct="1">
              <a:spcAft>
                <a:spcPct val="40000"/>
              </a:spcAft>
            </a:pPr>
            <a:r>
              <a:rPr lang="ko-KR" altLang="en-US" sz="2000" smtClean="0"/>
              <a:t>소프트웨어는 눈에 보이지 않는다 해서 하드웨어 또는 시스템의 부속으로 딸려가는 부분으로 인식되어 있는 경우가 많다</a:t>
            </a:r>
            <a:r>
              <a:rPr lang="en-US" altLang="ko-KR" sz="2000" smtClean="0"/>
              <a:t>.</a:t>
            </a:r>
          </a:p>
          <a:p>
            <a:pPr eaLnBrk="1" hangingPunct="1">
              <a:spcAft>
                <a:spcPct val="40000"/>
              </a:spcAft>
            </a:pPr>
            <a:r>
              <a:rPr lang="ko-KR" altLang="en-US" sz="2000" smtClean="0"/>
              <a:t>소프트웨어 시스템에 들어가는 비용은 제품의 가격에도 포함되지 않은 경우가 많다</a:t>
            </a:r>
            <a:r>
              <a:rPr lang="en-US" altLang="ko-KR" sz="2000" smtClean="0"/>
              <a:t>.</a:t>
            </a:r>
          </a:p>
          <a:p>
            <a:pPr eaLnBrk="1" hangingPunct="1">
              <a:spcAft>
                <a:spcPct val="40000"/>
              </a:spcAft>
            </a:pPr>
            <a:r>
              <a:rPr lang="ko-KR" altLang="en-US" sz="2000" smtClean="0"/>
              <a:t>높은 품질의 소프트웨어 개발을 지원해 주기 위하여 제도와 인식의 변화가 필요하다</a:t>
            </a:r>
            <a:r>
              <a:rPr lang="en-US" altLang="ko-KR" sz="2000" smtClean="0"/>
              <a:t>.</a:t>
            </a:r>
          </a:p>
          <a:p>
            <a:pPr eaLnBrk="1" hangingPunct="1">
              <a:spcAft>
                <a:spcPct val="40000"/>
              </a:spcAft>
              <a:buFont typeface="Wingdings" pitchFamily="2" charset="2"/>
              <a:buNone/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8102261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/>
              <a:t>프로그램 실행 여부에 따른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589565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정적 테스트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프로그램을 실행하지 않고 코드를 검토하며 오류를 </a:t>
            </a:r>
            <a:r>
              <a:rPr lang="ko-KR" altLang="en-US" dirty="0" smtClean="0"/>
              <a:t>찾는 </a:t>
            </a:r>
            <a:r>
              <a:rPr lang="ko-KR" altLang="en-US" dirty="0"/>
              <a:t>방법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>
              <a:solidFill>
                <a:srgbClr val="0000F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730" y="2078850"/>
            <a:ext cx="5300405" cy="268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5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/>
              <a:t>프로그램 실행 여부에 따른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589565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동적 테스트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프로그램을 </a:t>
            </a:r>
            <a:r>
              <a:rPr lang="ko-KR" altLang="en-US" dirty="0" smtClean="0"/>
              <a:t>실행하면서 오류를 찾는 방법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>
              <a:solidFill>
                <a:srgbClr val="0000FF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392" y="2133673"/>
            <a:ext cx="5130570" cy="284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3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600" y="2996952"/>
            <a:ext cx="7785100" cy="474662"/>
          </a:xfrm>
        </p:spPr>
        <p:txBody>
          <a:bodyPr/>
          <a:lstStyle/>
          <a:p>
            <a:r>
              <a:rPr lang="ko-KR" altLang="en-US" dirty="0" err="1" smtClean="0"/>
              <a:t>정적테스트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006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1. </a:t>
            </a:r>
            <a:r>
              <a:rPr lang="ko-KR" altLang="en-US" sz="2400" dirty="0" smtClean="0"/>
              <a:t>정적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테스트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589565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정적 테스트</a:t>
            </a:r>
            <a:r>
              <a:rPr lang="en-US" altLang="ko-KR" dirty="0" smtClean="0">
                <a:solidFill>
                  <a:srgbClr val="004A82"/>
                </a:solidFill>
              </a:rPr>
              <a:t>(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static test</a:t>
            </a:r>
            <a:r>
              <a:rPr lang="en-US" altLang="ko-KR" dirty="0" smtClean="0">
                <a:solidFill>
                  <a:srgbClr val="004A82"/>
                </a:solidFill>
              </a:rPr>
              <a:t>)</a:t>
            </a:r>
          </a:p>
          <a:p>
            <a:pPr lvl="1"/>
            <a:r>
              <a:rPr lang="ko-KR" altLang="en-US" dirty="0"/>
              <a:t>프로그램 코드를 실행하지 않고 여러 참여자가 모여 소프트웨어 </a:t>
            </a:r>
            <a:r>
              <a:rPr lang="ko-KR" altLang="en-US" dirty="0" smtClean="0"/>
              <a:t>개발 중에 </a:t>
            </a:r>
            <a:r>
              <a:rPr lang="ko-KR" altLang="en-US" dirty="0"/>
              <a:t>생성되는 모든 명세나 코드를 검토해서 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(failures)</a:t>
            </a:r>
            <a:r>
              <a:rPr lang="ko-KR" altLang="en-US" dirty="0" smtClean="0"/>
              <a:t>보다는 결함</a:t>
            </a:r>
            <a:r>
              <a:rPr lang="en-US" altLang="ko-KR" dirty="0" smtClean="0"/>
              <a:t>(defects)</a:t>
            </a:r>
            <a:r>
              <a:rPr lang="ko-KR" altLang="en-US" dirty="0" smtClean="0"/>
              <a:t>을 </a:t>
            </a:r>
            <a:r>
              <a:rPr lang="ko-KR" altLang="en-US" dirty="0"/>
              <a:t>찾아내는 방법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>
              <a:solidFill>
                <a:srgbClr val="0000F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705" y="2558973"/>
            <a:ext cx="5428859" cy="364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2. </a:t>
            </a:r>
            <a:r>
              <a:rPr lang="ko-KR" altLang="en-US" sz="2400" dirty="0" smtClean="0"/>
              <a:t>비공식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공식 검토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589565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비공식 검토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informal </a:t>
            </a:r>
            <a:r>
              <a:rPr lang="en-US" altLang="ko-KR" baseline="30000" dirty="0">
                <a:solidFill>
                  <a:srgbClr val="004A82"/>
                </a:solidFill>
              </a:rPr>
              <a:t>technical 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review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산출물</a:t>
            </a:r>
            <a:r>
              <a:rPr lang="en-US" altLang="ko-KR" dirty="0" smtClean="0"/>
              <a:t>(</a:t>
            </a:r>
            <a:r>
              <a:rPr lang="ko-KR" altLang="en-US" dirty="0"/>
              <a:t>문서</a:t>
            </a:r>
            <a:r>
              <a:rPr lang="en-US" altLang="ko-KR" dirty="0"/>
              <a:t>, 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</a:t>
            </a:r>
            <a:r>
              <a:rPr lang="ko-KR" altLang="en-US" dirty="0"/>
              <a:t>동료와 함께 책상에서 </a:t>
            </a:r>
            <a:r>
              <a:rPr lang="ko-KR" altLang="en-US" dirty="0" smtClean="0"/>
              <a:t>검사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제품을 </a:t>
            </a:r>
            <a:r>
              <a:rPr lang="ko-KR" altLang="en-US" dirty="0"/>
              <a:t>검토할 목적으로 하는 간단한 </a:t>
            </a:r>
            <a:r>
              <a:rPr lang="ko-KR" altLang="en-US" dirty="0" smtClean="0"/>
              <a:t>만남         개별 검토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동료 검토</a:t>
            </a:r>
            <a:endParaRPr lang="en-US" altLang="ko-KR" dirty="0" smtClean="0"/>
          </a:p>
          <a:p>
            <a:pPr lvl="1"/>
            <a:endParaRPr lang="en-US" altLang="ko-KR" dirty="0">
              <a:solidFill>
                <a:srgbClr val="0000FF"/>
              </a:solidFill>
            </a:endParaRPr>
          </a:p>
          <a:p>
            <a:r>
              <a:rPr lang="ko-KR" altLang="en-US" dirty="0" smtClean="0">
                <a:solidFill>
                  <a:srgbClr val="004A82"/>
                </a:solidFill>
              </a:rPr>
              <a:t>공식 검토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formal </a:t>
            </a:r>
            <a:r>
              <a:rPr lang="en-US" altLang="ko-KR" baseline="30000" dirty="0">
                <a:solidFill>
                  <a:srgbClr val="004A82"/>
                </a:solidFill>
              </a:rPr>
              <a:t>technical 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review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동료와 전문가들이 수행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결함을 </a:t>
            </a:r>
            <a:r>
              <a:rPr lang="ko-KR" altLang="en-US" dirty="0"/>
              <a:t>찾기 위해 정의된 절차에 따라 적절히 계획되고 통제된다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검토회의</a:t>
            </a:r>
            <a:r>
              <a:rPr lang="en-US" altLang="ko-KR" baseline="30000" dirty="0" smtClean="0"/>
              <a:t>walk-through</a:t>
            </a:r>
            <a:r>
              <a:rPr lang="ko-KR" altLang="en-US" dirty="0" smtClean="0"/>
              <a:t>와 </a:t>
            </a:r>
            <a:r>
              <a:rPr lang="ko-KR" altLang="en-US" dirty="0"/>
              <a:t>소프트웨어 </a:t>
            </a:r>
            <a:r>
              <a:rPr lang="ko-KR" altLang="en-US" dirty="0" smtClean="0"/>
              <a:t>검사</a:t>
            </a:r>
            <a:r>
              <a:rPr lang="en-US" altLang="ko-KR" baseline="30000" dirty="0" smtClean="0"/>
              <a:t>software inspection</a:t>
            </a:r>
            <a:endParaRPr lang="en-US" altLang="ko-KR" baseline="30000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631133" y="1943835"/>
            <a:ext cx="52593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11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2-1 </a:t>
            </a:r>
            <a:r>
              <a:rPr lang="ko-KR" altLang="en-US" sz="2400" dirty="0" smtClean="0"/>
              <a:t>공식 검토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589565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공식 검토 내용</a:t>
            </a:r>
            <a:endParaRPr lang="en-US" altLang="ko-KR" dirty="0">
              <a:solidFill>
                <a:srgbClr val="004A82"/>
              </a:solidFill>
            </a:endParaRPr>
          </a:p>
          <a:p>
            <a:pPr marL="457200" lvl="1" indent="0">
              <a:buNone/>
            </a:pPr>
            <a:r>
              <a:rPr lang="en-US" altLang="ko-KR" dirty="0"/>
              <a:t>• </a:t>
            </a:r>
            <a:r>
              <a:rPr lang="ko-KR" altLang="en-US" dirty="0"/>
              <a:t>원시 코드상에 존재하는 </a:t>
            </a:r>
            <a:r>
              <a:rPr lang="ko-KR" altLang="en-US" dirty="0" smtClean="0"/>
              <a:t>오류 검토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• </a:t>
            </a:r>
            <a:r>
              <a:rPr lang="ko-KR" altLang="en-US" dirty="0"/>
              <a:t>소프트웨어가 사용자의 요구를 충분히 반영했는지 </a:t>
            </a:r>
            <a:r>
              <a:rPr lang="ko-KR" altLang="en-US" dirty="0" smtClean="0"/>
              <a:t>검토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• </a:t>
            </a:r>
            <a:r>
              <a:rPr lang="ko-KR" altLang="en-US" dirty="0"/>
              <a:t>소프트웨어가 미리 정의된 표준을 지키는지 </a:t>
            </a:r>
            <a:r>
              <a:rPr lang="ko-KR" altLang="en-US" dirty="0" smtClean="0"/>
              <a:t>검토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• </a:t>
            </a:r>
            <a:r>
              <a:rPr lang="ko-KR" altLang="en-US" dirty="0"/>
              <a:t>소프트웨어 개발 방식이 일관적인지 </a:t>
            </a:r>
            <a:r>
              <a:rPr lang="ko-KR" altLang="en-US" dirty="0" smtClean="0"/>
              <a:t>검토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• </a:t>
            </a:r>
            <a:r>
              <a:rPr lang="ko-KR" altLang="en-US" dirty="0" smtClean="0"/>
              <a:t>소프트웨어</a:t>
            </a:r>
            <a:endParaRPr lang="en-US" altLang="ko-KR" dirty="0" smtClean="0"/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r>
              <a:rPr lang="ko-KR" altLang="en-US" dirty="0" smtClean="0">
                <a:solidFill>
                  <a:srgbClr val="004A82"/>
                </a:solidFill>
              </a:rPr>
              <a:t>공식 </a:t>
            </a:r>
            <a:r>
              <a:rPr lang="ko-KR" altLang="en-US" dirty="0">
                <a:solidFill>
                  <a:srgbClr val="004A82"/>
                </a:solidFill>
              </a:rPr>
              <a:t>검토 </a:t>
            </a:r>
            <a:r>
              <a:rPr lang="ko-KR" altLang="en-US" dirty="0" smtClean="0">
                <a:solidFill>
                  <a:srgbClr val="004A82"/>
                </a:solidFill>
              </a:rPr>
              <a:t>수행 절차</a:t>
            </a:r>
            <a:endParaRPr lang="en-US" altLang="ko-KR" dirty="0">
              <a:solidFill>
                <a:srgbClr val="004A82"/>
              </a:solidFill>
            </a:endParaRPr>
          </a:p>
          <a:p>
            <a:pPr marL="457200" lvl="1" indent="0">
              <a:buNone/>
            </a:pPr>
            <a:endParaRPr lang="en-US" altLang="ko-KR" dirty="0">
              <a:solidFill>
                <a:srgbClr val="0000F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20" y="4725961"/>
            <a:ext cx="6930770" cy="140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7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3. </a:t>
            </a:r>
            <a:r>
              <a:rPr lang="ko-KR" altLang="en-US" sz="2400" dirty="0" smtClean="0"/>
              <a:t>정적 테스트</a:t>
            </a:r>
            <a:r>
              <a:rPr lang="en-US" altLang="ko-KR" sz="2400" dirty="0" smtClean="0"/>
              <a:t>(1)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5895655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4A82"/>
                </a:solidFill>
              </a:rPr>
              <a:t>개별 </a:t>
            </a:r>
            <a:r>
              <a:rPr lang="ko-KR" altLang="en-US" dirty="0" smtClean="0">
                <a:solidFill>
                  <a:srgbClr val="004A82"/>
                </a:solidFill>
              </a:rPr>
              <a:t>검토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self review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체크리스트를 </a:t>
            </a:r>
            <a:r>
              <a:rPr lang="ko-KR" altLang="en-US" dirty="0"/>
              <a:t>가지고 본인이 개발한 코드와 산출물 등을 </a:t>
            </a:r>
            <a:r>
              <a:rPr lang="ko-KR" altLang="en-US" dirty="0" smtClean="0"/>
              <a:t>검토</a:t>
            </a:r>
            <a:endParaRPr lang="en-US" altLang="ko-KR" dirty="0" smtClean="0"/>
          </a:p>
          <a:p>
            <a:pPr lvl="1"/>
            <a:r>
              <a:rPr lang="ko-KR" altLang="en-US" dirty="0"/>
              <a:t>본인 스스로 </a:t>
            </a:r>
            <a:r>
              <a:rPr lang="ko-KR" altLang="en-US" dirty="0" smtClean="0"/>
              <a:t>검토        가장 </a:t>
            </a:r>
            <a:r>
              <a:rPr lang="ko-KR" altLang="en-US" dirty="0"/>
              <a:t>간단한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상대적으로 </a:t>
            </a:r>
            <a:r>
              <a:rPr lang="ko-KR" altLang="en-US" dirty="0"/>
              <a:t>객관성이 </a:t>
            </a:r>
            <a:r>
              <a:rPr lang="ko-KR" altLang="en-US" dirty="0" smtClean="0"/>
              <a:t>떨어짐</a:t>
            </a:r>
            <a:endParaRPr lang="en-US" altLang="ko-KR" dirty="0" smtClean="0"/>
          </a:p>
          <a:p>
            <a:pPr lvl="1"/>
            <a:endParaRPr lang="en-US" altLang="ko-KR" dirty="0">
              <a:solidFill>
                <a:srgbClr val="0000FF"/>
              </a:solidFill>
            </a:endParaRPr>
          </a:p>
          <a:p>
            <a:r>
              <a:rPr lang="ko-KR" altLang="en-US" dirty="0">
                <a:solidFill>
                  <a:srgbClr val="004A82"/>
                </a:solidFill>
              </a:rPr>
              <a:t>동</a:t>
            </a:r>
            <a:r>
              <a:rPr lang="ko-KR" altLang="en-US" dirty="0" smtClean="0">
                <a:solidFill>
                  <a:srgbClr val="004A82"/>
                </a:solidFill>
              </a:rPr>
              <a:t>료 검토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peer review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동료에게 </a:t>
            </a:r>
            <a:r>
              <a:rPr lang="ko-KR" altLang="en-US" dirty="0" smtClean="0"/>
              <a:t>원시 </a:t>
            </a:r>
            <a:r>
              <a:rPr lang="ko-KR" altLang="en-US" dirty="0"/>
              <a:t>코드나 여러 가지 산출물에 대한 </a:t>
            </a:r>
            <a:r>
              <a:rPr lang="ko-KR" altLang="en-US" dirty="0" smtClean="0"/>
              <a:t>검토를 의뢰하여 </a:t>
            </a:r>
            <a:r>
              <a:rPr lang="ko-KR" altLang="en-US" dirty="0"/>
              <a:t>오류를 찾는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/>
              <a:t>정해진 형식도 없고 별도의 격식을 차린 회의를 수행할 </a:t>
            </a:r>
            <a:r>
              <a:rPr lang="ko-KR" altLang="en-US" dirty="0" smtClean="0"/>
              <a:t>필요가 </a:t>
            </a:r>
            <a:r>
              <a:rPr lang="ko-KR" altLang="en-US" dirty="0"/>
              <a:t>없어 비공식 검토</a:t>
            </a:r>
            <a:endParaRPr lang="en-US" altLang="ko-KR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366755" y="1943835"/>
            <a:ext cx="52593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242" y="3834045"/>
            <a:ext cx="4291392" cy="287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73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3. </a:t>
            </a:r>
            <a:r>
              <a:rPr lang="ko-KR" altLang="en-US" sz="2400" dirty="0" smtClean="0"/>
              <a:t>정적 테스트</a:t>
            </a:r>
            <a:r>
              <a:rPr lang="en-US" altLang="ko-KR" sz="2400" dirty="0" smtClean="0"/>
              <a:t>(2)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589565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검토 회의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work-through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개발자가 소집한 전문가들에 의해 개발자의 </a:t>
            </a:r>
            <a:r>
              <a:rPr lang="ko-KR" altLang="en-US" dirty="0" smtClean="0"/>
              <a:t>작업을 검토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3~5</a:t>
            </a:r>
            <a:r>
              <a:rPr lang="ko-KR" altLang="en-US" dirty="0" smtClean="0"/>
              <a:t>명 정도의 전문가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프로젝트 </a:t>
            </a:r>
            <a:r>
              <a:rPr lang="ko-KR" altLang="en-US" dirty="0"/>
              <a:t>팀장</a:t>
            </a:r>
            <a:r>
              <a:rPr lang="en-US" altLang="ko-KR" dirty="0"/>
              <a:t>, </a:t>
            </a:r>
            <a:r>
              <a:rPr lang="ko-KR" altLang="en-US" dirty="0"/>
              <a:t>다른 개발자</a:t>
            </a:r>
            <a:r>
              <a:rPr lang="en-US" altLang="ko-KR" dirty="0"/>
              <a:t>, </a:t>
            </a:r>
            <a:r>
              <a:rPr lang="ko-KR" altLang="en-US" dirty="0"/>
              <a:t>품질 </a:t>
            </a:r>
            <a:r>
              <a:rPr lang="ko-KR" altLang="en-US" dirty="0" smtClean="0"/>
              <a:t>보증단장</a:t>
            </a:r>
            <a:r>
              <a:rPr lang="en-US" altLang="ko-KR" dirty="0" smtClean="0"/>
              <a:t>)</a:t>
            </a:r>
            <a:r>
              <a:rPr lang="ko-KR" altLang="en-US" dirty="0" smtClean="0"/>
              <a:t>들이 </a:t>
            </a:r>
            <a:r>
              <a:rPr lang="ko-KR" altLang="en-US" dirty="0"/>
              <a:t>절차에 따라 </a:t>
            </a:r>
            <a:r>
              <a:rPr lang="ko-KR" altLang="en-US" dirty="0" smtClean="0"/>
              <a:t>평가</a:t>
            </a:r>
            <a:endParaRPr lang="en-US" altLang="ko-KR" dirty="0" smtClean="0"/>
          </a:p>
          <a:p>
            <a:pPr lvl="1"/>
            <a:r>
              <a:rPr lang="ko-KR" altLang="en-US" dirty="0"/>
              <a:t>설계 문서들이 고객의 요구 사항을 </a:t>
            </a:r>
            <a:r>
              <a:rPr lang="ko-KR" altLang="en-US" dirty="0" smtClean="0"/>
              <a:t>정확히 </a:t>
            </a:r>
            <a:r>
              <a:rPr lang="ko-KR" altLang="en-US" dirty="0"/>
              <a:t>명시하고 있는지 </a:t>
            </a:r>
            <a:r>
              <a:rPr lang="ko-KR" altLang="en-US" dirty="0" smtClean="0"/>
              <a:t>여부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작업 </a:t>
            </a:r>
            <a:r>
              <a:rPr lang="ko-KR" altLang="en-US" dirty="0"/>
              <a:t>진척 </a:t>
            </a:r>
            <a:r>
              <a:rPr lang="ko-KR" altLang="en-US" dirty="0" smtClean="0"/>
              <a:t>상황 등 </a:t>
            </a:r>
            <a:r>
              <a:rPr lang="ko-KR" altLang="en-US" dirty="0"/>
              <a:t>확인</a:t>
            </a:r>
            <a:endParaRPr lang="en-US" altLang="ko-KR" dirty="0" smtClean="0"/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r>
              <a:rPr lang="ko-KR" altLang="en-US" dirty="0" smtClean="0">
                <a:solidFill>
                  <a:srgbClr val="004A82"/>
                </a:solidFill>
              </a:rPr>
              <a:t>검토회의</a:t>
            </a:r>
            <a:r>
              <a:rPr lang="en-US" altLang="ko-KR" dirty="0" smtClean="0">
                <a:solidFill>
                  <a:srgbClr val="004A82"/>
                </a:solidFill>
              </a:rPr>
              <a:t> </a:t>
            </a:r>
            <a:r>
              <a:rPr lang="ko-KR" altLang="en-US" dirty="0" smtClean="0">
                <a:solidFill>
                  <a:srgbClr val="004A82"/>
                </a:solidFill>
              </a:rPr>
              <a:t>준비 및 주의 사항</a:t>
            </a:r>
            <a:endParaRPr lang="en-US" altLang="ko-KR" dirty="0" smtClean="0">
              <a:solidFill>
                <a:srgbClr val="004A82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1540" y="3609020"/>
            <a:ext cx="8370930" cy="2970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9388" indent="-179388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검토회의를 통해 검토 받고자 하는 개발자는 회의 자료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검토 받을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문서 또는 원시 코드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     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준비하고 회의 일정을 계획한다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9388" indent="-179388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검토회의의 결과를 인사 평가 자료로 사용해서는 안 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9388" indent="-179388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회의 자료는 회의가 있기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4~6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전에 전달되어 미리 살펴보고 올 수 있도록 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9388" indent="-179388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검토회의는 문제점을 찾는 데 주안점을 두고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문제의 해결은 검토회의 이후로 미룬다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9388" indent="-179388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검토회의 때 발견되고 작성된 오류 리스트는 회의가 끝난 후 개발자에게 전달한다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9388" indent="-179388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검토회의 시간은 너무 길지 않아야 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일반적으로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1~2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이내가 좋다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10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3. </a:t>
            </a:r>
            <a:r>
              <a:rPr lang="ko-KR" altLang="en-US" sz="2400" dirty="0" smtClean="0"/>
              <a:t>정적 테스트</a:t>
            </a:r>
            <a:r>
              <a:rPr lang="en-US" altLang="ko-KR" sz="2400" dirty="0" smtClean="0"/>
              <a:t>(3)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589565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소프트웨어 검사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software inspection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검토회의</a:t>
            </a:r>
            <a:r>
              <a:rPr lang="en-US" altLang="ko-KR" dirty="0" smtClean="0"/>
              <a:t>: </a:t>
            </a:r>
            <a:r>
              <a:rPr lang="ko-KR" altLang="en-US" dirty="0"/>
              <a:t>문제점을 찾는 데 </a:t>
            </a:r>
            <a:r>
              <a:rPr lang="ko-KR" altLang="en-US" dirty="0" smtClean="0"/>
              <a:t>초점을 </a:t>
            </a:r>
            <a:r>
              <a:rPr lang="ko-KR" altLang="en-US" dirty="0"/>
              <a:t>두고</a:t>
            </a:r>
            <a:r>
              <a:rPr lang="en-US" altLang="ko-KR" dirty="0"/>
              <a:t>, </a:t>
            </a:r>
            <a:r>
              <a:rPr lang="ko-KR" altLang="en-US" dirty="0" smtClean="0"/>
              <a:t>검토회의 후 개발자가 </a:t>
            </a:r>
            <a:r>
              <a:rPr lang="ko-KR" altLang="en-US" dirty="0"/>
              <a:t>해당 </a:t>
            </a:r>
            <a:r>
              <a:rPr lang="ko-KR" altLang="en-US" dirty="0" smtClean="0"/>
              <a:t>문제를 수정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소프트웨어 검사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문제점 수정 지침까지도 제시 및 수정을 </a:t>
            </a:r>
            <a:r>
              <a:rPr lang="ko-KR" altLang="en-US" dirty="0"/>
              <a:t>잘하고 있는지 추후에 </a:t>
            </a:r>
            <a:r>
              <a:rPr lang="ko-KR" altLang="en-US" dirty="0" smtClean="0"/>
              <a:t>조사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원시 </a:t>
            </a:r>
            <a:r>
              <a:rPr lang="ko-KR" altLang="en-US" dirty="0"/>
              <a:t>코드뿐 아니라 각 단계 산출물의 문서 등을 포함하여 분석하고 품질을 </a:t>
            </a:r>
            <a:r>
              <a:rPr lang="ko-KR" altLang="en-US" dirty="0" smtClean="0"/>
              <a:t>평가</a:t>
            </a:r>
            <a:endParaRPr lang="en-US" altLang="ko-KR" dirty="0" smtClean="0"/>
          </a:p>
          <a:p>
            <a:pPr lvl="1"/>
            <a:r>
              <a:rPr lang="ko-KR" altLang="en-US" dirty="0"/>
              <a:t>소프트웨어 품질 보증 기법으로 </a:t>
            </a:r>
            <a:r>
              <a:rPr lang="ko-KR" altLang="en-US" dirty="0" smtClean="0"/>
              <a:t>유용</a:t>
            </a:r>
            <a:endParaRPr lang="en-US" altLang="ko-KR" dirty="0" smtClean="0"/>
          </a:p>
          <a:p>
            <a:pPr lvl="1"/>
            <a:r>
              <a:rPr lang="ko-KR" altLang="en-US" dirty="0"/>
              <a:t>공식 검토에 </a:t>
            </a:r>
            <a:r>
              <a:rPr lang="ko-KR" altLang="en-US" dirty="0" smtClean="0"/>
              <a:t>속함</a:t>
            </a:r>
            <a:endParaRPr lang="en-US" altLang="ko-KR" dirty="0" smtClean="0"/>
          </a:p>
          <a:p>
            <a:pPr lvl="1"/>
            <a:endParaRPr lang="en-US" altLang="ko-KR" dirty="0" smtClean="0">
              <a:solidFill>
                <a:srgbClr val="0000FF"/>
              </a:solidFill>
            </a:endParaRPr>
          </a:p>
          <a:p>
            <a:r>
              <a:rPr lang="ko-KR" altLang="en-US" dirty="0">
                <a:solidFill>
                  <a:srgbClr val="004A82"/>
                </a:solidFill>
              </a:rPr>
              <a:t>소프트웨어 </a:t>
            </a:r>
            <a:r>
              <a:rPr lang="ko-KR" altLang="en-US" dirty="0" smtClean="0">
                <a:solidFill>
                  <a:srgbClr val="004A82"/>
                </a:solidFill>
              </a:rPr>
              <a:t>검사 절차</a:t>
            </a:r>
            <a:endParaRPr lang="en-US" altLang="ko-KR" dirty="0" smtClean="0">
              <a:solidFill>
                <a:srgbClr val="004A8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00" y="4635588"/>
            <a:ext cx="5407800" cy="112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6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3. </a:t>
            </a:r>
            <a:r>
              <a:rPr lang="ko-KR" altLang="en-US" sz="2400" dirty="0" smtClean="0"/>
              <a:t>정적 테스트</a:t>
            </a:r>
            <a:r>
              <a:rPr lang="en-US" altLang="ko-KR" sz="2400" dirty="0" smtClean="0"/>
              <a:t>(4)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5895655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4A82"/>
                </a:solidFill>
              </a:rPr>
              <a:t>소프트웨어 </a:t>
            </a:r>
            <a:r>
              <a:rPr lang="ko-KR" altLang="en-US" dirty="0" smtClean="0">
                <a:solidFill>
                  <a:srgbClr val="004A82"/>
                </a:solidFill>
              </a:rPr>
              <a:t>검사 시 지켜야 </a:t>
            </a:r>
            <a:r>
              <a:rPr lang="ko-KR" altLang="en-US" dirty="0">
                <a:solidFill>
                  <a:srgbClr val="004A82"/>
                </a:solidFill>
              </a:rPr>
              <a:t>할 원칙</a:t>
            </a:r>
            <a:endParaRPr lang="en-US" altLang="ko-KR" dirty="0" smtClean="0">
              <a:solidFill>
                <a:srgbClr val="004A82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1493785"/>
            <a:ext cx="8370930" cy="2970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검사 회의는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이내로 하는 것이 적당하다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검사 회의에 참가하는 총 인원은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 내외가 적당하다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검토자가 사전에 읽어보고 올 수 있도록 최소한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전에는 자료를 전달한다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주제를 벗어나는 개별적인 질문은 삼가도록 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발견된 오류에 대해서는 반드시 문서화하여 기록으로 남긴다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검사 회의 목적은 오류를 발견하는 것이다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오류 수정은 하지 않는다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검사 회의가 끝나면 문서를 정리하여 관련된 사람들에게 전달한다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01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24188" y="260350"/>
            <a:ext cx="6119812" cy="433388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sz="3600" b="1" dirty="0" smtClean="0"/>
              <a:t>프로그램의 오류</a:t>
            </a:r>
            <a:r>
              <a:rPr lang="en-US" altLang="ko-KR" sz="3600" b="1" dirty="0" smtClean="0"/>
              <a:t>: 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정답 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0" y="1412875"/>
            <a:ext cx="8610600" cy="483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55000"/>
              </a:spcAft>
            </a:pPr>
            <a:r>
              <a:rPr lang="ko-KR" altLang="en-US" sz="2000" smtClean="0"/>
              <a:t>개발하는 과정에서 발견되는 오류는 </a:t>
            </a:r>
            <a:r>
              <a:rPr lang="en-US" altLang="ko-KR" sz="2000" smtClean="0"/>
              <a:t>1000</a:t>
            </a:r>
            <a:r>
              <a:rPr lang="ko-KR" altLang="en-US" sz="2000" smtClean="0"/>
              <a:t>줄의</a:t>
            </a:r>
            <a:r>
              <a:rPr lang="ko-KR" altLang="en-US" sz="2000" smtClean="0">
                <a:latin typeface="Times New Roman" pitchFamily="18" charset="0"/>
              </a:rPr>
              <a:t>  </a:t>
            </a:r>
            <a:r>
              <a:rPr lang="ko-KR" altLang="en-US" sz="2000" smtClean="0"/>
              <a:t>실행코드에</a:t>
            </a:r>
            <a:r>
              <a:rPr lang="ko-KR" altLang="en-US" sz="2000" smtClean="0">
                <a:latin typeface="Times New Roman" pitchFamily="18" charset="0"/>
              </a:rPr>
              <a:t>  </a:t>
            </a:r>
            <a:r>
              <a:rPr lang="ko-KR" altLang="en-US" sz="2000" smtClean="0"/>
              <a:t>약 </a:t>
            </a:r>
            <a:r>
              <a:rPr lang="en-US" altLang="ko-KR" sz="2000" smtClean="0"/>
              <a:t>50 ~ 60 </a:t>
            </a:r>
            <a:r>
              <a:rPr lang="ko-KR" altLang="en-US" sz="2000" smtClean="0"/>
              <a:t>정도 있다</a:t>
            </a:r>
            <a:r>
              <a:rPr lang="en-US" altLang="ko-KR" sz="2000" smtClean="0"/>
              <a:t>.</a:t>
            </a:r>
          </a:p>
          <a:p>
            <a:pPr eaLnBrk="1" hangingPunct="1">
              <a:lnSpc>
                <a:spcPct val="95000"/>
              </a:lnSpc>
              <a:spcBef>
                <a:spcPct val="30000"/>
              </a:spcBef>
              <a:spcAft>
                <a:spcPct val="55000"/>
              </a:spcAft>
            </a:pPr>
            <a:r>
              <a:rPr lang="ko-KR" altLang="en-US" sz="2000" b="1" u="sng" smtClean="0">
                <a:solidFill>
                  <a:srgbClr val="0070C0"/>
                </a:solidFill>
              </a:rPr>
              <a:t>제품이 완료되어 배달된 후 발견되는 오류는 평균 </a:t>
            </a:r>
            <a:r>
              <a:rPr lang="en-US" altLang="ko-KR" sz="2000" b="1" u="sng" smtClean="0">
                <a:solidFill>
                  <a:srgbClr val="0070C0"/>
                </a:solidFill>
              </a:rPr>
              <a:t>4</a:t>
            </a:r>
            <a:r>
              <a:rPr lang="ko-KR" altLang="en-US" sz="2000" b="1" u="sng" smtClean="0">
                <a:solidFill>
                  <a:srgbClr val="0070C0"/>
                </a:solidFill>
              </a:rPr>
              <a:t>개 이하이다</a:t>
            </a:r>
            <a:r>
              <a:rPr lang="en-US" altLang="ko-KR" sz="2000" smtClean="0">
                <a:solidFill>
                  <a:srgbClr val="0070C0"/>
                </a:solidFill>
              </a:rPr>
              <a:t>. </a:t>
            </a:r>
          </a:p>
          <a:p>
            <a:pPr eaLnBrk="1" hangingPunct="1">
              <a:lnSpc>
                <a:spcPct val="95000"/>
              </a:lnSpc>
              <a:spcBef>
                <a:spcPct val="30000"/>
              </a:spcBef>
              <a:spcAft>
                <a:spcPct val="55000"/>
              </a:spcAft>
            </a:pPr>
            <a:r>
              <a:rPr lang="ko-KR" altLang="en-US" sz="2000" smtClean="0"/>
              <a:t>오류의 종류에 따라 커다란 문제점을 내포할 수 있다</a:t>
            </a:r>
            <a:r>
              <a:rPr lang="en-US" altLang="ko-KR" sz="2000" smtClean="0"/>
              <a:t>.</a:t>
            </a:r>
          </a:p>
          <a:p>
            <a:pPr eaLnBrk="1" hangingPunct="1">
              <a:lnSpc>
                <a:spcPct val="95000"/>
              </a:lnSpc>
              <a:spcBef>
                <a:spcPct val="30000"/>
              </a:spcBef>
              <a:spcAft>
                <a:spcPct val="55000"/>
              </a:spcAft>
            </a:pPr>
            <a:r>
              <a:rPr lang="ko-KR" altLang="en-US" sz="2000" smtClean="0"/>
              <a:t>소프트웨어의 많은 오류가 제품의 출고 이후에 발견된다</a:t>
            </a:r>
            <a:r>
              <a:rPr lang="en-US" altLang="ko-KR" sz="2000" smtClean="0"/>
              <a:t>. </a:t>
            </a:r>
          </a:p>
          <a:p>
            <a:pPr eaLnBrk="1" hangingPunct="1">
              <a:lnSpc>
                <a:spcPct val="95000"/>
              </a:lnSpc>
              <a:spcBef>
                <a:spcPct val="30000"/>
              </a:spcBef>
              <a:spcAft>
                <a:spcPct val="55000"/>
              </a:spcAft>
            </a:pPr>
            <a:r>
              <a:rPr lang="ko-KR" altLang="en-US" sz="2000" smtClean="0"/>
              <a:t>출고 이전에 효과적으로 결함을 찾아내어 여과시키는 </a:t>
            </a:r>
            <a:r>
              <a:rPr lang="ko-KR" altLang="en-US" sz="2000" smtClean="0">
                <a:latin typeface="Times New Roman" pitchFamily="18" charset="0"/>
              </a:rPr>
              <a:t> </a:t>
            </a:r>
            <a:r>
              <a:rPr lang="ko-KR" altLang="en-US" sz="2000" smtClean="0"/>
              <a:t>것은 소프트웨어의 품질보증을 위하여 필수적</a:t>
            </a:r>
          </a:p>
          <a:p>
            <a:pPr eaLnBrk="1" hangingPunct="1">
              <a:lnSpc>
                <a:spcPct val="95000"/>
              </a:lnSpc>
              <a:spcBef>
                <a:spcPct val="30000"/>
              </a:spcBef>
              <a:spcAft>
                <a:spcPct val="55000"/>
              </a:spcAft>
            </a:pPr>
            <a:r>
              <a:rPr lang="ko-KR" altLang="en-US" sz="2000" smtClean="0"/>
              <a:t>소프트웨어의 품질은 생산성보다도 더 핵심적인 현안으로 떠오르고 있다</a:t>
            </a:r>
            <a:r>
              <a:rPr lang="en-US" altLang="ko-KR" sz="2000" smtClean="0"/>
              <a:t>.</a:t>
            </a:r>
          </a:p>
          <a:p>
            <a:pPr eaLnBrk="1" hangingPunct="1">
              <a:spcBef>
                <a:spcPct val="30000"/>
              </a:spcBef>
              <a:spcAft>
                <a:spcPct val="55000"/>
              </a:spcAft>
              <a:buFont typeface="Wingdings" pitchFamily="2" charset="2"/>
              <a:buNone/>
            </a:pPr>
            <a:endParaRPr lang="en-US" altLang="ko-KR" sz="2000" smtClean="0"/>
          </a:p>
        </p:txBody>
      </p:sp>
    </p:spTree>
    <p:extLst>
      <p:ext uri="{BB962C8B-B14F-4D97-AF65-F5344CB8AC3E}">
        <p14:creationId xmlns:p14="http://schemas.microsoft.com/office/powerpoint/2010/main" val="692267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3. </a:t>
            </a:r>
            <a:r>
              <a:rPr lang="ko-KR" altLang="en-US" sz="2400" dirty="0" smtClean="0"/>
              <a:t>정적 테스트</a:t>
            </a:r>
            <a:r>
              <a:rPr lang="en-US" altLang="ko-KR" sz="2400" dirty="0" smtClean="0"/>
              <a:t>(5)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589565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설계와 구현 시 소프트웨어 검사 </a:t>
            </a:r>
            <a:endParaRPr lang="en-US" altLang="ko-KR" dirty="0" smtClean="0">
              <a:solidFill>
                <a:srgbClr val="004A8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2" y="1900237"/>
            <a:ext cx="81438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5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600" y="2996952"/>
            <a:ext cx="7785100" cy="474662"/>
          </a:xfrm>
        </p:spPr>
        <p:txBody>
          <a:bodyPr/>
          <a:lstStyle/>
          <a:p>
            <a:r>
              <a:rPr lang="ko-KR" altLang="en-US" dirty="0" err="1" smtClean="0"/>
              <a:t>동적테스트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006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명세 기반 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5895655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4A82"/>
                </a:solidFill>
              </a:rPr>
              <a:t>명세 기반 </a:t>
            </a:r>
            <a:r>
              <a:rPr lang="ko-KR" altLang="en-US" dirty="0" smtClean="0">
                <a:solidFill>
                  <a:srgbClr val="004A82"/>
                </a:solidFill>
              </a:rPr>
              <a:t>테스트</a:t>
            </a:r>
            <a:r>
              <a:rPr lang="en-US" altLang="ko-KR" dirty="0" smtClean="0">
                <a:solidFill>
                  <a:srgbClr val="004A82"/>
                </a:solidFill>
              </a:rPr>
              <a:t>(</a:t>
            </a:r>
            <a:r>
              <a:rPr lang="ko-KR" altLang="en-US" dirty="0" smtClean="0">
                <a:solidFill>
                  <a:srgbClr val="004A82"/>
                </a:solidFill>
              </a:rPr>
              <a:t>블랙박스 테스트</a:t>
            </a:r>
            <a:r>
              <a:rPr lang="en-US" altLang="ko-KR" dirty="0" smtClean="0">
                <a:solidFill>
                  <a:srgbClr val="004A82"/>
                </a:solidFill>
              </a:rPr>
              <a:t>)</a:t>
            </a: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pPr lvl="1"/>
            <a:r>
              <a:rPr lang="ko-KR" altLang="en-US" dirty="0" smtClean="0"/>
              <a:t>입력 </a:t>
            </a:r>
            <a:r>
              <a:rPr lang="ko-KR" altLang="en-US" dirty="0"/>
              <a:t>값에 대한 </a:t>
            </a:r>
            <a:r>
              <a:rPr lang="ko-KR" altLang="en-US" dirty="0" smtClean="0"/>
              <a:t>예상출력 </a:t>
            </a:r>
            <a:r>
              <a:rPr lang="ko-KR" altLang="en-US" dirty="0"/>
              <a:t>값을 정해놓고 그대로 결과가 나오는지를 </a:t>
            </a:r>
            <a:r>
              <a:rPr lang="ko-KR" altLang="en-US" dirty="0" smtClean="0"/>
              <a:t>체크</a:t>
            </a:r>
            <a:endParaRPr lang="en-US" altLang="ko-KR" dirty="0" smtClean="0"/>
          </a:p>
          <a:p>
            <a:pPr lvl="1"/>
            <a:r>
              <a:rPr lang="ko-KR" altLang="en-US" dirty="0"/>
              <a:t>프로그램 </a:t>
            </a:r>
            <a:r>
              <a:rPr lang="ko-KR" altLang="en-US" dirty="0" smtClean="0"/>
              <a:t>내부의 </a:t>
            </a:r>
            <a:r>
              <a:rPr lang="ko-KR" altLang="en-US" dirty="0"/>
              <a:t>구조나 알고리즘을 보지 않고</a:t>
            </a:r>
            <a:r>
              <a:rPr lang="en-US" altLang="ko-KR" dirty="0"/>
              <a:t>, </a:t>
            </a:r>
            <a:r>
              <a:rPr lang="ko-KR" altLang="en-US" dirty="0"/>
              <a:t>요구 분석 명세서나 설계 </a:t>
            </a:r>
            <a:r>
              <a:rPr lang="ko-KR" altLang="en-US" dirty="0" err="1"/>
              <a:t>사양서에서</a:t>
            </a:r>
            <a:r>
              <a:rPr lang="ko-KR" altLang="en-US" dirty="0"/>
              <a:t> 테스트 케이스를 </a:t>
            </a:r>
            <a:r>
              <a:rPr lang="ko-KR" altLang="en-US" dirty="0" smtClean="0"/>
              <a:t>추출하여 테스트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기능을 </a:t>
            </a:r>
            <a:r>
              <a:rPr lang="ko-KR" altLang="en-US" dirty="0"/>
              <a:t>어떻게 </a:t>
            </a:r>
            <a:r>
              <a:rPr lang="ko-KR" altLang="en-US" dirty="0" smtClean="0"/>
              <a:t>수행하는가 보다는 </a:t>
            </a:r>
            <a:r>
              <a:rPr lang="ko-KR" altLang="en-US" dirty="0"/>
              <a:t>사용자가 </a:t>
            </a:r>
            <a:r>
              <a:rPr lang="ko-KR" altLang="en-US" dirty="0" smtClean="0"/>
              <a:t>원하는 기능을 수행하는가 테스트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654" y="1419781"/>
            <a:ext cx="4359585" cy="284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75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1-1 </a:t>
            </a:r>
            <a:r>
              <a:rPr lang="ko-KR" altLang="en-US" sz="2400" dirty="0" smtClean="0"/>
              <a:t>동적 테스트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5895655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4A82"/>
                </a:solidFill>
              </a:rPr>
              <a:t>동적 </a:t>
            </a:r>
            <a:r>
              <a:rPr lang="ko-KR" altLang="en-US" dirty="0" smtClean="0">
                <a:solidFill>
                  <a:srgbClr val="004A82"/>
                </a:solidFill>
              </a:rPr>
              <a:t>테스트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dynamic test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테스트 </a:t>
            </a:r>
            <a:r>
              <a:rPr lang="ko-KR" altLang="en-US" dirty="0"/>
              <a:t>데이터를 이용해 실제 프로그램을 실행함으로써 오류를 </a:t>
            </a:r>
            <a:r>
              <a:rPr lang="ko-KR" altLang="en-US" dirty="0" smtClean="0"/>
              <a:t>찾는다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endParaRPr lang="en-US" altLang="ko-KR" dirty="0" smtClean="0">
              <a:solidFill>
                <a:srgbClr val="0000FF"/>
              </a:solidFill>
            </a:endParaRPr>
          </a:p>
          <a:p>
            <a:r>
              <a:rPr lang="ko-KR" altLang="en-US" dirty="0" smtClean="0">
                <a:solidFill>
                  <a:srgbClr val="004A82"/>
                </a:solidFill>
              </a:rPr>
              <a:t>정보를 </a:t>
            </a:r>
            <a:r>
              <a:rPr lang="ko-KR" altLang="en-US" dirty="0">
                <a:solidFill>
                  <a:srgbClr val="004A82"/>
                </a:solidFill>
              </a:rPr>
              <a:t>얻는 문서 종류에 </a:t>
            </a:r>
            <a:r>
              <a:rPr lang="ko-KR" altLang="en-US" dirty="0" smtClean="0">
                <a:solidFill>
                  <a:srgbClr val="004A82"/>
                </a:solidFill>
              </a:rPr>
              <a:t>따른 분류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명세 </a:t>
            </a:r>
            <a:r>
              <a:rPr lang="ko-KR" altLang="en-US" dirty="0"/>
              <a:t>기반 </a:t>
            </a:r>
            <a:r>
              <a:rPr lang="ko-KR" altLang="en-US" dirty="0" smtClean="0"/>
              <a:t>테스트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구현 </a:t>
            </a:r>
            <a:r>
              <a:rPr lang="ko-KR" altLang="en-US" dirty="0"/>
              <a:t>기반 </a:t>
            </a:r>
            <a:r>
              <a:rPr lang="ko-KR" altLang="en-US" dirty="0" smtClean="0"/>
              <a:t>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882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dirty="0" smtClean="0"/>
              <a:t>1-2 </a:t>
            </a:r>
            <a:r>
              <a:rPr lang="ko-KR" altLang="en-US" sz="2500" dirty="0" err="1" smtClean="0"/>
              <a:t>신택스</a:t>
            </a:r>
            <a:r>
              <a:rPr lang="ko-KR" altLang="en-US" sz="2500" dirty="0" smtClean="0"/>
              <a:t> 기법</a:t>
            </a:r>
            <a:endParaRPr lang="ko-KR" altLang="en-US" sz="25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5895655"/>
          </a:xfrm>
        </p:spPr>
        <p:txBody>
          <a:bodyPr>
            <a:normAutofit/>
          </a:bodyPr>
          <a:lstStyle/>
          <a:p>
            <a:r>
              <a:rPr lang="ko-KR" altLang="en-US" dirty="0" err="1" smtClean="0">
                <a:solidFill>
                  <a:srgbClr val="004A82"/>
                </a:solidFill>
              </a:rPr>
              <a:t>신택스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syntax </a:t>
            </a:r>
            <a:r>
              <a:rPr lang="ko-KR" altLang="en-US" dirty="0" smtClean="0">
                <a:solidFill>
                  <a:srgbClr val="004A82"/>
                </a:solidFill>
              </a:rPr>
              <a:t>기법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문법에 </a:t>
            </a:r>
            <a:r>
              <a:rPr lang="ko-KR" altLang="en-US" dirty="0"/>
              <a:t>기반을 둔 </a:t>
            </a:r>
            <a:r>
              <a:rPr lang="ko-KR" altLang="en-US" dirty="0" smtClean="0"/>
              <a:t>테스트</a:t>
            </a:r>
            <a:endParaRPr lang="en-US" altLang="ko-KR" dirty="0" smtClean="0"/>
          </a:p>
          <a:p>
            <a:pPr lvl="1"/>
            <a:r>
              <a:rPr lang="ko-KR" altLang="en-US" dirty="0"/>
              <a:t>문법을 정해놓고 적합</a:t>
            </a:r>
            <a:r>
              <a:rPr lang="en-US" altLang="ko-KR" dirty="0"/>
              <a:t>/</a:t>
            </a:r>
            <a:r>
              <a:rPr lang="ko-KR" altLang="en-US" dirty="0"/>
              <a:t>부적합 입력 값에 따른 예상 결과가 제대로 나오는지 </a:t>
            </a:r>
            <a:r>
              <a:rPr lang="ko-KR" altLang="en-US" dirty="0" smtClean="0"/>
              <a:t>테스트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20" y="2438890"/>
            <a:ext cx="7150941" cy="17101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86" y="4239089"/>
            <a:ext cx="7150941" cy="209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2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dirty="0" smtClean="0"/>
              <a:t>1-3 </a:t>
            </a:r>
            <a:r>
              <a:rPr lang="ko-KR" altLang="en-US" sz="2500" dirty="0"/>
              <a:t>동등 분할 </a:t>
            </a:r>
            <a:r>
              <a:rPr lang="ko-KR" altLang="en-US" sz="2500" dirty="0" smtClean="0"/>
              <a:t>기법</a:t>
            </a:r>
            <a:endParaRPr lang="ko-KR" altLang="en-US" sz="25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5895655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4A82"/>
                </a:solidFill>
              </a:rPr>
              <a:t>동등 </a:t>
            </a:r>
            <a:r>
              <a:rPr lang="ko-KR" altLang="en-US" dirty="0" smtClean="0">
                <a:solidFill>
                  <a:srgbClr val="004A82"/>
                </a:solidFill>
              </a:rPr>
              <a:t>분할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equivalence partitioning</a:t>
            </a:r>
            <a:r>
              <a:rPr lang="ko-KR" altLang="en-US" dirty="0" smtClean="0">
                <a:solidFill>
                  <a:srgbClr val="004A82"/>
                </a:solidFill>
              </a:rPr>
              <a:t>기법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/>
              <a:t>영역에 해당하는 입력 </a:t>
            </a:r>
            <a:r>
              <a:rPr lang="ko-KR" altLang="en-US" dirty="0" smtClean="0"/>
              <a:t>값을 </a:t>
            </a:r>
            <a:r>
              <a:rPr lang="ko-KR" altLang="en-US" dirty="0"/>
              <a:t>넣고 예상되는 출력 값이 나오는지 실제 </a:t>
            </a:r>
            <a:r>
              <a:rPr lang="ko-KR" altLang="en-US" dirty="0" smtClean="0"/>
              <a:t>값과 비교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</a:t>
            </a:r>
            <a:r>
              <a:rPr lang="en-US" altLang="ko-KR" dirty="0" smtClean="0"/>
              <a:t>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입력 </a:t>
            </a:r>
            <a:r>
              <a:rPr lang="ko-KR" altLang="en-US" dirty="0"/>
              <a:t>값에 대한 예상 결과 값을 </a:t>
            </a:r>
            <a:r>
              <a:rPr lang="ko-KR" altLang="en-US" dirty="0" smtClean="0"/>
              <a:t>미리 정해 놓고</a:t>
            </a:r>
            <a:r>
              <a:rPr lang="en-US" altLang="ko-KR" dirty="0"/>
              <a:t>, </a:t>
            </a:r>
            <a:r>
              <a:rPr lang="ko-KR" altLang="en-US" dirty="0"/>
              <a:t>각 영역에서 임의 값을 하나 정해 </a:t>
            </a:r>
            <a:r>
              <a:rPr lang="ko-KR" altLang="en-US" dirty="0" smtClean="0"/>
              <a:t>입</a:t>
            </a:r>
            <a:r>
              <a:rPr lang="en-US" altLang="ko-KR" dirty="0" smtClean="0"/>
              <a:t>	  </a:t>
            </a:r>
            <a:r>
              <a:rPr lang="ko-KR" altLang="en-US" dirty="0" err="1" smtClean="0"/>
              <a:t>력</a:t>
            </a:r>
            <a:r>
              <a:rPr lang="ko-KR" altLang="en-US" dirty="0" smtClean="0"/>
              <a:t> 값으로 </a:t>
            </a:r>
            <a:r>
              <a:rPr lang="ko-KR" altLang="en-US" dirty="0"/>
              <a:t>사용하여 실제 결과가 예상 값과 같은지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1">
              <a:buClr>
                <a:srgbClr val="4BACC6">
                  <a:lumMod val="50000"/>
                </a:srgbClr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장점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ko-KR" altLang="en-US" dirty="0" smtClean="0">
                <a:solidFill>
                  <a:prstClr val="black"/>
                </a:solidFill>
              </a:rPr>
              <a:t>단순하고 </a:t>
            </a:r>
            <a:r>
              <a:rPr lang="ko-KR" altLang="en-US" dirty="0">
                <a:solidFill>
                  <a:prstClr val="black"/>
                </a:solidFill>
              </a:rPr>
              <a:t>이해하기 쉬우며 사용자가 작성 </a:t>
            </a:r>
            <a:r>
              <a:rPr lang="ko-KR" altLang="en-US" dirty="0" smtClean="0">
                <a:solidFill>
                  <a:prstClr val="black"/>
                </a:solidFill>
              </a:rPr>
              <a:t>가능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745" y="2888940"/>
            <a:ext cx="2250250" cy="1613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635" y="4374105"/>
            <a:ext cx="6594360" cy="193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7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dirty="0" smtClean="0"/>
              <a:t>1-4 </a:t>
            </a:r>
            <a:r>
              <a:rPr lang="ko-KR" altLang="en-US" sz="2500" dirty="0"/>
              <a:t>경계 값 분석 </a:t>
            </a:r>
            <a:r>
              <a:rPr lang="ko-KR" altLang="en-US" sz="2500" dirty="0" smtClean="0"/>
              <a:t>기법</a:t>
            </a:r>
            <a:endParaRPr lang="ko-KR" altLang="en-US" sz="25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5895655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4A82"/>
                </a:solidFill>
              </a:rPr>
              <a:t>경계 값 </a:t>
            </a:r>
            <a:r>
              <a:rPr lang="ko-KR" altLang="en-US" dirty="0" smtClean="0">
                <a:solidFill>
                  <a:srgbClr val="004A82"/>
                </a:solidFill>
              </a:rPr>
              <a:t>분석</a:t>
            </a:r>
            <a:r>
              <a:rPr lang="en-US" altLang="ko-KR" dirty="0" smtClean="0">
                <a:solidFill>
                  <a:srgbClr val="004A82"/>
                </a:solidFill>
              </a:rPr>
              <a:t>(</a:t>
            </a:r>
            <a:r>
              <a:rPr lang="en-US" altLang="ko-KR" baseline="30000" dirty="0">
                <a:solidFill>
                  <a:srgbClr val="004A82"/>
                </a:solidFill>
              </a:rPr>
              <a:t>boundary value analysis</a:t>
            </a:r>
            <a:r>
              <a:rPr lang="en-US" altLang="ko-KR" dirty="0" smtClean="0">
                <a:solidFill>
                  <a:srgbClr val="004A82"/>
                </a:solidFill>
              </a:rPr>
              <a:t>)</a:t>
            </a:r>
            <a:r>
              <a:rPr lang="ko-KR" altLang="en-US" dirty="0" smtClean="0">
                <a:solidFill>
                  <a:srgbClr val="004A82"/>
                </a:solidFill>
              </a:rPr>
              <a:t>기법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경계에 있는 값을 테스트 데이터로 생성하여 테스트하는 방법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) </a:t>
            </a:r>
            <a:r>
              <a:rPr lang="ko-KR" altLang="en-US" dirty="0" smtClean="0"/>
              <a:t>경계 </a:t>
            </a:r>
            <a:r>
              <a:rPr lang="ko-KR" altLang="en-US" dirty="0"/>
              <a:t>값과 경계 이전 값</a:t>
            </a:r>
            <a:r>
              <a:rPr lang="en-US" altLang="ko-KR" dirty="0"/>
              <a:t>, </a:t>
            </a:r>
            <a:r>
              <a:rPr lang="ko-KR" altLang="en-US" dirty="0"/>
              <a:t>경계 이후 값을 가지고 </a:t>
            </a:r>
            <a:r>
              <a:rPr lang="ko-KR" altLang="en-US" dirty="0" smtClean="0"/>
              <a:t>테스트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630" y="3740823"/>
            <a:ext cx="6594360" cy="176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18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dirty="0" smtClean="0"/>
              <a:t>1-5 </a:t>
            </a:r>
            <a:r>
              <a:rPr lang="ko-KR" altLang="en-US" sz="2500" dirty="0"/>
              <a:t>원인</a:t>
            </a:r>
            <a:r>
              <a:rPr lang="en-US" altLang="ko-KR" sz="2500" dirty="0"/>
              <a:t>-</a:t>
            </a:r>
            <a:r>
              <a:rPr lang="ko-KR" altLang="en-US" sz="2500" dirty="0"/>
              <a:t>결과 </a:t>
            </a:r>
            <a:r>
              <a:rPr lang="ko-KR" altLang="en-US" sz="2500" dirty="0" smtClean="0"/>
              <a:t>그래프기법</a:t>
            </a:r>
            <a:r>
              <a:rPr lang="en-US" altLang="ko-KR" sz="2500" dirty="0" smtClean="0"/>
              <a:t>(1)</a:t>
            </a:r>
            <a:endParaRPr lang="ko-KR" altLang="en-US" sz="25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5895655"/>
          </a:xfrm>
        </p:spPr>
        <p:txBody>
          <a:bodyPr>
            <a:normAutofit/>
          </a:bodyPr>
          <a:lstStyle/>
          <a:p>
            <a:pPr lvl="1"/>
            <a:r>
              <a:rPr lang="ko-KR" altLang="en-US" dirty="0" smtClean="0"/>
              <a:t>동등 분할</a:t>
            </a:r>
            <a:r>
              <a:rPr lang="en-US" altLang="ko-KR" dirty="0" smtClean="0"/>
              <a:t>/</a:t>
            </a:r>
            <a:r>
              <a:rPr lang="ko-KR" altLang="en-US" dirty="0" smtClean="0"/>
              <a:t>경계 값 분석 기법의 단점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입력 환경의 복합성을 완전하게 고려하지 못함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아래쪽 화살표 3"/>
          <p:cNvSpPr/>
          <p:nvPr/>
        </p:nvSpPr>
        <p:spPr>
          <a:xfrm>
            <a:off x="4532513" y="1233427"/>
            <a:ext cx="168205" cy="315035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16614" y="1265384"/>
            <a:ext cx="1131422" cy="215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FF0000"/>
                </a:solidFill>
              </a:rPr>
              <a:t>단점 극복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53657" y="1763815"/>
            <a:ext cx="4725915" cy="5400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원인</a:t>
            </a:r>
            <a:r>
              <a:rPr lang="en-US" altLang="ko-KR" b="1" dirty="0">
                <a:solidFill>
                  <a:srgbClr val="C00000"/>
                </a:solidFill>
              </a:rPr>
              <a:t>-</a:t>
            </a:r>
            <a:r>
              <a:rPr lang="ko-KR" altLang="en-US" b="1" dirty="0">
                <a:solidFill>
                  <a:srgbClr val="C00000"/>
                </a:solidFill>
              </a:rPr>
              <a:t>결과 </a:t>
            </a:r>
            <a:r>
              <a:rPr lang="ko-KR" altLang="en-US" b="1" dirty="0" smtClean="0">
                <a:solidFill>
                  <a:srgbClr val="C00000"/>
                </a:solidFill>
              </a:rPr>
              <a:t>그래프</a:t>
            </a:r>
            <a:r>
              <a:rPr lang="en-US" altLang="ko-KR" b="1" dirty="0" smtClean="0">
                <a:solidFill>
                  <a:srgbClr val="C00000"/>
                </a:solidFill>
              </a:rPr>
              <a:t>(cause-effect graph)</a:t>
            </a:r>
            <a:r>
              <a:rPr lang="ko-KR" altLang="en-US" b="1" dirty="0" smtClean="0">
                <a:solidFill>
                  <a:srgbClr val="C00000"/>
                </a:solidFill>
              </a:rPr>
              <a:t>기법 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91880" y="2573905"/>
            <a:ext cx="2610290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원인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결과 찾기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91880" y="3383995"/>
            <a:ext cx="2610290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원인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-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결과 그래프 작성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91880" y="4194085"/>
            <a:ext cx="2610290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그래프에 제한 조건 표시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89603" y="5005863"/>
            <a:ext cx="2610290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의사 결정 테이블로 변환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8" idx="2"/>
            <a:endCxn id="9" idx="0"/>
          </p:cNvCxnSpPr>
          <p:nvPr/>
        </p:nvCxnSpPr>
        <p:spPr>
          <a:xfrm>
            <a:off x="4797025" y="2933945"/>
            <a:ext cx="0" cy="450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4806897" y="3744035"/>
            <a:ext cx="0" cy="450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797025" y="4554125"/>
            <a:ext cx="0" cy="450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05166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dirty="0" smtClean="0"/>
              <a:t>1-5 </a:t>
            </a:r>
            <a:r>
              <a:rPr lang="ko-KR" altLang="en-US" sz="2500" dirty="0"/>
              <a:t>원인</a:t>
            </a:r>
            <a:r>
              <a:rPr lang="en-US" altLang="ko-KR" sz="2500" dirty="0"/>
              <a:t>-</a:t>
            </a:r>
            <a:r>
              <a:rPr lang="ko-KR" altLang="en-US" sz="2500" dirty="0"/>
              <a:t>결과 </a:t>
            </a:r>
            <a:r>
              <a:rPr lang="ko-KR" altLang="en-US" sz="2500" dirty="0" smtClean="0"/>
              <a:t>그래프기법</a:t>
            </a:r>
            <a:r>
              <a:rPr lang="en-US" altLang="ko-KR" sz="2500" dirty="0" smtClean="0"/>
              <a:t>(2)</a:t>
            </a:r>
            <a:endParaRPr lang="ko-KR" altLang="en-US" sz="25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589565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ko-KR" altLang="en-US" dirty="0" smtClean="0">
                <a:solidFill>
                  <a:srgbClr val="004A82"/>
                </a:solidFill>
              </a:rPr>
              <a:t>① 프로그램을 </a:t>
            </a:r>
            <a:r>
              <a:rPr lang="ko-KR" altLang="en-US" dirty="0">
                <a:solidFill>
                  <a:srgbClr val="004A82"/>
                </a:solidFill>
              </a:rPr>
              <a:t>적합한 크기로 </a:t>
            </a:r>
            <a:r>
              <a:rPr lang="ko-KR" altLang="en-US" dirty="0" smtClean="0">
                <a:solidFill>
                  <a:srgbClr val="004A82"/>
                </a:solidFill>
              </a:rPr>
              <a:t>분할한다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규모가 큰 프로그램은 원인</a:t>
            </a:r>
            <a:r>
              <a:rPr lang="en-US" altLang="ko-KR" dirty="0"/>
              <a:t>-</a:t>
            </a:r>
            <a:r>
              <a:rPr lang="ko-KR" altLang="en-US" dirty="0"/>
              <a:t>결과 그래프를 작성할 만한 크기로 </a:t>
            </a:r>
            <a:r>
              <a:rPr lang="ko-KR" altLang="en-US" dirty="0" smtClean="0"/>
              <a:t>분할한다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marL="93662" indent="0">
              <a:buNone/>
            </a:pPr>
            <a:r>
              <a:rPr lang="ko-KR" altLang="en-US" dirty="0" smtClean="0">
                <a:solidFill>
                  <a:srgbClr val="004A82"/>
                </a:solidFill>
              </a:rPr>
              <a:t>② 원인과 </a:t>
            </a:r>
            <a:r>
              <a:rPr lang="ko-KR" altLang="en-US" dirty="0">
                <a:solidFill>
                  <a:srgbClr val="004A82"/>
                </a:solidFill>
              </a:rPr>
              <a:t>결과를 찾는다 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명세서에서 원인과 결과를 찾아 일련번호와 같은 </a:t>
            </a:r>
            <a:r>
              <a:rPr lang="ko-KR" altLang="en-US" dirty="0" err="1"/>
              <a:t>식별자를</a:t>
            </a:r>
            <a:r>
              <a:rPr lang="ko-KR" altLang="en-US" dirty="0"/>
              <a:t> 각각 부여한다</a:t>
            </a:r>
            <a:r>
              <a:rPr lang="en-US" altLang="ko-KR" dirty="0"/>
              <a:t>. </a:t>
            </a:r>
            <a:r>
              <a:rPr lang="ko-KR" altLang="en-US" dirty="0"/>
              <a:t>여기서 </a:t>
            </a:r>
            <a:r>
              <a:rPr lang="ko-KR" altLang="en-US" dirty="0" smtClean="0"/>
              <a:t>원인은 하나의 </a:t>
            </a:r>
            <a:r>
              <a:rPr lang="ko-KR" altLang="en-US" dirty="0"/>
              <a:t>입력 조건이고</a:t>
            </a:r>
            <a:r>
              <a:rPr lang="en-US" altLang="ko-KR" dirty="0"/>
              <a:t>, </a:t>
            </a:r>
            <a:r>
              <a:rPr lang="ko-KR" altLang="en-US" dirty="0"/>
              <a:t>결과는 출력 조건이다</a:t>
            </a:r>
            <a:r>
              <a:rPr lang="en-US" altLang="ko-KR" dirty="0"/>
              <a:t>.</a:t>
            </a:r>
          </a:p>
          <a:p>
            <a:endParaRPr lang="ko-KR" altLang="en-US" b="0" dirty="0"/>
          </a:p>
          <a:p>
            <a:pPr marL="93662" indent="0">
              <a:buNone/>
            </a:pPr>
            <a:r>
              <a:rPr lang="ko-KR" altLang="en-US" dirty="0" smtClean="0">
                <a:solidFill>
                  <a:srgbClr val="004A82"/>
                </a:solidFill>
              </a:rPr>
              <a:t>③ 원인</a:t>
            </a:r>
            <a:r>
              <a:rPr lang="en-US" altLang="ko-KR" dirty="0">
                <a:solidFill>
                  <a:srgbClr val="004A82"/>
                </a:solidFill>
              </a:rPr>
              <a:t>-</a:t>
            </a:r>
            <a:r>
              <a:rPr lang="ko-KR" altLang="en-US" dirty="0">
                <a:solidFill>
                  <a:srgbClr val="004A82"/>
                </a:solidFill>
              </a:rPr>
              <a:t>결과 그래프를 작성한다 </a:t>
            </a:r>
            <a:endParaRPr lang="en-US" altLang="ko-KR" dirty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프로그램 명세가 의미하는 내용을 분석하여</a:t>
            </a:r>
            <a:r>
              <a:rPr lang="en-US" altLang="ko-KR" dirty="0"/>
              <a:t>, </a:t>
            </a:r>
            <a:r>
              <a:rPr lang="ko-KR" altLang="en-US" dirty="0"/>
              <a:t>이에 알맞은 원인과 결과를 연결하는 논리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그래프를 </a:t>
            </a:r>
            <a:r>
              <a:rPr lang="ko-KR" altLang="en-US" dirty="0"/>
              <a:t>작성한다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260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dirty="0" smtClean="0"/>
              <a:t>1-5 </a:t>
            </a:r>
            <a:r>
              <a:rPr lang="ko-KR" altLang="en-US" sz="2500" dirty="0"/>
              <a:t>원인</a:t>
            </a:r>
            <a:r>
              <a:rPr lang="en-US" altLang="ko-KR" sz="2500" dirty="0"/>
              <a:t>-</a:t>
            </a:r>
            <a:r>
              <a:rPr lang="ko-KR" altLang="en-US" sz="2500" dirty="0"/>
              <a:t>결과 </a:t>
            </a:r>
            <a:r>
              <a:rPr lang="ko-KR" altLang="en-US" sz="2500" dirty="0" smtClean="0"/>
              <a:t>그래프기법</a:t>
            </a:r>
            <a:r>
              <a:rPr lang="en-US" altLang="ko-KR" sz="2500" dirty="0" smtClean="0"/>
              <a:t>(3)</a:t>
            </a:r>
            <a:endParaRPr lang="ko-KR" altLang="en-US" sz="25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5895655"/>
          </a:xfrm>
        </p:spPr>
        <p:txBody>
          <a:bodyPr>
            <a:normAutofit/>
          </a:bodyPr>
          <a:lstStyle/>
          <a:p>
            <a:endParaRPr lang="ko-KR" altLang="en-US" b="0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93662" indent="0">
              <a:buNone/>
            </a:pPr>
            <a:r>
              <a:rPr lang="ko-KR" altLang="en-US" dirty="0" smtClean="0">
                <a:solidFill>
                  <a:srgbClr val="004A82"/>
                </a:solidFill>
              </a:rPr>
              <a:t>④ 그래프에 </a:t>
            </a:r>
            <a:r>
              <a:rPr lang="ko-KR" altLang="en-US" dirty="0">
                <a:solidFill>
                  <a:srgbClr val="004A82"/>
                </a:solidFill>
              </a:rPr>
              <a:t>제한 조건을 </a:t>
            </a:r>
            <a:r>
              <a:rPr lang="ko-KR" altLang="en-US" dirty="0" smtClean="0">
                <a:solidFill>
                  <a:srgbClr val="004A82"/>
                </a:solidFill>
              </a:rPr>
              <a:t>표시한다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endParaRPr lang="ko-KR" altLang="en-US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533" y="818710"/>
            <a:ext cx="5925713" cy="18739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034" y="3338990"/>
            <a:ext cx="5918808" cy="33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9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46338" y="260350"/>
            <a:ext cx="6697662" cy="433388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sz="3600" b="1" dirty="0" smtClean="0"/>
              <a:t>오류의 발견 시점과 소요 비용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0" y="1341438"/>
            <a:ext cx="8610600" cy="490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itchFamily="2" charset="2"/>
              <a:buNone/>
            </a:pPr>
            <a:endParaRPr lang="en-US" altLang="ko-KR" smtClean="0"/>
          </a:p>
          <a:p>
            <a:pPr eaLnBrk="1" hangingPunct="1">
              <a:buFont typeface="Wingdings" pitchFamily="2" charset="2"/>
              <a:buNone/>
            </a:pPr>
            <a:endParaRPr lang="en-US" altLang="ko-KR" smtClean="0"/>
          </a:p>
          <a:p>
            <a:pPr eaLnBrk="1" hangingPunct="1">
              <a:buFont typeface="Wingdings" pitchFamily="2" charset="2"/>
              <a:buNone/>
            </a:pPr>
            <a:endParaRPr lang="en-US" altLang="ko-KR" smtClean="0"/>
          </a:p>
          <a:p>
            <a:pPr eaLnBrk="1" hangingPunct="1">
              <a:buFont typeface="Wingdings" pitchFamily="2" charset="2"/>
              <a:buNone/>
            </a:pPr>
            <a:endParaRPr lang="en-US" altLang="ko-KR" smtClean="0"/>
          </a:p>
          <a:p>
            <a:pPr eaLnBrk="1" hangingPunct="1">
              <a:buFont typeface="Wingdings" pitchFamily="2" charset="2"/>
              <a:buNone/>
            </a:pPr>
            <a:endParaRPr lang="en-US" altLang="ko-KR" smtClean="0"/>
          </a:p>
          <a:p>
            <a:pPr eaLnBrk="1" hangingPunct="1">
              <a:buFont typeface="Wingdings" pitchFamily="2" charset="2"/>
              <a:buNone/>
            </a:pPr>
            <a:endParaRPr lang="en-US" altLang="ko-KR" smtClean="0"/>
          </a:p>
          <a:p>
            <a:pPr eaLnBrk="1" hangingPunct="1">
              <a:buFont typeface="Wingdings" pitchFamily="2" charset="2"/>
              <a:buNone/>
            </a:pPr>
            <a:endParaRPr lang="en-US" altLang="ko-KR" sz="2000" smtClean="0"/>
          </a:p>
          <a:p>
            <a:pPr eaLnBrk="1" hangingPunct="1">
              <a:buFont typeface="Wingdings" pitchFamily="2" charset="2"/>
              <a:buNone/>
            </a:pPr>
            <a:endParaRPr lang="en-US" altLang="ko-KR" sz="2000" smtClean="0"/>
          </a:p>
          <a:p>
            <a:pPr eaLnBrk="1" hangingPunct="1"/>
            <a:r>
              <a:rPr lang="ko-KR" altLang="en-US" sz="2000" smtClean="0"/>
              <a:t>오류의 발견이 늦어질수록 오류를 고치는 비용이 증가한다</a:t>
            </a:r>
            <a:r>
              <a:rPr lang="en-US" altLang="ko-KR" sz="2000" smtClean="0"/>
              <a:t>. </a:t>
            </a:r>
          </a:p>
          <a:p>
            <a:pPr eaLnBrk="1" hangingPunct="1"/>
            <a:r>
              <a:rPr lang="ko-KR" altLang="en-US" sz="2000" smtClean="0"/>
              <a:t>우리나라도 </a:t>
            </a:r>
            <a:r>
              <a:rPr lang="ko-KR" altLang="en-US" sz="2000" b="1" smtClean="0">
                <a:solidFill>
                  <a:srgbClr val="0070C0"/>
                </a:solidFill>
              </a:rPr>
              <a:t>리콜</a:t>
            </a:r>
            <a:r>
              <a:rPr lang="en-US" altLang="ko-KR" sz="2000" b="1" smtClean="0">
                <a:solidFill>
                  <a:srgbClr val="0070C0"/>
                </a:solidFill>
              </a:rPr>
              <a:t>(recall)</a:t>
            </a:r>
            <a:r>
              <a:rPr lang="en-US" altLang="ko-KR" sz="2000" smtClean="0">
                <a:solidFill>
                  <a:srgbClr val="0070C0"/>
                </a:solidFill>
              </a:rPr>
              <a:t> </a:t>
            </a:r>
            <a:r>
              <a:rPr lang="ko-KR" altLang="en-US" sz="2000" b="1" smtClean="0">
                <a:solidFill>
                  <a:srgbClr val="0070C0"/>
                </a:solidFill>
              </a:rPr>
              <a:t>제도</a:t>
            </a:r>
            <a:r>
              <a:rPr lang="ko-KR" altLang="en-US" sz="2000" smtClean="0"/>
              <a:t>가</a:t>
            </a:r>
            <a:r>
              <a:rPr lang="ko-KR" altLang="en-US" sz="2000" smtClean="0">
                <a:solidFill>
                  <a:srgbClr val="0070C0"/>
                </a:solidFill>
              </a:rPr>
              <a:t> </a:t>
            </a:r>
            <a:r>
              <a:rPr lang="ko-KR" altLang="en-US" sz="2000" smtClean="0"/>
              <a:t>자동차 및 공산품에 도입되어 실행에 들어갔다</a:t>
            </a:r>
            <a:r>
              <a:rPr lang="en-US" altLang="ko-KR" sz="2000" smtClean="0"/>
              <a:t>.  </a:t>
            </a:r>
          </a:p>
          <a:p>
            <a:pPr eaLnBrk="1" hangingPunct="1"/>
            <a:r>
              <a:rPr lang="ko-KR" altLang="en-US" sz="2000" smtClean="0"/>
              <a:t>리콜 제도는 소비자를 보호하고 고객의 권리를 대폭 강화하는 것으로 전 산업 분야에 확산</a:t>
            </a:r>
            <a:endParaRPr lang="ko-KR" altLang="en-US" smtClean="0"/>
          </a:p>
          <a:p>
            <a:pPr eaLnBrk="1" hangingPunct="1">
              <a:buFont typeface="Wingdings" pitchFamily="2" charset="2"/>
              <a:buNone/>
            </a:pPr>
            <a:endParaRPr lang="en-US" altLang="ko-KR" smtClean="0"/>
          </a:p>
        </p:txBody>
      </p:sp>
      <p:pic>
        <p:nvPicPr>
          <p:cNvPr id="717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981075"/>
            <a:ext cx="5229225" cy="36099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279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dirty="0" smtClean="0"/>
              <a:t>1-5 </a:t>
            </a:r>
            <a:r>
              <a:rPr lang="ko-KR" altLang="en-US" sz="2500" dirty="0"/>
              <a:t>원인</a:t>
            </a:r>
            <a:r>
              <a:rPr lang="en-US" altLang="ko-KR" sz="2500" dirty="0"/>
              <a:t>-</a:t>
            </a:r>
            <a:r>
              <a:rPr lang="ko-KR" altLang="en-US" sz="2500" dirty="0"/>
              <a:t>결과 </a:t>
            </a:r>
            <a:r>
              <a:rPr lang="ko-KR" altLang="en-US" sz="2500" dirty="0" smtClean="0"/>
              <a:t>그래프기법</a:t>
            </a:r>
            <a:r>
              <a:rPr lang="en-US" altLang="ko-KR" sz="2500" dirty="0" smtClean="0"/>
              <a:t>(4)</a:t>
            </a:r>
            <a:endParaRPr lang="ko-KR" altLang="en-US" sz="25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589565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ko-KR" altLang="en-US" dirty="0" smtClean="0">
                <a:solidFill>
                  <a:srgbClr val="004A82"/>
                </a:solidFill>
              </a:rPr>
              <a:t>⑤ 의사결정 </a:t>
            </a:r>
            <a:r>
              <a:rPr lang="ko-KR" altLang="en-US" dirty="0">
                <a:solidFill>
                  <a:srgbClr val="004A82"/>
                </a:solidFill>
              </a:rPr>
              <a:t>테이블로 </a:t>
            </a:r>
            <a:r>
              <a:rPr lang="ko-KR" altLang="en-US" dirty="0" smtClean="0">
                <a:solidFill>
                  <a:srgbClr val="004A82"/>
                </a:solidFill>
              </a:rPr>
              <a:t>변환한다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endParaRPr lang="ko-KR" altLang="en-US" b="0" dirty="0"/>
          </a:p>
          <a:p>
            <a:endParaRPr lang="ko-KR" altLang="en-US" b="0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675" y="1465022"/>
            <a:ext cx="5904520" cy="19633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556665" y="3519010"/>
            <a:ext cx="5850650" cy="3060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en-US" altLang="ko-KR" sz="1600" dirty="0" smtClean="0">
                <a:solidFill>
                  <a:schemeClr val="tx1"/>
                </a:solidFill>
              </a:rPr>
              <a:t>1 </a:t>
            </a:r>
            <a:r>
              <a:rPr lang="en-US" altLang="ko-KR" sz="1600" dirty="0">
                <a:solidFill>
                  <a:schemeClr val="tx1"/>
                </a:solidFill>
              </a:rPr>
              <a:t>: 90</a:t>
            </a:r>
            <a:r>
              <a:rPr lang="ko-KR" altLang="en-US" sz="1600" dirty="0">
                <a:solidFill>
                  <a:schemeClr val="tx1"/>
                </a:solidFill>
              </a:rPr>
              <a:t>점 이상</a:t>
            </a:r>
            <a:r>
              <a:rPr lang="en-US" altLang="ko-KR" sz="1600" dirty="0">
                <a:solidFill>
                  <a:schemeClr val="tx1"/>
                </a:solidFill>
              </a:rPr>
              <a:t>(T), </a:t>
            </a:r>
            <a:r>
              <a:rPr lang="ko-KR" altLang="en-US" sz="1600" dirty="0">
                <a:solidFill>
                  <a:schemeClr val="tx1"/>
                </a:solidFill>
              </a:rPr>
              <a:t>리포트 제출</a:t>
            </a:r>
            <a:r>
              <a:rPr lang="en-US" altLang="ko-KR" sz="1600" dirty="0">
                <a:solidFill>
                  <a:schemeClr val="tx1"/>
                </a:solidFill>
              </a:rPr>
              <a:t>(T) → A1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   2 </a:t>
            </a:r>
            <a:r>
              <a:rPr lang="en-US" altLang="ko-KR" sz="1600" dirty="0">
                <a:solidFill>
                  <a:schemeClr val="tx1"/>
                </a:solidFill>
              </a:rPr>
              <a:t>: 90</a:t>
            </a:r>
            <a:r>
              <a:rPr lang="ko-KR" altLang="en-US" sz="1600" dirty="0">
                <a:solidFill>
                  <a:schemeClr val="tx1"/>
                </a:solidFill>
              </a:rPr>
              <a:t>점 이상</a:t>
            </a:r>
            <a:r>
              <a:rPr lang="en-US" altLang="ko-KR" sz="1600" dirty="0">
                <a:solidFill>
                  <a:schemeClr val="tx1"/>
                </a:solidFill>
              </a:rPr>
              <a:t>(T), </a:t>
            </a:r>
            <a:r>
              <a:rPr lang="ko-KR" altLang="en-US" sz="1600" dirty="0">
                <a:solidFill>
                  <a:schemeClr val="tx1"/>
                </a:solidFill>
              </a:rPr>
              <a:t>리포트 </a:t>
            </a:r>
            <a:r>
              <a:rPr lang="ko-KR" altLang="en-US" sz="1600" dirty="0" err="1">
                <a:solidFill>
                  <a:schemeClr val="tx1"/>
                </a:solidFill>
              </a:rPr>
              <a:t>미제출</a:t>
            </a:r>
            <a:r>
              <a:rPr lang="en-US" altLang="ko-KR" sz="1600" dirty="0">
                <a:solidFill>
                  <a:schemeClr val="tx1"/>
                </a:solidFill>
              </a:rPr>
              <a:t>(F) → A0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   3 </a:t>
            </a:r>
            <a:r>
              <a:rPr lang="en-US" altLang="ko-KR" sz="1600" dirty="0">
                <a:solidFill>
                  <a:schemeClr val="tx1"/>
                </a:solidFill>
              </a:rPr>
              <a:t>: 80</a:t>
            </a:r>
            <a:r>
              <a:rPr lang="ko-KR" altLang="en-US" sz="1600" dirty="0">
                <a:solidFill>
                  <a:schemeClr val="tx1"/>
                </a:solidFill>
              </a:rPr>
              <a:t>점 이상</a:t>
            </a:r>
            <a:r>
              <a:rPr lang="en-US" altLang="ko-KR" sz="1600" dirty="0">
                <a:solidFill>
                  <a:schemeClr val="tx1"/>
                </a:solidFill>
              </a:rPr>
              <a:t>(T), </a:t>
            </a:r>
            <a:r>
              <a:rPr lang="ko-KR" altLang="en-US" sz="1600" dirty="0">
                <a:solidFill>
                  <a:schemeClr val="tx1"/>
                </a:solidFill>
              </a:rPr>
              <a:t>리포트 제출</a:t>
            </a:r>
            <a:r>
              <a:rPr lang="en-US" altLang="ko-KR" sz="1600" dirty="0">
                <a:solidFill>
                  <a:schemeClr val="tx1"/>
                </a:solidFill>
              </a:rPr>
              <a:t>(T) → B1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   4 </a:t>
            </a:r>
            <a:r>
              <a:rPr lang="en-US" altLang="ko-KR" sz="1600" dirty="0">
                <a:solidFill>
                  <a:schemeClr val="tx1"/>
                </a:solidFill>
              </a:rPr>
              <a:t>: 80</a:t>
            </a:r>
            <a:r>
              <a:rPr lang="ko-KR" altLang="en-US" sz="1600" dirty="0">
                <a:solidFill>
                  <a:schemeClr val="tx1"/>
                </a:solidFill>
              </a:rPr>
              <a:t>점 이상</a:t>
            </a:r>
            <a:r>
              <a:rPr lang="en-US" altLang="ko-KR" sz="1600" dirty="0">
                <a:solidFill>
                  <a:schemeClr val="tx1"/>
                </a:solidFill>
              </a:rPr>
              <a:t>(T), </a:t>
            </a:r>
            <a:r>
              <a:rPr lang="ko-KR" altLang="en-US" sz="1600" dirty="0">
                <a:solidFill>
                  <a:schemeClr val="tx1"/>
                </a:solidFill>
              </a:rPr>
              <a:t>리포트 </a:t>
            </a:r>
            <a:r>
              <a:rPr lang="ko-KR" altLang="en-US" sz="1600" dirty="0" err="1">
                <a:solidFill>
                  <a:schemeClr val="tx1"/>
                </a:solidFill>
              </a:rPr>
              <a:t>미제출</a:t>
            </a:r>
            <a:r>
              <a:rPr lang="en-US" altLang="ko-KR" sz="1600" dirty="0">
                <a:solidFill>
                  <a:schemeClr val="tx1"/>
                </a:solidFill>
              </a:rPr>
              <a:t>(F) → B0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   5 </a:t>
            </a:r>
            <a:r>
              <a:rPr lang="en-US" altLang="ko-KR" sz="1600" dirty="0">
                <a:solidFill>
                  <a:schemeClr val="tx1"/>
                </a:solidFill>
              </a:rPr>
              <a:t>: 70</a:t>
            </a:r>
            <a:r>
              <a:rPr lang="ko-KR" altLang="en-US" sz="1600" dirty="0">
                <a:solidFill>
                  <a:schemeClr val="tx1"/>
                </a:solidFill>
              </a:rPr>
              <a:t>점 이상</a:t>
            </a:r>
            <a:r>
              <a:rPr lang="en-US" altLang="ko-KR" sz="1600" dirty="0">
                <a:solidFill>
                  <a:schemeClr val="tx1"/>
                </a:solidFill>
              </a:rPr>
              <a:t>(T), </a:t>
            </a:r>
            <a:r>
              <a:rPr lang="ko-KR" altLang="en-US" sz="1600" dirty="0">
                <a:solidFill>
                  <a:schemeClr val="tx1"/>
                </a:solidFill>
              </a:rPr>
              <a:t>리포트 제출</a:t>
            </a:r>
            <a:r>
              <a:rPr lang="en-US" altLang="ko-KR" sz="1600" dirty="0">
                <a:solidFill>
                  <a:schemeClr val="tx1"/>
                </a:solidFill>
              </a:rPr>
              <a:t>(T) → C1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   6 </a:t>
            </a:r>
            <a:r>
              <a:rPr lang="en-US" altLang="ko-KR" sz="1600" dirty="0">
                <a:solidFill>
                  <a:schemeClr val="tx1"/>
                </a:solidFill>
              </a:rPr>
              <a:t>: 70</a:t>
            </a:r>
            <a:r>
              <a:rPr lang="ko-KR" altLang="en-US" sz="1600" dirty="0">
                <a:solidFill>
                  <a:schemeClr val="tx1"/>
                </a:solidFill>
              </a:rPr>
              <a:t>점 이상</a:t>
            </a:r>
            <a:r>
              <a:rPr lang="en-US" altLang="ko-KR" sz="1600" dirty="0">
                <a:solidFill>
                  <a:schemeClr val="tx1"/>
                </a:solidFill>
              </a:rPr>
              <a:t>(T), </a:t>
            </a:r>
            <a:r>
              <a:rPr lang="ko-KR" altLang="en-US" sz="1600" dirty="0">
                <a:solidFill>
                  <a:schemeClr val="tx1"/>
                </a:solidFill>
              </a:rPr>
              <a:t>리포트 </a:t>
            </a:r>
            <a:r>
              <a:rPr lang="ko-KR" altLang="en-US" sz="1600" dirty="0" err="1">
                <a:solidFill>
                  <a:schemeClr val="tx1"/>
                </a:solidFill>
              </a:rPr>
              <a:t>미제출</a:t>
            </a:r>
            <a:r>
              <a:rPr lang="en-US" altLang="ko-KR" sz="1600" dirty="0">
                <a:solidFill>
                  <a:schemeClr val="tx1"/>
                </a:solidFill>
              </a:rPr>
              <a:t>(F) → C0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   7 </a:t>
            </a:r>
            <a:r>
              <a:rPr lang="en-US" altLang="ko-KR" sz="1600" dirty="0">
                <a:solidFill>
                  <a:schemeClr val="tx1"/>
                </a:solidFill>
              </a:rPr>
              <a:t>: 70</a:t>
            </a:r>
            <a:r>
              <a:rPr lang="ko-KR" altLang="en-US" sz="1600" dirty="0">
                <a:solidFill>
                  <a:schemeClr val="tx1"/>
                </a:solidFill>
              </a:rPr>
              <a:t>점 미만</a:t>
            </a:r>
            <a:r>
              <a:rPr lang="en-US" altLang="ko-KR" sz="1600" dirty="0">
                <a:solidFill>
                  <a:schemeClr val="tx1"/>
                </a:solidFill>
              </a:rPr>
              <a:t>(T), </a:t>
            </a:r>
            <a:r>
              <a:rPr lang="ko-KR" altLang="en-US" sz="1600" dirty="0">
                <a:solidFill>
                  <a:schemeClr val="tx1"/>
                </a:solidFill>
              </a:rPr>
              <a:t>리포트 제출</a:t>
            </a:r>
            <a:r>
              <a:rPr lang="en-US" altLang="ko-KR" sz="1600" dirty="0">
                <a:solidFill>
                  <a:schemeClr val="tx1"/>
                </a:solidFill>
              </a:rPr>
              <a:t>(T) → D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   8 </a:t>
            </a:r>
            <a:r>
              <a:rPr lang="en-US" altLang="ko-KR" sz="1600" dirty="0">
                <a:solidFill>
                  <a:schemeClr val="tx1"/>
                </a:solidFill>
              </a:rPr>
              <a:t>: 70</a:t>
            </a:r>
            <a:r>
              <a:rPr lang="ko-KR" altLang="en-US" sz="1600" dirty="0">
                <a:solidFill>
                  <a:schemeClr val="tx1"/>
                </a:solidFill>
              </a:rPr>
              <a:t>점 미만</a:t>
            </a:r>
            <a:r>
              <a:rPr lang="en-US" altLang="ko-KR" sz="1600" dirty="0">
                <a:solidFill>
                  <a:schemeClr val="tx1"/>
                </a:solidFill>
              </a:rPr>
              <a:t>(F), </a:t>
            </a:r>
            <a:r>
              <a:rPr lang="ko-KR" altLang="en-US" sz="1600" dirty="0">
                <a:solidFill>
                  <a:schemeClr val="tx1"/>
                </a:solidFill>
              </a:rPr>
              <a:t>리포트 </a:t>
            </a:r>
            <a:r>
              <a:rPr lang="ko-KR" altLang="en-US" sz="1600" dirty="0" err="1">
                <a:solidFill>
                  <a:schemeClr val="tx1"/>
                </a:solidFill>
              </a:rPr>
              <a:t>미제출</a:t>
            </a:r>
            <a:r>
              <a:rPr lang="en-US" altLang="ko-KR" sz="1600" dirty="0">
                <a:solidFill>
                  <a:schemeClr val="tx1"/>
                </a:solidFill>
              </a:rPr>
              <a:t>(F) → F</a:t>
            </a:r>
          </a:p>
          <a:p>
            <a:pPr algn="ct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0632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dirty="0" smtClean="0"/>
              <a:t>1-5 </a:t>
            </a:r>
            <a:r>
              <a:rPr lang="ko-KR" altLang="en-US" sz="2500" dirty="0"/>
              <a:t>원인</a:t>
            </a:r>
            <a:r>
              <a:rPr lang="en-US" altLang="ko-KR" sz="2500" dirty="0"/>
              <a:t>-</a:t>
            </a:r>
            <a:r>
              <a:rPr lang="ko-KR" altLang="en-US" sz="2500" dirty="0"/>
              <a:t>결과 </a:t>
            </a:r>
            <a:r>
              <a:rPr lang="ko-KR" altLang="en-US" sz="2500" dirty="0" smtClean="0"/>
              <a:t>그래프기법</a:t>
            </a:r>
            <a:r>
              <a:rPr lang="en-US" altLang="ko-KR" sz="2500" dirty="0" smtClean="0"/>
              <a:t>(5)</a:t>
            </a:r>
            <a:endParaRPr lang="ko-KR" altLang="en-US" sz="25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589565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성적 처리에 대한 의사결정 테이블</a:t>
            </a:r>
            <a:endParaRPr lang="ko-KR" altLang="en-US" b="0" dirty="0">
              <a:solidFill>
                <a:srgbClr val="004A82"/>
              </a:solidFill>
            </a:endParaRPr>
          </a:p>
          <a:p>
            <a:endParaRPr lang="ko-KR" altLang="en-US" b="0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630" y="1718810"/>
            <a:ext cx="6648413" cy="450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7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dirty="0" smtClean="0"/>
              <a:t>1-5 </a:t>
            </a:r>
            <a:r>
              <a:rPr lang="ko-KR" altLang="en-US" sz="2500" dirty="0"/>
              <a:t>원인</a:t>
            </a:r>
            <a:r>
              <a:rPr lang="en-US" altLang="ko-KR" sz="2500" dirty="0"/>
              <a:t>-</a:t>
            </a:r>
            <a:r>
              <a:rPr lang="ko-KR" altLang="en-US" sz="2500" dirty="0"/>
              <a:t>결과 </a:t>
            </a:r>
            <a:r>
              <a:rPr lang="ko-KR" altLang="en-US" sz="2500" dirty="0" smtClean="0"/>
              <a:t>그래프기법</a:t>
            </a:r>
            <a:r>
              <a:rPr lang="en-US" altLang="ko-KR" sz="2500" dirty="0" smtClean="0"/>
              <a:t>(6)</a:t>
            </a:r>
            <a:endParaRPr lang="ko-KR" altLang="en-US" sz="25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589565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ko-KR" altLang="en-US" dirty="0" smtClean="0">
                <a:solidFill>
                  <a:srgbClr val="004A82"/>
                </a:solidFill>
              </a:rPr>
              <a:t>⑥ 테스트 </a:t>
            </a:r>
            <a:r>
              <a:rPr lang="ko-KR" altLang="en-US" dirty="0">
                <a:solidFill>
                  <a:srgbClr val="004A82"/>
                </a:solidFill>
              </a:rPr>
              <a:t>케이스를 </a:t>
            </a:r>
            <a:r>
              <a:rPr lang="ko-KR" altLang="en-US" dirty="0" smtClean="0">
                <a:solidFill>
                  <a:srgbClr val="004A82"/>
                </a:solidFill>
              </a:rPr>
              <a:t>작성한다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작성된 의사결정 테이블을 기반으로 테스트 케이스를 도출한다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테스트 케이스</a:t>
            </a:r>
            <a:r>
              <a:rPr lang="en-US" altLang="ko-KR" dirty="0" smtClean="0"/>
              <a:t>3</a:t>
            </a:r>
            <a:r>
              <a:rPr lang="ko-KR" altLang="en-US" dirty="0"/>
              <a:t>번째의 테스트 데이터</a:t>
            </a:r>
            <a:r>
              <a:rPr lang="en-US" altLang="ko-KR" dirty="0"/>
              <a:t>(</a:t>
            </a:r>
            <a:r>
              <a:rPr lang="ko-KR" altLang="en-US" dirty="0"/>
              <a:t>총점 </a:t>
            </a:r>
            <a:r>
              <a:rPr lang="en-US" altLang="ko-KR" dirty="0"/>
              <a:t>86</a:t>
            </a:r>
            <a:r>
              <a:rPr lang="ko-KR" altLang="en-US" dirty="0"/>
              <a:t>점</a:t>
            </a:r>
            <a:r>
              <a:rPr lang="en-US" altLang="ko-KR" dirty="0"/>
              <a:t>, </a:t>
            </a:r>
            <a:r>
              <a:rPr lang="ko-KR" altLang="en-US" dirty="0"/>
              <a:t>리포트 제출</a:t>
            </a:r>
            <a:r>
              <a:rPr lang="en-US" altLang="ko-KR" dirty="0"/>
              <a:t>)</a:t>
            </a:r>
            <a:r>
              <a:rPr lang="ko-KR" altLang="en-US" dirty="0"/>
              <a:t>를 생성했다면 결과 </a:t>
            </a:r>
            <a:r>
              <a:rPr lang="ko-KR" altLang="en-US" dirty="0" smtClean="0"/>
              <a:t>값   </a:t>
            </a:r>
            <a:r>
              <a:rPr lang="en-US" altLang="ko-KR" dirty="0" smtClean="0"/>
              <a:t>	 </a:t>
            </a:r>
            <a:r>
              <a:rPr lang="ko-KR" altLang="en-US" dirty="0" smtClean="0"/>
              <a:t>이 </a:t>
            </a:r>
            <a:r>
              <a:rPr lang="en-US" altLang="ko-KR" dirty="0"/>
              <a:t>B1</a:t>
            </a:r>
            <a:r>
              <a:rPr lang="ko-KR" altLang="en-US" dirty="0"/>
              <a:t>가 되어야 한다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543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dirty="0" smtClean="0"/>
              <a:t>1-5 </a:t>
            </a:r>
            <a:r>
              <a:rPr lang="ko-KR" altLang="en-US" sz="2500" dirty="0" smtClean="0"/>
              <a:t>원인</a:t>
            </a:r>
            <a:r>
              <a:rPr lang="en-US" altLang="ko-KR" sz="2500" dirty="0"/>
              <a:t>-</a:t>
            </a:r>
            <a:r>
              <a:rPr lang="ko-KR" altLang="en-US" sz="2500" dirty="0"/>
              <a:t>결과 그래프기법</a:t>
            </a:r>
            <a:r>
              <a:rPr lang="en-US" altLang="ko-KR" sz="2500" dirty="0" smtClean="0"/>
              <a:t>(</a:t>
            </a:r>
            <a:r>
              <a:rPr lang="ko-KR" altLang="en-US" sz="2500" dirty="0" smtClean="0"/>
              <a:t>예제</a:t>
            </a:r>
            <a:r>
              <a:rPr lang="en-US" altLang="ko-KR" sz="2500" dirty="0" smtClean="0"/>
              <a:t>)</a:t>
            </a:r>
            <a:endParaRPr lang="ko-KR" altLang="en-US" sz="25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589565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 smtClean="0">
                <a:solidFill>
                  <a:srgbClr val="004A82"/>
                </a:solidFill>
              </a:rPr>
              <a:t>[</a:t>
            </a:r>
            <a:r>
              <a:rPr lang="ko-KR" altLang="en-US" dirty="0" smtClean="0">
                <a:solidFill>
                  <a:srgbClr val="004A82"/>
                </a:solidFill>
              </a:rPr>
              <a:t>문제</a:t>
            </a:r>
            <a:r>
              <a:rPr lang="en-US" altLang="ko-KR" dirty="0">
                <a:solidFill>
                  <a:srgbClr val="004A82"/>
                </a:solidFill>
              </a:rPr>
              <a:t>]</a:t>
            </a:r>
            <a:r>
              <a:rPr lang="ko-KR" altLang="en-US" dirty="0" smtClean="0">
                <a:solidFill>
                  <a:srgbClr val="004A82"/>
                </a:solidFill>
              </a:rPr>
              <a:t> 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r>
              <a:rPr lang="en-US" altLang="ko-KR" dirty="0" smtClean="0">
                <a:solidFill>
                  <a:srgbClr val="004A82"/>
                </a:solidFill>
              </a:rPr>
              <a:t>[</a:t>
            </a:r>
            <a:r>
              <a:rPr lang="ko-KR" altLang="en-US" dirty="0" smtClean="0">
                <a:solidFill>
                  <a:srgbClr val="004A82"/>
                </a:solidFill>
              </a:rPr>
              <a:t>풀이</a:t>
            </a:r>
            <a:r>
              <a:rPr lang="en-US" altLang="ko-KR" dirty="0" smtClean="0">
                <a:solidFill>
                  <a:srgbClr val="004A82"/>
                </a:solidFill>
              </a:rPr>
              <a:t>]</a:t>
            </a:r>
            <a:r>
              <a:rPr lang="ko-KR" altLang="en-US" dirty="0" smtClean="0">
                <a:solidFill>
                  <a:srgbClr val="004A82"/>
                </a:solidFill>
              </a:rPr>
              <a:t> </a:t>
            </a:r>
            <a:r>
              <a:rPr lang="ko-KR" altLang="en-US" dirty="0" smtClean="0"/>
              <a:t>① </a:t>
            </a:r>
            <a:r>
              <a:rPr lang="ko-KR" altLang="en-US" dirty="0"/>
              <a:t>원인과 결과를 </a:t>
            </a:r>
            <a:r>
              <a:rPr lang="ko-KR" altLang="en-US" dirty="0" smtClean="0"/>
              <a:t>찾는다</a:t>
            </a:r>
            <a:endParaRPr lang="en-US" altLang="ko-KR" dirty="0" smtClean="0"/>
          </a:p>
          <a:p>
            <a:pPr marL="93662" indent="0">
              <a:buNone/>
            </a:pP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431540" y="1403775"/>
            <a:ext cx="8370930" cy="18452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• </a:t>
            </a:r>
            <a:r>
              <a:rPr lang="ko-KR" altLang="en-US" sz="1600" dirty="0">
                <a:solidFill>
                  <a:schemeClr val="tx1"/>
                </a:solidFill>
              </a:rPr>
              <a:t>첫 번째 열이 </a:t>
            </a:r>
            <a:r>
              <a:rPr lang="en-US" altLang="ko-KR" sz="1600" dirty="0">
                <a:solidFill>
                  <a:schemeClr val="tx1"/>
                </a:solidFill>
              </a:rPr>
              <a:t>P </a:t>
            </a:r>
            <a:r>
              <a:rPr lang="ko-KR" altLang="en-US" sz="1600" dirty="0">
                <a:solidFill>
                  <a:schemeClr val="tx1"/>
                </a:solidFill>
              </a:rPr>
              <a:t>또는 </a:t>
            </a:r>
            <a:r>
              <a:rPr lang="en-US" altLang="ko-KR" sz="1600" dirty="0">
                <a:solidFill>
                  <a:schemeClr val="tx1"/>
                </a:solidFill>
              </a:rPr>
              <a:t>S</a:t>
            </a:r>
            <a:r>
              <a:rPr lang="ko-KR" altLang="en-US" sz="1600" dirty="0">
                <a:solidFill>
                  <a:schemeClr val="tx1"/>
                </a:solidFill>
              </a:rPr>
              <a:t>로 시작하고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두 번째 열이 </a:t>
            </a:r>
            <a:r>
              <a:rPr lang="en-US" altLang="ko-KR" sz="1600" dirty="0">
                <a:solidFill>
                  <a:schemeClr val="tx1"/>
                </a:solidFill>
              </a:rPr>
              <a:t>#</a:t>
            </a:r>
            <a:r>
              <a:rPr lang="ko-KR" altLang="en-US" sz="1600" dirty="0">
                <a:solidFill>
                  <a:schemeClr val="tx1"/>
                </a:solidFill>
              </a:rPr>
              <a:t>이면 ‘출입 가능’을 출력한다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• </a:t>
            </a:r>
            <a:r>
              <a:rPr lang="ko-KR" altLang="en-US" sz="1600" dirty="0">
                <a:solidFill>
                  <a:schemeClr val="tx1"/>
                </a:solidFill>
              </a:rPr>
              <a:t>첫 번째 열이 </a:t>
            </a:r>
            <a:r>
              <a:rPr lang="en-US" altLang="ko-KR" sz="1600" dirty="0">
                <a:solidFill>
                  <a:schemeClr val="tx1"/>
                </a:solidFill>
              </a:rPr>
              <a:t>P </a:t>
            </a:r>
            <a:r>
              <a:rPr lang="ko-KR" altLang="en-US" sz="1600" dirty="0">
                <a:solidFill>
                  <a:schemeClr val="tx1"/>
                </a:solidFill>
              </a:rPr>
              <a:t>또는 </a:t>
            </a:r>
            <a:r>
              <a:rPr lang="en-US" altLang="ko-KR" sz="1600" dirty="0">
                <a:solidFill>
                  <a:schemeClr val="tx1"/>
                </a:solidFill>
              </a:rPr>
              <a:t>S</a:t>
            </a:r>
            <a:r>
              <a:rPr lang="ko-KR" altLang="en-US" sz="1600" dirty="0">
                <a:solidFill>
                  <a:schemeClr val="tx1"/>
                </a:solidFill>
              </a:rPr>
              <a:t>로 시작하지 않으면 ‘출입 금지’를 출력한다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• </a:t>
            </a:r>
            <a:r>
              <a:rPr lang="ko-KR" altLang="en-US" sz="1600" dirty="0">
                <a:solidFill>
                  <a:schemeClr val="tx1"/>
                </a:solidFill>
              </a:rPr>
              <a:t>첫 번째 열이 </a:t>
            </a:r>
            <a:r>
              <a:rPr lang="en-US" altLang="ko-KR" sz="1600" dirty="0">
                <a:solidFill>
                  <a:schemeClr val="tx1"/>
                </a:solidFill>
              </a:rPr>
              <a:t>P </a:t>
            </a:r>
            <a:r>
              <a:rPr lang="ko-KR" altLang="en-US" sz="1600" dirty="0">
                <a:solidFill>
                  <a:schemeClr val="tx1"/>
                </a:solidFill>
              </a:rPr>
              <a:t>또는 </a:t>
            </a:r>
            <a:r>
              <a:rPr lang="en-US" altLang="ko-KR" sz="1600" dirty="0">
                <a:solidFill>
                  <a:schemeClr val="tx1"/>
                </a:solidFill>
              </a:rPr>
              <a:t>S</a:t>
            </a:r>
            <a:r>
              <a:rPr lang="ko-KR" altLang="en-US" sz="1600" dirty="0">
                <a:solidFill>
                  <a:schemeClr val="tx1"/>
                </a:solidFill>
              </a:rPr>
              <a:t>로 시작하고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두 번째 열이 </a:t>
            </a:r>
            <a:r>
              <a:rPr lang="en-US" altLang="ko-KR" sz="1600" dirty="0">
                <a:solidFill>
                  <a:schemeClr val="tx1"/>
                </a:solidFill>
              </a:rPr>
              <a:t>#</a:t>
            </a:r>
            <a:r>
              <a:rPr lang="ko-KR" altLang="en-US" sz="1600" dirty="0">
                <a:solidFill>
                  <a:schemeClr val="tx1"/>
                </a:solidFill>
              </a:rPr>
              <a:t>이 아니면 비‘</a:t>
            </a:r>
            <a:r>
              <a:rPr lang="ko-KR" altLang="en-US" sz="1600" dirty="0" err="1">
                <a:solidFill>
                  <a:schemeClr val="tx1"/>
                </a:solidFill>
              </a:rPr>
              <a:t>밀번호</a:t>
            </a:r>
            <a:r>
              <a:rPr lang="ko-KR" altLang="en-US" sz="1600" dirty="0">
                <a:solidFill>
                  <a:schemeClr val="tx1"/>
                </a:solidFill>
              </a:rPr>
              <a:t> 오류’를 출력한다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• P</a:t>
            </a:r>
            <a:r>
              <a:rPr lang="ko-KR" altLang="en-US" sz="1600" dirty="0">
                <a:solidFill>
                  <a:schemeClr val="tx1"/>
                </a:solidFill>
              </a:rPr>
              <a:t>는 교수</a:t>
            </a:r>
            <a:r>
              <a:rPr lang="en-US" altLang="ko-KR" sz="1600" dirty="0">
                <a:solidFill>
                  <a:schemeClr val="tx1"/>
                </a:solidFill>
              </a:rPr>
              <a:t>(Professor), S</a:t>
            </a:r>
            <a:r>
              <a:rPr lang="ko-KR" altLang="en-US" sz="1600" dirty="0">
                <a:solidFill>
                  <a:schemeClr val="tx1"/>
                </a:solidFill>
              </a:rPr>
              <a:t>는 학생</a:t>
            </a:r>
            <a:r>
              <a:rPr lang="en-US" altLang="ko-KR" sz="1600" dirty="0">
                <a:solidFill>
                  <a:schemeClr val="tx1"/>
                </a:solidFill>
              </a:rPr>
              <a:t>(Student)</a:t>
            </a:r>
            <a:r>
              <a:rPr lang="ko-KR" altLang="en-US" sz="1600" dirty="0">
                <a:solidFill>
                  <a:schemeClr val="tx1"/>
                </a:solidFill>
              </a:rPr>
              <a:t>을 의미한다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938289"/>
              </p:ext>
            </p:extLst>
          </p:nvPr>
        </p:nvGraphicFramePr>
        <p:xfrm>
          <a:off x="1569005" y="4554125"/>
          <a:ext cx="6096000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원인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결과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원인 </a:t>
                      </a:r>
                      <a:r>
                        <a:rPr lang="en-US" altLang="ko-KR" sz="1600" dirty="0" smtClean="0"/>
                        <a:t>1 : </a:t>
                      </a:r>
                      <a:r>
                        <a:rPr lang="ko-KR" altLang="en-US" sz="1600" dirty="0" smtClean="0"/>
                        <a:t>첫 번째 열이 </a:t>
                      </a:r>
                      <a:r>
                        <a:rPr lang="en-US" altLang="ko-KR" sz="1600" dirty="0" smtClean="0"/>
                        <a:t>P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원인 </a:t>
                      </a:r>
                      <a:r>
                        <a:rPr lang="en-US" altLang="ko-KR" sz="1600" dirty="0" smtClean="0"/>
                        <a:t>2 : </a:t>
                      </a:r>
                      <a:r>
                        <a:rPr lang="ko-KR" altLang="en-US" sz="1600" dirty="0" smtClean="0"/>
                        <a:t>첫 번째 열이 </a:t>
                      </a:r>
                      <a:r>
                        <a:rPr lang="en-US" altLang="ko-KR" sz="1600" dirty="0" smtClean="0"/>
                        <a:t>S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원인 </a:t>
                      </a:r>
                      <a:r>
                        <a:rPr lang="en-US" altLang="ko-KR" sz="1600" dirty="0" smtClean="0"/>
                        <a:t>3 : </a:t>
                      </a:r>
                      <a:r>
                        <a:rPr lang="ko-KR" altLang="en-US" sz="1600" dirty="0" smtClean="0"/>
                        <a:t>두 번째 열이 </a:t>
                      </a:r>
                      <a:r>
                        <a:rPr lang="en-US" altLang="ko-KR" sz="1600" dirty="0" smtClean="0"/>
                        <a:t>#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결과 </a:t>
                      </a:r>
                      <a:r>
                        <a:rPr lang="en-US" altLang="ko-KR" sz="1600" dirty="0" smtClean="0"/>
                        <a:t>1 : ‘</a:t>
                      </a:r>
                      <a:r>
                        <a:rPr lang="ko-KR" altLang="en-US" sz="1600" dirty="0" smtClean="0"/>
                        <a:t>출입 가능’ 출력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결과 </a:t>
                      </a:r>
                      <a:r>
                        <a:rPr lang="en-US" altLang="ko-KR" sz="1600" dirty="0" smtClean="0"/>
                        <a:t>2 : ‘</a:t>
                      </a:r>
                      <a:r>
                        <a:rPr lang="ko-KR" altLang="en-US" sz="1600" dirty="0" smtClean="0"/>
                        <a:t>출입 금지’ 출력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결과 </a:t>
                      </a:r>
                      <a:r>
                        <a:rPr lang="en-US" altLang="ko-KR" sz="1600" dirty="0" smtClean="0"/>
                        <a:t>3 : ‘</a:t>
                      </a:r>
                      <a:r>
                        <a:rPr lang="ko-KR" altLang="en-US" sz="1600" dirty="0" smtClean="0"/>
                        <a:t>비밀번호 오류’ 출력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031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dirty="0" smtClean="0"/>
              <a:t>1-5 </a:t>
            </a:r>
            <a:r>
              <a:rPr lang="ko-KR" altLang="en-US" sz="2500" dirty="0"/>
              <a:t>원인</a:t>
            </a:r>
            <a:r>
              <a:rPr lang="en-US" altLang="ko-KR" sz="2500" dirty="0"/>
              <a:t>-</a:t>
            </a:r>
            <a:r>
              <a:rPr lang="ko-KR" altLang="en-US" sz="2500" dirty="0"/>
              <a:t>결과 그래프기법</a:t>
            </a:r>
            <a:r>
              <a:rPr lang="en-US" altLang="ko-KR" sz="2500" dirty="0" smtClean="0"/>
              <a:t>(</a:t>
            </a:r>
            <a:r>
              <a:rPr lang="ko-KR" altLang="en-US" sz="2500" dirty="0" smtClean="0"/>
              <a:t>예제</a:t>
            </a:r>
            <a:r>
              <a:rPr lang="en-US" altLang="ko-KR" sz="2500" dirty="0" smtClean="0"/>
              <a:t>)</a:t>
            </a:r>
            <a:endParaRPr lang="ko-KR" altLang="en-US" sz="25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589565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 smtClean="0">
                <a:solidFill>
                  <a:srgbClr val="004A82"/>
                </a:solidFill>
              </a:rPr>
              <a:t>[</a:t>
            </a:r>
            <a:r>
              <a:rPr lang="ko-KR" altLang="en-US" dirty="0" smtClean="0">
                <a:solidFill>
                  <a:srgbClr val="004A82"/>
                </a:solidFill>
              </a:rPr>
              <a:t>풀이</a:t>
            </a:r>
            <a:r>
              <a:rPr lang="en-US" altLang="ko-KR" dirty="0" smtClean="0">
                <a:solidFill>
                  <a:srgbClr val="004A82"/>
                </a:solidFill>
              </a:rPr>
              <a:t>]</a:t>
            </a:r>
            <a:r>
              <a:rPr lang="ko-KR" altLang="en-US" dirty="0" smtClean="0">
                <a:solidFill>
                  <a:srgbClr val="004A82"/>
                </a:solidFill>
              </a:rPr>
              <a:t> </a:t>
            </a:r>
            <a:r>
              <a:rPr lang="ko-KR" altLang="en-US" dirty="0" smtClean="0"/>
              <a:t>② </a:t>
            </a:r>
            <a:r>
              <a:rPr lang="ko-KR" altLang="en-US" dirty="0"/>
              <a:t>원인</a:t>
            </a:r>
            <a:r>
              <a:rPr lang="en-US" altLang="ko-KR" dirty="0"/>
              <a:t>-</a:t>
            </a:r>
            <a:r>
              <a:rPr lang="ko-KR" altLang="en-US" dirty="0"/>
              <a:t>결과 그래프를 작성한다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05" y="1898829"/>
            <a:ext cx="7043932" cy="2895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542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dirty="0" smtClean="0"/>
              <a:t>1-5 </a:t>
            </a:r>
            <a:r>
              <a:rPr lang="ko-KR" altLang="en-US" sz="2500" dirty="0"/>
              <a:t>원인</a:t>
            </a:r>
            <a:r>
              <a:rPr lang="en-US" altLang="ko-KR" sz="2500" dirty="0"/>
              <a:t>-</a:t>
            </a:r>
            <a:r>
              <a:rPr lang="ko-KR" altLang="en-US" sz="2500" dirty="0"/>
              <a:t>결과 그래프기법</a:t>
            </a:r>
            <a:r>
              <a:rPr lang="en-US" altLang="ko-KR" sz="2500" dirty="0" smtClean="0"/>
              <a:t>(</a:t>
            </a:r>
            <a:r>
              <a:rPr lang="ko-KR" altLang="en-US" sz="2500" dirty="0" smtClean="0"/>
              <a:t>예제</a:t>
            </a:r>
            <a:r>
              <a:rPr lang="en-US" altLang="ko-KR" sz="2500" dirty="0" smtClean="0"/>
              <a:t>)</a:t>
            </a:r>
            <a:endParaRPr lang="ko-KR" altLang="en-US" sz="25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589565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 smtClean="0">
                <a:solidFill>
                  <a:srgbClr val="004A82"/>
                </a:solidFill>
              </a:rPr>
              <a:t>[</a:t>
            </a:r>
            <a:r>
              <a:rPr lang="ko-KR" altLang="en-US" dirty="0" smtClean="0">
                <a:solidFill>
                  <a:srgbClr val="004A82"/>
                </a:solidFill>
              </a:rPr>
              <a:t>풀이</a:t>
            </a:r>
            <a:r>
              <a:rPr lang="en-US" altLang="ko-KR" dirty="0" smtClean="0">
                <a:solidFill>
                  <a:srgbClr val="004A82"/>
                </a:solidFill>
              </a:rPr>
              <a:t>]</a:t>
            </a:r>
            <a:r>
              <a:rPr lang="ko-KR" altLang="en-US" dirty="0" smtClean="0">
                <a:solidFill>
                  <a:srgbClr val="004A82"/>
                </a:solidFill>
              </a:rPr>
              <a:t> </a:t>
            </a:r>
            <a:r>
              <a:rPr lang="ko-KR" altLang="en-US" dirty="0" smtClean="0"/>
              <a:t>③ </a:t>
            </a:r>
            <a:r>
              <a:rPr lang="ko-KR" altLang="en-US" dirty="0"/>
              <a:t>원인</a:t>
            </a:r>
            <a:r>
              <a:rPr lang="en-US" altLang="ko-KR" dirty="0"/>
              <a:t>-</a:t>
            </a:r>
            <a:r>
              <a:rPr lang="ko-KR" altLang="en-US" dirty="0"/>
              <a:t>결과 그래프에 제한 조건을 표시한다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5" y="1923926"/>
            <a:ext cx="7270562" cy="294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627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dirty="0" smtClean="0"/>
              <a:t>1-5 </a:t>
            </a:r>
            <a:r>
              <a:rPr lang="ko-KR" altLang="en-US" sz="2500" dirty="0"/>
              <a:t>원인</a:t>
            </a:r>
            <a:r>
              <a:rPr lang="en-US" altLang="ko-KR" sz="2500" dirty="0"/>
              <a:t>-</a:t>
            </a:r>
            <a:r>
              <a:rPr lang="ko-KR" altLang="en-US" sz="2500" dirty="0"/>
              <a:t>결과 그래프기법</a:t>
            </a:r>
            <a:r>
              <a:rPr lang="en-US" altLang="ko-KR" sz="2500" dirty="0" smtClean="0"/>
              <a:t>(</a:t>
            </a:r>
            <a:r>
              <a:rPr lang="ko-KR" altLang="en-US" sz="2500" dirty="0" smtClean="0"/>
              <a:t>예제</a:t>
            </a:r>
            <a:r>
              <a:rPr lang="en-US" altLang="ko-KR" sz="2500" dirty="0" smtClean="0"/>
              <a:t>)</a:t>
            </a:r>
            <a:endParaRPr lang="ko-KR" altLang="en-US" sz="25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589565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 smtClean="0">
                <a:solidFill>
                  <a:srgbClr val="004A82"/>
                </a:solidFill>
              </a:rPr>
              <a:t>[</a:t>
            </a:r>
            <a:r>
              <a:rPr lang="ko-KR" altLang="en-US" dirty="0" smtClean="0">
                <a:solidFill>
                  <a:srgbClr val="004A82"/>
                </a:solidFill>
              </a:rPr>
              <a:t>풀이</a:t>
            </a:r>
            <a:r>
              <a:rPr lang="en-US" altLang="ko-KR" dirty="0" smtClean="0">
                <a:solidFill>
                  <a:srgbClr val="004A82"/>
                </a:solidFill>
              </a:rPr>
              <a:t>]</a:t>
            </a:r>
            <a:r>
              <a:rPr lang="ko-KR" altLang="en-US" dirty="0" smtClean="0">
                <a:solidFill>
                  <a:srgbClr val="004A82"/>
                </a:solidFill>
              </a:rPr>
              <a:t> </a:t>
            </a:r>
            <a:r>
              <a:rPr lang="ko-KR" altLang="en-US" dirty="0"/>
              <a:t>④ 의사결정 테이블로 변환한다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30" y="1493785"/>
            <a:ext cx="7602335" cy="3060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71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구현 기반 테스트</a:t>
            </a:r>
            <a:r>
              <a:rPr lang="en-US" altLang="ko-KR" dirty="0"/>
              <a:t>(</a:t>
            </a:r>
            <a:r>
              <a:rPr lang="ko-KR" altLang="en-US" dirty="0"/>
              <a:t>화이트박스 테스트</a:t>
            </a:r>
            <a:r>
              <a:rPr lang="en-US" altLang="ko-KR" dirty="0"/>
              <a:t>, </a:t>
            </a:r>
            <a:r>
              <a:rPr lang="ko-KR" altLang="en-US" dirty="0"/>
              <a:t>코드 기반 테스트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589565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구현 기반 테스트</a:t>
            </a:r>
            <a:endParaRPr lang="en-US" altLang="ko-KR" dirty="0">
              <a:solidFill>
                <a:srgbClr val="004A82"/>
              </a:solidFill>
            </a:endParaRPr>
          </a:p>
          <a:p>
            <a:pPr marL="93662" indent="0">
              <a:buNone/>
            </a:pPr>
            <a:r>
              <a:rPr lang="en-US" altLang="ko-KR" dirty="0" smtClean="0">
                <a:solidFill>
                  <a:srgbClr val="0000FF"/>
                </a:solidFill>
              </a:rPr>
              <a:t>    </a:t>
            </a:r>
            <a:r>
              <a:rPr lang="en-US" altLang="ko-KR" dirty="0" smtClean="0"/>
              <a:t>=</a:t>
            </a:r>
            <a:r>
              <a:rPr lang="ko-KR" altLang="en-US" dirty="0" smtClean="0"/>
              <a:t> 화이트 박스 테스트</a:t>
            </a:r>
            <a:r>
              <a:rPr lang="en-US" altLang="ko-KR" baseline="30000" dirty="0" smtClean="0"/>
              <a:t>white box test</a:t>
            </a:r>
            <a:endParaRPr lang="en-US" altLang="ko-KR" dirty="0" smtClean="0"/>
          </a:p>
          <a:p>
            <a:pPr marL="93662" indent="0">
              <a:buNone/>
            </a:pPr>
            <a:r>
              <a:rPr lang="en-US" altLang="ko-KR" dirty="0" smtClean="0"/>
              <a:t>    =</a:t>
            </a:r>
            <a:r>
              <a:rPr lang="ko-KR" altLang="en-US" dirty="0" smtClean="0"/>
              <a:t> 코드 기반 테스트</a:t>
            </a:r>
            <a:r>
              <a:rPr lang="en-US" altLang="ko-KR" baseline="30000" dirty="0" smtClean="0"/>
              <a:t>code </a:t>
            </a:r>
            <a:r>
              <a:rPr lang="en-US" altLang="ko-KR" baseline="30000" dirty="0"/>
              <a:t>based </a:t>
            </a:r>
            <a:r>
              <a:rPr lang="en-US" altLang="ko-KR" baseline="30000" dirty="0" smtClean="0"/>
              <a:t>test</a:t>
            </a:r>
            <a:endParaRPr lang="en-US" altLang="ko-KR" dirty="0" smtClean="0"/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r>
              <a:rPr lang="ko-KR" altLang="en-US" dirty="0">
                <a:solidFill>
                  <a:srgbClr val="004A82"/>
                </a:solidFill>
              </a:rPr>
              <a:t>테스트 데이터 적합성 </a:t>
            </a:r>
            <a:r>
              <a:rPr lang="ko-KR" altLang="en-US" dirty="0" smtClean="0">
                <a:solidFill>
                  <a:srgbClr val="004A82"/>
                </a:solidFill>
              </a:rPr>
              <a:t>기준</a:t>
            </a:r>
            <a:r>
              <a:rPr lang="en-US" altLang="ko-KR" baseline="30000" dirty="0" smtClean="0"/>
              <a:t>test </a:t>
            </a:r>
            <a:r>
              <a:rPr lang="en-US" altLang="ko-KR" baseline="30000" dirty="0"/>
              <a:t>data adequacy </a:t>
            </a:r>
            <a:r>
              <a:rPr lang="en-US" altLang="ko-KR" baseline="30000" dirty="0" smtClean="0"/>
              <a:t>criterion</a:t>
            </a:r>
            <a:endParaRPr lang="en-US" altLang="ko-KR" dirty="0">
              <a:solidFill>
                <a:srgbClr val="004A82"/>
              </a:solidFill>
            </a:endParaRPr>
          </a:p>
          <a:p>
            <a:pPr marL="93662" indent="0">
              <a:buNone/>
            </a:pPr>
            <a:r>
              <a:rPr lang="en-US" altLang="ko-KR" dirty="0" smtClean="0">
                <a:solidFill>
                  <a:srgbClr val="0000FF"/>
                </a:solidFill>
              </a:rPr>
              <a:t>   </a:t>
            </a:r>
            <a:r>
              <a:rPr lang="en-US" altLang="ko-KR" dirty="0" smtClean="0"/>
              <a:t>=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ko-KR" altLang="en-US" dirty="0"/>
              <a:t>테스트 데이터 생성 </a:t>
            </a:r>
            <a:r>
              <a:rPr lang="ko-KR" altLang="en-US" dirty="0" smtClean="0"/>
              <a:t>기준</a:t>
            </a:r>
            <a:r>
              <a:rPr lang="en-US" altLang="ko-KR" baseline="30000" dirty="0" smtClean="0"/>
              <a:t>test </a:t>
            </a:r>
            <a:r>
              <a:rPr lang="en-US" altLang="ko-KR" baseline="30000" dirty="0"/>
              <a:t>data generation </a:t>
            </a:r>
            <a:r>
              <a:rPr lang="en-US" altLang="ko-KR" baseline="30000" dirty="0" smtClean="0"/>
              <a:t>criterion</a:t>
            </a:r>
            <a:endParaRPr lang="en-US" altLang="ko-KR" dirty="0"/>
          </a:p>
          <a:p>
            <a:pPr lvl="1"/>
            <a:r>
              <a:rPr lang="ko-KR" altLang="en-US" dirty="0" smtClean="0"/>
              <a:t>테스트에서 프로그램 코드의 가능한 경로를 모두 테스트할 수 없기 때문에 프로그램의 일부 경로만 정해 테스트해야 하는데 어떤 경로를 테스트 대상으로 선정할지 결정할 수 있는 기준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7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sz="2500" dirty="0" smtClean="0"/>
              <a:t>2-1 </a:t>
            </a:r>
            <a:r>
              <a:rPr lang="ko-KR" altLang="en-US" sz="2500" dirty="0" smtClean="0"/>
              <a:t>화이트박스 테스트</a:t>
            </a:r>
            <a:r>
              <a:rPr lang="en-US" altLang="ko-KR" sz="2500" dirty="0"/>
              <a:t> </a:t>
            </a:r>
            <a:r>
              <a:rPr lang="ko-KR" altLang="en-US" sz="2500" dirty="0" smtClean="0"/>
              <a:t>절</a:t>
            </a:r>
            <a:r>
              <a:rPr lang="ko-KR" altLang="en-US" sz="2500" dirty="0"/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589565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ko-KR" altLang="en-US" dirty="0" smtClean="0">
                <a:solidFill>
                  <a:srgbClr val="004A82"/>
                </a:solidFill>
              </a:rPr>
              <a:t>① 테스트 </a:t>
            </a:r>
            <a:r>
              <a:rPr lang="ko-KR" altLang="en-US" dirty="0">
                <a:solidFill>
                  <a:srgbClr val="004A82"/>
                </a:solidFill>
              </a:rPr>
              <a:t>데이터 적합성 </a:t>
            </a:r>
            <a:r>
              <a:rPr lang="ko-KR" altLang="en-US" dirty="0" smtClean="0">
                <a:solidFill>
                  <a:srgbClr val="004A82"/>
                </a:solidFill>
              </a:rPr>
              <a:t>기준 선정</a:t>
            </a:r>
            <a:endParaRPr lang="en-US" altLang="ko-KR" dirty="0" smtClean="0">
              <a:solidFill>
                <a:srgbClr val="004A82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44" y="1808820"/>
            <a:ext cx="5846748" cy="391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98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sz="2500" dirty="0" smtClean="0"/>
              <a:t>2-2 </a:t>
            </a:r>
            <a:r>
              <a:rPr lang="ko-KR" altLang="en-US" sz="2500" dirty="0"/>
              <a:t>화이트박스 테스트 </a:t>
            </a:r>
            <a:r>
              <a:rPr lang="ko-KR" altLang="en-US" sz="2500" dirty="0" smtClean="0"/>
              <a:t>방법</a:t>
            </a:r>
            <a:r>
              <a:rPr lang="en-US" altLang="ko-KR" sz="2500" dirty="0" smtClean="0"/>
              <a:t>(1)</a:t>
            </a:r>
            <a:endParaRPr lang="ko-KR" altLang="en-US" sz="25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589565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ko-KR" altLang="en-US" dirty="0" smtClean="0">
                <a:solidFill>
                  <a:srgbClr val="004A82"/>
                </a:solidFill>
              </a:rPr>
              <a:t>② 테스트 </a:t>
            </a:r>
            <a:r>
              <a:rPr lang="ko-KR" altLang="en-US" dirty="0">
                <a:solidFill>
                  <a:srgbClr val="004A82"/>
                </a:solidFill>
              </a:rPr>
              <a:t>데이터 </a:t>
            </a:r>
            <a:r>
              <a:rPr lang="ko-KR" altLang="en-US" dirty="0" smtClean="0">
                <a:solidFill>
                  <a:srgbClr val="004A82"/>
                </a:solidFill>
              </a:rPr>
              <a:t>생성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test </a:t>
            </a:r>
            <a:r>
              <a:rPr lang="en-US" altLang="ko-KR" baseline="30000" dirty="0">
                <a:solidFill>
                  <a:srgbClr val="004A82"/>
                </a:solidFill>
              </a:rPr>
              <a:t>data 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generation</a:t>
            </a:r>
            <a:endParaRPr lang="en-US" altLang="ko-KR" dirty="0">
              <a:solidFill>
                <a:srgbClr val="004A82"/>
              </a:solidFill>
            </a:endParaRPr>
          </a:p>
          <a:p>
            <a:pPr lvl="1" algn="just"/>
            <a:r>
              <a:rPr lang="ko-KR" altLang="en-US" dirty="0" smtClean="0"/>
              <a:t>명세나 </a:t>
            </a:r>
            <a:r>
              <a:rPr lang="ko-KR" altLang="en-US" dirty="0"/>
              <a:t>원시 코드를 </a:t>
            </a:r>
            <a:r>
              <a:rPr lang="ko-KR" altLang="en-US" dirty="0" smtClean="0"/>
              <a:t>분석하여 </a:t>
            </a:r>
            <a:r>
              <a:rPr lang="ko-KR" altLang="en-US" dirty="0"/>
              <a:t>선정된 기준을 만족하는 입력 데이터를 만든다</a:t>
            </a:r>
            <a:r>
              <a:rPr lang="en-US" altLang="ko-KR" dirty="0" smtClean="0"/>
              <a:t>.</a:t>
            </a:r>
          </a:p>
          <a:p>
            <a:pPr marL="457200" lvl="1" indent="0" algn="just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ko-KR" altLang="en-US" dirty="0" smtClean="0">
                <a:solidFill>
                  <a:srgbClr val="004A82"/>
                </a:solidFill>
              </a:rPr>
              <a:t>③ 테스트 실행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프로그램 실행         실행 </a:t>
            </a:r>
            <a:r>
              <a:rPr lang="ko-KR" altLang="en-US" dirty="0"/>
              <a:t>결과가 예상된 결과와 같은지 </a:t>
            </a:r>
            <a:r>
              <a:rPr lang="ko-KR" altLang="en-US" dirty="0" smtClean="0"/>
              <a:t>비교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>
                <a:solidFill>
                  <a:srgbClr val="004A82"/>
                </a:solidFill>
              </a:rPr>
              <a:t>화이트박스 테스트 방법</a:t>
            </a:r>
            <a:endParaRPr lang="en-US" altLang="ko-KR" dirty="0">
              <a:solidFill>
                <a:srgbClr val="004A8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76744" y="4149080"/>
            <a:ext cx="4579005" cy="23402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• </a:t>
            </a:r>
            <a:r>
              <a:rPr lang="ko-KR" altLang="en-US" sz="1400" dirty="0">
                <a:solidFill>
                  <a:schemeClr val="tx1"/>
                </a:solidFill>
              </a:rPr>
              <a:t>문장 검증 </a:t>
            </a:r>
            <a:r>
              <a:rPr lang="ko-KR" altLang="en-US" sz="1400" dirty="0" smtClean="0">
                <a:solidFill>
                  <a:schemeClr val="tx1"/>
                </a:solidFill>
              </a:rPr>
              <a:t>기준</a:t>
            </a:r>
            <a:r>
              <a:rPr lang="en-US" altLang="ko-KR" sz="1400" baseline="30000" dirty="0" smtClean="0">
                <a:solidFill>
                  <a:schemeClr val="tx1"/>
                </a:solidFill>
              </a:rPr>
              <a:t>statement coverage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• </a:t>
            </a:r>
            <a:r>
              <a:rPr lang="ko-KR" altLang="en-US" sz="1400" dirty="0">
                <a:solidFill>
                  <a:schemeClr val="tx1"/>
                </a:solidFill>
              </a:rPr>
              <a:t>분기 검증 </a:t>
            </a:r>
            <a:r>
              <a:rPr lang="ko-KR" altLang="en-US" sz="1400" dirty="0" smtClean="0">
                <a:solidFill>
                  <a:schemeClr val="tx1"/>
                </a:solidFill>
              </a:rPr>
              <a:t>기준</a:t>
            </a:r>
            <a:r>
              <a:rPr lang="en-US" altLang="ko-KR" sz="1400" baseline="30000" dirty="0" smtClean="0">
                <a:solidFill>
                  <a:schemeClr val="tx1"/>
                </a:solidFill>
              </a:rPr>
              <a:t>branch coverage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• </a:t>
            </a:r>
            <a:r>
              <a:rPr lang="ko-KR" altLang="en-US" sz="1400" dirty="0">
                <a:solidFill>
                  <a:schemeClr val="tx1"/>
                </a:solidFill>
              </a:rPr>
              <a:t>조건 검증 </a:t>
            </a:r>
            <a:r>
              <a:rPr lang="ko-KR" altLang="en-US" sz="1400" dirty="0" smtClean="0">
                <a:solidFill>
                  <a:schemeClr val="tx1"/>
                </a:solidFill>
              </a:rPr>
              <a:t>기준</a:t>
            </a:r>
            <a:r>
              <a:rPr lang="en-US" altLang="ko-KR" sz="1400" baseline="30000" dirty="0" smtClean="0">
                <a:solidFill>
                  <a:schemeClr val="tx1"/>
                </a:solidFill>
              </a:rPr>
              <a:t>condition coverage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• </a:t>
            </a:r>
            <a:r>
              <a:rPr lang="ko-KR" altLang="en-US" sz="1400" dirty="0">
                <a:solidFill>
                  <a:schemeClr val="tx1"/>
                </a:solidFill>
              </a:rPr>
              <a:t>분기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조건 검증 </a:t>
            </a:r>
            <a:r>
              <a:rPr lang="ko-KR" altLang="en-US" sz="1400" dirty="0" smtClean="0">
                <a:solidFill>
                  <a:schemeClr val="tx1"/>
                </a:solidFill>
              </a:rPr>
              <a:t>기준</a:t>
            </a:r>
            <a:r>
              <a:rPr lang="en-US" altLang="ko-KR" sz="1400" baseline="30000" dirty="0" smtClean="0">
                <a:solidFill>
                  <a:schemeClr val="tx1"/>
                </a:solidFill>
              </a:rPr>
              <a:t>branch/condition coverage</a:t>
            </a:r>
            <a:endParaRPr lang="en-US" altLang="ko-KR" sz="1400" baseline="30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• </a:t>
            </a:r>
            <a:r>
              <a:rPr lang="ko-KR" altLang="en-US" sz="1400" dirty="0">
                <a:solidFill>
                  <a:schemeClr val="tx1"/>
                </a:solidFill>
              </a:rPr>
              <a:t>다중 조건 검증 </a:t>
            </a:r>
            <a:r>
              <a:rPr lang="ko-KR" altLang="en-US" sz="1400" dirty="0" smtClean="0">
                <a:solidFill>
                  <a:schemeClr val="tx1"/>
                </a:solidFill>
              </a:rPr>
              <a:t>기준</a:t>
            </a:r>
            <a:r>
              <a:rPr lang="en-US" altLang="ko-KR" sz="1400" baseline="30000" dirty="0" smtClean="0">
                <a:solidFill>
                  <a:schemeClr val="tx1"/>
                </a:solidFill>
              </a:rPr>
              <a:t>multiple </a:t>
            </a:r>
            <a:r>
              <a:rPr lang="en-US" altLang="ko-KR" sz="1400" baseline="30000" dirty="0">
                <a:solidFill>
                  <a:schemeClr val="tx1"/>
                </a:solidFill>
              </a:rPr>
              <a:t>condition </a:t>
            </a:r>
            <a:r>
              <a:rPr lang="en-US" altLang="ko-KR" sz="1400" baseline="30000" dirty="0" smtClean="0">
                <a:solidFill>
                  <a:schemeClr val="tx1"/>
                </a:solidFill>
              </a:rPr>
              <a:t>coverage</a:t>
            </a:r>
            <a:endParaRPr lang="en-US" altLang="ko-KR" sz="1400" baseline="30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• </a:t>
            </a:r>
            <a:r>
              <a:rPr lang="ko-KR" altLang="en-US" sz="1400" dirty="0">
                <a:solidFill>
                  <a:schemeClr val="tx1"/>
                </a:solidFill>
              </a:rPr>
              <a:t>기본 경로 </a:t>
            </a:r>
            <a:r>
              <a:rPr lang="ko-KR" altLang="en-US" sz="1400" dirty="0" smtClean="0">
                <a:solidFill>
                  <a:schemeClr val="tx1"/>
                </a:solidFill>
              </a:rPr>
              <a:t>테스트</a:t>
            </a:r>
            <a:r>
              <a:rPr lang="en-US" altLang="ko-KR" sz="1400" baseline="30000" dirty="0" smtClean="0">
                <a:solidFill>
                  <a:schemeClr val="tx1"/>
                </a:solidFill>
              </a:rPr>
              <a:t>basic </a:t>
            </a:r>
            <a:r>
              <a:rPr lang="en-US" altLang="ko-KR" sz="1400" baseline="30000" dirty="0">
                <a:solidFill>
                  <a:schemeClr val="tx1"/>
                </a:solidFill>
              </a:rPr>
              <a:t>path </a:t>
            </a:r>
            <a:r>
              <a:rPr lang="en-US" altLang="ko-KR" sz="1400" baseline="30000" dirty="0" smtClean="0">
                <a:solidFill>
                  <a:schemeClr val="tx1"/>
                </a:solidFill>
              </a:rPr>
              <a:t>test</a:t>
            </a:r>
            <a:endParaRPr lang="ko-KR" altLang="en-US" sz="1400" baseline="300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150767" y="2846058"/>
            <a:ext cx="45005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63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24188" y="260350"/>
            <a:ext cx="6119812" cy="433388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sz="3600" b="1" dirty="0" smtClean="0"/>
              <a:t>품질의 중요성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0" y="1557338"/>
            <a:ext cx="8610600" cy="469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35000"/>
              </a:spcAft>
            </a:pPr>
            <a:r>
              <a:rPr lang="ko-KR" altLang="en-US" sz="2000" b="1" smtClean="0">
                <a:solidFill>
                  <a:srgbClr val="0070C0"/>
                </a:solidFill>
              </a:rPr>
              <a:t>직업적</a:t>
            </a:r>
            <a:r>
              <a:rPr lang="en-US" altLang="ko-KR" sz="2000" smtClean="0"/>
              <a:t>(professional)</a:t>
            </a:r>
            <a:r>
              <a:rPr lang="ko-KR" altLang="en-US" sz="2000" smtClean="0"/>
              <a:t>인 관점에서 제품을 하나 만든다는 것은 매우 어려운 일이다</a:t>
            </a:r>
            <a:r>
              <a:rPr lang="en-US" altLang="ko-KR" sz="2000" smtClean="0"/>
              <a:t>. </a:t>
            </a:r>
          </a:p>
          <a:p>
            <a:pPr eaLnBrk="1" hangingPunct="1">
              <a:lnSpc>
                <a:spcPct val="90000"/>
              </a:lnSpc>
              <a:spcAft>
                <a:spcPct val="35000"/>
              </a:spcAft>
            </a:pPr>
            <a:r>
              <a:rPr lang="ko-KR" altLang="en-US" sz="2000" smtClean="0"/>
              <a:t>품질 보증에 대한 계획적이고 체계적인 접근 방법의 적용은 필수적</a:t>
            </a:r>
            <a:endParaRPr lang="en-US" altLang="ko-KR" sz="2000" smtClean="0"/>
          </a:p>
          <a:p>
            <a:pPr eaLnBrk="1" hangingPunct="1">
              <a:lnSpc>
                <a:spcPct val="90000"/>
              </a:lnSpc>
              <a:spcAft>
                <a:spcPct val="35000"/>
              </a:spcAft>
            </a:pPr>
            <a:r>
              <a:rPr lang="ko-KR" altLang="en-US" sz="2000" smtClean="0"/>
              <a:t>품질은 시스템을 개발하는 조직의 목적과</a:t>
            </a:r>
            <a:r>
              <a:rPr lang="en-US" altLang="ko-KR" sz="2000" smtClean="0"/>
              <a:t>, </a:t>
            </a:r>
            <a:r>
              <a:rPr lang="ko-KR" altLang="en-US" sz="2000" smtClean="0"/>
              <a:t>시스템을 사용할 고객의 기대 및 요구와 깊은 관계가</a:t>
            </a:r>
            <a:r>
              <a:rPr lang="ko-KR" altLang="en-US" sz="2000" smtClean="0">
                <a:latin typeface="Times New Roman" pitchFamily="18" charset="0"/>
              </a:rPr>
              <a:t> </a:t>
            </a:r>
            <a:r>
              <a:rPr lang="ko-KR" altLang="en-US" sz="2000" smtClean="0"/>
              <a:t>있다</a:t>
            </a:r>
            <a:r>
              <a:rPr lang="en-US" altLang="ko-KR" sz="2000" smtClean="0">
                <a:latin typeface="Times New Roman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  <a:spcAft>
                <a:spcPct val="35000"/>
              </a:spcAft>
            </a:pPr>
            <a:r>
              <a:rPr lang="ko-KR" altLang="en-US" sz="2000" smtClean="0"/>
              <a:t>품질은 조직의 어느 일부에 의해 향상될 수 없으며</a:t>
            </a:r>
            <a:r>
              <a:rPr lang="en-US" altLang="ko-KR" sz="2000" smtClean="0"/>
              <a:t>, </a:t>
            </a:r>
            <a:r>
              <a:rPr lang="ko-KR" altLang="en-US" sz="2000" smtClean="0"/>
              <a:t>관리자의 품질에 대한 목표와 의지가 있을 때 가능하다</a:t>
            </a:r>
            <a:r>
              <a:rPr lang="en-US" altLang="ko-KR" sz="2000" smtClean="0"/>
              <a:t>.</a:t>
            </a:r>
          </a:p>
          <a:p>
            <a:pPr eaLnBrk="1" hangingPunct="1">
              <a:lnSpc>
                <a:spcPct val="90000"/>
              </a:lnSpc>
              <a:spcAft>
                <a:spcPct val="35000"/>
              </a:spcAft>
            </a:pPr>
            <a:r>
              <a:rPr lang="ko-KR" altLang="en-US" sz="2000" smtClean="0"/>
              <a:t>관리자와 개발자 모두가 품질에 대한 원칙을 이해하고 실행할 때 품질을 향상시켜 나갈 수 있다</a:t>
            </a:r>
            <a:r>
              <a:rPr lang="en-US" altLang="ko-KR" sz="2000" smtClean="0"/>
              <a:t>.</a:t>
            </a:r>
          </a:p>
          <a:p>
            <a:pPr eaLnBrk="1" hangingPunct="1">
              <a:lnSpc>
                <a:spcPct val="90000"/>
              </a:lnSpc>
              <a:spcAft>
                <a:spcPct val="35000"/>
              </a:spcAft>
            </a:pPr>
            <a:r>
              <a:rPr lang="ko-KR" altLang="en-US" sz="2000" smtClean="0"/>
              <a:t>만드는 사람의 관점만 가지고는 품질이 향상될 수 없고</a:t>
            </a:r>
            <a:r>
              <a:rPr lang="en-US" altLang="ko-KR" sz="2000" smtClean="0"/>
              <a:t>, </a:t>
            </a:r>
            <a:r>
              <a:rPr lang="ko-KR" altLang="en-US" sz="2000" b="1" smtClean="0">
                <a:solidFill>
                  <a:srgbClr val="0070C0"/>
                </a:solidFill>
              </a:rPr>
              <a:t>사용자의 관점</a:t>
            </a:r>
            <a:r>
              <a:rPr lang="ko-KR" altLang="en-US" sz="2000" smtClean="0"/>
              <a:t>이 제품에 반영될 때 품질 향상이</a:t>
            </a:r>
            <a:r>
              <a:rPr lang="ko-KR" altLang="en-US" sz="2000" smtClean="0">
                <a:latin typeface="Times New Roman" pitchFamily="18" charset="0"/>
              </a:rPr>
              <a:t> </a:t>
            </a:r>
            <a:r>
              <a:rPr lang="ko-KR" altLang="en-US" sz="2000" smtClean="0"/>
              <a:t>가능</a:t>
            </a:r>
            <a:r>
              <a:rPr lang="en-US" altLang="ko-KR" sz="2000" smtClean="0"/>
              <a:t>. </a:t>
            </a:r>
          </a:p>
          <a:p>
            <a:pPr eaLnBrk="1" hangingPunct="1">
              <a:lnSpc>
                <a:spcPct val="90000"/>
              </a:lnSpc>
              <a:spcAft>
                <a:spcPct val="35000"/>
              </a:spcAft>
              <a:buFont typeface="Wingdings" pitchFamily="2" charset="2"/>
              <a:buNone/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038220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sz="2500" dirty="0" smtClean="0"/>
              <a:t>2-2 </a:t>
            </a:r>
            <a:r>
              <a:rPr lang="ko-KR" altLang="en-US" sz="2500" dirty="0" smtClean="0"/>
              <a:t>화이트박스 테스트</a:t>
            </a:r>
            <a:r>
              <a:rPr lang="en-US" altLang="ko-KR" sz="2500" dirty="0"/>
              <a:t> </a:t>
            </a:r>
            <a:r>
              <a:rPr lang="ko-KR" altLang="en-US" sz="2500" dirty="0" smtClean="0"/>
              <a:t>방법</a:t>
            </a:r>
            <a:r>
              <a:rPr lang="en-US" altLang="ko-KR" sz="2500" dirty="0" smtClean="0"/>
              <a:t>(2)</a:t>
            </a:r>
            <a:endParaRPr lang="ko-KR" altLang="en-US" sz="2500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방법 별로 </a:t>
            </a:r>
            <a:r>
              <a:rPr lang="ko-KR" altLang="en-US" dirty="0"/>
              <a:t>복잡도와 </a:t>
            </a:r>
            <a:r>
              <a:rPr lang="ko-KR" altLang="en-US" dirty="0" smtClean="0"/>
              <a:t>소요 </a:t>
            </a:r>
            <a:r>
              <a:rPr lang="ko-KR" altLang="en-US" dirty="0"/>
              <a:t>시간이 다르므로 테스트의 목적과 조건에 맞는 방법을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01670" y="1798278"/>
            <a:ext cx="5940660" cy="31158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•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문장 검증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기준</a:t>
            </a:r>
            <a:r>
              <a:rPr lang="en-US" altLang="ko-KR" baseline="30000" dirty="0" smtClean="0">
                <a:solidFill>
                  <a:schemeClr val="tx1"/>
                </a:solidFill>
                <a:latin typeface="+mn-ea"/>
              </a:rPr>
              <a:t>statement coverage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•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분기 검증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기준</a:t>
            </a:r>
            <a:r>
              <a:rPr lang="en-US" altLang="ko-KR" baseline="30000" dirty="0" smtClean="0">
                <a:solidFill>
                  <a:schemeClr val="tx1"/>
                </a:solidFill>
                <a:latin typeface="+mn-ea"/>
              </a:rPr>
              <a:t>branch coverage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•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조건 검증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기준</a:t>
            </a:r>
            <a:r>
              <a:rPr lang="en-US" altLang="ko-KR" baseline="30000" dirty="0" smtClean="0">
                <a:solidFill>
                  <a:schemeClr val="tx1"/>
                </a:solidFill>
                <a:latin typeface="+mn-ea"/>
              </a:rPr>
              <a:t>condition coverage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•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분기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조건 검증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기준</a:t>
            </a:r>
            <a:r>
              <a:rPr lang="en-US" altLang="ko-KR" baseline="30000" dirty="0" smtClean="0">
                <a:solidFill>
                  <a:schemeClr val="tx1"/>
                </a:solidFill>
                <a:latin typeface="+mn-ea"/>
              </a:rPr>
              <a:t>branch/condition coverage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•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다중 조건 검증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기준</a:t>
            </a:r>
            <a:r>
              <a:rPr lang="en-US" altLang="ko-KR" baseline="30000" dirty="0" smtClean="0">
                <a:solidFill>
                  <a:schemeClr val="tx1"/>
                </a:solidFill>
                <a:latin typeface="+mn-ea"/>
              </a:rPr>
              <a:t>multiple </a:t>
            </a:r>
            <a:r>
              <a:rPr lang="en-US" altLang="ko-KR" baseline="30000" dirty="0">
                <a:solidFill>
                  <a:schemeClr val="tx1"/>
                </a:solidFill>
                <a:latin typeface="+mn-ea"/>
              </a:rPr>
              <a:t>condition </a:t>
            </a:r>
            <a:r>
              <a:rPr lang="en-US" altLang="ko-KR" baseline="30000" dirty="0" smtClean="0">
                <a:solidFill>
                  <a:schemeClr val="tx1"/>
                </a:solidFill>
                <a:latin typeface="+mn-ea"/>
              </a:rPr>
              <a:t>coverage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•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기본 경로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테스트</a:t>
            </a:r>
            <a:r>
              <a:rPr lang="en-US" altLang="ko-KR" baseline="30000" dirty="0" smtClean="0">
                <a:solidFill>
                  <a:schemeClr val="tx1"/>
                </a:solidFill>
                <a:latin typeface="+mn-ea"/>
              </a:rPr>
              <a:t>basic </a:t>
            </a:r>
            <a:r>
              <a:rPr lang="en-US" altLang="ko-KR" baseline="30000" dirty="0">
                <a:solidFill>
                  <a:schemeClr val="tx1"/>
                </a:solidFill>
                <a:latin typeface="+mn-ea"/>
              </a:rPr>
              <a:t>path </a:t>
            </a:r>
            <a:r>
              <a:rPr lang="en-US" altLang="ko-KR" baseline="30000" dirty="0" smtClean="0">
                <a:solidFill>
                  <a:schemeClr val="tx1"/>
                </a:solidFill>
                <a:latin typeface="+mn-ea"/>
              </a:rPr>
              <a:t>test</a:t>
            </a:r>
            <a:endParaRPr lang="ko-KR" altLang="en-US" baseline="300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751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sz="2500" dirty="0" smtClean="0"/>
              <a:t>1) </a:t>
            </a:r>
            <a:r>
              <a:rPr lang="ko-KR" altLang="en-US" sz="2500" dirty="0" smtClean="0"/>
              <a:t>문장 검증 기준</a:t>
            </a:r>
            <a:r>
              <a:rPr lang="en-US" altLang="ko-KR" sz="2500" dirty="0" smtClean="0"/>
              <a:t>(1)</a:t>
            </a:r>
            <a:endParaRPr lang="ko-KR" altLang="en-US" sz="2500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4A82"/>
                </a:solidFill>
              </a:rPr>
              <a:t>문장 검증 </a:t>
            </a:r>
            <a:r>
              <a:rPr lang="ko-KR" altLang="en-US" dirty="0" smtClean="0">
                <a:solidFill>
                  <a:srgbClr val="004A82"/>
                </a:solidFill>
              </a:rPr>
              <a:t>기준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statement coverage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프로그램 내의 모든 문장이 최소한 한 번은 실행될 수 </a:t>
            </a:r>
            <a:r>
              <a:rPr lang="ko-KR" altLang="en-US" dirty="0" smtClean="0"/>
              <a:t>있는 테스트 </a:t>
            </a:r>
            <a:r>
              <a:rPr lang="ko-KR" altLang="en-US" dirty="0"/>
              <a:t>데이터를 갖는 테스트 케이스를 </a:t>
            </a:r>
            <a:r>
              <a:rPr lang="ko-KR" altLang="en-US" dirty="0" smtClean="0"/>
              <a:t>선정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93662" indent="0">
              <a:buNone/>
            </a:pPr>
            <a:r>
              <a:rPr lang="ko-KR" altLang="en-US" dirty="0" smtClean="0">
                <a:solidFill>
                  <a:srgbClr val="004A82"/>
                </a:solidFill>
              </a:rPr>
              <a:t>① 원시 코드       제어 </a:t>
            </a:r>
            <a:r>
              <a:rPr lang="ko-KR" altLang="en-US" dirty="0">
                <a:solidFill>
                  <a:srgbClr val="004A82"/>
                </a:solidFill>
              </a:rPr>
              <a:t>흐름 </a:t>
            </a:r>
            <a:r>
              <a:rPr lang="ko-KR" altLang="en-US" dirty="0" smtClean="0">
                <a:solidFill>
                  <a:srgbClr val="004A82"/>
                </a:solidFill>
              </a:rPr>
              <a:t>그래프</a:t>
            </a:r>
            <a:endParaRPr lang="ko-KR" altLang="en-US" dirty="0">
              <a:solidFill>
                <a:srgbClr val="004A82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020" y="1673803"/>
            <a:ext cx="3465385" cy="516538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1781690" y="2798930"/>
            <a:ext cx="49505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55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sz="2500" dirty="0" smtClean="0"/>
              <a:t>1) </a:t>
            </a:r>
            <a:r>
              <a:rPr lang="ko-KR" altLang="en-US" sz="2500" dirty="0" smtClean="0"/>
              <a:t>문장 검증 기준</a:t>
            </a:r>
            <a:r>
              <a:rPr lang="en-US" altLang="ko-KR" sz="2500" dirty="0" smtClean="0"/>
              <a:t>(2)</a:t>
            </a:r>
            <a:endParaRPr lang="ko-KR" altLang="en-US" sz="2500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ko-KR" altLang="en-US" dirty="0" smtClean="0">
                <a:solidFill>
                  <a:srgbClr val="004A82"/>
                </a:solidFill>
              </a:rPr>
              <a:t>② 가능한 모든 경로 구함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프로그램 내의 모든 문장이 최소한 한 번은 실행될 수 </a:t>
            </a:r>
            <a:r>
              <a:rPr lang="ko-KR" altLang="en-US" dirty="0" smtClean="0"/>
              <a:t>있는 테스트 </a:t>
            </a:r>
            <a:r>
              <a:rPr lang="ko-KR" altLang="en-US" dirty="0"/>
              <a:t>데이터를 갖는 테스트 케이스를 </a:t>
            </a:r>
            <a:r>
              <a:rPr lang="ko-KR" altLang="en-US" dirty="0" smtClean="0"/>
              <a:t>선정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20" y="2483895"/>
            <a:ext cx="6795755" cy="203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3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sz="2500" dirty="0" smtClean="0"/>
              <a:t>1) </a:t>
            </a:r>
            <a:r>
              <a:rPr lang="ko-KR" altLang="en-US" sz="2500" dirty="0" smtClean="0"/>
              <a:t>문장 검증 기준</a:t>
            </a:r>
            <a:r>
              <a:rPr lang="en-US" altLang="ko-KR" sz="2500" dirty="0" smtClean="0"/>
              <a:t>(3)</a:t>
            </a:r>
            <a:endParaRPr lang="ko-KR" altLang="en-US" sz="2500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ko-KR" altLang="en-US" dirty="0" smtClean="0">
                <a:solidFill>
                  <a:srgbClr val="004A82"/>
                </a:solidFill>
              </a:rPr>
              <a:t>③ 모든 </a:t>
            </a:r>
            <a:r>
              <a:rPr lang="ko-KR" altLang="en-US" dirty="0">
                <a:solidFill>
                  <a:srgbClr val="004A82"/>
                </a:solidFill>
              </a:rPr>
              <a:t>경로 중 문장 검증 기준을 만족하는 </a:t>
            </a:r>
            <a:r>
              <a:rPr lang="ko-KR" altLang="en-US" dirty="0" smtClean="0">
                <a:solidFill>
                  <a:srgbClr val="004A82"/>
                </a:solidFill>
              </a:rPr>
              <a:t>경로 선택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pPr marL="93662" indent="0">
              <a:buNone/>
            </a:pPr>
            <a:r>
              <a:rPr lang="ko-KR" altLang="en-US" dirty="0" smtClean="0">
                <a:solidFill>
                  <a:srgbClr val="004A82"/>
                </a:solidFill>
              </a:rPr>
              <a:t>④ 선택한 </a:t>
            </a:r>
            <a:r>
              <a:rPr lang="ko-KR" altLang="en-US" dirty="0">
                <a:solidFill>
                  <a:srgbClr val="004A82"/>
                </a:solidFill>
              </a:rPr>
              <a:t>경로에 해당하는 테스트 데이터를 가지고 </a:t>
            </a:r>
            <a:r>
              <a:rPr lang="ko-KR" altLang="en-US" dirty="0" smtClean="0">
                <a:solidFill>
                  <a:srgbClr val="004A82"/>
                </a:solidFill>
              </a:rPr>
              <a:t>실행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1637892"/>
            <a:ext cx="7209665" cy="115494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79" y="4446059"/>
            <a:ext cx="7209665" cy="107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sz="2500" dirty="0" smtClean="0"/>
              <a:t>1) </a:t>
            </a:r>
            <a:r>
              <a:rPr lang="ko-KR" altLang="en-US" sz="2500" dirty="0" smtClean="0"/>
              <a:t>문장 </a:t>
            </a:r>
            <a:r>
              <a:rPr lang="ko-KR" altLang="en-US" sz="2500" dirty="0"/>
              <a:t>검증 </a:t>
            </a:r>
            <a:r>
              <a:rPr lang="ko-KR" altLang="en-US" sz="2500" dirty="0" smtClean="0"/>
              <a:t>기준 문제점</a:t>
            </a:r>
            <a:r>
              <a:rPr lang="en-US" altLang="ko-KR" sz="2500" dirty="0" smtClean="0"/>
              <a:t>(4)</a:t>
            </a:r>
            <a:endParaRPr lang="ko-KR" altLang="en-US" sz="2500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ko-KR" altLang="en-US" dirty="0" smtClean="0">
                <a:solidFill>
                  <a:srgbClr val="004A82"/>
                </a:solidFill>
              </a:rPr>
              <a:t>① 첫 번째 </a:t>
            </a:r>
            <a:r>
              <a:rPr lang="ko-KR" altLang="en-US" dirty="0" err="1" smtClean="0">
                <a:solidFill>
                  <a:srgbClr val="004A82"/>
                </a:solidFill>
              </a:rPr>
              <a:t>조건문에서의</a:t>
            </a:r>
            <a:r>
              <a:rPr lang="ko-KR" altLang="en-US" dirty="0" smtClean="0">
                <a:solidFill>
                  <a:srgbClr val="004A82"/>
                </a:solidFill>
              </a:rPr>
              <a:t> 문제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원래는 </a:t>
            </a:r>
            <a:r>
              <a:rPr lang="en-US" altLang="ko-KR" dirty="0" smtClean="0"/>
              <a:t>or</a:t>
            </a:r>
            <a:r>
              <a:rPr lang="ko-KR" altLang="en-US" dirty="0" smtClean="0"/>
              <a:t>인데 실수로 </a:t>
            </a:r>
            <a:r>
              <a:rPr lang="en-US" altLang="ko-KR" dirty="0" smtClean="0"/>
              <a:t>and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코딩한</a:t>
            </a:r>
            <a:r>
              <a:rPr lang="ko-KR" altLang="en-US" dirty="0" smtClean="0"/>
              <a:t> 경우</a:t>
            </a:r>
            <a:r>
              <a:rPr lang="en-US" altLang="ko-KR" dirty="0" smtClean="0"/>
              <a:t>: </a:t>
            </a:r>
            <a:r>
              <a:rPr lang="ko-KR" altLang="en-US" dirty="0"/>
              <a:t>검증 기준 방법으로는 오류를 발견하지 </a:t>
            </a:r>
            <a:r>
              <a:rPr lang="ko-KR" altLang="en-US" dirty="0" smtClean="0"/>
              <a:t>못함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       and</a:t>
            </a:r>
            <a:r>
              <a:rPr lang="ko-KR" altLang="en-US" dirty="0"/>
              <a:t>인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, </a:t>
            </a:r>
            <a:r>
              <a:rPr lang="en-US" altLang="ko-KR" dirty="0"/>
              <a:t>or</a:t>
            </a:r>
            <a:r>
              <a:rPr lang="ko-KR" altLang="en-US" dirty="0"/>
              <a:t>인 </a:t>
            </a:r>
            <a:r>
              <a:rPr lang="ko-KR" altLang="en-US" dirty="0" smtClean="0"/>
              <a:t>경우 모두 </a:t>
            </a:r>
            <a:r>
              <a:rPr lang="en-US" altLang="ko-KR" dirty="0" smtClean="0"/>
              <a:t>(</a:t>
            </a:r>
            <a:r>
              <a:rPr lang="ko-KR" altLang="en-US" dirty="0"/>
              <a:t>나</a:t>
            </a:r>
            <a:r>
              <a:rPr lang="en-US" altLang="ko-KR" dirty="0"/>
              <a:t>) </a:t>
            </a:r>
            <a:r>
              <a:rPr lang="ko-KR" altLang="en-US" dirty="0"/>
              <a:t>문장을 </a:t>
            </a:r>
            <a:r>
              <a:rPr lang="ko-KR" altLang="en-US" dirty="0" smtClean="0"/>
              <a:t>지나가기 </a:t>
            </a:r>
            <a:r>
              <a:rPr lang="ko-KR" altLang="en-US" dirty="0"/>
              <a:t>때문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pPr marL="93662" indent="0">
              <a:buNone/>
            </a:pPr>
            <a:r>
              <a:rPr lang="ko-KR" altLang="en-US" dirty="0" smtClean="0">
                <a:solidFill>
                  <a:srgbClr val="004A82"/>
                </a:solidFill>
              </a:rPr>
              <a:t>② 두 번째 </a:t>
            </a:r>
            <a:r>
              <a:rPr lang="ko-KR" altLang="en-US" dirty="0" err="1" smtClean="0">
                <a:solidFill>
                  <a:srgbClr val="004A82"/>
                </a:solidFill>
              </a:rPr>
              <a:t>조건문에서의</a:t>
            </a:r>
            <a:r>
              <a:rPr lang="ko-KR" altLang="en-US" dirty="0" smtClean="0">
                <a:solidFill>
                  <a:srgbClr val="004A82"/>
                </a:solidFill>
              </a:rPr>
              <a:t> 문제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en-US" altLang="ko-KR" dirty="0" smtClean="0"/>
              <a:t>Z&gt;1 </a:t>
            </a:r>
            <a:r>
              <a:rPr lang="ko-KR" altLang="en-US" dirty="0"/>
              <a:t>식을 </a:t>
            </a:r>
            <a:r>
              <a:rPr lang="en-US" altLang="ko-KR" dirty="0" smtClean="0"/>
              <a:t>Z&gt;0</a:t>
            </a:r>
            <a:r>
              <a:rPr lang="ko-KR" altLang="en-US" dirty="0"/>
              <a:t>로 잘못 </a:t>
            </a:r>
            <a:r>
              <a:rPr lang="ko-KR" altLang="en-US" dirty="0" err="1"/>
              <a:t>코딩해도</a:t>
            </a:r>
            <a:r>
              <a:rPr lang="ko-KR" altLang="en-US" dirty="0"/>
              <a:t> 오류를 발견하지 </a:t>
            </a:r>
            <a:r>
              <a:rPr lang="ko-KR" altLang="en-US" dirty="0" smtClean="0"/>
              <a:t>못함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     </a:t>
            </a:r>
            <a:r>
              <a:rPr lang="en-US" altLang="ko-KR" dirty="0" smtClean="0"/>
              <a:t>or</a:t>
            </a:r>
            <a:r>
              <a:rPr lang="ko-KR" altLang="en-US" dirty="0"/>
              <a:t>의 특성이 둘 중 하나만 만족하면 다른 </a:t>
            </a:r>
            <a:r>
              <a:rPr lang="ko-KR" altLang="en-US" dirty="0" err="1"/>
              <a:t>조건식은</a:t>
            </a:r>
            <a:r>
              <a:rPr lang="ko-KR" altLang="en-US" dirty="0"/>
              <a:t> 결과에 영향을 주지 않기 때문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36585" y="1943835"/>
            <a:ext cx="30069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051720" y="2393884"/>
            <a:ext cx="4995555" cy="900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and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인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경우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입력 값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(X=2, Y=0, Z=3),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출력 값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(Z=2.5) 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or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인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경우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입력 값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(X=2, Y=0, Z=3),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출력 값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(Z=2.5) 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752673" y="4734145"/>
            <a:ext cx="34470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아래쪽 화살표 12"/>
          <p:cNvSpPr/>
          <p:nvPr/>
        </p:nvSpPr>
        <p:spPr>
          <a:xfrm>
            <a:off x="1241630" y="5026268"/>
            <a:ext cx="292533" cy="65901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            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432901" y="5205878"/>
            <a:ext cx="1102623" cy="2997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FF0000"/>
                </a:solidFill>
                <a:latin typeface="+mn-ea"/>
              </a:rPr>
              <a:t>해결 방법</a:t>
            </a:r>
            <a:r>
              <a:rPr lang="en-US" altLang="ko-KR" sz="1600" dirty="0" smtClean="0">
                <a:solidFill>
                  <a:srgbClr val="FF0000"/>
                </a:solidFill>
                <a:latin typeface="+mn-ea"/>
              </a:rPr>
              <a:t>?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9346" y="5904275"/>
            <a:ext cx="6847929" cy="5400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   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조건문에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대해 </a:t>
            </a:r>
            <a:r>
              <a:rPr lang="en-US" altLang="ko-KR" sz="1600" dirty="0">
                <a:solidFill>
                  <a:schemeClr val="tx1"/>
                </a:solidFill>
              </a:rPr>
              <a:t>T</a:t>
            </a:r>
            <a:r>
              <a:rPr lang="ko-KR" altLang="en-US" sz="1600" dirty="0">
                <a:solidFill>
                  <a:schemeClr val="tx1"/>
                </a:solidFill>
              </a:rPr>
              <a:t>와 </a:t>
            </a:r>
            <a:r>
              <a:rPr lang="en-US" altLang="ko-KR" sz="1600" dirty="0" smtClean="0">
                <a:solidFill>
                  <a:schemeClr val="tx1"/>
                </a:solidFill>
              </a:rPr>
              <a:t>F</a:t>
            </a:r>
            <a:r>
              <a:rPr lang="ko-KR" altLang="en-US" sz="1600" dirty="0" smtClean="0">
                <a:solidFill>
                  <a:schemeClr val="tx1"/>
                </a:solidFill>
              </a:rPr>
              <a:t>가 </a:t>
            </a:r>
            <a:r>
              <a:rPr lang="ko-KR" altLang="en-US" sz="1600" dirty="0">
                <a:solidFill>
                  <a:schemeClr val="tx1"/>
                </a:solidFill>
              </a:rPr>
              <a:t>적어도 한 번씩 수행할 수 있는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testcse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선정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227295" y="5029024"/>
            <a:ext cx="1643191" cy="5400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chemeClr val="tx1"/>
                </a:solidFill>
              </a:rPr>
              <a:t>분기 검증 기준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위로 굽은 화살표 16"/>
          <p:cNvSpPr/>
          <p:nvPr/>
        </p:nvSpPr>
        <p:spPr>
          <a:xfrm>
            <a:off x="7092280" y="5625804"/>
            <a:ext cx="405045" cy="548501"/>
          </a:xfrm>
          <a:prstGeom prst="bent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85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sz="2500" dirty="0"/>
              <a:t>2</a:t>
            </a:r>
            <a:r>
              <a:rPr lang="en-US" altLang="ko-KR" sz="2500" dirty="0" smtClean="0"/>
              <a:t>) </a:t>
            </a:r>
            <a:r>
              <a:rPr lang="ko-KR" altLang="en-US" sz="2500" dirty="0" smtClean="0"/>
              <a:t>분기 검증 기준</a:t>
            </a:r>
            <a:r>
              <a:rPr lang="en-US" altLang="ko-KR" sz="2500" dirty="0" smtClean="0"/>
              <a:t>(1)</a:t>
            </a:r>
            <a:endParaRPr lang="ko-KR" altLang="en-US" sz="2500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분기 검증 기준</a:t>
            </a:r>
            <a:r>
              <a:rPr lang="en-US" altLang="ko-KR" dirty="0" smtClean="0">
                <a:solidFill>
                  <a:srgbClr val="004A82"/>
                </a:solidFill>
              </a:rPr>
              <a:t>(</a:t>
            </a:r>
            <a:r>
              <a:rPr lang="en-US" altLang="ko-KR" baseline="30000" dirty="0">
                <a:solidFill>
                  <a:srgbClr val="004A82"/>
                </a:solidFill>
              </a:rPr>
              <a:t>branch coverage</a:t>
            </a:r>
            <a:r>
              <a:rPr lang="en-US" altLang="ko-KR" dirty="0" smtClean="0">
                <a:solidFill>
                  <a:srgbClr val="004A82"/>
                </a:solidFill>
              </a:rPr>
              <a:t>), </a:t>
            </a:r>
            <a:r>
              <a:rPr lang="ko-KR" altLang="en-US" dirty="0">
                <a:solidFill>
                  <a:srgbClr val="004A82"/>
                </a:solidFill>
              </a:rPr>
              <a:t>결정 검증 </a:t>
            </a:r>
            <a:r>
              <a:rPr lang="ko-KR" altLang="en-US" dirty="0" smtClean="0">
                <a:solidFill>
                  <a:srgbClr val="004A82"/>
                </a:solidFill>
              </a:rPr>
              <a:t>기준</a:t>
            </a:r>
            <a:r>
              <a:rPr lang="en-US" altLang="ko-KR" dirty="0" smtClean="0">
                <a:solidFill>
                  <a:srgbClr val="004A82"/>
                </a:solidFill>
              </a:rPr>
              <a:t>(</a:t>
            </a:r>
            <a:r>
              <a:rPr lang="en-US" altLang="ko-KR" baseline="30000" dirty="0">
                <a:solidFill>
                  <a:srgbClr val="004A82"/>
                </a:solidFill>
              </a:rPr>
              <a:t>decision coverage)</a:t>
            </a:r>
          </a:p>
          <a:p>
            <a:pPr lvl="1"/>
            <a:r>
              <a:rPr lang="ko-KR" altLang="en-US" dirty="0" err="1" smtClean="0"/>
              <a:t>조건문에</a:t>
            </a:r>
            <a:r>
              <a:rPr lang="ko-KR" altLang="en-US" dirty="0" smtClean="0"/>
              <a:t> </a:t>
            </a:r>
            <a:r>
              <a:rPr lang="ko-KR" altLang="en-US" dirty="0"/>
              <a:t>대해 </a:t>
            </a:r>
            <a:r>
              <a:rPr lang="en-US" altLang="ko-KR" dirty="0" smtClean="0"/>
              <a:t>T, F</a:t>
            </a:r>
            <a:r>
              <a:rPr lang="ko-KR" altLang="en-US" dirty="0"/>
              <a:t>가 </a:t>
            </a:r>
            <a:r>
              <a:rPr lang="ko-KR" altLang="en-US" dirty="0" smtClean="0"/>
              <a:t>최소한 </a:t>
            </a:r>
            <a:r>
              <a:rPr lang="ko-KR" altLang="en-US" dirty="0"/>
              <a:t>한 번은 실행되는 입력 데이터를 테스트 </a:t>
            </a:r>
            <a:r>
              <a:rPr lang="ko-KR" altLang="en-US" dirty="0" smtClean="0"/>
              <a:t>케이스로 사용</a:t>
            </a:r>
            <a:endParaRPr lang="en-US" altLang="ko-KR" dirty="0" smtClean="0"/>
          </a:p>
          <a:p>
            <a:pPr lvl="1"/>
            <a:r>
              <a:rPr lang="ko-KR" altLang="en-US" dirty="0"/>
              <a:t>분기 </a:t>
            </a:r>
            <a:r>
              <a:rPr lang="ko-KR" altLang="en-US" dirty="0" smtClean="0"/>
              <a:t>시점 또는 합류 </a:t>
            </a:r>
            <a:r>
              <a:rPr lang="ko-KR" altLang="en-US" dirty="0"/>
              <a:t>위치에서 </a:t>
            </a:r>
            <a:r>
              <a:rPr lang="ko-KR" altLang="en-US" dirty="0" smtClean="0"/>
              <a:t>조건과 </a:t>
            </a:r>
            <a:r>
              <a:rPr lang="ko-KR" altLang="en-US" dirty="0"/>
              <a:t>관련된 오류를 발견할 가능성이 높다</a:t>
            </a:r>
            <a:r>
              <a:rPr lang="en-US" altLang="ko-KR" dirty="0"/>
              <a:t>.</a:t>
            </a:r>
          </a:p>
          <a:p>
            <a:pPr marL="93662" indent="0">
              <a:buNone/>
            </a:pPr>
            <a:endParaRPr lang="en-US" altLang="ko-KR" dirty="0">
              <a:solidFill>
                <a:srgbClr val="0000FF"/>
              </a:solidFill>
            </a:endParaRPr>
          </a:p>
          <a:p>
            <a:pPr marL="93662" indent="0">
              <a:buNone/>
            </a:pPr>
            <a:r>
              <a:rPr lang="ko-KR" altLang="en-US" dirty="0" smtClean="0">
                <a:solidFill>
                  <a:srgbClr val="004A82"/>
                </a:solidFill>
              </a:rPr>
              <a:t>① 원시 코드       제어 </a:t>
            </a:r>
            <a:r>
              <a:rPr lang="ko-KR" altLang="en-US" dirty="0">
                <a:solidFill>
                  <a:srgbClr val="004A82"/>
                </a:solidFill>
              </a:rPr>
              <a:t>흐름 </a:t>
            </a:r>
            <a:r>
              <a:rPr lang="ko-KR" altLang="en-US" dirty="0" smtClean="0">
                <a:solidFill>
                  <a:srgbClr val="004A82"/>
                </a:solidFill>
              </a:rPr>
              <a:t>그래프</a:t>
            </a:r>
            <a:endParaRPr lang="ko-KR" altLang="en-US" dirty="0">
              <a:solidFill>
                <a:srgbClr val="004A82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691680" y="2933945"/>
            <a:ext cx="49505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412" y="3474005"/>
            <a:ext cx="8841233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2" lvl="0">
              <a:lnSpc>
                <a:spcPct val="150000"/>
              </a:lnSpc>
              <a:spcBef>
                <a:spcPct val="20000"/>
              </a:spcBef>
              <a:buClr>
                <a:srgbClr val="4BACC6">
                  <a:lumMod val="50000"/>
                </a:srgbClr>
              </a:buClr>
              <a:buSzPct val="70000"/>
            </a:pPr>
            <a:r>
              <a:rPr lang="ko-KR" altLang="en-US" sz="2000" b="1" dirty="0">
                <a:solidFill>
                  <a:srgbClr val="004A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가능한 모든 경로 </a:t>
            </a:r>
            <a:r>
              <a:rPr lang="ko-KR" altLang="en-US" sz="2000" b="1" dirty="0" smtClean="0">
                <a:solidFill>
                  <a:srgbClr val="004A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구함</a:t>
            </a:r>
            <a:endParaRPr lang="en-US" altLang="ko-KR" sz="2000" b="1" dirty="0">
              <a:solidFill>
                <a:srgbClr val="004A8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54" y="4174940"/>
            <a:ext cx="6948523" cy="20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0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sz="2500" dirty="0"/>
              <a:t>2</a:t>
            </a:r>
            <a:r>
              <a:rPr lang="en-US" altLang="ko-KR" sz="2500" dirty="0" smtClean="0"/>
              <a:t>) </a:t>
            </a:r>
            <a:r>
              <a:rPr lang="ko-KR" altLang="en-US" sz="2500" dirty="0" smtClean="0"/>
              <a:t>분기 검증 기준</a:t>
            </a:r>
            <a:r>
              <a:rPr lang="en-US" altLang="ko-KR" sz="2500" dirty="0" smtClean="0"/>
              <a:t>(2)</a:t>
            </a:r>
            <a:endParaRPr lang="ko-KR" altLang="en-US" sz="2500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4A82"/>
                </a:solidFill>
              </a:rPr>
              <a:t>모든 경로 중 분기 검증 기준을 만족하는 </a:t>
            </a:r>
            <a:r>
              <a:rPr lang="ko-KR" altLang="en-US" dirty="0" smtClean="0">
                <a:solidFill>
                  <a:srgbClr val="004A82"/>
                </a:solidFill>
              </a:rPr>
              <a:t>경로 선택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네 </a:t>
            </a:r>
            <a:r>
              <a:rPr lang="ko-KR" altLang="en-US" dirty="0"/>
              <a:t>개의 경로 중 하나만으로는 분기 검증 기준을 만족시키지 </a:t>
            </a:r>
            <a:r>
              <a:rPr lang="ko-KR" altLang="en-US" dirty="0" smtClean="0"/>
              <a:t>못함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방법</a:t>
            </a:r>
            <a:r>
              <a:rPr lang="en-US" altLang="ko-KR" dirty="0" smtClean="0"/>
              <a:t>: </a:t>
            </a:r>
            <a:r>
              <a:rPr lang="ko-KR" altLang="en-US" dirty="0" smtClean="0"/>
              <a:t>두 </a:t>
            </a:r>
            <a:r>
              <a:rPr lang="ko-KR" altLang="en-US" dirty="0"/>
              <a:t>개의 </a:t>
            </a:r>
            <a:r>
              <a:rPr lang="ko-KR" altLang="en-US" dirty="0" smtClean="0"/>
              <a:t>경로를 </a:t>
            </a:r>
            <a:r>
              <a:rPr lang="ko-KR" altLang="en-US" dirty="0"/>
              <a:t>묶어서 분기 검증 기준을 만족시킬 수 있는 경우를 찾는다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( 1 , 2 ), ( 1 , 3 ), ( 1 , 4 </a:t>
            </a:r>
            <a:r>
              <a:rPr lang="en-US" altLang="ko-KR" dirty="0" smtClean="0"/>
              <a:t>), ( </a:t>
            </a:r>
            <a:r>
              <a:rPr lang="en-US" altLang="ko-KR" dirty="0"/>
              <a:t>2 , 3 ), ( 2 , 4 ), ( 3 , 4 ) </a:t>
            </a:r>
            <a:r>
              <a:rPr lang="en-US" altLang="ko-KR" dirty="0" smtClean="0"/>
              <a:t>         ( </a:t>
            </a:r>
            <a:r>
              <a:rPr lang="en-US" altLang="ko-KR" dirty="0"/>
              <a:t>1 , 4 ) </a:t>
            </a:r>
            <a:r>
              <a:rPr lang="ko-KR" altLang="en-US" dirty="0"/>
              <a:t>또는 </a:t>
            </a:r>
            <a:r>
              <a:rPr lang="en-US" altLang="ko-KR" dirty="0"/>
              <a:t>( 2 , 3 )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5562110" y="2348880"/>
            <a:ext cx="49505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650" y="2933945"/>
            <a:ext cx="6269323" cy="12918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952" y="4509120"/>
            <a:ext cx="6269323" cy="127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50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sz="2500" dirty="0"/>
              <a:t>2</a:t>
            </a:r>
            <a:r>
              <a:rPr lang="en-US" altLang="ko-KR" sz="2500" dirty="0" smtClean="0"/>
              <a:t>) </a:t>
            </a:r>
            <a:r>
              <a:rPr lang="ko-KR" altLang="en-US" sz="2500" dirty="0" smtClean="0"/>
              <a:t>분기 검증 기준</a:t>
            </a:r>
            <a:r>
              <a:rPr lang="en-US" altLang="ko-KR" sz="2500" dirty="0" smtClean="0"/>
              <a:t>(3)</a:t>
            </a:r>
            <a:endParaRPr lang="ko-KR" altLang="en-US" sz="2500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86617" y="642102"/>
            <a:ext cx="8963994" cy="5669958"/>
          </a:xfrm>
        </p:spPr>
        <p:txBody>
          <a:bodyPr/>
          <a:lstStyle/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경로 </a:t>
            </a:r>
            <a:r>
              <a:rPr lang="en-US" altLang="ko-KR" dirty="0"/>
              <a:t>1, 4: </a:t>
            </a:r>
            <a:r>
              <a:rPr lang="en-US" altLang="ko-KR" dirty="0" smtClean="0"/>
              <a:t>Z&gt;1</a:t>
            </a:r>
            <a:r>
              <a:rPr lang="ko-KR" altLang="en-US" dirty="0"/>
              <a:t>를 </a:t>
            </a:r>
            <a:r>
              <a:rPr lang="en-US" altLang="ko-KR" dirty="0" smtClean="0"/>
              <a:t>Z&lt;1</a:t>
            </a:r>
            <a:r>
              <a:rPr lang="ko-KR" altLang="en-US" dirty="0"/>
              <a:t>로 코딩 </a:t>
            </a:r>
            <a:r>
              <a:rPr lang="ko-KR" altLang="en-US" dirty="0" smtClean="0"/>
              <a:t>실수 </a:t>
            </a:r>
            <a:r>
              <a:rPr lang="ko-KR" altLang="en-US" dirty="0"/>
              <a:t>해도 </a:t>
            </a:r>
            <a:r>
              <a:rPr lang="ko-KR" altLang="en-US" dirty="0" smtClean="0"/>
              <a:t>그 오류를 발견 못함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이유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개별 </a:t>
            </a:r>
            <a:r>
              <a:rPr lang="ko-KR" altLang="en-US" dirty="0"/>
              <a:t>조건식이 </a:t>
            </a:r>
            <a:r>
              <a:rPr lang="en-US" altLang="ko-KR" dirty="0"/>
              <a:t>or</a:t>
            </a:r>
            <a:r>
              <a:rPr lang="ko-KR" altLang="en-US" dirty="0"/>
              <a:t>로 연결되어 있어 둘 중 하나만 </a:t>
            </a:r>
            <a:r>
              <a:rPr lang="ko-KR" altLang="en-US" dirty="0" smtClean="0"/>
              <a:t>만족하면 두 </a:t>
            </a:r>
            <a:r>
              <a:rPr lang="ko-KR" altLang="en-US" dirty="0"/>
              <a:t>번째 </a:t>
            </a:r>
            <a:r>
              <a:rPr lang="ko-KR" altLang="en-US" dirty="0" smtClean="0"/>
              <a:t>식이 </a:t>
            </a:r>
            <a:r>
              <a:rPr lang="ko-KR" altLang="en-US" dirty="0"/>
              <a:t>무엇이든 </a:t>
            </a:r>
            <a:r>
              <a:rPr lang="ko-KR" altLang="en-US" dirty="0" smtClean="0"/>
              <a:t>관   </a:t>
            </a:r>
            <a:r>
              <a:rPr lang="en-US" altLang="ko-KR" dirty="0" smtClean="0"/>
              <a:t>	    </a:t>
            </a:r>
            <a:r>
              <a:rPr lang="ko-KR" altLang="en-US" dirty="0" err="1" smtClean="0"/>
              <a:t>계없이</a:t>
            </a:r>
            <a:r>
              <a:rPr lang="ko-KR" altLang="en-US" dirty="0" smtClean="0"/>
              <a:t> </a:t>
            </a:r>
            <a:r>
              <a:rPr lang="ko-KR" altLang="en-US" dirty="0"/>
              <a:t>조건문의 결과 값에 영향을 </a:t>
            </a:r>
            <a:r>
              <a:rPr lang="ko-KR" altLang="en-US" dirty="0" smtClean="0"/>
              <a:t>주지 않기 때문</a:t>
            </a:r>
            <a:endParaRPr lang="ko-KR" altLang="en-US" dirty="0"/>
          </a:p>
          <a:p>
            <a:pPr lvl="1"/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954" y="728700"/>
            <a:ext cx="6269323" cy="126906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953" y="2213865"/>
            <a:ext cx="6269323" cy="128873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99346" y="5904275"/>
            <a:ext cx="7703024" cy="5400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    </a:t>
            </a:r>
            <a:r>
              <a:rPr lang="ko-KR" altLang="en-US" sz="1600" dirty="0" err="1">
                <a:solidFill>
                  <a:schemeClr val="tx1"/>
                </a:solidFill>
              </a:rPr>
              <a:t>조건문</a:t>
            </a:r>
            <a:r>
              <a:rPr lang="ko-KR" altLang="en-US" sz="1600" dirty="0">
                <a:solidFill>
                  <a:schemeClr val="tx1"/>
                </a:solidFill>
              </a:rPr>
              <a:t> 내의 개별 </a:t>
            </a:r>
            <a:r>
              <a:rPr lang="ko-KR" altLang="en-US" sz="1600" dirty="0" err="1">
                <a:solidFill>
                  <a:schemeClr val="tx1"/>
                </a:solidFill>
              </a:rPr>
              <a:t>조건식에</a:t>
            </a:r>
            <a:r>
              <a:rPr lang="ko-KR" altLang="en-US" sz="1600" dirty="0">
                <a:solidFill>
                  <a:schemeClr val="tx1"/>
                </a:solidFill>
              </a:rPr>
              <a:t> 대하여 각각 </a:t>
            </a:r>
            <a:r>
              <a:rPr lang="en-US" altLang="ko-KR" sz="1600" dirty="0">
                <a:solidFill>
                  <a:schemeClr val="tx1"/>
                </a:solidFill>
              </a:rPr>
              <a:t>T</a:t>
            </a:r>
            <a:r>
              <a:rPr lang="ko-KR" altLang="en-US" sz="1600" dirty="0">
                <a:solidFill>
                  <a:schemeClr val="tx1"/>
                </a:solidFill>
              </a:rPr>
              <a:t>와 </a:t>
            </a:r>
            <a:r>
              <a:rPr lang="en-US" altLang="ko-KR" sz="1600" dirty="0">
                <a:solidFill>
                  <a:schemeClr val="tx1"/>
                </a:solidFill>
              </a:rPr>
              <a:t>F</a:t>
            </a:r>
            <a:r>
              <a:rPr lang="ko-KR" altLang="en-US" sz="1600" dirty="0">
                <a:solidFill>
                  <a:schemeClr val="tx1"/>
                </a:solidFill>
              </a:rPr>
              <a:t>인 </a:t>
            </a:r>
            <a:r>
              <a:rPr lang="ko-KR" altLang="en-US" sz="1600" dirty="0" smtClean="0">
                <a:solidFill>
                  <a:schemeClr val="tx1"/>
                </a:solidFill>
              </a:rPr>
              <a:t>경우를 최소한 </a:t>
            </a:r>
            <a:r>
              <a:rPr lang="ko-KR" altLang="en-US" sz="1600" dirty="0">
                <a:solidFill>
                  <a:schemeClr val="tx1"/>
                </a:solidFill>
              </a:rPr>
              <a:t>한 번씩 수행</a:t>
            </a:r>
          </a:p>
        </p:txBody>
      </p:sp>
      <p:sp>
        <p:nvSpPr>
          <p:cNvPr id="10" name="아래쪽 화살표 9"/>
          <p:cNvSpPr/>
          <p:nvPr/>
        </p:nvSpPr>
        <p:spPr>
          <a:xfrm>
            <a:off x="1241630" y="5026268"/>
            <a:ext cx="292533" cy="65901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432901" y="5205878"/>
            <a:ext cx="1102623" cy="2997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FF0000"/>
                </a:solidFill>
                <a:latin typeface="+mn-ea"/>
              </a:rPr>
              <a:t>해결방법</a:t>
            </a:r>
            <a:r>
              <a:rPr lang="en-US" altLang="ko-KR" sz="1600" dirty="0" smtClean="0">
                <a:solidFill>
                  <a:srgbClr val="FF0000"/>
                </a:solidFill>
                <a:latin typeface="+mn-ea"/>
              </a:rPr>
              <a:t>?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438128" y="4965609"/>
            <a:ext cx="1643191" cy="5400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조건 검증 기준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위로 굽은 화살표 12"/>
          <p:cNvSpPr/>
          <p:nvPr/>
        </p:nvSpPr>
        <p:spPr>
          <a:xfrm>
            <a:off x="7902370" y="5639723"/>
            <a:ext cx="405045" cy="548501"/>
          </a:xfrm>
          <a:prstGeom prst="bent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09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sz="2500" dirty="0" smtClean="0"/>
              <a:t>3) </a:t>
            </a:r>
            <a:r>
              <a:rPr lang="ko-KR" altLang="en-US" sz="2500" dirty="0" smtClean="0"/>
              <a:t>조건 검증 기준</a:t>
            </a:r>
            <a:r>
              <a:rPr lang="en-US" altLang="ko-KR" sz="2500" dirty="0" smtClean="0"/>
              <a:t>(1)</a:t>
            </a:r>
            <a:endParaRPr lang="ko-KR" altLang="en-US" sz="2500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116505" y="773705"/>
            <a:ext cx="8963994" cy="5669958"/>
          </a:xfrm>
        </p:spPr>
        <p:txBody>
          <a:bodyPr/>
          <a:lstStyle/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r>
              <a:rPr lang="ko-KR" altLang="en-US" dirty="0" err="1" smtClean="0">
                <a:solidFill>
                  <a:srgbClr val="004A82"/>
                </a:solidFill>
              </a:rPr>
              <a:t>조건문만</a:t>
            </a:r>
            <a:r>
              <a:rPr lang="ko-KR" altLang="en-US" dirty="0" smtClean="0">
                <a:solidFill>
                  <a:srgbClr val="004A82"/>
                </a:solidFill>
              </a:rPr>
              <a:t> 고려한 </a:t>
            </a:r>
            <a:r>
              <a:rPr lang="en-US" altLang="ko-KR" dirty="0" smtClean="0">
                <a:solidFill>
                  <a:srgbClr val="004A82"/>
                </a:solidFill>
              </a:rPr>
              <a:t>‘</a:t>
            </a:r>
            <a:r>
              <a:rPr lang="ko-KR" altLang="en-US" dirty="0" smtClean="0">
                <a:solidFill>
                  <a:srgbClr val="004A82"/>
                </a:solidFill>
              </a:rPr>
              <a:t>분기 </a:t>
            </a:r>
            <a:r>
              <a:rPr lang="ko-KR" altLang="en-US" dirty="0">
                <a:solidFill>
                  <a:srgbClr val="004A82"/>
                </a:solidFill>
              </a:rPr>
              <a:t>검증 </a:t>
            </a:r>
            <a:r>
              <a:rPr lang="ko-KR" altLang="en-US" dirty="0" smtClean="0">
                <a:solidFill>
                  <a:srgbClr val="004A82"/>
                </a:solidFill>
              </a:rPr>
              <a:t>기준</a:t>
            </a:r>
            <a:r>
              <a:rPr lang="en-US" altLang="ko-KR" dirty="0" smtClean="0">
                <a:solidFill>
                  <a:srgbClr val="004A82"/>
                </a:solidFill>
              </a:rPr>
              <a:t>’</a:t>
            </a:r>
            <a:r>
              <a:rPr lang="ko-KR" altLang="en-US" dirty="0" smtClean="0">
                <a:solidFill>
                  <a:srgbClr val="004A82"/>
                </a:solidFill>
              </a:rPr>
              <a:t>의 문제</a:t>
            </a:r>
            <a:r>
              <a:rPr lang="en-US" altLang="ko-KR" dirty="0" smtClean="0">
                <a:solidFill>
                  <a:srgbClr val="004A82"/>
                </a:solidFill>
              </a:rPr>
              <a:t>(1)</a:t>
            </a:r>
          </a:p>
          <a:p>
            <a:pPr lvl="1"/>
            <a:r>
              <a:rPr lang="ko-KR" altLang="en-US" dirty="0"/>
              <a:t>두 개별 조건식이 </a:t>
            </a:r>
            <a:r>
              <a:rPr lang="en-US" altLang="ko-KR" dirty="0"/>
              <a:t>T</a:t>
            </a:r>
            <a:r>
              <a:rPr lang="ko-KR" altLang="en-US" dirty="0"/>
              <a:t>일 때만 </a:t>
            </a:r>
            <a:r>
              <a:rPr lang="ko-KR" altLang="en-US" dirty="0" err="1"/>
              <a:t>조건문이</a:t>
            </a:r>
            <a:r>
              <a:rPr lang="ko-KR" altLang="en-US" dirty="0"/>
              <a:t> </a:t>
            </a:r>
            <a:r>
              <a:rPr lang="en-US" altLang="ko-KR" dirty="0" smtClean="0"/>
              <a:t>T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나머지는 </a:t>
            </a:r>
            <a:r>
              <a:rPr lang="ko-KR" altLang="en-US" dirty="0"/>
              <a:t>두 </a:t>
            </a:r>
            <a:r>
              <a:rPr lang="ko-KR" altLang="en-US" dirty="0" err="1"/>
              <a:t>조건식과</a:t>
            </a:r>
            <a:r>
              <a:rPr lang="ko-KR" altLang="en-US" dirty="0"/>
              <a:t> </a:t>
            </a:r>
            <a:r>
              <a:rPr lang="ko-KR" altLang="en-US" dirty="0" smtClean="0"/>
              <a:t>관계없이 모두 </a:t>
            </a:r>
            <a:r>
              <a:rPr lang="en-US" altLang="ko-KR" dirty="0" smtClean="0"/>
              <a:t>F</a:t>
            </a:r>
          </a:p>
          <a:p>
            <a:pPr lvl="1"/>
            <a:r>
              <a:rPr lang="ko-KR" altLang="en-US" dirty="0" smtClean="0"/>
              <a:t>이유</a:t>
            </a:r>
            <a:r>
              <a:rPr lang="en-US" altLang="ko-KR" dirty="0" smtClean="0"/>
              <a:t>: </a:t>
            </a:r>
            <a:r>
              <a:rPr lang="ko-KR" altLang="en-US" dirty="0" smtClean="0"/>
              <a:t>두 </a:t>
            </a:r>
            <a:r>
              <a:rPr lang="ko-KR" altLang="en-US" dirty="0"/>
              <a:t>개별 조건식이 </a:t>
            </a:r>
            <a:r>
              <a:rPr lang="en-US" altLang="ko-KR" dirty="0"/>
              <a:t>and</a:t>
            </a:r>
            <a:r>
              <a:rPr lang="ko-KR" altLang="en-US" dirty="0"/>
              <a:t>로 연결되어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/>
              <a:t> </a:t>
            </a:r>
            <a:r>
              <a:rPr lang="ko-KR" altLang="en-US" dirty="0" smtClean="0"/>
              <a:t>       개별 조건식이 </a:t>
            </a:r>
            <a:r>
              <a:rPr lang="en-US" altLang="ko-KR" dirty="0"/>
              <a:t>(T, T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ko-KR" altLang="en-US" dirty="0"/>
              <a:t>제외하고는 나머지 </a:t>
            </a:r>
            <a:r>
              <a:rPr lang="en-US" altLang="ko-KR" dirty="0"/>
              <a:t>(T, F), (F, T), (F, F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</a:t>
            </a:r>
            <a:r>
              <a:rPr lang="ko-KR" altLang="en-US" dirty="0"/>
              <a:t>모두 </a:t>
            </a:r>
            <a:r>
              <a:rPr lang="ko-KR" altLang="en-US" dirty="0" smtClean="0"/>
              <a:t>거짓이 </a:t>
            </a:r>
            <a:r>
              <a:rPr lang="ko-KR" altLang="en-US" dirty="0"/>
              <a:t>되기 때문</a:t>
            </a:r>
            <a:endParaRPr lang="en-US" altLang="ko-KR" dirty="0" smtClean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836585" y="3383995"/>
            <a:ext cx="36004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646675" y="780036"/>
            <a:ext cx="5085565" cy="5850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IF(score&gt;=90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and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report&gt;=90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) THEN 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printf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(“A”)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60" y="3804302"/>
            <a:ext cx="6132643" cy="204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6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sz="2500" dirty="0" smtClean="0"/>
              <a:t>3) </a:t>
            </a:r>
            <a:r>
              <a:rPr lang="ko-KR" altLang="en-US" sz="2500" dirty="0" smtClean="0"/>
              <a:t>조건 검증 기준</a:t>
            </a:r>
            <a:r>
              <a:rPr lang="en-US" altLang="ko-KR" sz="2500" dirty="0" smtClean="0"/>
              <a:t>(2)</a:t>
            </a:r>
            <a:endParaRPr lang="ko-KR" altLang="en-US" sz="2500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116505" y="773705"/>
            <a:ext cx="8963994" cy="5669958"/>
          </a:xfrm>
        </p:spPr>
        <p:txBody>
          <a:bodyPr/>
          <a:lstStyle/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r>
              <a:rPr lang="ko-KR" altLang="en-US" dirty="0" err="1" smtClean="0">
                <a:solidFill>
                  <a:srgbClr val="004A82"/>
                </a:solidFill>
              </a:rPr>
              <a:t>조건문만</a:t>
            </a:r>
            <a:r>
              <a:rPr lang="ko-KR" altLang="en-US" dirty="0" smtClean="0">
                <a:solidFill>
                  <a:srgbClr val="004A82"/>
                </a:solidFill>
              </a:rPr>
              <a:t> 고려한 </a:t>
            </a:r>
            <a:r>
              <a:rPr lang="en-US" altLang="ko-KR" dirty="0" smtClean="0">
                <a:solidFill>
                  <a:srgbClr val="004A82"/>
                </a:solidFill>
              </a:rPr>
              <a:t>‘</a:t>
            </a:r>
            <a:r>
              <a:rPr lang="ko-KR" altLang="en-US" dirty="0" smtClean="0">
                <a:solidFill>
                  <a:srgbClr val="004A82"/>
                </a:solidFill>
              </a:rPr>
              <a:t>분기 </a:t>
            </a:r>
            <a:r>
              <a:rPr lang="ko-KR" altLang="en-US" dirty="0">
                <a:solidFill>
                  <a:srgbClr val="004A82"/>
                </a:solidFill>
              </a:rPr>
              <a:t>검증 </a:t>
            </a:r>
            <a:r>
              <a:rPr lang="ko-KR" altLang="en-US" dirty="0" smtClean="0">
                <a:solidFill>
                  <a:srgbClr val="004A82"/>
                </a:solidFill>
              </a:rPr>
              <a:t>기준</a:t>
            </a:r>
            <a:r>
              <a:rPr lang="en-US" altLang="ko-KR" dirty="0" smtClean="0">
                <a:solidFill>
                  <a:srgbClr val="004A82"/>
                </a:solidFill>
              </a:rPr>
              <a:t>’</a:t>
            </a:r>
            <a:r>
              <a:rPr lang="ko-KR" altLang="en-US" dirty="0" smtClean="0">
                <a:solidFill>
                  <a:srgbClr val="004A82"/>
                </a:solidFill>
              </a:rPr>
              <a:t>의 문제</a:t>
            </a:r>
            <a:r>
              <a:rPr lang="en-US" altLang="ko-KR" dirty="0" smtClean="0">
                <a:solidFill>
                  <a:srgbClr val="004A82"/>
                </a:solidFill>
              </a:rPr>
              <a:t>(2)</a:t>
            </a:r>
          </a:p>
          <a:p>
            <a:pPr lvl="1"/>
            <a:r>
              <a:rPr lang="ko-KR" altLang="en-US" dirty="0" smtClean="0"/>
              <a:t>개별 </a:t>
            </a:r>
            <a:r>
              <a:rPr lang="ko-KR" altLang="en-US" dirty="0" err="1" smtClean="0"/>
              <a:t>조건식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A(score&gt;=90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en-US" altLang="ko-KR" dirty="0"/>
              <a:t>T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en-US" altLang="ko-KR" dirty="0" smtClean="0"/>
              <a:t>B(report &gt;=90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en-US" altLang="ko-KR" dirty="0" smtClean="0"/>
              <a:t>F</a:t>
            </a:r>
            <a:r>
              <a:rPr lang="ko-KR" altLang="en-US" dirty="0" smtClean="0"/>
              <a:t>인 경우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                                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개별 </a:t>
            </a:r>
            <a:r>
              <a:rPr lang="ko-KR" altLang="en-US" dirty="0" err="1"/>
              <a:t>조건식</a:t>
            </a:r>
            <a:r>
              <a:rPr lang="ko-KR" altLang="en-US" dirty="0"/>
              <a:t> </a:t>
            </a:r>
            <a:r>
              <a:rPr lang="en-US" altLang="ko-KR" dirty="0" smtClean="0"/>
              <a:t>A: T</a:t>
            </a:r>
            <a:r>
              <a:rPr lang="ko-KR" altLang="en-US" dirty="0"/>
              <a:t>에서 </a:t>
            </a:r>
            <a:r>
              <a:rPr lang="en-US" altLang="ko-KR" dirty="0"/>
              <a:t>F</a:t>
            </a:r>
            <a:r>
              <a:rPr lang="ko-KR" altLang="en-US" dirty="0"/>
              <a:t>로 </a:t>
            </a:r>
            <a:r>
              <a:rPr lang="ko-KR" altLang="en-US" dirty="0" smtClean="0"/>
              <a:t>바뀜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b="0" dirty="0" smtClean="0"/>
              <a:t>  (</a:t>
            </a:r>
            <a:r>
              <a:rPr lang="en-US" altLang="ko-KR" b="0" dirty="0"/>
              <a:t>F, T)</a:t>
            </a:r>
            <a:r>
              <a:rPr lang="ko-KR" altLang="en-US" b="0" dirty="0"/>
              <a:t>에서 개별 </a:t>
            </a:r>
            <a:r>
              <a:rPr lang="ko-KR" altLang="en-US" b="0" dirty="0" err="1"/>
              <a:t>조건식</a:t>
            </a:r>
            <a:r>
              <a:rPr lang="ko-KR" altLang="en-US" b="0" dirty="0"/>
              <a:t> </a:t>
            </a:r>
            <a:r>
              <a:rPr lang="en-US" altLang="ko-KR" b="0" dirty="0" smtClean="0"/>
              <a:t>B: T</a:t>
            </a:r>
            <a:r>
              <a:rPr lang="ko-KR" altLang="en-US" b="0" dirty="0"/>
              <a:t>에서 </a:t>
            </a:r>
            <a:r>
              <a:rPr lang="en-US" altLang="ko-KR" b="0" dirty="0"/>
              <a:t>F</a:t>
            </a:r>
            <a:r>
              <a:rPr lang="ko-KR" altLang="en-US" b="0" dirty="0"/>
              <a:t>로 </a:t>
            </a:r>
            <a:r>
              <a:rPr lang="ko-KR" altLang="en-US" b="0" dirty="0" smtClean="0"/>
              <a:t>바뀜</a:t>
            </a:r>
            <a:r>
              <a:rPr lang="en-US" altLang="ko-KR" b="0" dirty="0" smtClean="0"/>
              <a:t>                </a:t>
            </a:r>
            <a:r>
              <a:rPr lang="ko-KR" altLang="en-US" b="0" dirty="0" smtClean="0"/>
              <a:t>모두 </a:t>
            </a:r>
            <a:r>
              <a:rPr lang="ko-KR" altLang="en-US" dirty="0" smtClean="0"/>
              <a:t>오류 </a:t>
            </a:r>
            <a:r>
              <a:rPr lang="ko-KR" altLang="en-US" dirty="0"/>
              <a:t>발견 못함</a:t>
            </a:r>
            <a:endParaRPr lang="en-US" altLang="ko-KR" b="0" dirty="0" smtClean="0"/>
          </a:p>
          <a:p>
            <a:pPr marL="457200" lvl="1" indent="0">
              <a:buNone/>
            </a:pPr>
            <a:r>
              <a:rPr lang="en-US" altLang="ko-KR" b="0" dirty="0" smtClean="0"/>
              <a:t>  (</a:t>
            </a:r>
            <a:r>
              <a:rPr lang="en-US" altLang="ko-KR" b="0" dirty="0"/>
              <a:t>F, F)</a:t>
            </a:r>
            <a:r>
              <a:rPr lang="ko-KR" altLang="en-US" b="0" dirty="0"/>
              <a:t>에서 개별 </a:t>
            </a:r>
            <a:r>
              <a:rPr lang="ko-KR" altLang="en-US" b="0" dirty="0" err="1"/>
              <a:t>조건식</a:t>
            </a:r>
            <a:r>
              <a:rPr lang="ko-KR" altLang="en-US" b="0" dirty="0"/>
              <a:t> 둘 중 하나가 </a:t>
            </a:r>
            <a:r>
              <a:rPr lang="en-US" altLang="ko-KR" b="0" dirty="0"/>
              <a:t>T </a:t>
            </a:r>
            <a:r>
              <a:rPr lang="ko-KR" altLang="en-US" b="0" dirty="0"/>
              <a:t>로 </a:t>
            </a:r>
            <a:r>
              <a:rPr lang="ko-KR" altLang="en-US" b="0" dirty="0" smtClean="0"/>
              <a:t>바뀜 </a:t>
            </a:r>
            <a:endParaRPr lang="en-US" altLang="ko-KR" b="0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이유</a:t>
            </a:r>
            <a:r>
              <a:rPr lang="en-US" altLang="ko-KR" dirty="0"/>
              <a:t>: and</a:t>
            </a:r>
            <a:r>
              <a:rPr lang="ko-KR" altLang="en-US" dirty="0"/>
              <a:t>의 특성이 하나라도 </a:t>
            </a:r>
            <a:r>
              <a:rPr lang="en-US" altLang="ko-KR" dirty="0"/>
              <a:t>F</a:t>
            </a:r>
            <a:r>
              <a:rPr lang="ko-KR" altLang="en-US" dirty="0"/>
              <a:t>이면 </a:t>
            </a:r>
            <a:r>
              <a:rPr lang="ko-KR" altLang="en-US" dirty="0" smtClean="0"/>
              <a:t>전체 </a:t>
            </a:r>
            <a:r>
              <a:rPr lang="ko-KR" altLang="en-US" dirty="0"/>
              <a:t>조건식이 항상 </a:t>
            </a:r>
            <a:r>
              <a:rPr lang="en-US" altLang="ko-KR" dirty="0"/>
              <a:t>F</a:t>
            </a:r>
            <a:r>
              <a:rPr lang="ko-KR" altLang="en-US" dirty="0"/>
              <a:t>이기 때문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646675" y="780036"/>
            <a:ext cx="5085565" cy="5850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IF(score&gt;=90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and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report&gt;=90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) THEN 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printf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(“A”)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오른쪽 중괄호 3"/>
          <p:cNvSpPr/>
          <p:nvPr/>
        </p:nvSpPr>
        <p:spPr>
          <a:xfrm>
            <a:off x="5132711" y="3203975"/>
            <a:ext cx="270030" cy="126014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4043190" y="5364215"/>
            <a:ext cx="292533" cy="4729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344468" y="5367944"/>
            <a:ext cx="1102623" cy="2997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FF0000"/>
                </a:solidFill>
                <a:latin typeface="+mn-ea"/>
              </a:rPr>
              <a:t>해결 방법</a:t>
            </a:r>
            <a:r>
              <a:rPr lang="en-US" altLang="ko-KR" sz="1600" dirty="0" smtClean="0">
                <a:solidFill>
                  <a:srgbClr val="FF0000"/>
                </a:solidFill>
                <a:latin typeface="+mn-ea"/>
              </a:rPr>
              <a:t>?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67860" y="5949280"/>
            <a:ext cx="1643191" cy="5400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조건 검증 기준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38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3884</TotalTime>
  <Words>8015</Words>
  <Application>Microsoft Office PowerPoint</Application>
  <PresentationFormat>화면 슬라이드 쇼(4:3)</PresentationFormat>
  <Paragraphs>1264</Paragraphs>
  <Slides>158</Slides>
  <Notes>38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158</vt:i4>
      </vt:variant>
    </vt:vector>
  </HeadingPairs>
  <TitlesOfParts>
    <vt:vector size="159" baseType="lpstr">
      <vt:lpstr>고구려 벽화</vt:lpstr>
      <vt:lpstr>애플리케이션 SW 테스트 수행</vt:lpstr>
      <vt:lpstr>소프트웨어와 관련된 질문</vt:lpstr>
      <vt:lpstr>프로그램 개발비용: 정답 a</vt:lpstr>
      <vt:lpstr>&lt;개발 비용 분포&gt; </vt:lpstr>
      <vt:lpstr>프로그래머의 생산성: 정답 a</vt:lpstr>
      <vt:lpstr>우리의 소프트웨어 현실</vt:lpstr>
      <vt:lpstr>프로그램의 오류: 정답 a</vt:lpstr>
      <vt:lpstr>오류의 발견 시점과 소요 비용</vt:lpstr>
      <vt:lpstr>품질의 중요성</vt:lpstr>
      <vt:lpstr>사용자가 발견하는 오류: 정답 c</vt:lpstr>
      <vt:lpstr>개발 비용과 유지보수 비용 : 정답 d</vt:lpstr>
      <vt:lpstr>소프트웨어의 위기</vt:lpstr>
      <vt:lpstr>소프트웨어 위기의 원인</vt:lpstr>
      <vt:lpstr>소프트웨어 위기의 원인(계속)</vt:lpstr>
      <vt:lpstr>소프트웨어 위기의 원인(계속)</vt:lpstr>
      <vt:lpstr>소프트웨어 위기의 원인(계속)</vt:lpstr>
      <vt:lpstr>소프트웨어 위기의 원인(계속)</vt:lpstr>
      <vt:lpstr>소프트웨어 위기의 해결책</vt:lpstr>
      <vt:lpstr>소프트웨어에 대한 오해</vt:lpstr>
      <vt:lpstr>1. 관리자의 오해(1)</vt:lpstr>
      <vt:lpstr>PowerPoint 프레젠테이션</vt:lpstr>
      <vt:lpstr>PowerPoint 프레젠테이션</vt:lpstr>
      <vt:lpstr>관리자의 오해(2)</vt:lpstr>
      <vt:lpstr>PowerPoint 프레젠테이션</vt:lpstr>
      <vt:lpstr>관리자의 오해(3)</vt:lpstr>
      <vt:lpstr>PowerPoint 프레젠테이션</vt:lpstr>
      <vt:lpstr>관리자의 오해(4)</vt:lpstr>
      <vt:lpstr>PowerPoint 프레젠테이션</vt:lpstr>
      <vt:lpstr>PowerPoint 프레젠테이션</vt:lpstr>
      <vt:lpstr>2. 고객의 오해(1)</vt:lpstr>
      <vt:lpstr>PowerPoint 프레젠테이션</vt:lpstr>
      <vt:lpstr>고객의 오해(2)</vt:lpstr>
      <vt:lpstr>PowerPoint 프레젠테이션</vt:lpstr>
      <vt:lpstr>3. 엔지니어의 오해(1)</vt:lpstr>
      <vt:lpstr>PowerPoint 프레젠테이션</vt:lpstr>
      <vt:lpstr>엔지니어의 오해(2)</vt:lpstr>
      <vt:lpstr>PowerPoint 프레젠테이션</vt:lpstr>
      <vt:lpstr>엔지니어의 오해(3)</vt:lpstr>
      <vt:lpstr>PowerPoint 프레젠테이션</vt:lpstr>
      <vt:lpstr>테스트의 이해</vt:lpstr>
      <vt:lpstr>1. 테스트와 소프트웨어 테스트</vt:lpstr>
      <vt:lpstr>1-1 소프트웨어 오류로 인한 사고 사례</vt:lpstr>
      <vt:lpstr>2. 전문가들의 소프트웨어 정의</vt:lpstr>
      <vt:lpstr>2-1 소프트웨어 테스트 정의 </vt:lpstr>
      <vt:lpstr>2-2 소프트웨어 테스트의 목표 </vt:lpstr>
      <vt:lpstr>2-3 소프트웨어 테스트의 어려움과 특징 </vt:lpstr>
      <vt:lpstr>2-4 테스트에서 결함관련 용어 </vt:lpstr>
      <vt:lpstr>3. 테스트 절차 </vt:lpstr>
      <vt:lpstr>3-1 테스트 계획</vt:lpstr>
      <vt:lpstr>3-2 테스트 케이스 설계</vt:lpstr>
      <vt:lpstr>3-3 테스트 실행 및 측정</vt:lpstr>
      <vt:lpstr>3-4 테스트 결과 분석</vt:lpstr>
      <vt:lpstr>3-5 오류 추적 및 수정</vt:lpstr>
      <vt:lpstr>테스트의 분류</vt:lpstr>
      <vt:lpstr>1. 시각에 따른 테스트(1) </vt:lpstr>
      <vt:lpstr>1. 시각에 따른 테스트(2) </vt:lpstr>
      <vt:lpstr>2. 사용 목적에 따른 테스트 - 운영 목적 적합성 테스트 </vt:lpstr>
      <vt:lpstr>2. 사용 목적에 따른 테스트 – 수정 용이성 테스트 </vt:lpstr>
      <vt:lpstr>2. 사용 목적에 따른 테스트 – 운영지원 용이성 테스트 </vt:lpstr>
      <vt:lpstr>3. 프로그램 실행 여부에 따른 테스트(1)</vt:lpstr>
      <vt:lpstr>3. 프로그램 실행 여부에 따른 테스트(2)</vt:lpstr>
      <vt:lpstr>정적테스트</vt:lpstr>
      <vt:lpstr>1. 정적 테스트</vt:lpstr>
      <vt:lpstr>2. 비공식/공식 검토</vt:lpstr>
      <vt:lpstr>2-1 공식 검토</vt:lpstr>
      <vt:lpstr>3. 정적 테스트(1)</vt:lpstr>
      <vt:lpstr>3. 정적 테스트(2)</vt:lpstr>
      <vt:lpstr>3. 정적 테스트(3)</vt:lpstr>
      <vt:lpstr>3. 정적 테스트(4)</vt:lpstr>
      <vt:lpstr>3. 정적 테스트(5)</vt:lpstr>
      <vt:lpstr>동적테스트</vt:lpstr>
      <vt:lpstr>1. 명세 기반 테스트</vt:lpstr>
      <vt:lpstr>1-1 동적 테스트</vt:lpstr>
      <vt:lpstr>1-2 신택스 기법</vt:lpstr>
      <vt:lpstr>1-3 동등 분할 기법</vt:lpstr>
      <vt:lpstr>1-4 경계 값 분석 기법</vt:lpstr>
      <vt:lpstr>1-5 원인-결과 그래프기법(1)</vt:lpstr>
      <vt:lpstr>1-5 원인-결과 그래프기법(2)</vt:lpstr>
      <vt:lpstr>1-5 원인-결과 그래프기법(3)</vt:lpstr>
      <vt:lpstr>1-5 원인-결과 그래프기법(4)</vt:lpstr>
      <vt:lpstr>1-5 원인-결과 그래프기법(5)</vt:lpstr>
      <vt:lpstr>1-5 원인-결과 그래프기법(6)</vt:lpstr>
      <vt:lpstr>1-5 원인-결과 그래프기법(예제)</vt:lpstr>
      <vt:lpstr>1-5 원인-결과 그래프기법(예제)</vt:lpstr>
      <vt:lpstr>1-5 원인-결과 그래프기법(예제)</vt:lpstr>
      <vt:lpstr>1-5 원인-결과 그래프기법(예제)</vt:lpstr>
      <vt:lpstr>2. 구현 기반 테스트(화이트박스 테스트, 코드 기반 테스트) </vt:lpstr>
      <vt:lpstr>2-1 화이트박스 테스트 절차</vt:lpstr>
      <vt:lpstr>2-2 화이트박스 테스트 방법(1)</vt:lpstr>
      <vt:lpstr>2-2 화이트박스 테스트 방법(2)</vt:lpstr>
      <vt:lpstr>1) 문장 검증 기준(1)</vt:lpstr>
      <vt:lpstr>1) 문장 검증 기준(2)</vt:lpstr>
      <vt:lpstr>1) 문장 검증 기준(3)</vt:lpstr>
      <vt:lpstr>1) 문장 검증 기준 문제점(4)</vt:lpstr>
      <vt:lpstr>2) 분기 검증 기준(1)</vt:lpstr>
      <vt:lpstr>2) 분기 검증 기준(2)</vt:lpstr>
      <vt:lpstr>2) 분기 검증 기준(3)</vt:lpstr>
      <vt:lpstr>3) 조건 검증 기준(1)</vt:lpstr>
      <vt:lpstr>3) 조건 검증 기준(2)</vt:lpstr>
      <vt:lpstr>3) 조건 검증 기준(3)</vt:lpstr>
      <vt:lpstr>3) 조건 검증 기준(4)</vt:lpstr>
      <vt:lpstr>3) 조건 검증 기준(5)</vt:lpstr>
      <vt:lpstr>4) 분기/조건 검증 기준(1)</vt:lpstr>
      <vt:lpstr>4) 분기/조건 검증 기준(2)</vt:lpstr>
      <vt:lpstr>5) 다중 조건 검증 기준(1)</vt:lpstr>
      <vt:lpstr>5) 다중 조건 검증 기준(2)</vt:lpstr>
      <vt:lpstr>6) 기본경로 테스트(1)</vt:lpstr>
      <vt:lpstr>6) 기본경로 테스트(2)</vt:lpstr>
      <vt:lpstr>6) 기본경로 테스트(3)</vt:lpstr>
      <vt:lpstr>6) 기본경로 테스트(4)</vt:lpstr>
      <vt:lpstr>6) 기본경로 테스트(5)</vt:lpstr>
      <vt:lpstr>소프트웨어 개발 단계에 따른 테스트</vt:lpstr>
      <vt:lpstr>0. 소프트웨어 개발 단계에 따른 테스트</vt:lpstr>
      <vt:lpstr>1. 단위 테스트(1)</vt:lpstr>
      <vt:lpstr>1. 단위 테스트(2)</vt:lpstr>
      <vt:lpstr>2. 통합 테스트(1)</vt:lpstr>
      <vt:lpstr>2. 통합 테스트(2)</vt:lpstr>
      <vt:lpstr>2. 통합 테스트(3)</vt:lpstr>
      <vt:lpstr>2. 통합 테스트(4)</vt:lpstr>
      <vt:lpstr>3. 시스템 테스트</vt:lpstr>
      <vt:lpstr>4. 인수 테스트(1)</vt:lpstr>
      <vt:lpstr>4. 인수 테스트(2)</vt:lpstr>
      <vt:lpstr>5. 회귀 테스트</vt:lpstr>
      <vt:lpstr>소프트웨어와 품질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품질의 이해</vt:lpstr>
      <vt:lpstr>1. 품질과 소프트웨어 품질(1)</vt:lpstr>
      <vt:lpstr>1. 품질과 소프트웨어 품질(2)</vt:lpstr>
      <vt:lpstr>2. 관점에 따른 품질(1)</vt:lpstr>
      <vt:lpstr>2. 관점에 따른 품질(2)</vt:lpstr>
      <vt:lpstr>2. 관점에 따른 품질(3)</vt:lpstr>
      <vt:lpstr>3. 품질 목표(1)</vt:lpstr>
      <vt:lpstr>3. 품질 목표(2)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Youn</dc:creator>
  <cp:lastModifiedBy>Windows 사용자</cp:lastModifiedBy>
  <cp:revision>100</cp:revision>
  <dcterms:created xsi:type="dcterms:W3CDTF">2016-10-23T01:01:58Z</dcterms:created>
  <dcterms:modified xsi:type="dcterms:W3CDTF">2019-05-24T05:52:30Z</dcterms:modified>
</cp:coreProperties>
</file>