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31" r:id="rId2"/>
    <p:sldId id="328" r:id="rId3"/>
    <p:sldId id="302" r:id="rId4"/>
    <p:sldId id="329" r:id="rId5"/>
    <p:sldId id="322" r:id="rId6"/>
    <p:sldId id="323" r:id="rId7"/>
    <p:sldId id="256" r:id="rId8"/>
    <p:sldId id="260" r:id="rId9"/>
    <p:sldId id="332" r:id="rId10"/>
    <p:sldId id="257" r:id="rId11"/>
    <p:sldId id="264" r:id="rId12"/>
    <p:sldId id="297" r:id="rId13"/>
    <p:sldId id="299" r:id="rId14"/>
    <p:sldId id="305" r:id="rId15"/>
    <p:sldId id="333" r:id="rId16"/>
    <p:sldId id="298" r:id="rId17"/>
    <p:sldId id="306" r:id="rId18"/>
    <p:sldId id="319" r:id="rId19"/>
    <p:sldId id="308" r:id="rId20"/>
    <p:sldId id="309" r:id="rId21"/>
    <p:sldId id="313" r:id="rId22"/>
    <p:sldId id="314" r:id="rId23"/>
    <p:sldId id="315" r:id="rId24"/>
    <p:sldId id="316" r:id="rId25"/>
    <p:sldId id="312" r:id="rId26"/>
    <p:sldId id="317" r:id="rId27"/>
    <p:sldId id="321" r:id="rId28"/>
    <p:sldId id="325" r:id="rId29"/>
    <p:sldId id="311" r:id="rId30"/>
    <p:sldId id="324" r:id="rId31"/>
    <p:sldId id="326" r:id="rId32"/>
    <p:sldId id="327" r:id="rId33"/>
    <p:sldId id="301" r:id="rId34"/>
    <p:sldId id="330" r:id="rId35"/>
    <p:sldId id="320" r:id="rId36"/>
    <p:sldId id="304" r:id="rId3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95263349-E82A-4C4E-BF46-431E76A62B09}">
          <p14:sldIdLst>
            <p14:sldId id="331"/>
            <p14:sldId id="328"/>
            <p14:sldId id="302"/>
            <p14:sldId id="329"/>
            <p14:sldId id="322"/>
            <p14:sldId id="323"/>
            <p14:sldId id="256"/>
            <p14:sldId id="260"/>
            <p14:sldId id="332"/>
            <p14:sldId id="257"/>
            <p14:sldId id="264"/>
            <p14:sldId id="297"/>
            <p14:sldId id="299"/>
            <p14:sldId id="305"/>
            <p14:sldId id="333"/>
            <p14:sldId id="298"/>
            <p14:sldId id="306"/>
            <p14:sldId id="319"/>
            <p14:sldId id="308"/>
            <p14:sldId id="309"/>
            <p14:sldId id="313"/>
            <p14:sldId id="314"/>
            <p14:sldId id="315"/>
            <p14:sldId id="316"/>
            <p14:sldId id="312"/>
            <p14:sldId id="317"/>
            <p14:sldId id="321"/>
            <p14:sldId id="325"/>
            <p14:sldId id="311"/>
            <p14:sldId id="324"/>
            <p14:sldId id="326"/>
            <p14:sldId id="327"/>
            <p14:sldId id="301"/>
            <p14:sldId id="330"/>
            <p14:sldId id="320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4" autoAdjust="0"/>
    <p:restoredTop sz="82313" autoAdjust="0"/>
  </p:normalViewPr>
  <p:slideViewPr>
    <p:cSldViewPr>
      <p:cViewPr varScale="1">
        <p:scale>
          <a:sx n="104" d="100"/>
          <a:sy n="104" d="100"/>
        </p:scale>
        <p:origin x="272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17181-850B-40BB-B91B-B470F2AAEFA8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BADA8-F2B6-4272-83F4-419500F016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8400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~1</a:t>
            </a:r>
            <a:r>
              <a:rPr lang="de-DE" baseline="0" dirty="0"/>
              <a:t> ¾ 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4703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Dadurch dass der View eigentlich ein Template ist,</a:t>
            </a:r>
            <a:r>
              <a:rPr lang="de-DE" baseline="0" dirty="0"/>
              <a:t> fehlt ein Platz für Dinge die in einen View gehören. Helpers sind nur eine „Ausrede“ keine Lösung.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239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Ab Punkt </a:t>
            </a:r>
            <a:r>
              <a:rPr lang="de-DE" dirty="0"/>
              <a:t>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683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Schluss runde</a:t>
            </a:r>
            <a:r>
              <a:rPr lang="de-DE" baseline="0"/>
              <a:t> &lt;8 Min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413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Alles anschauen</a:t>
            </a:r>
          </a:p>
          <a:p>
            <a:r>
              <a:rPr lang="de-DE" dirty="0" err="1"/>
              <a:t>generate</a:t>
            </a:r>
            <a:endParaRPr lang="de-DE" dirty="0"/>
          </a:p>
          <a:p>
            <a:r>
              <a:rPr lang="de-DE" dirty="0" err="1"/>
              <a:t>Migrate</a:t>
            </a:r>
            <a:endParaRPr lang="de-DE" dirty="0"/>
          </a:p>
          <a:p>
            <a:r>
              <a:rPr lang="de-DE" dirty="0"/>
              <a:t>Route „</a:t>
            </a:r>
            <a:r>
              <a:rPr lang="de-DE" dirty="0" err="1"/>
              <a:t>root</a:t>
            </a:r>
            <a:r>
              <a:rPr lang="de-DE" baseline="0" dirty="0"/>
              <a:t> </a:t>
            </a:r>
            <a:r>
              <a:rPr lang="de-DE" baseline="0" dirty="0" err="1"/>
              <a:t>users#index</a:t>
            </a:r>
            <a:r>
              <a:rPr lang="de-DE" baseline="0" dirty="0"/>
              <a:t>“</a:t>
            </a:r>
          </a:p>
          <a:p>
            <a:r>
              <a:rPr lang="de-DE" baseline="0" dirty="0" err="1"/>
              <a:t>Ui.table</a:t>
            </a:r>
            <a:r>
              <a:rPr lang="de-DE" baseline="0" dirty="0"/>
              <a:t> und </a:t>
            </a:r>
            <a:r>
              <a:rPr lang="de-DE" baseline="0" dirty="0" err="1"/>
              <a:t>ui.form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09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Wer hat Übungen</a:t>
            </a:r>
            <a:r>
              <a:rPr lang="de-DE" baseline="0" dirty="0"/>
              <a:t> auf Code-</a:t>
            </a:r>
            <a:r>
              <a:rPr lang="de-DE" baseline="0" dirty="0" err="1"/>
              <a:t>Eval</a:t>
            </a:r>
            <a:r>
              <a:rPr lang="de-DE" baseline="0" dirty="0"/>
              <a:t> gemacht? Was ist euer Score?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097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 und 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90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909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970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Jason Fried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365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Omakase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(Japanese: お任せ, Hepburn: o-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makase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?) is a Japanese phrase that means "I'll leave it up to you"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629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LIVE!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25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Rfc</a:t>
            </a:r>
            <a:r>
              <a:rPr lang="de-DE" dirty="0"/>
              <a:t> 7231</a:t>
            </a:r>
          </a:p>
          <a:p>
            <a:r>
              <a:rPr lang="de-DE" dirty="0"/>
              <a:t>IDEMPOTENT</a:t>
            </a:r>
            <a:r>
              <a:rPr lang="de-DE" baseline="0" dirty="0"/>
              <a:t> – GET, HEAD, PUT, DELETE</a:t>
            </a:r>
          </a:p>
          <a:p>
            <a:r>
              <a:rPr lang="de-DE" baseline="0" dirty="0"/>
              <a:t>SAFE – GET, HEAD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3BADA8-F2B6-4272-83F4-419500F016A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55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630948" y="1844824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572000" y="1844824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6"/>
          </p:nvPr>
        </p:nvSpPr>
        <p:spPr>
          <a:xfrm>
            <a:off x="630948" y="4221088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7"/>
          </p:nvPr>
        </p:nvSpPr>
        <p:spPr>
          <a:xfrm>
            <a:off x="4572000" y="4221088"/>
            <a:ext cx="3776460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357293" y="1628800"/>
            <a:ext cx="641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</a:t>
            </a:r>
          </a:p>
        </p:txBody>
      </p:sp>
      <p:sp>
        <p:nvSpPr>
          <p:cNvPr id="14" name="Rechteck 13"/>
          <p:cNvSpPr/>
          <p:nvPr userDrawn="1"/>
        </p:nvSpPr>
        <p:spPr>
          <a:xfrm>
            <a:off x="-53856" y="4221088"/>
            <a:ext cx="6848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8276340" y="4218134"/>
            <a:ext cx="7601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</a:p>
        </p:txBody>
      </p:sp>
      <p:sp>
        <p:nvSpPr>
          <p:cNvPr id="3" name="Rechteck 2"/>
          <p:cNvSpPr/>
          <p:nvPr userDrawn="1"/>
        </p:nvSpPr>
        <p:spPr>
          <a:xfrm>
            <a:off x="7272" y="1628800"/>
            <a:ext cx="7232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2482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1376-809C-4EFA-8676-D9EAC09B8C56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E42D1376-809C-4EFA-8676-D9EAC09B8C56}" type="datetimeFigureOut">
              <a:rPr lang="de-DE" smtClean="0"/>
              <a:t>05.03.20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E38DEE4-F6E1-48BD-8E1D-E8B017073C86}" type="slidenum">
              <a:rPr lang="de-DE" smtClean="0"/>
              <a:t>‹#›</a:t>
            </a:fld>
            <a:endParaRPr lang="de-DE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guides.rubyonrails.org/getting_started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ilsforzombies.org/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://railscasts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david.heinemeierhansson.com/#photographer" TargetMode="External"/><Relationship Id="rId3" Type="http://schemas.openxmlformats.org/officeDocument/2006/relationships/hyperlink" Target="http://david.heinemeierhansson.com/#rails" TargetMode="External"/><Relationship Id="rId7" Type="http://schemas.openxmlformats.org/officeDocument/2006/relationships/hyperlink" Target="http://david.heinemeierhansson.com/#speak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avid.heinemeierhansson.com/#driver" TargetMode="External"/><Relationship Id="rId5" Type="http://schemas.openxmlformats.org/officeDocument/2006/relationships/hyperlink" Target="http://david.heinemeierhansson.com/#rework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://david.heinemeierhansson.com/#basecamp" TargetMode="External"/><Relationship Id="rId9" Type="http://schemas.openxmlformats.org/officeDocument/2006/relationships/hyperlink" Target="http://david.heinemeierhansson.com/#family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rubyonrails.org/doctrin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Ruby on </a:t>
            </a:r>
            <a:r>
              <a:rPr lang="de-DE" dirty="0" err="1"/>
              <a:t>Rails</a:t>
            </a:r>
            <a:endParaRPr lang="de-DE" dirty="0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Modern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208736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Prinzipien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dirty="0" err="1"/>
              <a:t>Convention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endParaRPr lang="de-DE" dirty="0"/>
          </a:p>
          <a:p>
            <a:r>
              <a:rPr lang="de-DE" dirty="0"/>
              <a:t>MVC</a:t>
            </a:r>
          </a:p>
          <a:p>
            <a:r>
              <a:rPr lang="de-DE" dirty="0"/>
              <a:t>DRY</a:t>
            </a:r>
          </a:p>
          <a:p>
            <a:r>
              <a:rPr lang="de-DE" dirty="0" err="1"/>
              <a:t>Testing</a:t>
            </a:r>
            <a:endParaRPr lang="de-DE" dirty="0"/>
          </a:p>
          <a:p>
            <a:r>
              <a:rPr lang="de-DE" dirty="0"/>
              <a:t>Environments</a:t>
            </a:r>
          </a:p>
          <a:p>
            <a:pPr lvl="1"/>
            <a:r>
              <a:rPr lang="de-DE" dirty="0"/>
              <a:t>Development</a:t>
            </a:r>
          </a:p>
          <a:p>
            <a:pPr lvl="1"/>
            <a:r>
              <a:rPr lang="de-DE" dirty="0"/>
              <a:t>Test</a:t>
            </a:r>
          </a:p>
          <a:p>
            <a:pPr lvl="1"/>
            <a:r>
              <a:rPr lang="de-DE" dirty="0" err="1"/>
              <a:t>Production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4214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Historie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Grundlage für </a:t>
            </a:r>
            <a:r>
              <a:rPr lang="de-DE" dirty="0" err="1"/>
              <a:t>Basecamp</a:t>
            </a:r>
            <a:endParaRPr lang="de-DE" dirty="0"/>
          </a:p>
          <a:p>
            <a:r>
              <a:rPr lang="de-DE" dirty="0"/>
              <a:t>Seit 2004 eigenständig</a:t>
            </a:r>
          </a:p>
          <a:p>
            <a:r>
              <a:rPr lang="de-DE" dirty="0"/>
              <a:t>1.0	- 13.Dezember 2005 </a:t>
            </a:r>
          </a:p>
          <a:p>
            <a:r>
              <a:rPr lang="de-DE" dirty="0"/>
              <a:t>2.0	- 1. Juni 2007 (REST statt SOAP)</a:t>
            </a:r>
          </a:p>
          <a:p>
            <a:r>
              <a:rPr lang="de-DE" dirty="0"/>
              <a:t>3.0 – 29. August 2010 (</a:t>
            </a:r>
            <a:r>
              <a:rPr lang="de-DE" dirty="0" err="1"/>
              <a:t>Merge</a:t>
            </a:r>
            <a:r>
              <a:rPr lang="de-DE" dirty="0"/>
              <a:t> mit </a:t>
            </a:r>
            <a:r>
              <a:rPr lang="de-DE" dirty="0" err="1"/>
              <a:t>Merb</a:t>
            </a:r>
            <a:r>
              <a:rPr lang="de-DE" dirty="0"/>
              <a:t>)</a:t>
            </a:r>
          </a:p>
          <a:p>
            <a:r>
              <a:rPr lang="de-DE" dirty="0"/>
              <a:t>4.0 - 25. Juni 2013 (Turbolinks, Caching)</a:t>
            </a:r>
          </a:p>
          <a:p>
            <a:r>
              <a:rPr lang="de-DE" dirty="0"/>
              <a:t>5.0 – Juni 2016 (</a:t>
            </a:r>
            <a:r>
              <a:rPr lang="de-DE" dirty="0" err="1"/>
              <a:t>ActionCable</a:t>
            </a:r>
            <a:r>
              <a:rPr lang="de-DE" dirty="0"/>
              <a:t>, API-Mode)</a:t>
            </a:r>
          </a:p>
          <a:p>
            <a:r>
              <a:rPr lang="de-DE" dirty="0"/>
              <a:t>6.0 – Aug 2019 (</a:t>
            </a:r>
            <a:r>
              <a:rPr lang="de-DE" dirty="0" err="1"/>
              <a:t>Webpack</a:t>
            </a:r>
            <a:r>
              <a:rPr lang="de-DE" dirty="0"/>
              <a:t>, </a:t>
            </a:r>
            <a:r>
              <a:rPr lang="de-DE" dirty="0" err="1"/>
              <a:t>ActionText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7271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REST-Grundlagen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HTTP Operationen</a:t>
            </a:r>
          </a:p>
          <a:p>
            <a:pPr lvl="1"/>
            <a:r>
              <a:rPr lang="de-DE" dirty="0"/>
              <a:t>GET</a:t>
            </a:r>
          </a:p>
          <a:p>
            <a:pPr lvl="2"/>
            <a:r>
              <a:rPr lang="de-DE" dirty="0"/>
              <a:t>Informationen Abrufen</a:t>
            </a:r>
          </a:p>
          <a:p>
            <a:pPr lvl="2"/>
            <a:r>
              <a:rPr lang="de-DE" dirty="0"/>
              <a:t>Darf keine Daten verändern</a:t>
            </a:r>
          </a:p>
          <a:p>
            <a:pPr lvl="2"/>
            <a:r>
              <a:rPr lang="de-DE" dirty="0"/>
              <a:t>Darf von Suchmaschinen besucht werden</a:t>
            </a:r>
          </a:p>
          <a:p>
            <a:pPr lvl="1"/>
            <a:r>
              <a:rPr lang="de-DE" dirty="0"/>
              <a:t>PUT</a:t>
            </a:r>
          </a:p>
          <a:p>
            <a:pPr lvl="2"/>
            <a:r>
              <a:rPr lang="de-DE" dirty="0"/>
              <a:t>Daten aktualisieren</a:t>
            </a:r>
          </a:p>
          <a:p>
            <a:pPr lvl="1"/>
            <a:r>
              <a:rPr lang="de-DE" dirty="0"/>
              <a:t>POST</a:t>
            </a:r>
          </a:p>
          <a:p>
            <a:pPr lvl="2"/>
            <a:r>
              <a:rPr lang="de-DE" dirty="0"/>
              <a:t>Daten Erzeugen</a:t>
            </a:r>
          </a:p>
          <a:p>
            <a:pPr lvl="1"/>
            <a:r>
              <a:rPr lang="de-DE" dirty="0"/>
              <a:t>DELETE</a:t>
            </a:r>
          </a:p>
          <a:p>
            <a:pPr lvl="2"/>
            <a:r>
              <a:rPr lang="de-DE" dirty="0"/>
              <a:t>Daten löschen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Die URI gibt Name und Ort einer Ressource eindeutig an</a:t>
            </a:r>
          </a:p>
          <a:p>
            <a:r>
              <a:rPr lang="de-DE" dirty="0"/>
              <a:t>Prinzipien</a:t>
            </a:r>
          </a:p>
          <a:p>
            <a:pPr lvl="1"/>
            <a:r>
              <a:rPr lang="de-DE" dirty="0"/>
              <a:t>Adressierbarkeit</a:t>
            </a:r>
          </a:p>
          <a:p>
            <a:pPr lvl="1"/>
            <a:r>
              <a:rPr lang="de-DE" dirty="0" err="1"/>
              <a:t>Representation</a:t>
            </a:r>
            <a:r>
              <a:rPr lang="de-DE" dirty="0"/>
              <a:t> (JSON, JS, HTML, …)</a:t>
            </a:r>
          </a:p>
          <a:p>
            <a:pPr lvl="1"/>
            <a:r>
              <a:rPr lang="de-DE" dirty="0"/>
              <a:t>Zustandslos</a:t>
            </a:r>
          </a:p>
          <a:p>
            <a:pPr lvl="1"/>
            <a:r>
              <a:rPr lang="de-DE" dirty="0"/>
              <a:t>Operationen</a:t>
            </a:r>
          </a:p>
          <a:p>
            <a:r>
              <a:rPr lang="de-DE" dirty="0" err="1"/>
              <a:t>Idempotent</a:t>
            </a:r>
            <a:endParaRPr lang="de-DE" dirty="0"/>
          </a:p>
          <a:p>
            <a:pPr lvl="1"/>
            <a:r>
              <a:rPr lang="de-DE" dirty="0"/>
              <a:t>GET, HEAD, PUT, DELETE</a:t>
            </a:r>
          </a:p>
          <a:p>
            <a:r>
              <a:rPr lang="de-DE" dirty="0"/>
              <a:t>Safe</a:t>
            </a:r>
          </a:p>
          <a:p>
            <a:pPr lvl="1"/>
            <a:r>
              <a:rPr lang="de-DE" dirty="0"/>
              <a:t>GET, HEAD</a:t>
            </a:r>
          </a:p>
        </p:txBody>
      </p:sp>
    </p:spTree>
    <p:extLst>
      <p:ext uri="{BB962C8B-B14F-4D97-AF65-F5344CB8AC3E}">
        <p14:creationId xmlns:p14="http://schemas.microsoft.com/office/powerpoint/2010/main" val="392538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Sinatra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1331640" y="1628800"/>
            <a:ext cx="6696744" cy="3693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require '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sinatra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' 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get '/hi' do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"Hello World!"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post'/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/:id' do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"your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#{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params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[:id]}"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endParaRPr lang="de-D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23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CRUD / </a:t>
            </a:r>
            <a:r>
              <a:rPr lang="de-DE" dirty="0" err="1"/>
              <a:t>Scaffold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Rails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REST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de-DE" dirty="0"/>
              <a:t>Create</a:t>
            </a:r>
          </a:p>
          <a:p>
            <a:pPr lvl="1"/>
            <a:r>
              <a:rPr lang="de-DE" dirty="0" err="1"/>
              <a:t>create</a:t>
            </a:r>
            <a:endParaRPr lang="de-DE" dirty="0"/>
          </a:p>
          <a:p>
            <a:pPr lvl="1"/>
            <a:r>
              <a:rPr lang="de-DE" dirty="0" err="1"/>
              <a:t>new</a:t>
            </a:r>
            <a:endParaRPr lang="de-DE" dirty="0"/>
          </a:p>
          <a:p>
            <a:r>
              <a:rPr lang="de-DE" dirty="0"/>
              <a:t>Read</a:t>
            </a:r>
          </a:p>
          <a:p>
            <a:pPr lvl="1"/>
            <a:r>
              <a:rPr lang="de-DE" dirty="0" err="1"/>
              <a:t>show</a:t>
            </a:r>
            <a:r>
              <a:rPr lang="de-DE" dirty="0"/>
              <a:t> (find)</a:t>
            </a:r>
          </a:p>
          <a:p>
            <a:pPr lvl="1"/>
            <a:r>
              <a:rPr lang="de-DE" dirty="0" err="1"/>
              <a:t>index</a:t>
            </a:r>
            <a:r>
              <a:rPr lang="de-DE" dirty="0"/>
              <a:t> (all/</a:t>
            </a:r>
            <a:r>
              <a:rPr lang="de-DE" dirty="0" err="1"/>
              <a:t>where</a:t>
            </a:r>
            <a:r>
              <a:rPr lang="de-DE" dirty="0"/>
              <a:t>)</a:t>
            </a:r>
          </a:p>
          <a:p>
            <a:r>
              <a:rPr lang="de-DE" dirty="0"/>
              <a:t>Update</a:t>
            </a:r>
          </a:p>
          <a:p>
            <a:pPr lvl="1"/>
            <a:r>
              <a:rPr lang="de-DE" dirty="0"/>
              <a:t>save, update</a:t>
            </a:r>
          </a:p>
          <a:p>
            <a:r>
              <a:rPr lang="de-DE" dirty="0"/>
              <a:t>Delete</a:t>
            </a:r>
          </a:p>
          <a:p>
            <a:pPr lvl="1"/>
            <a:r>
              <a:rPr lang="de-DE" dirty="0" err="1"/>
              <a:t>destroy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de-DE" dirty="0"/>
          </a:p>
          <a:p>
            <a:pPr lvl="1"/>
            <a:r>
              <a:rPr lang="de-DE" dirty="0"/>
              <a:t>POST</a:t>
            </a:r>
          </a:p>
          <a:p>
            <a:pPr lvl="1"/>
            <a:r>
              <a:rPr lang="de-DE" dirty="0"/>
              <a:t>GET</a:t>
            </a:r>
          </a:p>
          <a:p>
            <a:endParaRPr lang="de-DE" dirty="0"/>
          </a:p>
          <a:p>
            <a:pPr lvl="1"/>
            <a:r>
              <a:rPr lang="de-DE" dirty="0"/>
              <a:t>GET</a:t>
            </a:r>
          </a:p>
          <a:p>
            <a:pPr lvl="1"/>
            <a:r>
              <a:rPr lang="de-DE" dirty="0"/>
              <a:t>GET</a:t>
            </a:r>
          </a:p>
          <a:p>
            <a:endParaRPr lang="de-DE" dirty="0"/>
          </a:p>
          <a:p>
            <a:pPr lvl="1"/>
            <a:r>
              <a:rPr lang="de-DE" dirty="0"/>
              <a:t>PATCH/PUT</a:t>
            </a:r>
          </a:p>
          <a:p>
            <a:endParaRPr lang="de-DE" dirty="0"/>
          </a:p>
          <a:p>
            <a:pPr lvl="1"/>
            <a:r>
              <a:rPr lang="de-DE" dirty="0"/>
              <a:t>DELETE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2771800" y="2830623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>
            <a:off x="2771800" y="3118655"/>
            <a:ext cx="23042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2987824" y="3838735"/>
            <a:ext cx="2016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>
            <a:off x="2987824" y="4126767"/>
            <a:ext cx="20217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2982347" y="4846847"/>
            <a:ext cx="20217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2982347" y="5638935"/>
            <a:ext cx="20217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24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de-DE" dirty="0"/>
              <a:t>Interface zwischen Webserver und Applikation</a:t>
            </a:r>
          </a:p>
          <a:p>
            <a:r>
              <a:rPr lang="de-DE" dirty="0"/>
              <a:t>Gibt ein Array zurück</a:t>
            </a:r>
          </a:p>
          <a:p>
            <a:pPr lvl="1"/>
            <a:r>
              <a:rPr lang="de-DE" dirty="0"/>
              <a:t>Status</a:t>
            </a:r>
          </a:p>
          <a:p>
            <a:pPr lvl="1"/>
            <a:r>
              <a:rPr lang="de-DE" dirty="0"/>
              <a:t>Header</a:t>
            </a:r>
          </a:p>
          <a:p>
            <a:pPr lvl="1"/>
            <a:r>
              <a:rPr lang="de-DE" dirty="0"/>
              <a:t>Body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99992" y="2852937"/>
            <a:ext cx="4104456" cy="3477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App</a:t>
            </a:r>
            <a:br>
              <a:rPr kumimoji="0" lang="de-DE" altLang="de-DE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def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call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C37522"/>
                </a:solidFill>
                <a:effectLst/>
                <a:latin typeface="Courier New" pitchFamily="49" charset="0"/>
                <a:cs typeface="Courier New" pitchFamily="49" charset="0"/>
              </a:rPr>
              <a:t>env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[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200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{}, [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"HTML"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 ]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end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de-DE" altLang="de-DE" sz="2000" b="1" i="0" u="none" strike="noStrike" cap="none" normalizeH="0" baseline="0" dirty="0">
              <a:ln>
                <a:noFill/>
              </a:ln>
              <a:solidFill>
                <a:srgbClr val="000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03C5A"/>
                </a:solidFill>
                <a:effectLst/>
                <a:latin typeface="Courier New" pitchFamily="49" charset="0"/>
                <a:cs typeface="Courier New" pitchFamily="49" charset="0"/>
              </a:rPr>
              <a:t>env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{}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03C5A"/>
                </a:solidFill>
                <a:effectLst/>
                <a:latin typeface="Courier New" pitchFamily="49" charset="0"/>
                <a:cs typeface="Courier New" pitchFamily="49" charset="0"/>
              </a:rPr>
              <a:t>app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003C5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de-DE" altLang="de-DE" sz="2000" b="1" i="1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App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.new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03C5A"/>
                </a:solidFill>
                <a:effectLst/>
                <a:latin typeface="Courier New" pitchFamily="49" charset="0"/>
                <a:cs typeface="Courier New" pitchFamily="49" charset="0"/>
              </a:rPr>
              <a:t>app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.call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03C5A"/>
                </a:solidFill>
                <a:effectLst/>
                <a:latin typeface="Courier New" pitchFamily="49" charset="0"/>
                <a:cs typeface="Courier New" pitchFamily="49" charset="0"/>
              </a:rPr>
              <a:t>env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09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in </a:t>
            </a:r>
            <a:r>
              <a:rPr lang="de-DE" dirty="0" err="1"/>
              <a:t>Rails</a:t>
            </a:r>
            <a:endParaRPr lang="de-DE" dirty="0"/>
          </a:p>
        </p:txBody>
      </p:sp>
      <p:pic>
        <p:nvPicPr>
          <p:cNvPr id="2050" name="Picture 2" descr="C:\Users\OfficePC\AppData\Local\Microsoft\Windows\Temporary Internet Files\Content.IE5\FQ27WELJ\browser_logos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56" y="1484784"/>
            <a:ext cx="1974288" cy="202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feil nach rechts 4"/>
          <p:cNvSpPr/>
          <p:nvPr/>
        </p:nvSpPr>
        <p:spPr>
          <a:xfrm>
            <a:off x="2267744" y="1829969"/>
            <a:ext cx="4599102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Request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866846" y="1300379"/>
            <a:ext cx="1888885" cy="1279290"/>
            <a:chOff x="4048125" y="1819287"/>
            <a:chExt cx="2095500" cy="1419225"/>
          </a:xfrm>
        </p:grpSpPr>
        <p:pic>
          <p:nvPicPr>
            <p:cNvPr id="2051" name="Picture 3" descr="C:\Users\OfficePC\AppData\Local\Microsoft\Windows\Temporary Internet Files\Content.IE5\6AK12EJM\220px-Router.svg[1]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1819287"/>
              <a:ext cx="2095500" cy="1419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/>
            <p:cNvSpPr txBox="1"/>
            <p:nvPr/>
          </p:nvSpPr>
          <p:spPr>
            <a:xfrm>
              <a:off x="4537712" y="2636912"/>
              <a:ext cx="11144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Router</a:t>
              </a:r>
              <a:endParaRPr lang="de-DE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8" name="Pfeil nach unten 7"/>
          <p:cNvSpPr/>
          <p:nvPr/>
        </p:nvSpPr>
        <p:spPr>
          <a:xfrm>
            <a:off x="7621506" y="2579669"/>
            <a:ext cx="432048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1" name="Gruppieren 10"/>
          <p:cNvGrpSpPr/>
          <p:nvPr/>
        </p:nvGrpSpPr>
        <p:grpSpPr>
          <a:xfrm>
            <a:off x="6669521" y="3610818"/>
            <a:ext cx="1903969" cy="2400078"/>
            <a:chOff x="6357370" y="2807333"/>
            <a:chExt cx="2280710" cy="2874984"/>
          </a:xfrm>
        </p:grpSpPr>
        <p:pic>
          <p:nvPicPr>
            <p:cNvPr id="2053" name="Picture 5" descr="C:\Users\OfficePC\AppData\Local\Microsoft\Windows\Temporary Internet Files\Content.IE5\INF1YMGL\gears_16[1]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4730" b="89865" l="12121" r="89807">
                          <a14:backgroundMark x1="28650" y1="29392" x2="28650" y2="29392"/>
                          <a14:backgroundMark x1="33058" y1="46622" x2="33058" y2="46622"/>
                          <a14:backgroundMark x1="45179" y1="45608" x2="45179" y2="45608"/>
                          <a14:backgroundMark x1="66116" y1="55743" x2="66116" y2="55743"/>
                          <a14:backgroundMark x1="76033" y1="64189" x2="76033" y2="64189"/>
                          <a14:backgroundMark x1="69146" y1="77027" x2="69146" y2="77027"/>
                          <a14:backgroundMark x1="59780" y1="67230" x2="59780" y2="67230"/>
                          <a14:backgroundMark x1="26171" y1="71959" x2="26171" y2="71959"/>
                          <a14:backgroundMark x1="39118" y1="34122" x2="39118" y2="34122"/>
                          <a14:backgroundMark x1="68595" y1="63176" x2="68595" y2="6317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8" r="13636"/>
            <a:stretch/>
          </p:blipFill>
          <p:spPr bwMode="auto">
            <a:xfrm rot="11700000">
              <a:off x="6357370" y="2807333"/>
              <a:ext cx="2174172" cy="2397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/>
            <p:cNvSpPr txBox="1"/>
            <p:nvPr/>
          </p:nvSpPr>
          <p:spPr>
            <a:xfrm>
              <a:off x="6460199" y="5055567"/>
              <a:ext cx="2177881" cy="6267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800" dirty="0"/>
                <a:t>Controller</a:t>
              </a:r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294908" y="5139283"/>
            <a:ext cx="2769806" cy="1368152"/>
            <a:chOff x="2123728" y="5286399"/>
            <a:chExt cx="3096344" cy="1368152"/>
          </a:xfrm>
        </p:grpSpPr>
        <p:pic>
          <p:nvPicPr>
            <p:cNvPr id="2054" name="Picture 6" descr="C:\Users\OfficePC\AppData\Local\Microsoft\Windows\Temporary Internet Files\Content.IE5\L8AUXJ6M\layered_database_source_documents_by_barrymieny-d5rnycs[1]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5286399"/>
              <a:ext cx="1368152" cy="136815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feld 11"/>
            <p:cNvSpPr txBox="1"/>
            <p:nvPr/>
          </p:nvSpPr>
          <p:spPr>
            <a:xfrm>
              <a:off x="2123728" y="5970475"/>
              <a:ext cx="1864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Database</a:t>
              </a:r>
              <a:endParaRPr lang="de-DE" dirty="0"/>
            </a:p>
          </p:txBody>
        </p:sp>
      </p:grpSp>
      <p:sp>
        <p:nvSpPr>
          <p:cNvPr id="14" name="Pfeil nach unten 13"/>
          <p:cNvSpPr/>
          <p:nvPr/>
        </p:nvSpPr>
        <p:spPr>
          <a:xfrm rot="4315586">
            <a:off x="5920234" y="4727368"/>
            <a:ext cx="360040" cy="1836096"/>
          </a:xfrm>
          <a:prstGeom prst="downArrow">
            <a:avLst/>
          </a:prstGeom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flatTx/>
          </a:bodyPr>
          <a:lstStyle/>
          <a:p>
            <a:pPr algn="ctr"/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2232223" y="3830959"/>
            <a:ext cx="2653730" cy="1442839"/>
            <a:chOff x="2232223" y="3830959"/>
            <a:chExt cx="2653730" cy="1442839"/>
          </a:xfrm>
        </p:grpSpPr>
        <p:pic>
          <p:nvPicPr>
            <p:cNvPr id="2055" name="Picture 7" descr="C:\Users\OfficePC\AppData\Local\Microsoft\Windows\Temporary Internet Files\Content.IE5\FQ27WELJ\javascript-html5-300x300[1]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5"/>
            <a:stretch/>
          </p:blipFill>
          <p:spPr bwMode="auto">
            <a:xfrm>
              <a:off x="3203848" y="3830959"/>
              <a:ext cx="1682105" cy="144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feld 14"/>
            <p:cNvSpPr txBox="1"/>
            <p:nvPr/>
          </p:nvSpPr>
          <p:spPr>
            <a:xfrm>
              <a:off x="2232223" y="4437112"/>
              <a:ext cx="14800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/>
                <a:t>View</a:t>
              </a:r>
            </a:p>
          </p:txBody>
        </p:sp>
      </p:grpSp>
      <p:sp>
        <p:nvSpPr>
          <p:cNvPr id="22" name="Pfeil nach unten 21"/>
          <p:cNvSpPr/>
          <p:nvPr/>
        </p:nvSpPr>
        <p:spPr>
          <a:xfrm rot="5400000">
            <a:off x="5813023" y="3916241"/>
            <a:ext cx="360040" cy="1564962"/>
          </a:xfrm>
          <a:prstGeom prst="downArrow">
            <a:avLst/>
          </a:prstGeom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flatTx/>
          </a:bodyPr>
          <a:lstStyle/>
          <a:p>
            <a:pPr algn="ctr"/>
            <a:endParaRPr lang="de-DE" dirty="0"/>
          </a:p>
        </p:txBody>
      </p:sp>
      <p:sp>
        <p:nvSpPr>
          <p:cNvPr id="16" name="Rechteckiger Pfeil 15"/>
          <p:cNvSpPr/>
          <p:nvPr/>
        </p:nvSpPr>
        <p:spPr>
          <a:xfrm flipH="1">
            <a:off x="2123728" y="2924945"/>
            <a:ext cx="4824536" cy="79208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t" anchorCtr="0"/>
          <a:lstStyle/>
          <a:p>
            <a:r>
              <a:rPr lang="de-DE" dirty="0">
                <a:solidFill>
                  <a:schemeClr val="tx1"/>
                </a:solidFill>
              </a:rPr>
              <a:t>  </a:t>
            </a:r>
            <a:r>
              <a:rPr lang="de-DE" dirty="0">
                <a:solidFill>
                  <a:schemeClr val="bg1"/>
                </a:solidFill>
              </a:rPr>
              <a:t>Response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850599" y="1844824"/>
            <a:ext cx="2161561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Apache</a:t>
            </a:r>
          </a:p>
          <a:p>
            <a:r>
              <a:rPr lang="de-DE" dirty="0" err="1"/>
              <a:t>Nginx</a:t>
            </a:r>
            <a:endParaRPr lang="de-DE" dirty="0"/>
          </a:p>
          <a:p>
            <a:pPr algn="ctr"/>
            <a:r>
              <a:rPr lang="de-DE" dirty="0"/>
              <a:t>Passenger</a:t>
            </a:r>
          </a:p>
          <a:p>
            <a:pPr algn="r"/>
            <a:r>
              <a:rPr lang="de-DE" dirty="0"/>
              <a:t>Puma</a:t>
            </a:r>
          </a:p>
          <a:p>
            <a:pPr algn="r"/>
            <a:r>
              <a:rPr lang="de-DE" dirty="0" err="1"/>
              <a:t>Webrick</a:t>
            </a:r>
            <a:endParaRPr lang="de-DE" dirty="0"/>
          </a:p>
          <a:p>
            <a:pPr algn="r"/>
            <a:r>
              <a:rPr lang="de-DE" dirty="0" err="1"/>
              <a:t>Unicorn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B1E96-813F-3D4F-92DC-2C3ED9316901}"/>
              </a:ext>
            </a:extLst>
          </p:cNvPr>
          <p:cNvSpPr txBox="1"/>
          <p:nvPr/>
        </p:nvSpPr>
        <p:spPr>
          <a:xfrm>
            <a:off x="3949587" y="5812708"/>
            <a:ext cx="1215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/>
              <a:t>Model</a:t>
            </a:r>
          </a:p>
        </p:txBody>
      </p:sp>
      <p:sp>
        <p:nvSpPr>
          <p:cNvPr id="24" name="Pfeil nach unten 13">
            <a:extLst>
              <a:ext uri="{FF2B5EF4-FFF2-40B4-BE49-F238E27FC236}">
                <a16:creationId xmlns:a16="http://schemas.microsoft.com/office/drawing/2014/main" id="{1F962570-FB65-8C4A-8562-2EDB5317926C}"/>
              </a:ext>
            </a:extLst>
          </p:cNvPr>
          <p:cNvSpPr/>
          <p:nvPr/>
        </p:nvSpPr>
        <p:spPr>
          <a:xfrm rot="5400000">
            <a:off x="3184688" y="5737358"/>
            <a:ext cx="360040" cy="695222"/>
          </a:xfrm>
          <a:prstGeom prst="downArrow">
            <a:avLst/>
          </a:prstGeom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flatTx/>
          </a:bodyPr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752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22" grpId="0" animBg="1"/>
      <p:bldP spid="16" grpId="0" animBg="1"/>
      <p:bldP spid="10" grpId="0" animBg="1"/>
      <p:bldP spid="4" grpId="0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ActiveRecord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Geschäftslogik der Applikation</a:t>
            </a:r>
          </a:p>
          <a:p>
            <a:r>
              <a:rPr lang="de-DE" dirty="0"/>
              <a:t>Entspricht einer Datenbank-Tabelle</a:t>
            </a:r>
          </a:p>
          <a:p>
            <a:r>
              <a:rPr lang="de-DE" dirty="0"/>
              <a:t>Erben von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ActiveRecord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::Base</a:t>
            </a:r>
            <a:endParaRPr lang="de-DE" dirty="0"/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new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create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>
                <a:latin typeface="Consolas" pitchFamily="49" charset="0"/>
                <a:cs typeface="Consolas" pitchFamily="49" charset="0"/>
              </a:rPr>
              <a:t>all</a:t>
            </a:r>
          </a:p>
          <a:p>
            <a:pPr lvl="1"/>
            <a:r>
              <a:rPr lang="de-DE" dirty="0">
                <a:latin typeface="Consolas" pitchFamily="49" charset="0"/>
                <a:cs typeface="Consolas" pitchFamily="49" charset="0"/>
              </a:rPr>
              <a:t>find &lt;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id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where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: &lt;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de-DE" dirty="0">
                <a:latin typeface="Consolas" pitchFamily="49" charset="0"/>
                <a:cs typeface="Consolas" pitchFamily="49" charset="0"/>
              </a:rPr>
              <a:t>update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: &lt;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name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&gt;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destroy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228184" y="116632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models</a:t>
            </a:r>
            <a:endParaRPr lang="de-DE" sz="2400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6164410" y="5270888"/>
            <a:ext cx="2586773" cy="1281335"/>
            <a:chOff x="2391767" y="3621210"/>
            <a:chExt cx="6123743" cy="3033341"/>
          </a:xfrm>
        </p:grpSpPr>
        <p:pic>
          <p:nvPicPr>
            <p:cNvPr id="6" name="Picture 5" descr="C:\Users\OfficePC\AppData\Local\Microsoft\Windows\Temporary Internet Files\Content.IE5\INF1YMGL\gears_16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0" b="99020" l="12602" r="89431">
                          <a14:backgroundMark x1="46748" y1="40686" x2="46748" y2="40686"/>
                          <a14:backgroundMark x1="26829" y1="27941" x2="26829" y2="27941"/>
                          <a14:backgroundMark x1="29268" y1="45588" x2="29268" y2="45588"/>
                          <a14:backgroundMark x1="43089" y1="25490" x2="43089" y2="25490"/>
                          <a14:backgroundMark x1="69512" y1="75980" x2="69512" y2="75980"/>
                          <a14:backgroundMark x1="75203" y1="62255" x2="75203" y2="62255"/>
                          <a14:backgroundMark x1="62195" y1="56373" x2="62195" y2="56373"/>
                          <a14:backgroundMark x1="58537" y1="69118" x2="58537" y2="69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8" r="13636"/>
            <a:stretch/>
          </p:blipFill>
          <p:spPr bwMode="auto">
            <a:xfrm rot="11700000">
              <a:off x="6700479" y="3621210"/>
              <a:ext cx="1815031" cy="200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:\Users\OfficePC\AppData\Local\Microsoft\Windows\Temporary Internet Files\Content.IE5\L8AUXJ6M\layered_database_source_documents_by_barrymieny-d5rnyc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767" y="5286398"/>
              <a:ext cx="1368153" cy="136815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Pfeil nach unten 10"/>
            <p:cNvSpPr/>
            <p:nvPr/>
          </p:nvSpPr>
          <p:spPr>
            <a:xfrm rot="4652988">
              <a:off x="5263042" y="4199445"/>
              <a:ext cx="360040" cy="3182136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  <p:pic>
          <p:nvPicPr>
            <p:cNvPr id="13" name="Picture 7" descr="C:\Users\OfficePC\AppData\Local\Microsoft\Windows\Temporary Internet Files\Content.IE5\FQ27WELJ\javascript-html5-300x30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5"/>
            <a:stretch/>
          </p:blipFill>
          <p:spPr bwMode="auto">
            <a:xfrm>
              <a:off x="3203849" y="3830960"/>
              <a:ext cx="1682106" cy="144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Pfeil nach unten 14"/>
            <p:cNvSpPr/>
            <p:nvPr/>
          </p:nvSpPr>
          <p:spPr>
            <a:xfrm rot="5400000">
              <a:off x="5813023" y="3916241"/>
              <a:ext cx="360040" cy="1564962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030808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ActionController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r>
              <a:rPr lang="de-DE" dirty="0"/>
              <a:t>Bindeglied zwischen Anfrage und Antwort</a:t>
            </a:r>
          </a:p>
          <a:p>
            <a:r>
              <a:rPr lang="de-DE" dirty="0"/>
              <a:t>Plural</a:t>
            </a:r>
          </a:p>
          <a:p>
            <a:r>
              <a:rPr lang="de-DE" dirty="0"/>
              <a:t>Dateiname </a:t>
            </a:r>
            <a:r>
              <a:rPr lang="de-DE" dirty="0" err="1"/>
              <a:t>underscore</a:t>
            </a:r>
            <a:r>
              <a:rPr lang="de-DE" dirty="0"/>
              <a:t>: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posts_controller.rb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PostsController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ApplicationController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ApplicationController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&lt;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ActionController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::Base</a:t>
            </a:r>
          </a:p>
          <a:p>
            <a:r>
              <a:rPr lang="de-DE" dirty="0"/>
              <a:t>Aktionen sind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/>
              <a:t> Methoden</a:t>
            </a:r>
          </a:p>
          <a:p>
            <a:r>
              <a:rPr lang="de-DE" dirty="0"/>
              <a:t>Umgebung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cookies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headers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params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request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session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, 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response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,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logger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228184" y="116632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controllers</a:t>
            </a:r>
            <a:endParaRPr lang="de-DE" sz="2400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6164410" y="5270888"/>
            <a:ext cx="2586773" cy="1281335"/>
            <a:chOff x="2391767" y="3621210"/>
            <a:chExt cx="6123743" cy="3033341"/>
          </a:xfrm>
        </p:grpSpPr>
        <p:pic>
          <p:nvPicPr>
            <p:cNvPr id="6" name="Picture 5" descr="C:\Users\OfficePC\AppData\Local\Microsoft\Windows\Temporary Internet Files\Content.IE5\INF1YMGL\gears_16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0" b="99020" l="12602" r="89431">
                          <a14:backgroundMark x1="46748" y1="40686" x2="46748" y2="40686"/>
                          <a14:backgroundMark x1="26829" y1="27941" x2="26829" y2="27941"/>
                          <a14:backgroundMark x1="29268" y1="45588" x2="29268" y2="45588"/>
                          <a14:backgroundMark x1="43089" y1="25490" x2="43089" y2="25490"/>
                          <a14:backgroundMark x1="69512" y1="75980" x2="69512" y2="75980"/>
                          <a14:backgroundMark x1="75203" y1="62255" x2="75203" y2="62255"/>
                          <a14:backgroundMark x1="62195" y1="56373" x2="62195" y2="56373"/>
                          <a14:backgroundMark x1="58537" y1="69118" x2="58537" y2="69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8" r="13636"/>
            <a:stretch/>
          </p:blipFill>
          <p:spPr bwMode="auto">
            <a:xfrm rot="11700000">
              <a:off x="6700479" y="3621210"/>
              <a:ext cx="1815031" cy="200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C:\Users\OfficePC\AppData\Local\Microsoft\Windows\Temporary Internet Files\Content.IE5\L8AUXJ6M\layered_database_source_documents_by_barrymieny-d5rnyc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767" y="5286398"/>
              <a:ext cx="1368153" cy="136815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Pfeil nach unten 10"/>
            <p:cNvSpPr/>
            <p:nvPr/>
          </p:nvSpPr>
          <p:spPr>
            <a:xfrm rot="4652988">
              <a:off x="5263042" y="4199445"/>
              <a:ext cx="360040" cy="3182136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  <p:pic>
          <p:nvPicPr>
            <p:cNvPr id="13" name="Picture 7" descr="C:\Users\OfficePC\AppData\Local\Microsoft\Windows\Temporary Internet Files\Content.IE5\FQ27WELJ\javascript-html5-300x30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5"/>
            <a:stretch/>
          </p:blipFill>
          <p:spPr bwMode="auto">
            <a:xfrm>
              <a:off x="3203849" y="3830960"/>
              <a:ext cx="1682106" cy="144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Pfeil nach unten 14"/>
            <p:cNvSpPr/>
            <p:nvPr/>
          </p:nvSpPr>
          <p:spPr>
            <a:xfrm rot="5400000">
              <a:off x="5813023" y="3916241"/>
              <a:ext cx="360040" cy="1564962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064021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ActionController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6191"/>
          </a:xfrm>
        </p:spPr>
        <p:txBody>
          <a:bodyPr>
            <a:normAutofit/>
          </a:bodyPr>
          <a:lstStyle/>
          <a:p>
            <a:r>
              <a:rPr lang="de-DE" dirty="0"/>
              <a:t>Aufgaben</a:t>
            </a:r>
          </a:p>
          <a:p>
            <a:pPr lvl="1"/>
            <a:r>
              <a:rPr lang="de-DE" dirty="0"/>
              <a:t>User </a:t>
            </a:r>
            <a:r>
              <a:rPr lang="de-DE" dirty="0" err="1"/>
              <a:t>Authorisieren</a:t>
            </a:r>
            <a:endParaRPr lang="de-DE" dirty="0"/>
          </a:p>
          <a:p>
            <a:pPr lvl="1"/>
            <a:r>
              <a:rPr lang="de-DE" dirty="0"/>
              <a:t>Anfrage verarbeiten (CRUD)</a:t>
            </a:r>
          </a:p>
          <a:p>
            <a:pPr lvl="2"/>
            <a:r>
              <a:rPr lang="de-DE" dirty="0" err="1"/>
              <a:t>Post.new</a:t>
            </a:r>
            <a:endParaRPr lang="de-DE" dirty="0"/>
          </a:p>
          <a:p>
            <a:pPr lvl="2"/>
            <a:r>
              <a:rPr lang="de-DE" dirty="0" err="1"/>
              <a:t>Post.find</a:t>
            </a:r>
            <a:r>
              <a:rPr lang="de-DE" dirty="0"/>
              <a:t> </a:t>
            </a:r>
            <a:r>
              <a:rPr lang="de-DE" dirty="0" err="1"/>
              <a:t>params</a:t>
            </a:r>
            <a:r>
              <a:rPr lang="de-DE" dirty="0"/>
              <a:t>[:</a:t>
            </a:r>
            <a:r>
              <a:rPr lang="de-DE" dirty="0" err="1"/>
              <a:t>id</a:t>
            </a:r>
            <a:r>
              <a:rPr lang="de-DE" dirty="0"/>
              <a:t>]</a:t>
            </a:r>
          </a:p>
          <a:p>
            <a:pPr lvl="2"/>
            <a:r>
              <a:rPr lang="de-DE" dirty="0" err="1"/>
              <a:t>Post.all</a:t>
            </a:r>
            <a:endParaRPr lang="de-DE" dirty="0"/>
          </a:p>
          <a:p>
            <a:pPr lvl="2"/>
            <a:r>
              <a:rPr lang="de-DE" dirty="0" err="1"/>
              <a:t>Post.update</a:t>
            </a:r>
            <a:r>
              <a:rPr lang="de-DE" dirty="0"/>
              <a:t> </a:t>
            </a:r>
            <a:r>
              <a:rPr lang="de-DE" dirty="0" err="1"/>
              <a:t>post_params</a:t>
            </a:r>
            <a:endParaRPr lang="de-DE" dirty="0"/>
          </a:p>
          <a:p>
            <a:pPr lvl="2"/>
            <a:r>
              <a:rPr lang="de-DE" dirty="0" err="1"/>
              <a:t>Post.find</a:t>
            </a:r>
            <a:r>
              <a:rPr lang="de-DE" dirty="0"/>
              <a:t>(</a:t>
            </a:r>
            <a:r>
              <a:rPr lang="de-DE" dirty="0" err="1"/>
              <a:t>params</a:t>
            </a:r>
            <a:r>
              <a:rPr lang="de-DE" dirty="0"/>
              <a:t>[:</a:t>
            </a:r>
            <a:r>
              <a:rPr lang="de-DE" dirty="0" err="1"/>
              <a:t>id</a:t>
            </a:r>
            <a:r>
              <a:rPr lang="de-DE" dirty="0"/>
              <a:t>]).</a:t>
            </a:r>
            <a:r>
              <a:rPr lang="de-DE" dirty="0" err="1"/>
              <a:t>destroy</a:t>
            </a:r>
            <a:endParaRPr lang="de-DE" dirty="0"/>
          </a:p>
          <a:p>
            <a:pPr lvl="1"/>
            <a:r>
              <a:rPr lang="de-DE" dirty="0"/>
              <a:t>Umleiten</a:t>
            </a:r>
          </a:p>
          <a:p>
            <a:pPr lvl="2"/>
            <a:r>
              <a:rPr lang="de-DE" dirty="0" err="1"/>
              <a:t>redirect_to</a:t>
            </a:r>
            <a:r>
              <a:rPr lang="de-DE" dirty="0"/>
              <a:t> </a:t>
            </a:r>
            <a:r>
              <a:rPr lang="de-DE" dirty="0" err="1"/>
              <a:t>posts_url</a:t>
            </a:r>
            <a:endParaRPr lang="de-DE" dirty="0"/>
          </a:p>
          <a:p>
            <a:pPr lvl="1"/>
            <a:r>
              <a:rPr lang="de-DE" dirty="0"/>
              <a:t>View Rendern</a:t>
            </a:r>
          </a:p>
          <a:p>
            <a:pPr lvl="2"/>
            <a:r>
              <a:rPr lang="de-DE" dirty="0" err="1"/>
              <a:t>render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: "Ok"</a:t>
            </a:r>
          </a:p>
          <a:p>
            <a:pPr lvl="2"/>
            <a:r>
              <a:rPr lang="de-DE" dirty="0" err="1"/>
              <a:t>head</a:t>
            </a:r>
            <a:r>
              <a:rPr lang="de-DE" dirty="0"/>
              <a:t> :</a:t>
            </a:r>
            <a:r>
              <a:rPr lang="de-DE" dirty="0" err="1"/>
              <a:t>unauthorized</a:t>
            </a:r>
            <a:endParaRPr lang="de-DE" dirty="0"/>
          </a:p>
          <a:p>
            <a:pPr lvl="2"/>
            <a:r>
              <a:rPr lang="de-DE" dirty="0" err="1"/>
              <a:t>render</a:t>
            </a:r>
            <a:r>
              <a:rPr lang="de-DE" dirty="0"/>
              <a:t> "</a:t>
            </a:r>
            <a:r>
              <a:rPr lang="de-DE" dirty="0" err="1"/>
              <a:t>posts</a:t>
            </a:r>
            <a:r>
              <a:rPr lang="de-DE" dirty="0"/>
              <a:t>/</a:t>
            </a:r>
            <a:r>
              <a:rPr lang="de-DE" dirty="0" err="1"/>
              <a:t>index</a:t>
            </a:r>
            <a:r>
              <a:rPr lang="de-DE" dirty="0"/>
              <a:t>", </a:t>
            </a:r>
            <a:r>
              <a:rPr lang="de-DE" dirty="0" err="1"/>
              <a:t>layout</a:t>
            </a:r>
            <a:r>
              <a:rPr lang="de-DE" dirty="0"/>
              <a:t>: "</a:t>
            </a:r>
            <a:r>
              <a:rPr lang="de-DE" dirty="0" err="1"/>
              <a:t>application</a:t>
            </a:r>
            <a:r>
              <a:rPr lang="de-DE" dirty="0"/>
              <a:t>„</a:t>
            </a:r>
          </a:p>
          <a:p>
            <a:pPr lvl="2"/>
            <a:r>
              <a:rPr lang="de-DE" dirty="0" err="1"/>
              <a:t>render</a:t>
            </a:r>
            <a:r>
              <a:rPr lang="de-DE" dirty="0"/>
              <a:t> @</a:t>
            </a:r>
            <a:r>
              <a:rPr lang="de-DE" dirty="0" err="1"/>
              <a:t>posts</a:t>
            </a:r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6228184" y="116632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controllers</a:t>
            </a:r>
            <a:endParaRPr lang="de-DE" sz="2400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6164410" y="5270888"/>
            <a:ext cx="2586773" cy="1281335"/>
            <a:chOff x="2391767" y="3621210"/>
            <a:chExt cx="6123743" cy="3033341"/>
          </a:xfrm>
        </p:grpSpPr>
        <p:pic>
          <p:nvPicPr>
            <p:cNvPr id="18" name="Picture 5" descr="C:\Users\OfficePC\AppData\Local\Microsoft\Windows\Temporary Internet Files\Content.IE5\INF1YMGL\gears_16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0" b="99020" l="12602" r="89431">
                          <a14:backgroundMark x1="46748" y1="40686" x2="46748" y2="40686"/>
                          <a14:backgroundMark x1="26829" y1="27941" x2="26829" y2="27941"/>
                          <a14:backgroundMark x1="29268" y1="45588" x2="29268" y2="45588"/>
                          <a14:backgroundMark x1="43089" y1="25490" x2="43089" y2="25490"/>
                          <a14:backgroundMark x1="69512" y1="75980" x2="69512" y2="75980"/>
                          <a14:backgroundMark x1="75203" y1="62255" x2="75203" y2="62255"/>
                          <a14:backgroundMark x1="62195" y1="56373" x2="62195" y2="56373"/>
                          <a14:backgroundMark x1="58537" y1="69118" x2="58537" y2="69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8" r="13636"/>
            <a:stretch/>
          </p:blipFill>
          <p:spPr bwMode="auto">
            <a:xfrm rot="11700000">
              <a:off x="6700479" y="3621210"/>
              <a:ext cx="1815031" cy="200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C:\Users\OfficePC\AppData\Local\Microsoft\Windows\Temporary Internet Files\Content.IE5\L8AUXJ6M\layered_database_source_documents_by_barrymieny-d5rnyc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767" y="5286398"/>
              <a:ext cx="1368153" cy="136815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Pfeil nach unten 19"/>
            <p:cNvSpPr/>
            <p:nvPr/>
          </p:nvSpPr>
          <p:spPr>
            <a:xfrm rot="4652988">
              <a:off x="5263042" y="4199445"/>
              <a:ext cx="360040" cy="3182136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  <p:pic>
          <p:nvPicPr>
            <p:cNvPr id="21" name="Picture 7" descr="C:\Users\OfficePC\AppData\Local\Microsoft\Windows\Temporary Internet Files\Content.IE5\FQ27WELJ\javascript-html5-300x30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5"/>
            <a:stretch/>
          </p:blipFill>
          <p:spPr bwMode="auto">
            <a:xfrm>
              <a:off x="3203849" y="3830960"/>
              <a:ext cx="1682106" cy="144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Pfeil nach unten 21"/>
            <p:cNvSpPr/>
            <p:nvPr/>
          </p:nvSpPr>
          <p:spPr>
            <a:xfrm rot="5400000">
              <a:off x="5813023" y="3916241"/>
              <a:ext cx="360040" cy="1564962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28158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/>
              <a:t>Ruby on </a:t>
            </a:r>
            <a:r>
              <a:rPr lang="de-DE" dirty="0" err="1"/>
              <a:t>Rails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Frontend Development</a:t>
            </a:r>
          </a:p>
          <a:p>
            <a:pPr lvl="1"/>
            <a:r>
              <a:rPr lang="de-DE" dirty="0" err="1"/>
              <a:t>Assets</a:t>
            </a:r>
            <a:r>
              <a:rPr lang="de-DE" dirty="0"/>
              <a:t> (CSS, JS, Images)</a:t>
            </a:r>
          </a:p>
          <a:p>
            <a:pPr lvl="1"/>
            <a:r>
              <a:rPr lang="de-DE" dirty="0"/>
              <a:t>Turbolinks &amp; </a:t>
            </a:r>
            <a:r>
              <a:rPr lang="de-DE" dirty="0" err="1"/>
              <a:t>Websockets</a:t>
            </a:r>
            <a:endParaRPr lang="de-DE" dirty="0"/>
          </a:p>
          <a:p>
            <a:pPr lvl="1"/>
            <a:r>
              <a:rPr lang="de-DE" dirty="0"/>
              <a:t>Singlepage </a:t>
            </a:r>
            <a:r>
              <a:rPr lang="de-DE" dirty="0" err="1"/>
              <a:t>Applications</a:t>
            </a:r>
            <a:r>
              <a:rPr lang="de-DE" dirty="0"/>
              <a:t> </a:t>
            </a:r>
          </a:p>
          <a:p>
            <a:r>
              <a:rPr lang="de-DE" dirty="0" err="1"/>
              <a:t>Rails</a:t>
            </a:r>
            <a:r>
              <a:rPr lang="de-DE" dirty="0"/>
              <a:t> </a:t>
            </a:r>
            <a:r>
              <a:rPr lang="de-DE" dirty="0" err="1"/>
              <a:t>Advanced</a:t>
            </a:r>
            <a:endParaRPr lang="de-DE" dirty="0"/>
          </a:p>
          <a:p>
            <a:pPr lvl="1"/>
            <a:r>
              <a:rPr lang="de-DE" dirty="0"/>
              <a:t>Features</a:t>
            </a:r>
          </a:p>
          <a:p>
            <a:pPr lvl="1"/>
            <a:r>
              <a:rPr lang="de-DE" dirty="0"/>
              <a:t>Und </a:t>
            </a:r>
            <a:r>
              <a:rPr lang="de-DE" dirty="0" err="1"/>
              <a:t>Gems</a:t>
            </a:r>
            <a:endParaRPr lang="de-DE" dirty="0"/>
          </a:p>
          <a:p>
            <a:r>
              <a:rPr lang="de-DE" dirty="0"/>
              <a:t>Sonstiges</a:t>
            </a:r>
          </a:p>
          <a:p>
            <a:pPr lvl="1"/>
            <a:r>
              <a:rPr lang="de-DE" dirty="0" err="1"/>
              <a:t>Advanced</a:t>
            </a:r>
            <a:r>
              <a:rPr lang="de-DE" dirty="0"/>
              <a:t> Ruby</a:t>
            </a:r>
          </a:p>
          <a:p>
            <a:pPr lvl="1"/>
            <a:r>
              <a:rPr lang="de-DE" dirty="0"/>
              <a:t>REST-API</a:t>
            </a:r>
          </a:p>
          <a:p>
            <a:pPr lvl="1"/>
            <a:r>
              <a:rPr lang="de-DE" dirty="0" err="1"/>
              <a:t>Deployment</a:t>
            </a:r>
            <a:endParaRPr lang="de-DE" dirty="0"/>
          </a:p>
          <a:p>
            <a:r>
              <a:rPr lang="de-DE" dirty="0"/>
              <a:t>Klausur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/>
              <a:t>Ruby</a:t>
            </a:r>
          </a:p>
          <a:p>
            <a:r>
              <a:rPr lang="de-DE" b="1" dirty="0">
                <a:solidFill>
                  <a:srgbClr val="C00000"/>
                </a:solidFill>
              </a:rPr>
              <a:t>Rack</a:t>
            </a:r>
          </a:p>
          <a:p>
            <a:pPr lvl="1"/>
            <a:r>
              <a:rPr lang="de-DE" sz="2400" b="1" dirty="0">
                <a:solidFill>
                  <a:srgbClr val="C00000"/>
                </a:solidFill>
              </a:rPr>
              <a:t>Sinatra</a:t>
            </a:r>
          </a:p>
          <a:p>
            <a:r>
              <a:rPr lang="de-DE" b="1" dirty="0" err="1">
                <a:solidFill>
                  <a:srgbClr val="C00000"/>
                </a:solidFill>
              </a:rPr>
              <a:t>Rails</a:t>
            </a:r>
            <a:endParaRPr lang="de-DE" b="1" dirty="0">
              <a:solidFill>
                <a:srgbClr val="C00000"/>
              </a:solidFill>
            </a:endParaRPr>
          </a:p>
          <a:p>
            <a:pPr lvl="1"/>
            <a:r>
              <a:rPr lang="de-DE" sz="2400" b="1" dirty="0">
                <a:solidFill>
                  <a:srgbClr val="C00000"/>
                </a:solidFill>
              </a:rPr>
              <a:t>Aufbau (MVC)</a:t>
            </a:r>
          </a:p>
          <a:p>
            <a:pPr lvl="1"/>
            <a:r>
              <a:rPr lang="de-DE" sz="2400" b="1" dirty="0">
                <a:solidFill>
                  <a:srgbClr val="C00000"/>
                </a:solidFill>
              </a:rPr>
              <a:t>Model</a:t>
            </a:r>
          </a:p>
          <a:p>
            <a:pPr lvl="1"/>
            <a:r>
              <a:rPr lang="de-DE" sz="2400" b="1" dirty="0">
                <a:solidFill>
                  <a:srgbClr val="C00000"/>
                </a:solidFill>
              </a:rPr>
              <a:t>Routing</a:t>
            </a:r>
          </a:p>
          <a:p>
            <a:pPr lvl="1"/>
            <a:r>
              <a:rPr lang="de-DE" sz="2400" b="1" dirty="0">
                <a:solidFill>
                  <a:srgbClr val="C00000"/>
                </a:solidFill>
              </a:rPr>
              <a:t>Controller</a:t>
            </a:r>
          </a:p>
          <a:p>
            <a:pPr lvl="1"/>
            <a:r>
              <a:rPr lang="de-DE" sz="2400" b="1" dirty="0">
                <a:solidFill>
                  <a:srgbClr val="C00000"/>
                </a:solidFill>
              </a:rPr>
              <a:t>View</a:t>
            </a:r>
          </a:p>
          <a:p>
            <a:r>
              <a:rPr lang="de-DE" dirty="0"/>
              <a:t>Data Access</a:t>
            </a:r>
          </a:p>
          <a:p>
            <a:pPr lvl="1"/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Record</a:t>
            </a:r>
            <a:r>
              <a:rPr lang="de-DE" dirty="0"/>
              <a:t> Pattern</a:t>
            </a:r>
          </a:p>
          <a:p>
            <a:pPr lvl="1"/>
            <a:r>
              <a:rPr lang="de-DE" dirty="0" err="1"/>
              <a:t>Associations</a:t>
            </a:r>
            <a:r>
              <a:rPr lang="de-DE" dirty="0"/>
              <a:t> / </a:t>
            </a:r>
            <a:r>
              <a:rPr lang="de-DE" dirty="0" err="1"/>
              <a:t>Migrations</a:t>
            </a:r>
            <a:endParaRPr lang="de-DE" dirty="0"/>
          </a:p>
          <a:p>
            <a:r>
              <a:rPr lang="de-DE" dirty="0"/>
              <a:t>TDD</a:t>
            </a:r>
          </a:p>
          <a:p>
            <a:pPr lvl="1"/>
            <a:r>
              <a:rPr lang="de-DE" dirty="0" err="1"/>
              <a:t>Rspec</a:t>
            </a:r>
            <a:r>
              <a:rPr lang="de-DE" dirty="0"/>
              <a:t>, </a:t>
            </a:r>
            <a:r>
              <a:rPr lang="de-DE" dirty="0" err="1"/>
              <a:t>Minitest</a:t>
            </a:r>
            <a:r>
              <a:rPr lang="de-DE" dirty="0"/>
              <a:t>, </a:t>
            </a:r>
            <a:r>
              <a:rPr lang="de-DE" dirty="0" err="1"/>
              <a:t>Cucumber</a:t>
            </a:r>
            <a:endParaRPr lang="de-DE" dirty="0"/>
          </a:p>
          <a:p>
            <a:pPr lvl="1"/>
            <a:r>
              <a:rPr lang="de-DE" dirty="0"/>
              <a:t>TDD und DHH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665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ActionController</a:t>
            </a:r>
            <a:r>
              <a:rPr lang="de-DE" dirty="0"/>
              <a:t> - Flash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Metainformationen an den User senden</a:t>
            </a:r>
          </a:p>
          <a:p>
            <a:r>
              <a:rPr lang="de-DE" dirty="0"/>
              <a:t>Wird in der Session gespeichert</a:t>
            </a:r>
          </a:p>
          <a:p>
            <a:pPr lvl="1"/>
            <a:r>
              <a:rPr lang="de-DE" dirty="0"/>
              <a:t>Überlebt also </a:t>
            </a:r>
            <a:r>
              <a:rPr lang="de-DE" dirty="0" err="1"/>
              <a:t>redirects</a:t>
            </a:r>
            <a:endParaRPr lang="de-DE" dirty="0"/>
          </a:p>
          <a:p>
            <a:r>
              <a:rPr lang="de-DE" dirty="0" err="1"/>
              <a:t>flash</a:t>
            </a:r>
            <a:r>
              <a:rPr lang="de-DE" dirty="0"/>
              <a:t>[:</a:t>
            </a:r>
            <a:r>
              <a:rPr lang="de-DE" dirty="0" err="1"/>
              <a:t>notice</a:t>
            </a:r>
            <a:r>
              <a:rPr lang="de-DE" dirty="0"/>
              <a:t>] = "Welcome"</a:t>
            </a:r>
          </a:p>
          <a:p>
            <a:r>
              <a:rPr lang="de-DE" dirty="0" err="1"/>
              <a:t>flash</a:t>
            </a:r>
            <a:r>
              <a:rPr lang="de-DE" dirty="0"/>
              <a:t>[:</a:t>
            </a:r>
            <a:r>
              <a:rPr lang="de-DE" dirty="0" err="1"/>
              <a:t>error</a:t>
            </a:r>
            <a:r>
              <a:rPr lang="de-DE" dirty="0"/>
              <a:t>] = "</a:t>
            </a:r>
            <a:r>
              <a:rPr lang="de-DE" dirty="0" err="1"/>
              <a:t>Permission</a:t>
            </a:r>
            <a:r>
              <a:rPr lang="de-DE" dirty="0"/>
              <a:t> </a:t>
            </a:r>
            <a:r>
              <a:rPr lang="de-DE" dirty="0" err="1"/>
              <a:t>denied</a:t>
            </a:r>
            <a:r>
              <a:rPr lang="de-DE" dirty="0"/>
              <a:t>"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228184" y="116632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controllers</a:t>
            </a:r>
            <a:endParaRPr lang="de-DE" sz="24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6164410" y="5270888"/>
            <a:ext cx="2586773" cy="1281335"/>
            <a:chOff x="2391767" y="3621210"/>
            <a:chExt cx="6123743" cy="3033341"/>
          </a:xfrm>
        </p:grpSpPr>
        <p:pic>
          <p:nvPicPr>
            <p:cNvPr id="14" name="Picture 5" descr="C:\Users\OfficePC\AppData\Local\Microsoft\Windows\Temporary Internet Files\Content.IE5\INF1YMGL\gears_16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0" b="99020" l="12602" r="89431">
                          <a14:backgroundMark x1="46748" y1="40686" x2="46748" y2="40686"/>
                          <a14:backgroundMark x1="26829" y1="27941" x2="26829" y2="27941"/>
                          <a14:backgroundMark x1="29268" y1="45588" x2="29268" y2="45588"/>
                          <a14:backgroundMark x1="43089" y1="25490" x2="43089" y2="25490"/>
                          <a14:backgroundMark x1="69512" y1="75980" x2="69512" y2="75980"/>
                          <a14:backgroundMark x1="75203" y1="62255" x2="75203" y2="62255"/>
                          <a14:backgroundMark x1="62195" y1="56373" x2="62195" y2="56373"/>
                          <a14:backgroundMark x1="58537" y1="69118" x2="58537" y2="69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8" r="13636"/>
            <a:stretch/>
          </p:blipFill>
          <p:spPr bwMode="auto">
            <a:xfrm rot="11700000">
              <a:off x="6700479" y="3621210"/>
              <a:ext cx="1815031" cy="200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C:\Users\OfficePC\AppData\Local\Microsoft\Windows\Temporary Internet Files\Content.IE5\L8AUXJ6M\layered_database_source_documents_by_barrymieny-d5rnyc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767" y="5286398"/>
              <a:ext cx="1368153" cy="136815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Pfeil nach unten 17"/>
            <p:cNvSpPr/>
            <p:nvPr/>
          </p:nvSpPr>
          <p:spPr>
            <a:xfrm rot="4652988">
              <a:off x="5263042" y="4199445"/>
              <a:ext cx="360040" cy="3182136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  <p:pic>
          <p:nvPicPr>
            <p:cNvPr id="19" name="Picture 7" descr="C:\Users\OfficePC\AppData\Local\Microsoft\Windows\Temporary Internet Files\Content.IE5\FQ27WELJ\javascript-html5-300x30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5"/>
            <a:stretch/>
          </p:blipFill>
          <p:spPr bwMode="auto">
            <a:xfrm>
              <a:off x="3203849" y="3830960"/>
              <a:ext cx="1682106" cy="144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Pfeil nach unten 19"/>
            <p:cNvSpPr/>
            <p:nvPr/>
          </p:nvSpPr>
          <p:spPr>
            <a:xfrm rot="5400000">
              <a:off x="5813023" y="3916241"/>
              <a:ext cx="360040" cy="1564962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12738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ActionView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Sollten Templates heißen</a:t>
            </a:r>
          </a:p>
          <a:p>
            <a:r>
              <a:rPr lang="de-DE" sz="2800" dirty="0"/>
              <a:t>Layouts in </a:t>
            </a:r>
            <a:r>
              <a:rPr lang="de-DE" sz="2800" dirty="0" err="1"/>
              <a:t>app</a:t>
            </a:r>
            <a:r>
              <a:rPr lang="de-DE" sz="2800" dirty="0"/>
              <a:t>/</a:t>
            </a:r>
            <a:r>
              <a:rPr lang="de-DE" sz="2800" dirty="0" err="1"/>
              <a:t>views</a:t>
            </a:r>
            <a:r>
              <a:rPr lang="de-DE" sz="2800" dirty="0"/>
              <a:t>/</a:t>
            </a:r>
            <a:r>
              <a:rPr lang="de-DE" sz="2800" dirty="0" err="1"/>
              <a:t>layouts</a:t>
            </a:r>
            <a:endParaRPr lang="de-DE" sz="2800" dirty="0"/>
          </a:p>
          <a:p>
            <a:pPr lvl="1"/>
            <a:r>
              <a:rPr lang="de-DE" sz="1800" dirty="0"/>
              <a:t>Enthalten 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&lt;% = </a:t>
            </a:r>
            <a:r>
              <a:rPr lang="de-DE" sz="1800" dirty="0" err="1">
                <a:latin typeface="Consolas" pitchFamily="49" charset="0"/>
                <a:cs typeface="Consolas" pitchFamily="49" charset="0"/>
              </a:rPr>
              <a:t>yield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 %&gt;</a:t>
            </a:r>
          </a:p>
          <a:p>
            <a:r>
              <a:rPr lang="de-DE" sz="2800" dirty="0"/>
              <a:t>Umgebung</a:t>
            </a:r>
          </a:p>
          <a:p>
            <a:pPr lvl="1"/>
            <a:r>
              <a:rPr lang="de-DE" sz="1800" dirty="0" err="1"/>
              <a:t>flash</a:t>
            </a:r>
            <a:endParaRPr lang="de-DE" sz="1800" dirty="0"/>
          </a:p>
          <a:p>
            <a:pPr lvl="1"/>
            <a:r>
              <a:rPr lang="de-DE" sz="1800" dirty="0"/>
              <a:t>@</a:t>
            </a:r>
            <a:r>
              <a:rPr lang="de-DE" sz="1800" dirty="0" err="1"/>
              <a:t>instance</a:t>
            </a:r>
            <a:r>
              <a:rPr lang="de-DE" sz="1800" dirty="0"/>
              <a:t>-Variablen des Controllers</a:t>
            </a:r>
          </a:p>
          <a:p>
            <a:r>
              <a:rPr lang="de-DE" sz="2600" dirty="0" err="1"/>
              <a:t>Partials</a:t>
            </a:r>
            <a:endParaRPr lang="de-DE" sz="2600" dirty="0"/>
          </a:p>
          <a:p>
            <a:pPr lvl="1"/>
            <a:r>
              <a:rPr lang="de-DE" sz="1800" dirty="0"/>
              <a:t>Code Reuse</a:t>
            </a:r>
          </a:p>
          <a:p>
            <a:pPr lvl="1"/>
            <a:r>
              <a:rPr lang="de-DE" sz="1800" dirty="0"/>
              <a:t>Beginnen mit </a:t>
            </a:r>
            <a:r>
              <a:rPr lang="de-DE" sz="1800" dirty="0" err="1"/>
              <a:t>Underscore</a:t>
            </a:r>
            <a:r>
              <a:rPr lang="de-DE" sz="1800" dirty="0"/>
              <a:t> 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"_</a:t>
            </a:r>
            <a:r>
              <a:rPr lang="de-DE" sz="1800" dirty="0" err="1">
                <a:latin typeface="Consolas" pitchFamily="49" charset="0"/>
                <a:cs typeface="Consolas" pitchFamily="49" charset="0"/>
              </a:rPr>
              <a:t>partial.html.slim</a:t>
            </a:r>
            <a:r>
              <a:rPr lang="de-DE" sz="1800" dirty="0">
                <a:latin typeface="Consolas" pitchFamily="49" charset="0"/>
                <a:cs typeface="Consolas" pitchFamily="49" charset="0"/>
              </a:rPr>
              <a:t>"</a:t>
            </a:r>
          </a:p>
          <a:p>
            <a:r>
              <a:rPr lang="de-DE" sz="2600" dirty="0"/>
              <a:t>Action-Template</a:t>
            </a:r>
          </a:p>
          <a:p>
            <a:pPr lvl="1"/>
            <a:r>
              <a:rPr lang="de-DE" sz="1800" dirty="0"/>
              <a:t>Name entspricht der Action</a:t>
            </a:r>
          </a:p>
          <a:p>
            <a:endParaRPr lang="de-DE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6228184" y="116632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views</a:t>
            </a:r>
            <a:endParaRPr lang="de-DE" sz="24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6164410" y="5270888"/>
            <a:ext cx="2586773" cy="1281335"/>
            <a:chOff x="2391767" y="3621210"/>
            <a:chExt cx="6123743" cy="3033341"/>
          </a:xfrm>
        </p:grpSpPr>
        <p:pic>
          <p:nvPicPr>
            <p:cNvPr id="14" name="Picture 5" descr="C:\Users\OfficePC\AppData\Local\Microsoft\Windows\Temporary Internet Files\Content.IE5\INF1YMGL\gears_16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0" b="99020" l="12602" r="89431">
                          <a14:backgroundMark x1="46748" y1="40686" x2="46748" y2="40686"/>
                          <a14:backgroundMark x1="26829" y1="27941" x2="26829" y2="27941"/>
                          <a14:backgroundMark x1="29268" y1="45588" x2="29268" y2="45588"/>
                          <a14:backgroundMark x1="43089" y1="25490" x2="43089" y2="25490"/>
                          <a14:backgroundMark x1="69512" y1="75980" x2="69512" y2="75980"/>
                          <a14:backgroundMark x1="75203" y1="62255" x2="75203" y2="62255"/>
                          <a14:backgroundMark x1="62195" y1="56373" x2="62195" y2="56373"/>
                          <a14:backgroundMark x1="58537" y1="69118" x2="58537" y2="69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8" r="13636"/>
            <a:stretch/>
          </p:blipFill>
          <p:spPr bwMode="auto">
            <a:xfrm rot="11700000">
              <a:off x="6700479" y="3621210"/>
              <a:ext cx="1815031" cy="200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C:\Users\OfficePC\AppData\Local\Microsoft\Windows\Temporary Internet Files\Content.IE5\L8AUXJ6M\layered_database_source_documents_by_barrymieny-d5rnyc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767" y="5286398"/>
              <a:ext cx="1368153" cy="136815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Pfeil nach unten 17"/>
            <p:cNvSpPr/>
            <p:nvPr/>
          </p:nvSpPr>
          <p:spPr>
            <a:xfrm rot="4652988">
              <a:off x="5263042" y="4199445"/>
              <a:ext cx="360040" cy="3182136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  <p:pic>
          <p:nvPicPr>
            <p:cNvPr id="19" name="Picture 7" descr="C:\Users\OfficePC\AppData\Local\Microsoft\Windows\Temporary Internet Files\Content.IE5\FQ27WELJ\javascript-html5-300x30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5"/>
            <a:stretch/>
          </p:blipFill>
          <p:spPr bwMode="auto">
            <a:xfrm>
              <a:off x="3203849" y="3830960"/>
              <a:ext cx="1682106" cy="144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Pfeil nach unten 19"/>
            <p:cNvSpPr/>
            <p:nvPr/>
          </p:nvSpPr>
          <p:spPr>
            <a:xfrm rot="5400000">
              <a:off x="5813023" y="3916241"/>
              <a:ext cx="360040" cy="1564962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980763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ActionView</a:t>
            </a:r>
            <a:r>
              <a:rPr lang="de-DE" dirty="0"/>
              <a:t> - ERB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868945"/>
              </p:ext>
            </p:extLst>
          </p:nvPr>
        </p:nvGraphicFramePr>
        <p:xfrm>
          <a:off x="457200" y="1556792"/>
          <a:ext cx="8219256" cy="4411293"/>
        </p:xfrm>
        <a:graphic>
          <a:graphicData uri="http://schemas.openxmlformats.org/drawingml/2006/table">
            <a:tbl>
              <a:tblPr/>
              <a:tblGrid>
                <a:gridCol w="821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1293">
                <a:tc>
                  <a:txBody>
                    <a:bodyPr/>
                    <a:lstStyle/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table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class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="</a:t>
                      </a:r>
                      <a:r>
                        <a:rPr lang="de-DE" dirty="0" err="1">
                          <a:solidFill>
                            <a:srgbClr val="0000FF"/>
                          </a:solidFill>
                          <a:effectLst/>
                        </a:rPr>
                        <a:t>fancy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"&gt;</a:t>
                      </a: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&lt;%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B8860B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@</a:t>
                      </a:r>
                      <a:r>
                        <a:rPr lang="de-DE" dirty="0" err="1">
                          <a:solidFill>
                            <a:srgbClr val="B8860B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posts</a:t>
                      </a:r>
                      <a:r>
                        <a:rPr lang="de-DE" dirty="0" err="1">
                          <a:solidFill>
                            <a:srgbClr val="666666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each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b="1" dirty="0">
                          <a:solidFill>
                            <a:srgbClr val="AA22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do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666666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>
                          <a:solidFill>
                            <a:srgbClr val="666666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%&gt;</a:t>
                      </a: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  &lt;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tr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    &lt;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&lt;%=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 err="1">
                          <a:solidFill>
                            <a:srgbClr val="666666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title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%&gt;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&lt;/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    &lt;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&lt;%=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 err="1">
                          <a:solidFill>
                            <a:srgbClr val="666666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body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%&gt;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&lt;/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    &lt;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&lt;%=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link_to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'Show'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%&gt;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&lt;/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    &lt;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&lt;%=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link_to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'Edit'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edit_post_path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) 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%&gt;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&lt;/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    &lt;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&lt;%=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link_to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'</a:t>
                      </a:r>
                      <a:r>
                        <a:rPr lang="de-DE" dirty="0" err="1">
                          <a:solidFill>
                            <a:srgbClr val="BB444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Destroy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'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dirty="0" err="1">
                          <a:solidFill>
                            <a:srgbClr val="AA22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method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de-DE" dirty="0">
                          <a:solidFill>
                            <a:srgbClr val="B8860B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  <a:r>
                        <a:rPr lang="de-DE" dirty="0" err="1">
                          <a:solidFill>
                            <a:srgbClr val="B8860B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delete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</a:p>
                    <a:p>
                      <a:r>
                        <a:rPr lang="de-DE" dirty="0">
                          <a:solidFill>
                            <a:srgbClr val="B8860B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</a:t>
                      </a:r>
                      <a:r>
                        <a:rPr lang="de-DE" dirty="0" err="1">
                          <a:solidFill>
                            <a:srgbClr val="B8860B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data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: { </a:t>
                      </a:r>
                      <a:r>
                        <a:rPr lang="de-DE" dirty="0" err="1">
                          <a:solidFill>
                            <a:srgbClr val="B8860B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confirm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'Are </a:t>
                      </a:r>
                      <a:r>
                        <a:rPr lang="de-DE" dirty="0" err="1">
                          <a:solidFill>
                            <a:srgbClr val="BB444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you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 err="1">
                          <a:solidFill>
                            <a:srgbClr val="BB444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sure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?'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} 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%&gt;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&lt;/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  &lt;/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tr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&lt;%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b="1" dirty="0">
                          <a:solidFill>
                            <a:srgbClr val="AA22FF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end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0088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%&gt;</a:t>
                      </a: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&lt;/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table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228184" y="116632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views</a:t>
            </a:r>
            <a:endParaRPr lang="de-DE" sz="24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6164410" y="5270888"/>
            <a:ext cx="2586773" cy="1281335"/>
            <a:chOff x="2391767" y="3621210"/>
            <a:chExt cx="6123743" cy="3033341"/>
          </a:xfrm>
        </p:grpSpPr>
        <p:pic>
          <p:nvPicPr>
            <p:cNvPr id="14" name="Picture 5" descr="C:\Users\OfficePC\AppData\Local\Microsoft\Windows\Temporary Internet Files\Content.IE5\INF1YMGL\gears_16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0" b="99020" l="12602" r="89431">
                          <a14:backgroundMark x1="46748" y1="40686" x2="46748" y2="40686"/>
                          <a14:backgroundMark x1="26829" y1="27941" x2="26829" y2="27941"/>
                          <a14:backgroundMark x1="29268" y1="45588" x2="29268" y2="45588"/>
                          <a14:backgroundMark x1="43089" y1="25490" x2="43089" y2="25490"/>
                          <a14:backgroundMark x1="69512" y1="75980" x2="69512" y2="75980"/>
                          <a14:backgroundMark x1="75203" y1="62255" x2="75203" y2="62255"/>
                          <a14:backgroundMark x1="62195" y1="56373" x2="62195" y2="56373"/>
                          <a14:backgroundMark x1="58537" y1="69118" x2="58537" y2="69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8" r="13636"/>
            <a:stretch/>
          </p:blipFill>
          <p:spPr bwMode="auto">
            <a:xfrm rot="11700000">
              <a:off x="6700479" y="3621210"/>
              <a:ext cx="1815031" cy="200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C:\Users\OfficePC\AppData\Local\Microsoft\Windows\Temporary Internet Files\Content.IE5\L8AUXJ6M\layered_database_source_documents_by_barrymieny-d5rnyc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767" y="5286398"/>
              <a:ext cx="1368153" cy="136815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Pfeil nach unten 17"/>
            <p:cNvSpPr/>
            <p:nvPr/>
          </p:nvSpPr>
          <p:spPr>
            <a:xfrm rot="4652988">
              <a:off x="5263042" y="4199445"/>
              <a:ext cx="360040" cy="3182136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  <p:pic>
          <p:nvPicPr>
            <p:cNvPr id="19" name="Picture 7" descr="C:\Users\OfficePC\AppData\Local\Microsoft\Windows\Temporary Internet Files\Content.IE5\FQ27WELJ\javascript-html5-300x30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5"/>
            <a:stretch/>
          </p:blipFill>
          <p:spPr bwMode="auto">
            <a:xfrm>
              <a:off x="3203849" y="3830960"/>
              <a:ext cx="1682106" cy="144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Pfeil nach unten 19"/>
            <p:cNvSpPr/>
            <p:nvPr/>
          </p:nvSpPr>
          <p:spPr>
            <a:xfrm rot="5400000">
              <a:off x="5813023" y="3916241"/>
              <a:ext cx="360040" cy="1564962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660917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ActionView</a:t>
            </a:r>
            <a:r>
              <a:rPr lang="de-DE" dirty="0"/>
              <a:t> - HAML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131240"/>
              </p:ext>
            </p:extLst>
          </p:nvPr>
        </p:nvGraphicFramePr>
        <p:xfrm>
          <a:off x="457200" y="1556792"/>
          <a:ext cx="8219256" cy="4411293"/>
        </p:xfrm>
        <a:graphic>
          <a:graphicData uri="http://schemas.openxmlformats.org/drawingml/2006/table">
            <a:tbl>
              <a:tblPr/>
              <a:tblGrid>
                <a:gridCol w="821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1293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008000"/>
                          </a:solidFill>
                          <a:effectLst/>
                        </a:rPr>
                        <a:t>%</a:t>
                      </a:r>
                      <a:r>
                        <a:rPr lang="de-DE" b="1" dirty="0" err="1">
                          <a:solidFill>
                            <a:srgbClr val="008000"/>
                          </a:solidFill>
                          <a:effectLst/>
                        </a:rPr>
                        <a:t>table</a:t>
                      </a:r>
                      <a:r>
                        <a:rPr lang="de-DE" dirty="0" err="1">
                          <a:solidFill>
                            <a:srgbClr val="0000FF"/>
                          </a:solidFill>
                          <a:effectLst/>
                        </a:rPr>
                        <a:t>.fancy</a:t>
                      </a:r>
                      <a:r>
                        <a:rPr lang="de-DE" dirty="0" err="1">
                          <a:solidFill>
                            <a:srgbClr val="00A000"/>
                          </a:solidFill>
                          <a:effectLst/>
                        </a:rPr>
                        <a:t>#posts</a:t>
                      </a:r>
                      <a:r>
                        <a:rPr lang="de-DE" dirty="0"/>
                        <a:t> </a:t>
                      </a:r>
                      <a:endParaRPr lang="de-DE" b="1" dirty="0">
                        <a:solidFill>
                          <a:srgbClr val="008000"/>
                        </a:solidFill>
                        <a:effectLst/>
                      </a:endParaRPr>
                    </a:p>
                    <a:p>
                      <a:r>
                        <a:rPr lang="de-DE" b="1" baseline="0" dirty="0">
                          <a:solidFill>
                            <a:srgbClr val="008000"/>
                          </a:solidFill>
                          <a:effectLst/>
                        </a:rPr>
                        <a:t>  </a:t>
                      </a:r>
                      <a:r>
                        <a:rPr lang="de-DE" dirty="0"/>
                        <a:t> - </a:t>
                      </a:r>
                      <a:r>
                        <a:rPr lang="de-DE" dirty="0">
                          <a:solidFill>
                            <a:srgbClr val="B8860B"/>
                          </a:solidFill>
                          <a:effectLst/>
                        </a:rPr>
                        <a:t>@</a:t>
                      </a:r>
                      <a:r>
                        <a:rPr lang="de-DE" dirty="0" err="1">
                          <a:solidFill>
                            <a:srgbClr val="B8860B"/>
                          </a:solidFill>
                          <a:effectLst/>
                        </a:rPr>
                        <a:t>posts</a:t>
                      </a:r>
                      <a:r>
                        <a:rPr lang="de-DE" dirty="0" err="1">
                          <a:solidFill>
                            <a:srgbClr val="666666"/>
                          </a:solidFill>
                          <a:effectLst/>
                        </a:rPr>
                        <a:t>.</a:t>
                      </a:r>
                      <a:r>
                        <a:rPr lang="de-DE" dirty="0" err="1"/>
                        <a:t>each</a:t>
                      </a:r>
                      <a:r>
                        <a:rPr lang="de-DE" dirty="0"/>
                        <a:t> </a:t>
                      </a:r>
                      <a:r>
                        <a:rPr lang="de-DE" b="1" dirty="0">
                          <a:solidFill>
                            <a:srgbClr val="AA22FF"/>
                          </a:solidFill>
                          <a:effectLst/>
                        </a:rPr>
                        <a:t>do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solidFill>
                            <a:srgbClr val="666666"/>
                          </a:solidFill>
                          <a:effectLst/>
                        </a:rPr>
                        <a:t>|</a:t>
                      </a:r>
                      <a:r>
                        <a:rPr lang="de-DE" dirty="0" err="1"/>
                        <a:t>post</a:t>
                      </a:r>
                      <a:r>
                        <a:rPr lang="de-DE" dirty="0">
                          <a:solidFill>
                            <a:srgbClr val="666666"/>
                          </a:solidFill>
                          <a:effectLst/>
                        </a:rPr>
                        <a:t>|</a:t>
                      </a:r>
                      <a:r>
                        <a:rPr lang="de-DE" dirty="0"/>
                        <a:t> </a:t>
                      </a:r>
                    </a:p>
                    <a:p>
                      <a:r>
                        <a:rPr lang="de-DE" b="1" dirty="0">
                          <a:solidFill>
                            <a:srgbClr val="008000"/>
                          </a:solidFill>
                          <a:effectLst/>
                        </a:rPr>
                        <a:t>          %</a:t>
                      </a:r>
                      <a:r>
                        <a:rPr lang="de-DE" b="1" dirty="0" err="1">
                          <a:solidFill>
                            <a:srgbClr val="008000"/>
                          </a:solidFill>
                          <a:effectLst/>
                        </a:rPr>
                        <a:t>tr</a:t>
                      </a:r>
                      <a:r>
                        <a:rPr lang="de-DE" dirty="0"/>
                        <a:t> </a:t>
                      </a:r>
                    </a:p>
                    <a:p>
                      <a:r>
                        <a:rPr lang="de-DE" b="1" dirty="0">
                          <a:solidFill>
                            <a:srgbClr val="008000"/>
                          </a:solidFill>
                          <a:effectLst/>
                        </a:rPr>
                        <a:t>                %</a:t>
                      </a:r>
                      <a:r>
                        <a:rPr lang="de-DE" b="1" dirty="0" err="1">
                          <a:solidFill>
                            <a:srgbClr val="008000"/>
                          </a:solidFill>
                          <a:effectLst/>
                        </a:rPr>
                        <a:t>td</a:t>
                      </a:r>
                      <a:r>
                        <a:rPr lang="de-DE" dirty="0"/>
                        <a:t>= </a:t>
                      </a:r>
                      <a:r>
                        <a:rPr lang="de-DE" dirty="0" err="1"/>
                        <a:t>post</a:t>
                      </a:r>
                      <a:r>
                        <a:rPr lang="de-DE" dirty="0" err="1">
                          <a:solidFill>
                            <a:srgbClr val="666666"/>
                          </a:solidFill>
                          <a:effectLst/>
                        </a:rPr>
                        <a:t>.</a:t>
                      </a:r>
                      <a:r>
                        <a:rPr lang="de-DE" dirty="0" err="1"/>
                        <a:t>title</a:t>
                      </a:r>
                      <a:r>
                        <a:rPr lang="de-DE" dirty="0"/>
                        <a:t> </a:t>
                      </a:r>
                    </a:p>
                    <a:p>
                      <a:r>
                        <a:rPr lang="de-DE" b="1" baseline="0" dirty="0">
                          <a:solidFill>
                            <a:srgbClr val="008000"/>
                          </a:solidFill>
                          <a:effectLst/>
                        </a:rPr>
                        <a:t>                </a:t>
                      </a:r>
                      <a:r>
                        <a:rPr lang="de-DE" b="1" dirty="0">
                          <a:solidFill>
                            <a:srgbClr val="008000"/>
                          </a:solidFill>
                          <a:effectLst/>
                        </a:rPr>
                        <a:t>%</a:t>
                      </a:r>
                      <a:r>
                        <a:rPr lang="de-DE" b="1" dirty="0" err="1">
                          <a:solidFill>
                            <a:srgbClr val="008000"/>
                          </a:solidFill>
                          <a:effectLst/>
                        </a:rPr>
                        <a:t>td</a:t>
                      </a:r>
                      <a:r>
                        <a:rPr lang="de-DE" dirty="0"/>
                        <a:t>= </a:t>
                      </a:r>
                      <a:r>
                        <a:rPr lang="de-DE" dirty="0" err="1"/>
                        <a:t>post</a:t>
                      </a:r>
                      <a:r>
                        <a:rPr lang="de-DE" dirty="0" err="1">
                          <a:solidFill>
                            <a:srgbClr val="666666"/>
                          </a:solidFill>
                          <a:effectLst/>
                        </a:rPr>
                        <a:t>.</a:t>
                      </a:r>
                      <a:r>
                        <a:rPr lang="de-DE" dirty="0" err="1"/>
                        <a:t>body</a:t>
                      </a:r>
                      <a:endParaRPr lang="de-DE" dirty="0"/>
                    </a:p>
                    <a:p>
                      <a:r>
                        <a:rPr lang="de-DE" b="1" dirty="0">
                          <a:solidFill>
                            <a:srgbClr val="008000"/>
                          </a:solidFill>
                          <a:effectLst/>
                        </a:rPr>
                        <a:t>                %</a:t>
                      </a:r>
                      <a:r>
                        <a:rPr lang="de-DE" b="1" dirty="0" err="1">
                          <a:solidFill>
                            <a:srgbClr val="008000"/>
                          </a:solidFill>
                          <a:effectLst/>
                        </a:rPr>
                        <a:t>td</a:t>
                      </a:r>
                      <a:r>
                        <a:rPr lang="de-DE" dirty="0"/>
                        <a:t>= </a:t>
                      </a:r>
                      <a:r>
                        <a:rPr lang="de-DE" dirty="0" err="1"/>
                        <a:t>link_to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</a:rPr>
                        <a:t>'Show'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post</a:t>
                      </a:r>
                      <a:r>
                        <a:rPr lang="de-DE" dirty="0"/>
                        <a:t> </a:t>
                      </a:r>
                    </a:p>
                    <a:p>
                      <a:r>
                        <a:rPr lang="de-DE" b="1" dirty="0">
                          <a:solidFill>
                            <a:srgbClr val="008000"/>
                          </a:solidFill>
                          <a:effectLst/>
                        </a:rPr>
                        <a:t>                %</a:t>
                      </a:r>
                      <a:r>
                        <a:rPr lang="de-DE" b="1" dirty="0" err="1">
                          <a:solidFill>
                            <a:srgbClr val="008000"/>
                          </a:solidFill>
                          <a:effectLst/>
                        </a:rPr>
                        <a:t>td</a:t>
                      </a:r>
                      <a:r>
                        <a:rPr lang="de-DE" dirty="0"/>
                        <a:t>= </a:t>
                      </a:r>
                      <a:r>
                        <a:rPr lang="de-DE" dirty="0" err="1"/>
                        <a:t>link_to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</a:rPr>
                        <a:t>'Edit'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edit_post_path</a:t>
                      </a:r>
                      <a:r>
                        <a:rPr lang="de-DE" dirty="0"/>
                        <a:t>(</a:t>
                      </a:r>
                      <a:r>
                        <a:rPr lang="de-DE" dirty="0" err="1"/>
                        <a:t>post</a:t>
                      </a:r>
                      <a:r>
                        <a:rPr lang="de-DE" dirty="0"/>
                        <a:t>) </a:t>
                      </a:r>
                    </a:p>
                    <a:p>
                      <a:r>
                        <a:rPr lang="de-DE" b="1" dirty="0">
                          <a:solidFill>
                            <a:srgbClr val="008000"/>
                          </a:solidFill>
                          <a:effectLst/>
                        </a:rPr>
                        <a:t>                %</a:t>
                      </a:r>
                      <a:r>
                        <a:rPr lang="de-DE" b="1" dirty="0" err="1">
                          <a:solidFill>
                            <a:srgbClr val="008000"/>
                          </a:solidFill>
                          <a:effectLst/>
                        </a:rPr>
                        <a:t>td</a:t>
                      </a:r>
                      <a:r>
                        <a:rPr lang="de-DE" dirty="0"/>
                        <a:t>= </a:t>
                      </a:r>
                      <a:r>
                        <a:rPr lang="de-DE" dirty="0" err="1"/>
                        <a:t>link_to</a:t>
                      </a:r>
                      <a:r>
                        <a:rPr lang="de-DE" dirty="0"/>
                        <a:t> 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</a:rPr>
                        <a:t>'</a:t>
                      </a:r>
                      <a:r>
                        <a:rPr lang="de-DE" dirty="0" err="1">
                          <a:solidFill>
                            <a:srgbClr val="BB4444"/>
                          </a:solidFill>
                          <a:effectLst/>
                        </a:rPr>
                        <a:t>Destroy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</a:rPr>
                        <a:t>'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post</a:t>
                      </a:r>
                      <a:r>
                        <a:rPr lang="de-DE" dirty="0"/>
                        <a:t>, </a:t>
                      </a:r>
                      <a:r>
                        <a:rPr lang="de-DE" dirty="0" err="1">
                          <a:solidFill>
                            <a:srgbClr val="AA22FF"/>
                          </a:solidFill>
                          <a:effectLst/>
                        </a:rPr>
                        <a:t>method</a:t>
                      </a:r>
                      <a:r>
                        <a:rPr lang="de-DE" dirty="0"/>
                        <a:t>: </a:t>
                      </a:r>
                      <a:r>
                        <a:rPr lang="de-DE" dirty="0">
                          <a:solidFill>
                            <a:srgbClr val="B8860B"/>
                          </a:solidFill>
                          <a:effectLst/>
                        </a:rPr>
                        <a:t>:</a:t>
                      </a:r>
                      <a:r>
                        <a:rPr lang="de-DE" dirty="0" err="1">
                          <a:solidFill>
                            <a:srgbClr val="B8860B"/>
                          </a:solidFill>
                          <a:effectLst/>
                        </a:rPr>
                        <a:t>delete</a:t>
                      </a:r>
                      <a:r>
                        <a:rPr lang="de-DE" dirty="0"/>
                        <a:t>, </a:t>
                      </a:r>
                    </a:p>
                    <a:p>
                      <a:r>
                        <a:rPr lang="de-DE" dirty="0">
                          <a:solidFill>
                            <a:srgbClr val="B8860B"/>
                          </a:solidFill>
                          <a:effectLst/>
                        </a:rPr>
                        <a:t>                              </a:t>
                      </a:r>
                      <a:r>
                        <a:rPr lang="de-DE" dirty="0" err="1">
                          <a:solidFill>
                            <a:srgbClr val="B8860B"/>
                          </a:solidFill>
                          <a:effectLst/>
                        </a:rPr>
                        <a:t>data</a:t>
                      </a:r>
                      <a:r>
                        <a:rPr lang="de-DE" dirty="0"/>
                        <a:t>: { </a:t>
                      </a:r>
                      <a:r>
                        <a:rPr lang="de-DE" dirty="0" err="1">
                          <a:solidFill>
                            <a:srgbClr val="B8860B"/>
                          </a:solidFill>
                          <a:effectLst/>
                        </a:rPr>
                        <a:t>confirm</a:t>
                      </a:r>
                      <a:r>
                        <a:rPr lang="de-DE" dirty="0"/>
                        <a:t>: 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</a:rPr>
                        <a:t>'Are </a:t>
                      </a:r>
                      <a:r>
                        <a:rPr lang="de-DE" dirty="0" err="1">
                          <a:solidFill>
                            <a:srgbClr val="BB4444"/>
                          </a:solidFill>
                          <a:effectLst/>
                        </a:rPr>
                        <a:t>you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</a:rPr>
                        <a:t> </a:t>
                      </a:r>
                      <a:r>
                        <a:rPr lang="de-DE" dirty="0" err="1">
                          <a:solidFill>
                            <a:srgbClr val="BB4444"/>
                          </a:solidFill>
                          <a:effectLst/>
                        </a:rPr>
                        <a:t>sure</a:t>
                      </a:r>
                      <a:r>
                        <a:rPr lang="de-DE" dirty="0">
                          <a:solidFill>
                            <a:srgbClr val="BB4444"/>
                          </a:solidFill>
                          <a:effectLst/>
                        </a:rPr>
                        <a:t>?'</a:t>
                      </a:r>
                      <a:r>
                        <a:rPr lang="de-DE" dirty="0"/>
                        <a:t> }</a:t>
                      </a:r>
                      <a:endParaRPr lang="de-DE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228184" y="116632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views</a:t>
            </a:r>
            <a:endParaRPr lang="de-DE" sz="24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6164410" y="5270888"/>
            <a:ext cx="2586773" cy="1281335"/>
            <a:chOff x="2391767" y="3621210"/>
            <a:chExt cx="6123743" cy="3033341"/>
          </a:xfrm>
        </p:grpSpPr>
        <p:pic>
          <p:nvPicPr>
            <p:cNvPr id="14" name="Picture 5" descr="C:\Users\OfficePC\AppData\Local\Microsoft\Windows\Temporary Internet Files\Content.IE5\INF1YMGL\gears_16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0" b="99020" l="12602" r="89431">
                          <a14:backgroundMark x1="46748" y1="40686" x2="46748" y2="40686"/>
                          <a14:backgroundMark x1="26829" y1="27941" x2="26829" y2="27941"/>
                          <a14:backgroundMark x1="29268" y1="45588" x2="29268" y2="45588"/>
                          <a14:backgroundMark x1="43089" y1="25490" x2="43089" y2="25490"/>
                          <a14:backgroundMark x1="69512" y1="75980" x2="69512" y2="75980"/>
                          <a14:backgroundMark x1="75203" y1="62255" x2="75203" y2="62255"/>
                          <a14:backgroundMark x1="62195" y1="56373" x2="62195" y2="56373"/>
                          <a14:backgroundMark x1="58537" y1="69118" x2="58537" y2="69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8" r="13636"/>
            <a:stretch/>
          </p:blipFill>
          <p:spPr bwMode="auto">
            <a:xfrm rot="11700000">
              <a:off x="6700479" y="3621210"/>
              <a:ext cx="1815031" cy="200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C:\Users\OfficePC\AppData\Local\Microsoft\Windows\Temporary Internet Files\Content.IE5\L8AUXJ6M\layered_database_source_documents_by_barrymieny-d5rnyc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767" y="5286398"/>
              <a:ext cx="1368153" cy="136815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Pfeil nach unten 17"/>
            <p:cNvSpPr/>
            <p:nvPr/>
          </p:nvSpPr>
          <p:spPr>
            <a:xfrm rot="4652988">
              <a:off x="5263042" y="4199445"/>
              <a:ext cx="360040" cy="3182136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  <p:pic>
          <p:nvPicPr>
            <p:cNvPr id="19" name="Picture 7" descr="C:\Users\OfficePC\AppData\Local\Microsoft\Windows\Temporary Internet Files\Content.IE5\FQ27WELJ\javascript-html5-300x30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5"/>
            <a:stretch/>
          </p:blipFill>
          <p:spPr bwMode="auto">
            <a:xfrm>
              <a:off x="3203849" y="3830960"/>
              <a:ext cx="1682106" cy="144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Pfeil nach unten 19"/>
            <p:cNvSpPr/>
            <p:nvPr/>
          </p:nvSpPr>
          <p:spPr>
            <a:xfrm rot="5400000">
              <a:off x="5813023" y="3916241"/>
              <a:ext cx="360040" cy="1564962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873896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ActionView</a:t>
            </a:r>
            <a:r>
              <a:rPr lang="de-DE" dirty="0"/>
              <a:t> - Slim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856522"/>
              </p:ext>
            </p:extLst>
          </p:nvPr>
        </p:nvGraphicFramePr>
        <p:xfrm>
          <a:off x="457200" y="1556792"/>
          <a:ext cx="8219256" cy="4411293"/>
        </p:xfrm>
        <a:graphic>
          <a:graphicData uri="http://schemas.openxmlformats.org/drawingml/2006/table">
            <a:tbl>
              <a:tblPr/>
              <a:tblGrid>
                <a:gridCol w="8219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1293">
                <a:tc>
                  <a:txBody>
                    <a:bodyPr/>
                    <a:lstStyle/>
                    <a:p>
                      <a:r>
                        <a:rPr lang="de-DE" b="1" dirty="0" err="1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table.</a:t>
                      </a:r>
                      <a:r>
                        <a:rPr lang="de-DE" b="1" dirty="0" err="1">
                          <a:solidFill>
                            <a:srgbClr val="0E84B5"/>
                          </a:solidFill>
                          <a:effectLst/>
                        </a:rPr>
                        <a:t>fancy</a:t>
                      </a:r>
                      <a:r>
                        <a:rPr lang="de-DE" dirty="0" err="1">
                          <a:solidFill>
                            <a:srgbClr val="06287E"/>
                          </a:solidFill>
                          <a:effectLst/>
                        </a:rPr>
                        <a:t>#posts</a:t>
                      </a:r>
                      <a:endParaRPr lang="de-DE" dirty="0">
                        <a:latin typeface="Consolas" pitchFamily="49" charset="0"/>
                        <a:cs typeface="Consolas" pitchFamily="49" charset="0"/>
                      </a:endParaRPr>
                    </a:p>
                    <a:p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  - </a:t>
                      </a:r>
                      <a:r>
                        <a:rPr lang="de-DE" dirty="0">
                          <a:solidFill>
                            <a:srgbClr val="BB60D5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@</a:t>
                      </a:r>
                      <a:r>
                        <a:rPr lang="de-DE" dirty="0" err="1">
                          <a:solidFill>
                            <a:srgbClr val="BB60D5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posts</a:t>
                      </a:r>
                      <a:r>
                        <a:rPr lang="de-DE" dirty="0" err="1">
                          <a:solidFill>
                            <a:srgbClr val="666666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each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b="1" dirty="0">
                          <a:solidFill>
                            <a:srgbClr val="00702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do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666666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>
                          <a:solidFill>
                            <a:srgbClr val="666666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|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de-DE" b="1" dirty="0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</a:t>
                      </a:r>
                      <a:r>
                        <a:rPr lang="de-DE" b="1" dirty="0" err="1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tr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de-DE" b="1" dirty="0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</a:t>
                      </a:r>
                      <a:r>
                        <a:rPr lang="de-DE" b="1" dirty="0" err="1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 err="1">
                          <a:solidFill>
                            <a:srgbClr val="666666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title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de-DE" b="1" dirty="0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</a:t>
                      </a:r>
                      <a:r>
                        <a:rPr lang="de-DE" b="1" dirty="0" err="1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 err="1">
                          <a:solidFill>
                            <a:srgbClr val="666666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.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body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de-DE" b="1" baseline="0" dirty="0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</a:t>
                      </a:r>
                      <a:r>
                        <a:rPr lang="de-DE" b="1" dirty="0" err="1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link_to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4070A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'Show'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</a:p>
                    <a:p>
                      <a:r>
                        <a:rPr lang="de-DE" b="1" dirty="0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</a:t>
                      </a:r>
                      <a:r>
                        <a:rPr lang="de-DE" b="1" dirty="0" err="1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link_to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4070A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'Edit'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edit_post_path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(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) </a:t>
                      </a:r>
                    </a:p>
                    <a:p>
                      <a:r>
                        <a:rPr lang="de-DE" b="1" dirty="0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</a:t>
                      </a:r>
                      <a:r>
                        <a:rPr lang="de-DE" b="1" dirty="0" err="1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td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=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link_to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>
                          <a:solidFill>
                            <a:srgbClr val="4070A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'</a:t>
                      </a:r>
                      <a:r>
                        <a:rPr lang="de-DE" dirty="0" err="1">
                          <a:solidFill>
                            <a:srgbClr val="4070A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Destroy</a:t>
                      </a:r>
                      <a:r>
                        <a:rPr lang="de-DE" dirty="0">
                          <a:solidFill>
                            <a:srgbClr val="4070A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'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post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dirty="0" err="1">
                          <a:solidFill>
                            <a:srgbClr val="00702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method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: </a:t>
                      </a:r>
                      <a:r>
                        <a:rPr lang="de-DE" dirty="0">
                          <a:solidFill>
                            <a:srgbClr val="517918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  <a:r>
                        <a:rPr lang="de-DE" dirty="0" err="1">
                          <a:solidFill>
                            <a:srgbClr val="517918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delete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</a:p>
                    <a:p>
                      <a:r>
                        <a:rPr lang="de-DE" b="1" dirty="0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           </a:t>
                      </a:r>
                      <a:r>
                        <a:rPr lang="de-DE" b="1" dirty="0" err="1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data</a:t>
                      </a:r>
                      <a:r>
                        <a:rPr lang="de-DE" b="1" dirty="0">
                          <a:solidFill>
                            <a:srgbClr val="062873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: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confirm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: 'Are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you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 </a:t>
                      </a:r>
                      <a:r>
                        <a:rPr lang="de-DE" dirty="0" err="1">
                          <a:latin typeface="Consolas" pitchFamily="49" charset="0"/>
                          <a:cs typeface="Consolas" pitchFamily="49" charset="0"/>
                        </a:rPr>
                        <a:t>sure</a:t>
                      </a:r>
                      <a:r>
                        <a:rPr lang="de-DE" dirty="0">
                          <a:latin typeface="Consolas" pitchFamily="49" charset="0"/>
                          <a:cs typeface="Consolas" pitchFamily="49" charset="0"/>
                        </a:rPr>
                        <a:t>?' </a:t>
                      </a:r>
                      <a:endParaRPr lang="de-DE" b="1" dirty="0">
                        <a:solidFill>
                          <a:srgbClr val="008000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6228184" y="116632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views</a:t>
            </a:r>
            <a:endParaRPr lang="de-DE" sz="2400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6164410" y="5270888"/>
            <a:ext cx="2586773" cy="1281335"/>
            <a:chOff x="2391767" y="3621210"/>
            <a:chExt cx="6123743" cy="3033341"/>
          </a:xfrm>
        </p:grpSpPr>
        <p:pic>
          <p:nvPicPr>
            <p:cNvPr id="14" name="Picture 5" descr="C:\Users\OfficePC\AppData\Local\Microsoft\Windows\Temporary Internet Files\Content.IE5\INF1YMGL\gears_16[1]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0" b="99020" l="12602" r="89431">
                          <a14:backgroundMark x1="46748" y1="40686" x2="46748" y2="40686"/>
                          <a14:backgroundMark x1="26829" y1="27941" x2="26829" y2="27941"/>
                          <a14:backgroundMark x1="29268" y1="45588" x2="29268" y2="45588"/>
                          <a14:backgroundMark x1="43089" y1="25490" x2="43089" y2="25490"/>
                          <a14:backgroundMark x1="69512" y1="75980" x2="69512" y2="75980"/>
                          <a14:backgroundMark x1="75203" y1="62255" x2="75203" y2="62255"/>
                          <a14:backgroundMark x1="62195" y1="56373" x2="62195" y2="56373"/>
                          <a14:backgroundMark x1="58537" y1="69118" x2="58537" y2="691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48" r="13636"/>
            <a:stretch/>
          </p:blipFill>
          <p:spPr bwMode="auto">
            <a:xfrm rot="11700000">
              <a:off x="6700479" y="3621210"/>
              <a:ext cx="1815031" cy="20013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C:\Users\OfficePC\AppData\Local\Microsoft\Windows\Temporary Internet Files\Content.IE5\L8AUXJ6M\layered_database_source_documents_by_barrymieny-d5rnycs[1]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1767" y="5286398"/>
              <a:ext cx="1368153" cy="1368153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Pfeil nach unten 17"/>
            <p:cNvSpPr/>
            <p:nvPr/>
          </p:nvSpPr>
          <p:spPr>
            <a:xfrm rot="4652988">
              <a:off x="5263042" y="4199445"/>
              <a:ext cx="360040" cy="3182136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  <p:pic>
          <p:nvPicPr>
            <p:cNvPr id="19" name="Picture 7" descr="C:\Users\OfficePC\AppData\Local\Microsoft\Windows\Temporary Internet Files\Content.IE5\FQ27WELJ\javascript-html5-300x300[1]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25"/>
            <a:stretch/>
          </p:blipFill>
          <p:spPr bwMode="auto">
            <a:xfrm>
              <a:off x="3203849" y="3830960"/>
              <a:ext cx="1682106" cy="1442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Pfeil nach unten 19"/>
            <p:cNvSpPr/>
            <p:nvPr/>
          </p:nvSpPr>
          <p:spPr>
            <a:xfrm rot="5400000">
              <a:off x="5813023" y="3916241"/>
              <a:ext cx="360040" cy="1564962"/>
            </a:xfrm>
            <a:prstGeom prst="downArrow">
              <a:avLst/>
            </a:prstGeom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flatTx/>
            </a:bodyPr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558301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ActionView</a:t>
            </a:r>
            <a:r>
              <a:rPr lang="de-DE" dirty="0"/>
              <a:t> Templates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60769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529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Helpers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Hilfsfunktionen für den View</a:t>
            </a:r>
          </a:p>
          <a:p>
            <a:pPr lvl="1"/>
            <a:r>
              <a:rPr lang="de-DE" dirty="0"/>
              <a:t>Alles was den View unnötig aufblasen würde</a:t>
            </a:r>
          </a:p>
          <a:p>
            <a:r>
              <a:rPr lang="de-DE" dirty="0"/>
              <a:t>Beispiele:</a:t>
            </a:r>
          </a:p>
          <a:p>
            <a:pPr lvl="1"/>
            <a:r>
              <a:rPr lang="de-DE" dirty="0" err="1"/>
              <a:t>link_to</a:t>
            </a:r>
            <a:r>
              <a:rPr lang="de-DE" dirty="0"/>
              <a:t> "Der Post", @</a:t>
            </a:r>
            <a:r>
              <a:rPr lang="de-DE" dirty="0" err="1"/>
              <a:t>post</a:t>
            </a:r>
            <a:endParaRPr lang="de-DE" dirty="0"/>
          </a:p>
          <a:p>
            <a:pPr lvl="1"/>
            <a:r>
              <a:rPr lang="de-DE" dirty="0" err="1"/>
              <a:t>posts_path</a:t>
            </a:r>
            <a:endParaRPr lang="de-DE" dirty="0"/>
          </a:p>
          <a:p>
            <a:pPr lvl="1"/>
            <a:r>
              <a:rPr lang="de-DE" dirty="0" err="1"/>
              <a:t>posts_url</a:t>
            </a:r>
            <a:endParaRPr lang="de-DE" dirty="0"/>
          </a:p>
          <a:p>
            <a:r>
              <a:rPr lang="de-DE" dirty="0"/>
              <a:t>Warum sind Helper schlecht?</a:t>
            </a:r>
          </a:p>
          <a:p>
            <a:pPr lvl="1"/>
            <a:r>
              <a:rPr lang="de-DE" dirty="0" err="1"/>
              <a:t>Object-disoriented</a:t>
            </a:r>
            <a:endParaRPr lang="de-DE" dirty="0"/>
          </a:p>
          <a:p>
            <a:pPr lvl="1"/>
            <a:r>
              <a:rPr lang="de-DE" dirty="0"/>
              <a:t>Keine Vererbung</a:t>
            </a:r>
          </a:p>
          <a:p>
            <a:pPr lvl="1"/>
            <a:r>
              <a:rPr lang="de-DE" dirty="0"/>
              <a:t>Globaler </a:t>
            </a:r>
            <a:r>
              <a:rPr lang="de-DE" dirty="0" err="1"/>
              <a:t>Scope</a:t>
            </a:r>
            <a:endParaRPr lang="de-DE" dirty="0"/>
          </a:p>
          <a:p>
            <a:pPr lvl="1"/>
            <a:r>
              <a:rPr lang="de-DE" dirty="0"/>
              <a:t>Überschreiben sich gegenseitig</a:t>
            </a:r>
          </a:p>
          <a:p>
            <a:r>
              <a:rPr lang="de-DE" dirty="0"/>
              <a:t>Besser: </a:t>
            </a:r>
            <a:r>
              <a:rPr lang="de-DE" dirty="0" err="1"/>
              <a:t>Decorators</a:t>
            </a:r>
            <a:endParaRPr lang="de-DE" dirty="0"/>
          </a:p>
          <a:p>
            <a:r>
              <a:rPr lang="de-DE" dirty="0"/>
              <a:t>Problem des </a:t>
            </a:r>
            <a:r>
              <a:rPr lang="de-DE" dirty="0" err="1"/>
              <a:t>Rails</a:t>
            </a:r>
            <a:r>
              <a:rPr lang="de-DE" dirty="0"/>
              <a:t> Views</a:t>
            </a:r>
          </a:p>
        </p:txBody>
      </p:sp>
    </p:spTree>
    <p:extLst>
      <p:ext uri="{BB962C8B-B14F-4D97-AF65-F5344CB8AC3E}">
        <p14:creationId xmlns:p14="http://schemas.microsoft.com/office/powerpoint/2010/main" val="1783803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FormHelpers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form_with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: @</a:t>
            </a:r>
            <a:r>
              <a:rPr lang="de-DE" dirty="0" err="1"/>
              <a:t>post</a:t>
            </a:r>
            <a:r>
              <a:rPr lang="de-DE" dirty="0"/>
              <a:t> do |f|</a:t>
            </a:r>
          </a:p>
          <a:p>
            <a:pPr lvl="1"/>
            <a:r>
              <a:rPr lang="de-DE" dirty="0" err="1"/>
              <a:t>f.hidden_field</a:t>
            </a:r>
            <a:r>
              <a:rPr lang="de-DE" dirty="0"/>
              <a:t> :</a:t>
            </a:r>
            <a:r>
              <a:rPr lang="de-DE" dirty="0" err="1"/>
              <a:t>hidden</a:t>
            </a:r>
            <a:endParaRPr lang="de-DE" dirty="0"/>
          </a:p>
          <a:p>
            <a:pPr lvl="1"/>
            <a:r>
              <a:rPr lang="de-DE" dirty="0" err="1"/>
              <a:t>f.text_field</a:t>
            </a:r>
            <a:r>
              <a:rPr lang="de-DE" dirty="0"/>
              <a:t> :</a:t>
            </a:r>
            <a:r>
              <a:rPr lang="de-DE" dirty="0" err="1"/>
              <a:t>name</a:t>
            </a:r>
            <a:endParaRPr lang="de-DE" dirty="0"/>
          </a:p>
          <a:p>
            <a:pPr lvl="1"/>
            <a:r>
              <a:rPr lang="de-DE" dirty="0" err="1"/>
              <a:t>f.text_area</a:t>
            </a:r>
            <a:r>
              <a:rPr lang="de-DE" dirty="0"/>
              <a:t> :</a:t>
            </a:r>
            <a:r>
              <a:rPr lang="de-DE" dirty="0" err="1"/>
              <a:t>body</a:t>
            </a:r>
            <a:endParaRPr lang="de-DE" dirty="0"/>
          </a:p>
          <a:p>
            <a:pPr lvl="1"/>
            <a:r>
              <a:rPr lang="de-DE" dirty="0" err="1"/>
              <a:t>f.check_box</a:t>
            </a:r>
            <a:r>
              <a:rPr lang="de-DE" dirty="0"/>
              <a:t> :</a:t>
            </a:r>
            <a:r>
              <a:rPr lang="de-DE" dirty="0" err="1"/>
              <a:t>published</a:t>
            </a:r>
            <a:endParaRPr lang="de-DE" dirty="0"/>
          </a:p>
          <a:p>
            <a:pPr lvl="1"/>
            <a:r>
              <a:rPr lang="de-DE" dirty="0" err="1"/>
              <a:t>f.select</a:t>
            </a:r>
            <a:r>
              <a:rPr lang="de-DE" dirty="0"/>
              <a:t> :</a:t>
            </a:r>
            <a:r>
              <a:rPr lang="de-DE" dirty="0" err="1"/>
              <a:t>category</a:t>
            </a:r>
            <a:r>
              <a:rPr lang="de-DE" dirty="0"/>
              <a:t>, [["</a:t>
            </a:r>
            <a:r>
              <a:rPr lang="de-DE" dirty="0" err="1"/>
              <a:t>Cat</a:t>
            </a:r>
            <a:r>
              <a:rPr lang="de-DE" dirty="0"/>
              <a:t> 1", 1],["</a:t>
            </a:r>
            <a:r>
              <a:rPr lang="de-DE" dirty="0" err="1"/>
              <a:t>Cat</a:t>
            </a:r>
            <a:r>
              <a:rPr lang="de-DE" dirty="0"/>
              <a:t> 2", 2],["</a:t>
            </a:r>
            <a:r>
              <a:rPr lang="de-DE" dirty="0" err="1"/>
              <a:t>Cat</a:t>
            </a:r>
            <a:r>
              <a:rPr lang="de-DE" dirty="0"/>
              <a:t> 3", 3],…]</a:t>
            </a:r>
          </a:p>
          <a:p>
            <a:pPr lvl="1"/>
            <a:r>
              <a:rPr lang="de-DE" dirty="0" err="1"/>
              <a:t>f.search_field</a:t>
            </a:r>
            <a:r>
              <a:rPr lang="de-DE" dirty="0"/>
              <a:t> :</a:t>
            </a:r>
            <a:r>
              <a:rPr lang="de-DE" dirty="0" err="1"/>
              <a:t>search</a:t>
            </a:r>
            <a:endParaRPr lang="de-DE" dirty="0"/>
          </a:p>
          <a:p>
            <a:pPr lvl="1"/>
            <a:r>
              <a:rPr lang="de-DE" dirty="0" err="1"/>
              <a:t>f.fields_for</a:t>
            </a:r>
            <a:r>
              <a:rPr lang="de-DE" dirty="0"/>
              <a:t> :</a:t>
            </a:r>
            <a:r>
              <a:rPr lang="de-DE" dirty="0" err="1"/>
              <a:t>user</a:t>
            </a:r>
            <a:r>
              <a:rPr lang="de-DE" dirty="0"/>
              <a:t> do |u|</a:t>
            </a:r>
          </a:p>
          <a:p>
            <a:pPr lvl="2"/>
            <a:r>
              <a:rPr lang="de-DE" dirty="0" err="1"/>
              <a:t>u.email_field</a:t>
            </a:r>
            <a:r>
              <a:rPr lang="de-DE" dirty="0"/>
              <a:t> :mail</a:t>
            </a:r>
          </a:p>
          <a:p>
            <a:pPr lvl="2"/>
            <a:r>
              <a:rPr lang="de-DE" dirty="0" err="1"/>
              <a:t>u.telephone_field</a:t>
            </a:r>
            <a:r>
              <a:rPr lang="de-DE" dirty="0"/>
              <a:t> :</a:t>
            </a:r>
            <a:r>
              <a:rPr lang="de-DE" dirty="0" err="1"/>
              <a:t>phone</a:t>
            </a:r>
            <a:endParaRPr lang="de-DE" dirty="0"/>
          </a:p>
          <a:p>
            <a:pPr lvl="1"/>
            <a:r>
              <a:rPr lang="de-DE" dirty="0" err="1"/>
              <a:t>f.date_field</a:t>
            </a:r>
            <a:endParaRPr lang="de-DE" dirty="0"/>
          </a:p>
          <a:p>
            <a:pPr lvl="1"/>
            <a:r>
              <a:rPr lang="de-DE" dirty="0" err="1"/>
              <a:t>f.submit</a:t>
            </a:r>
            <a:r>
              <a:rPr lang="de-DE" dirty="0"/>
              <a:t> "</a:t>
            </a:r>
            <a:r>
              <a:rPr lang="de-DE" dirty="0" err="1"/>
              <a:t>Submit</a:t>
            </a:r>
            <a:r>
              <a:rPr lang="de-DE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72776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Nested</a:t>
            </a:r>
            <a:r>
              <a:rPr lang="de-DE" dirty="0"/>
              <a:t> Forms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Model</a:t>
            </a:r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Controller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b="1" dirty="0"/>
              <a:t>View</a:t>
            </a:r>
          </a:p>
          <a:p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3347864" y="1628800"/>
            <a:ext cx="5184576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class Post &lt; </a:t>
            </a:r>
            <a:r>
              <a:rPr lang="en-US" dirty="0" err="1"/>
              <a:t>ActiveRecord</a:t>
            </a:r>
            <a:r>
              <a:rPr lang="en-US" dirty="0"/>
              <a:t>::Base</a:t>
            </a:r>
          </a:p>
          <a:p>
            <a:r>
              <a:rPr lang="en-US" dirty="0"/>
              <a:t>  </a:t>
            </a:r>
            <a:r>
              <a:rPr lang="en-US" dirty="0" err="1"/>
              <a:t>belongs_to</a:t>
            </a:r>
            <a:r>
              <a:rPr lang="en-US" dirty="0"/>
              <a:t> :user</a:t>
            </a:r>
          </a:p>
          <a:p>
            <a:r>
              <a:rPr lang="en-US" dirty="0"/>
              <a:t>  </a:t>
            </a:r>
            <a:r>
              <a:rPr lang="en-US" b="1" dirty="0" err="1"/>
              <a:t>accepts_nested_attributes_for</a:t>
            </a:r>
            <a:r>
              <a:rPr lang="en-US" b="1" dirty="0"/>
              <a:t> :user</a:t>
            </a:r>
          </a:p>
          <a:p>
            <a:r>
              <a:rPr lang="en-US" dirty="0"/>
              <a:t>end</a:t>
            </a: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7544" y="3501008"/>
            <a:ext cx="8424936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  <a:p>
            <a:r>
              <a:rPr lang="en-US" dirty="0"/>
              <a:t>private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post_params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err="1"/>
              <a:t>params.require</a:t>
            </a:r>
            <a:r>
              <a:rPr lang="en-US" dirty="0"/>
              <a:t>(:post).permit(:title, :body, </a:t>
            </a:r>
            <a:r>
              <a:rPr lang="en-US" b="1" dirty="0" err="1"/>
              <a:t>user_attributes</a:t>
            </a:r>
            <a:r>
              <a:rPr lang="en-US" b="1" dirty="0"/>
              <a:t>: [:id, :name, :email]</a:t>
            </a:r>
            <a:r>
              <a:rPr lang="en-US" dirty="0"/>
              <a:t>)</a:t>
            </a:r>
          </a:p>
          <a:p>
            <a:r>
              <a:rPr lang="en-US" dirty="0"/>
              <a:t>  end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2483768" y="5229200"/>
            <a:ext cx="518457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dirty="0"/>
              <a:t>&lt;%= </a:t>
            </a:r>
            <a:r>
              <a:rPr lang="de-DE" dirty="0" err="1"/>
              <a:t>f.fields_for</a:t>
            </a:r>
            <a:r>
              <a:rPr lang="de-DE" dirty="0"/>
              <a:t> :</a:t>
            </a:r>
            <a:r>
              <a:rPr lang="de-DE" dirty="0" err="1"/>
              <a:t>user</a:t>
            </a:r>
            <a:r>
              <a:rPr lang="de-DE" dirty="0"/>
              <a:t> do |u| %&gt;</a:t>
            </a:r>
          </a:p>
          <a:p>
            <a:r>
              <a:rPr lang="de-DE" dirty="0"/>
              <a:t>    &lt;%= </a:t>
            </a:r>
            <a:r>
              <a:rPr lang="de-DE" dirty="0" err="1"/>
              <a:t>u.text_field</a:t>
            </a:r>
            <a:r>
              <a:rPr lang="de-DE" dirty="0"/>
              <a:t> :</a:t>
            </a:r>
            <a:r>
              <a:rPr lang="de-DE" dirty="0" err="1"/>
              <a:t>name</a:t>
            </a:r>
            <a:r>
              <a:rPr lang="de-DE" dirty="0"/>
              <a:t> %&gt; </a:t>
            </a:r>
          </a:p>
          <a:p>
            <a:r>
              <a:rPr lang="de-DE" dirty="0"/>
              <a:t>    &lt;%= </a:t>
            </a:r>
            <a:r>
              <a:rPr lang="de-DE" dirty="0" err="1"/>
              <a:t>u.email_field</a:t>
            </a:r>
            <a:r>
              <a:rPr lang="de-DE" dirty="0"/>
              <a:t> :email %&gt;</a:t>
            </a:r>
          </a:p>
          <a:p>
            <a:r>
              <a:rPr lang="de-DE" dirty="0"/>
              <a:t>&lt;% end %&gt;      </a:t>
            </a:r>
          </a:p>
        </p:txBody>
      </p:sp>
    </p:spTree>
    <p:extLst>
      <p:ext uri="{BB962C8B-B14F-4D97-AF65-F5344CB8AC3E}">
        <p14:creationId xmlns:p14="http://schemas.microsoft.com/office/powerpoint/2010/main" val="79362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3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Rails</a:t>
            </a:r>
            <a:r>
              <a:rPr lang="de-DE" dirty="0"/>
              <a:t> </a:t>
            </a:r>
            <a:r>
              <a:rPr lang="de-DE" dirty="0" err="1"/>
              <a:t>Conventions</a:t>
            </a:r>
            <a:r>
              <a:rPr lang="de-DE" dirty="0"/>
              <a:t> &amp; Best Practice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Autofit/>
          </a:bodyPr>
          <a:lstStyle/>
          <a:p>
            <a:r>
              <a:rPr lang="de-DE" b="1" dirty="0"/>
              <a:t>Model</a:t>
            </a:r>
            <a:r>
              <a:rPr lang="de-DE" dirty="0"/>
              <a:t> (Business-</a:t>
            </a:r>
            <a:r>
              <a:rPr lang="de-DE" dirty="0" err="1"/>
              <a:t>Logic</a:t>
            </a:r>
            <a:r>
              <a:rPr lang="de-DE" dirty="0"/>
              <a:t>)</a:t>
            </a:r>
          </a:p>
          <a:p>
            <a:pPr lvl="1"/>
            <a:r>
              <a:rPr lang="de-DE" b="1" dirty="0"/>
              <a:t>Singular</a:t>
            </a:r>
          </a:p>
          <a:p>
            <a:pPr lvl="1"/>
            <a:r>
              <a:rPr lang="de-DE" dirty="0"/>
              <a:t>Eher „</a:t>
            </a:r>
            <a:r>
              <a:rPr lang="de-DE" dirty="0" err="1"/>
              <a:t>Fat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Tabellen-Namen in SQL sind wieder </a:t>
            </a:r>
            <a:r>
              <a:rPr lang="de-DE" b="1" dirty="0"/>
              <a:t>plural</a:t>
            </a:r>
          </a:p>
          <a:p>
            <a:r>
              <a:rPr lang="de-DE" b="1" dirty="0"/>
              <a:t>Controller</a:t>
            </a:r>
            <a:r>
              <a:rPr lang="de-DE" dirty="0"/>
              <a:t> (Connect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dots</a:t>
            </a:r>
            <a:r>
              <a:rPr lang="de-DE" dirty="0"/>
              <a:t>)</a:t>
            </a:r>
          </a:p>
          <a:p>
            <a:pPr lvl="1"/>
            <a:r>
              <a:rPr lang="de-DE" b="1" dirty="0"/>
              <a:t>Plural</a:t>
            </a:r>
            <a:r>
              <a:rPr lang="de-DE" dirty="0"/>
              <a:t> + Controller an den Name angehängt</a:t>
            </a:r>
          </a:p>
          <a:p>
            <a:pPr lvl="1"/>
            <a:r>
              <a:rPr lang="de-DE" dirty="0"/>
              <a:t>Eher „</a:t>
            </a:r>
            <a:r>
              <a:rPr lang="de-DE" dirty="0" err="1"/>
              <a:t>Skinny</a:t>
            </a:r>
            <a:r>
              <a:rPr lang="de-DE" dirty="0"/>
              <a:t>“</a:t>
            </a:r>
          </a:p>
          <a:p>
            <a:pPr lvl="1"/>
            <a:r>
              <a:rPr lang="de-DE" dirty="0"/>
              <a:t>Nur mit dem „eigenen“ Model spielen</a:t>
            </a:r>
          </a:p>
          <a:p>
            <a:pPr lvl="1"/>
            <a:r>
              <a:rPr lang="de-DE" dirty="0"/>
              <a:t>Maximal 2 Model-Methoden Aufrufe</a:t>
            </a:r>
          </a:p>
          <a:p>
            <a:pPr lvl="1"/>
            <a:r>
              <a:rPr lang="de-DE" dirty="0"/>
              <a:t>Performance?</a:t>
            </a:r>
          </a:p>
          <a:p>
            <a:r>
              <a:rPr lang="de-DE" b="1" dirty="0"/>
              <a:t>View</a:t>
            </a:r>
            <a:r>
              <a:rPr lang="de-DE" dirty="0"/>
              <a:t> (Ergebnisse Darstellen)</a:t>
            </a:r>
          </a:p>
          <a:p>
            <a:pPr lvl="1"/>
            <a:r>
              <a:rPr lang="de-DE" dirty="0"/>
              <a:t>Ordner </a:t>
            </a:r>
            <a:r>
              <a:rPr lang="de-DE" b="1" dirty="0"/>
              <a:t>Plural</a:t>
            </a:r>
          </a:p>
          <a:p>
            <a:pPr lvl="1"/>
            <a:r>
              <a:rPr lang="de-DE" dirty="0"/>
              <a:t>Slim bevorzugt</a:t>
            </a:r>
          </a:p>
          <a:p>
            <a:pPr lvl="1"/>
            <a:r>
              <a:rPr lang="de-DE" dirty="0"/>
              <a:t>Nicht zu viele </a:t>
            </a:r>
            <a:r>
              <a:rPr lang="de-DE" dirty="0" err="1"/>
              <a:t>Partials</a:t>
            </a:r>
            <a:endParaRPr lang="de-DE" dirty="0"/>
          </a:p>
          <a:p>
            <a:r>
              <a:rPr lang="de-DE" b="1" dirty="0"/>
              <a:t>Helpers</a:t>
            </a:r>
          </a:p>
          <a:p>
            <a:pPr lvl="1"/>
            <a:r>
              <a:rPr lang="de-DE" dirty="0"/>
              <a:t>Nur wenn es sein muss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796136" y="1745297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models</a:t>
            </a:r>
            <a:endParaRPr lang="de-DE" sz="2400" dirty="0"/>
          </a:p>
        </p:txBody>
      </p:sp>
      <p:sp>
        <p:nvSpPr>
          <p:cNvPr id="5" name="Textfeld 4"/>
          <p:cNvSpPr txBox="1"/>
          <p:nvPr/>
        </p:nvSpPr>
        <p:spPr>
          <a:xfrm>
            <a:off x="5796136" y="3068960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controllers</a:t>
            </a:r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5796136" y="4437112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views</a:t>
            </a:r>
            <a:endParaRPr lang="de-DE" sz="2400" dirty="0"/>
          </a:p>
        </p:txBody>
      </p:sp>
      <p:sp>
        <p:nvSpPr>
          <p:cNvPr id="7" name="Textfeld 6"/>
          <p:cNvSpPr txBox="1"/>
          <p:nvPr/>
        </p:nvSpPr>
        <p:spPr>
          <a:xfrm>
            <a:off x="5796136" y="5445224"/>
            <a:ext cx="26642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DE" sz="2400" dirty="0" err="1"/>
              <a:t>app</a:t>
            </a:r>
            <a:r>
              <a:rPr lang="de-DE" sz="2400" dirty="0"/>
              <a:t>/</a:t>
            </a:r>
            <a:r>
              <a:rPr lang="de-DE" sz="2400" dirty="0" err="1"/>
              <a:t>helpers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1335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Ruby Rückblick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>
          <a:xfrm>
            <a:off x="722313" y="2420888"/>
            <a:ext cx="7772400" cy="1131887"/>
          </a:xfrm>
        </p:spPr>
        <p:txBody>
          <a:bodyPr/>
          <a:lstStyle/>
          <a:p>
            <a:r>
              <a:rPr lang="de-DE" dirty="0"/>
              <a:t>Was ist hängen geblieben?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131840" y="5220136"/>
            <a:ext cx="5472608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DE" dirty="0"/>
              <a:t>„I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thought</a:t>
            </a:r>
            <a:r>
              <a:rPr lang="de-DE" dirty="0"/>
              <a:t> Smalltalk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beat</a:t>
            </a:r>
            <a:r>
              <a:rPr lang="de-DE" dirty="0"/>
              <a:t> Java. I just </a:t>
            </a:r>
            <a:r>
              <a:rPr lang="de-DE" dirty="0" err="1"/>
              <a:t>didn‘t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‚Ruby‘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.“		</a:t>
            </a:r>
          </a:p>
          <a:p>
            <a:pPr algn="r"/>
            <a:r>
              <a:rPr lang="de-DE" dirty="0"/>
              <a:t>Kent Beck</a:t>
            </a:r>
          </a:p>
        </p:txBody>
      </p:sp>
    </p:spTree>
    <p:extLst>
      <p:ext uri="{BB962C8B-B14F-4D97-AF65-F5344CB8AC3E}">
        <p14:creationId xmlns:p14="http://schemas.microsoft.com/office/powerpoint/2010/main" val="2278583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Standard </a:t>
            </a:r>
            <a:r>
              <a:rPr lang="de-DE" dirty="0" err="1"/>
              <a:t>Gems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de-DE" b="1" dirty="0" err="1"/>
              <a:t>slim-rails</a:t>
            </a:r>
            <a:r>
              <a:rPr lang="de-DE" b="1" dirty="0"/>
              <a:t>		- SLIM statt HTML</a:t>
            </a:r>
          </a:p>
          <a:p>
            <a:r>
              <a:rPr lang="de-DE" b="1" dirty="0" err="1"/>
              <a:t>dotenv-rails</a:t>
            </a:r>
            <a:r>
              <a:rPr lang="de-DE" b="1" dirty="0"/>
              <a:t>	- Umgebungsvariablen setzen</a:t>
            </a:r>
          </a:p>
          <a:p>
            <a:r>
              <a:rPr lang="de-DE" b="1" dirty="0" err="1"/>
              <a:t>pry-rails</a:t>
            </a:r>
            <a:r>
              <a:rPr lang="de-DE" b="1" dirty="0"/>
              <a:t>		- </a:t>
            </a:r>
            <a:r>
              <a:rPr lang="de-DE" b="1" dirty="0" err="1">
                <a:latin typeface="Consolas" panose="020B0609020204030204" pitchFamily="49" charset="0"/>
                <a:cs typeface="Consolas" panose="020B0609020204030204" pitchFamily="49" charset="0"/>
              </a:rPr>
              <a:t>rails</a:t>
            </a:r>
            <a:r>
              <a:rPr lang="de-DE" b="1" dirty="0">
                <a:latin typeface="Consolas" panose="020B0609020204030204" pitchFamily="49" charset="0"/>
                <a:cs typeface="Consolas" panose="020B0609020204030204" pitchFamily="49" charset="0"/>
              </a:rPr>
              <a:t> c</a:t>
            </a:r>
            <a:r>
              <a:rPr lang="de-DE" b="1" dirty="0"/>
              <a:t> öffnet </a:t>
            </a:r>
            <a:r>
              <a:rPr lang="de-DE" b="1" dirty="0" err="1"/>
              <a:t>pry</a:t>
            </a:r>
            <a:r>
              <a:rPr lang="de-DE" b="1" dirty="0"/>
              <a:t> statt </a:t>
            </a:r>
            <a:r>
              <a:rPr lang="de-DE" b="1" dirty="0" err="1"/>
              <a:t>irb</a:t>
            </a:r>
            <a:endParaRPr lang="de-DE" b="1" dirty="0"/>
          </a:p>
          <a:p>
            <a:r>
              <a:rPr lang="de-DE" b="1" dirty="0" err="1"/>
              <a:t>simplecov</a:t>
            </a:r>
            <a:r>
              <a:rPr lang="de-DE" b="1" dirty="0"/>
              <a:t>	- Test-Abdeckung</a:t>
            </a:r>
          </a:p>
          <a:p>
            <a:r>
              <a:rPr lang="de-DE" b="1" dirty="0"/>
              <a:t>rails_12factor	- </a:t>
            </a:r>
            <a:r>
              <a:rPr lang="de-DE" b="1" dirty="0" err="1"/>
              <a:t>Deployment</a:t>
            </a:r>
            <a:r>
              <a:rPr lang="de-DE" b="1" dirty="0"/>
              <a:t> für </a:t>
            </a:r>
            <a:r>
              <a:rPr lang="de-DE" b="1" dirty="0" err="1"/>
              <a:t>Heroku</a:t>
            </a:r>
            <a:r>
              <a:rPr lang="de-DE" b="1" dirty="0"/>
              <a:t>, </a:t>
            </a:r>
            <a:r>
              <a:rPr lang="de-DE" b="1" dirty="0" err="1"/>
              <a:t>etc</a:t>
            </a:r>
            <a:endParaRPr lang="de-DE" b="1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8391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6712"/>
          </a:xfrm>
        </p:spPr>
        <p:txBody>
          <a:bodyPr/>
          <a:lstStyle/>
          <a:p>
            <a:r>
              <a:rPr lang="de-DE" dirty="0" err="1"/>
              <a:t>RSpec</a:t>
            </a:r>
            <a:r>
              <a:rPr lang="de-DE" dirty="0"/>
              <a:t> vs. </a:t>
            </a:r>
            <a:r>
              <a:rPr lang="de-DE" dirty="0" err="1"/>
              <a:t>Minitest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449296" y="836712"/>
            <a:ext cx="4515192" cy="590465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require "</a:t>
            </a:r>
            <a:r>
              <a:rPr lang="en-US" sz="1200" dirty="0" err="1"/>
              <a:t>minitest</a:t>
            </a:r>
            <a:r>
              <a:rPr lang="en-US" sz="1200" dirty="0"/>
              <a:t>/</a:t>
            </a:r>
            <a:r>
              <a:rPr lang="en-US" sz="1200" dirty="0" err="1"/>
              <a:t>autorun</a:t>
            </a:r>
            <a:r>
              <a:rPr lang="en-US" sz="1200" dirty="0"/>
              <a:t>"</a:t>
            </a:r>
          </a:p>
          <a:p>
            <a:pPr marL="0" indent="0">
              <a:buNone/>
            </a:pPr>
            <a:r>
              <a:rPr lang="en-US" sz="1200" dirty="0"/>
              <a:t>require "</a:t>
            </a:r>
            <a:r>
              <a:rPr lang="en-US" sz="1200" dirty="0" err="1"/>
              <a:t>minitest</a:t>
            </a:r>
            <a:r>
              <a:rPr lang="en-US" sz="1200" dirty="0"/>
              <a:t>/mock"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class </a:t>
            </a:r>
            <a:r>
              <a:rPr lang="en-US" sz="1200" dirty="0" err="1"/>
              <a:t>TestAdmiral</a:t>
            </a:r>
            <a:r>
              <a:rPr lang="en-US" sz="1200" dirty="0"/>
              <a:t> &lt; </a:t>
            </a:r>
            <a:r>
              <a:rPr lang="en-US" sz="1200" dirty="0" err="1"/>
              <a:t>MiniTest</a:t>
            </a:r>
            <a:r>
              <a:rPr lang="en-US" sz="1200" dirty="0"/>
              <a:t>::Unit::</a:t>
            </a:r>
            <a:r>
              <a:rPr lang="en-US" sz="1200" dirty="0" err="1"/>
              <a:t>TestCase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def</a:t>
            </a:r>
            <a:r>
              <a:rPr lang="en-US" sz="1200" dirty="0"/>
              <a:t> setup</a:t>
            </a:r>
          </a:p>
          <a:p>
            <a:pPr marL="0" indent="0">
              <a:buNone/>
            </a:pPr>
            <a:r>
              <a:rPr lang="en-US" sz="1200" dirty="0"/>
              <a:t>    @battleship = </a:t>
            </a:r>
            <a:r>
              <a:rPr lang="en-US" sz="1200" dirty="0" err="1"/>
              <a:t>MiniTest</a:t>
            </a:r>
            <a:r>
              <a:rPr lang="en-US" sz="1200" dirty="0"/>
              <a:t>::</a:t>
            </a:r>
            <a:r>
              <a:rPr lang="en-US" sz="1200" dirty="0" err="1"/>
              <a:t>Mock.new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@admiral = </a:t>
            </a:r>
            <a:r>
              <a:rPr lang="en-US" sz="1200" dirty="0" err="1"/>
              <a:t>Admiral.new</a:t>
            </a:r>
            <a:r>
              <a:rPr lang="en-US" sz="1200" dirty="0"/>
              <a:t>(@battleship)</a:t>
            </a:r>
          </a:p>
          <a:p>
            <a:pPr marL="0" indent="0">
              <a:buNone/>
            </a:pPr>
            <a:r>
              <a:rPr lang="en-US" sz="1200" dirty="0"/>
              <a:t>  end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test_can_tell_the_battleship_to_fire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@</a:t>
            </a:r>
            <a:r>
              <a:rPr lang="en-US" sz="1200" dirty="0" err="1"/>
              <a:t>battleship.expect</a:t>
            </a:r>
            <a:r>
              <a:rPr lang="en-US" sz="1200" dirty="0"/>
              <a:t> :fire!, nil</a:t>
            </a:r>
          </a:p>
          <a:p>
            <a:pPr marL="0" indent="0">
              <a:buNone/>
            </a:pPr>
            <a:r>
              <a:rPr lang="en-US" sz="1200" dirty="0"/>
              <a:t>    @</a:t>
            </a:r>
            <a:r>
              <a:rPr lang="en-US" sz="1200" dirty="0" err="1"/>
              <a:t>admiral.fire_upon_target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@</a:t>
            </a:r>
            <a:r>
              <a:rPr lang="en-US" sz="1200" dirty="0" err="1"/>
              <a:t>battleship.verify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end</a:t>
            </a:r>
          </a:p>
          <a:p>
            <a:pPr marL="0" indent="0">
              <a:buNone/>
            </a:pPr>
            <a:r>
              <a:rPr lang="en-US" sz="1200" dirty="0"/>
              <a:t>end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class </a:t>
            </a:r>
            <a:r>
              <a:rPr lang="en-US" sz="1200" dirty="0" err="1"/>
              <a:t>TestBattleship</a:t>
            </a:r>
            <a:r>
              <a:rPr lang="en-US" sz="1200" dirty="0"/>
              <a:t>&lt; </a:t>
            </a:r>
            <a:r>
              <a:rPr lang="en-US" sz="1200" dirty="0" err="1"/>
              <a:t>MiniTest</a:t>
            </a:r>
            <a:r>
              <a:rPr lang="en-US" sz="1200" dirty="0"/>
              <a:t>::Unit::</a:t>
            </a:r>
            <a:r>
              <a:rPr lang="en-US" sz="1200" dirty="0" err="1"/>
              <a:t>TestCase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</a:t>
            </a:r>
            <a:r>
              <a:rPr lang="en-US" sz="1200" dirty="0" err="1"/>
              <a:t>def</a:t>
            </a:r>
            <a:r>
              <a:rPr lang="en-US" sz="1200" dirty="0"/>
              <a:t> </a:t>
            </a:r>
            <a:r>
              <a:rPr lang="en-US" sz="1200" dirty="0" err="1"/>
              <a:t>test_will_decrease_ammunition_when_firing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battleship = </a:t>
            </a:r>
            <a:r>
              <a:rPr lang="en-US" sz="1200" dirty="0" err="1"/>
              <a:t>Battleship.new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starting_ammunition</a:t>
            </a:r>
            <a:r>
              <a:rPr lang="en-US" sz="1200" dirty="0"/>
              <a:t> = </a:t>
            </a:r>
            <a:r>
              <a:rPr lang="en-US" sz="1200" dirty="0" err="1"/>
              <a:t>battleship.ammunition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battleship.fire</a:t>
            </a:r>
            <a:r>
              <a:rPr lang="en-US" sz="1200" dirty="0"/>
              <a:t>!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assert_equal</a:t>
            </a:r>
            <a:r>
              <a:rPr lang="en-US" sz="1200" dirty="0"/>
              <a:t> (</a:t>
            </a:r>
            <a:r>
              <a:rPr lang="en-US" sz="1200" dirty="0" err="1"/>
              <a:t>starting_ammunition</a:t>
            </a:r>
            <a:r>
              <a:rPr lang="en-US" sz="1200" dirty="0"/>
              <a:t> - 1), </a:t>
            </a:r>
            <a:r>
              <a:rPr lang="en-US" sz="1200" dirty="0" err="1"/>
              <a:t>battleship.ammunition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end</a:t>
            </a:r>
          </a:p>
          <a:p>
            <a:pPr marL="0" indent="0">
              <a:buNone/>
            </a:pPr>
            <a:r>
              <a:rPr lang="en-US" sz="1200" dirty="0"/>
              <a:t>end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>
          <a:xfrm>
            <a:off x="179512" y="836712"/>
            <a:ext cx="4227896" cy="590465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require "</a:t>
            </a:r>
            <a:r>
              <a:rPr lang="en-US" dirty="0" err="1"/>
              <a:t>rspec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describe Admiral do</a:t>
            </a:r>
          </a:p>
          <a:p>
            <a:pPr marL="0" indent="0">
              <a:buNone/>
            </a:pPr>
            <a:r>
              <a:rPr lang="en-US" dirty="0"/>
              <a:t>  let(:battleship) { </a:t>
            </a:r>
            <a:r>
              <a:rPr lang="en-US" dirty="0" err="1"/>
              <a:t>Battleship.new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 subject {</a:t>
            </a:r>
            <a:r>
              <a:rPr lang="en-US" dirty="0" err="1"/>
              <a:t>Admiral.new</a:t>
            </a:r>
            <a:r>
              <a:rPr lang="en-US" dirty="0"/>
              <a:t>(battleship)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it "can tell the battleship to fire" do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battleship.should_receive</a:t>
            </a:r>
            <a:r>
              <a:rPr lang="en-US" dirty="0"/>
              <a:t>(:fire!)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subject.fire_on_target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end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describe Battleship do</a:t>
            </a:r>
          </a:p>
          <a:p>
            <a:pPr marL="0" indent="0">
              <a:buNone/>
            </a:pPr>
            <a:r>
              <a:rPr lang="en-US" dirty="0"/>
              <a:t>  it "decreases ammunition by 1 when firing" do</a:t>
            </a:r>
          </a:p>
          <a:p>
            <a:pPr marL="0" indent="0">
              <a:buNone/>
            </a:pPr>
            <a:r>
              <a:rPr lang="en-US" dirty="0"/>
              <a:t>    expect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subject.fire</a:t>
            </a:r>
            <a:r>
              <a:rPr lang="en-US" dirty="0"/>
              <a:t>!</a:t>
            </a:r>
          </a:p>
          <a:p>
            <a:pPr marL="0" indent="0">
              <a:buNone/>
            </a:pPr>
            <a:r>
              <a:rPr lang="en-US" dirty="0"/>
              <a:t>    }.to change(subject, :ammunition).by(-1)</a:t>
            </a:r>
          </a:p>
          <a:p>
            <a:pPr marL="0" indent="0">
              <a:buNone/>
            </a:pPr>
            <a:r>
              <a:rPr lang="en-US" dirty="0"/>
              <a:t>  end</a:t>
            </a:r>
          </a:p>
          <a:p>
            <a:pPr marL="0" indent="0">
              <a:buNone/>
            </a:pPr>
            <a:r>
              <a:rPr lang="en-US" dirty="0"/>
              <a:t>end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349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Cucumber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Feature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Password management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Scenario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: Forgot password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Given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 user with email 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"cukes@cukes.info"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exists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 ask for a password reset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an email with a password reset link should be sent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82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Übungen und Projekte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Rails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4820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- </a:t>
            </a:r>
            <a:r>
              <a:rPr lang="de-DE" dirty="0" err="1"/>
              <a:t>Rails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Neues Projekt anlegen 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(rails new page &amp;&amp; cd page)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Rails</a:t>
            </a:r>
            <a:r>
              <a:rPr lang="de-DE" dirty="0"/>
              <a:t>-Server starten und Webseite aufrufen </a:t>
            </a: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(rails s)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Statische Seite erzeugen </a:t>
            </a:r>
          </a:p>
          <a:p>
            <a:pPr marL="857250" lvl="1" indent="-457200"/>
            <a:r>
              <a:rPr lang="en-US" dirty="0">
                <a:latin typeface="Consolas" pitchFamily="49" charset="0"/>
                <a:cs typeface="Consolas" pitchFamily="49" charset="0"/>
              </a:rPr>
              <a:t>rails generate controller welcome index</a:t>
            </a:r>
          </a:p>
          <a:p>
            <a:pPr marL="447675" indent="-447675">
              <a:buFont typeface="+mj-lt"/>
              <a:buAutoNum type="arabicPeriod"/>
            </a:pPr>
            <a:r>
              <a:rPr lang="de-DE" dirty="0"/>
              <a:t>Route anpassen: Root auf statische Seite 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config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/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routes.rb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447675" indent="-447675">
              <a:buFont typeface="+mj-lt"/>
              <a:buAutoNum type="arabicPeriod"/>
            </a:pPr>
            <a:r>
              <a:rPr lang="de-DE" dirty="0"/>
              <a:t>Controller generieren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rails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generate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controller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articles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pPr marL="447675" indent="-447675">
              <a:buFont typeface="+mj-lt"/>
              <a:buAutoNum type="arabicPeriod"/>
            </a:pPr>
            <a:r>
              <a:rPr lang="de-DE" dirty="0"/>
              <a:t>Route ändern: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resources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: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articles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pPr marL="447675" indent="-447675">
              <a:buFont typeface="+mj-lt"/>
              <a:buAutoNum type="arabicPeriod"/>
            </a:pPr>
            <a:r>
              <a:rPr lang="de-DE" dirty="0"/>
              <a:t>Layout anpassen: Navigation hinzufügen</a:t>
            </a:r>
          </a:p>
          <a:p>
            <a:pPr marL="447675" indent="-447675">
              <a:buFont typeface="+mj-lt"/>
              <a:buAutoNum type="arabicPeriod"/>
            </a:pPr>
            <a:r>
              <a:rPr lang="de-DE" dirty="0"/>
              <a:t>Darauf folgende Fehlermeldungen lösen</a:t>
            </a:r>
          </a:p>
          <a:p>
            <a:pPr marL="447675" indent="-447675">
              <a:buFont typeface="+mj-lt"/>
              <a:buAutoNum type="arabicPeriod"/>
            </a:pPr>
            <a:r>
              <a:rPr lang="de-DE" dirty="0"/>
              <a:t>Formular anlegen</a:t>
            </a:r>
          </a:p>
          <a:p>
            <a:pPr marL="447675" indent="-447675">
              <a:buFont typeface="+mj-lt"/>
              <a:buAutoNum type="arabicPeriod"/>
            </a:pPr>
            <a:r>
              <a:rPr lang="de-DE" dirty="0"/>
              <a:t>Und so weiter…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899592" y="6207695"/>
            <a:ext cx="7128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hlinkClick r:id="rId3"/>
              </a:rPr>
              <a:t>http://guides.rubyonrails.org/getting_started.html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49753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Ruby on </a:t>
            </a:r>
            <a:r>
              <a:rPr lang="de-DE" dirty="0" err="1"/>
              <a:t>Rails</a:t>
            </a:r>
            <a:br>
              <a:rPr lang="de-DE" dirty="0"/>
            </a:br>
            <a:r>
              <a:rPr lang="de-DE" dirty="0"/>
              <a:t>Lernen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de-DE" sz="3200" dirty="0"/>
              <a:t>Books</a:t>
            </a:r>
            <a:endParaRPr lang="de-DE" sz="3200" dirty="0">
              <a:hlinkClick r:id="rId3"/>
            </a:endParaRPr>
          </a:p>
          <a:p>
            <a:pPr lvl="1"/>
            <a:r>
              <a:rPr lang="de-DE" sz="2000" dirty="0">
                <a:hlinkClick r:id="rId3"/>
              </a:rPr>
              <a:t>https://www.railstutorial.org/book</a:t>
            </a:r>
          </a:p>
          <a:p>
            <a:pPr lvl="1"/>
            <a:r>
              <a:rPr lang="de-DE" sz="2000" dirty="0">
                <a:hlinkClick r:id="rId3"/>
              </a:rPr>
              <a:t>https://pragprog.com/book/rails4/agile-web-development-with-rails-4</a:t>
            </a:r>
          </a:p>
          <a:p>
            <a:r>
              <a:rPr lang="de-DE" sz="3200" dirty="0"/>
              <a:t>Games</a:t>
            </a:r>
            <a:endParaRPr lang="de-DE" sz="3200" dirty="0">
              <a:hlinkClick r:id="rId3"/>
            </a:endParaRPr>
          </a:p>
          <a:p>
            <a:pPr lvl="1"/>
            <a:r>
              <a:rPr lang="de-DE" sz="2000" dirty="0">
                <a:hlinkClick r:id="rId3"/>
              </a:rPr>
              <a:t>http://www.railsforzombies.org</a:t>
            </a:r>
            <a:endParaRPr lang="de-DE" sz="2000" dirty="0"/>
          </a:p>
          <a:p>
            <a:r>
              <a:rPr lang="de-DE" sz="3200" dirty="0"/>
              <a:t>Movies</a:t>
            </a:r>
          </a:p>
          <a:p>
            <a:pPr lvl="1"/>
            <a:r>
              <a:rPr lang="de-DE" sz="2000" dirty="0">
                <a:hlinkClick r:id="rId4"/>
              </a:rPr>
              <a:t>http://railscasts.com/</a:t>
            </a:r>
            <a:endParaRPr lang="de-DE" sz="2000" dirty="0"/>
          </a:p>
          <a:p>
            <a:endParaRPr lang="de-DE" sz="3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58" t="12134" r="12765" b="16755"/>
          <a:stretch/>
        </p:blipFill>
        <p:spPr bwMode="auto">
          <a:xfrm>
            <a:off x="7092280" y="908720"/>
            <a:ext cx="1867600" cy="385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70" y="4077072"/>
            <a:ext cx="3402994" cy="2578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704" y="5085184"/>
            <a:ext cx="2438400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0038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Ruby on </a:t>
            </a:r>
            <a:r>
              <a:rPr lang="de-DE" dirty="0" err="1"/>
              <a:t>Rails</a:t>
            </a:r>
            <a:r>
              <a:rPr lang="de-DE" dirty="0"/>
              <a:t>!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4367"/>
          </a:xfrm>
        </p:spPr>
        <p:txBody>
          <a:bodyPr>
            <a:normAutofit/>
          </a:bodyPr>
          <a:lstStyle/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gem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install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rails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rails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new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blog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latin typeface="Consolas" pitchFamily="49" charset="0"/>
                <a:cs typeface="Consolas" pitchFamily="49" charset="0"/>
              </a:rPr>
              <a:t>cd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blog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rails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–T</a:t>
            </a: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rails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middleware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rails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s(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erver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rails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c(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onsole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e-DE" dirty="0" err="1">
                <a:latin typeface="Consolas" pitchFamily="49" charset="0"/>
                <a:cs typeface="Consolas" pitchFamily="49" charset="0"/>
              </a:rPr>
              <a:t>rails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g(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enerator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scaffold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User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name:string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email:string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scaffold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Post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title:string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body:string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user:references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migration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controller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4751512" y="3532946"/>
            <a:ext cx="4392488" cy="760150"/>
            <a:chOff x="2123728" y="5733256"/>
            <a:chExt cx="4392488" cy="760150"/>
          </a:xfrm>
        </p:grpSpPr>
        <p:sp>
          <p:nvSpPr>
            <p:cNvPr id="9" name="Textfeld 8"/>
            <p:cNvSpPr txBox="1"/>
            <p:nvPr/>
          </p:nvSpPr>
          <p:spPr>
            <a:xfrm>
              <a:off x="2123728" y="6093296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 err="1">
                  <a:solidFill>
                    <a:schemeClr val="accent1">
                      <a:lumMod val="75000"/>
                    </a:schemeClr>
                  </a:solidFill>
                </a:rPr>
                <a:t>Vagrant</a:t>
              </a:r>
              <a:r>
                <a:rPr lang="de-DE" sz="2000" b="1" dirty="0">
                  <a:solidFill>
                    <a:schemeClr val="accent1">
                      <a:lumMod val="75000"/>
                    </a:schemeClr>
                  </a:solidFill>
                </a:rPr>
                <a:t>: http://127.0.0.1:3333/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3203848" y="5733256"/>
              <a:ext cx="3024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>
                  <a:solidFill>
                    <a:schemeClr val="accent1">
                      <a:lumMod val="75000"/>
                    </a:schemeClr>
                  </a:solidFill>
                  <a:hlinkClick r:id="rId3"/>
                </a:rPr>
                <a:t>http://127.0.0.1:3000/</a:t>
              </a:r>
              <a:endParaRPr lang="de-DE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937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0" indent="0">
              <a:buNone/>
            </a:pPr>
            <a:r>
              <a:rPr lang="de-DE" dirty="0"/>
              <a:t>Module erben von Klassen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/>
          </a:bodyPr>
          <a:lstStyle/>
          <a:p>
            <a:r>
              <a:rPr lang="de-DE" dirty="0"/>
              <a:t>Welche Aussage über Klassen und Module stimmt?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5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0" indent="0">
              <a:buNone/>
            </a:pPr>
            <a:r>
              <a:rPr lang="de-DE" dirty="0"/>
              <a:t>Module können nicht instanziiert werden</a:t>
            </a:r>
          </a:p>
        </p:txBody>
      </p:sp>
      <p:sp>
        <p:nvSpPr>
          <p:cNvPr id="10" name="Inhaltsplatzhalter 9"/>
          <p:cNvSpPr>
            <a:spLocks noGrp="1"/>
          </p:cNvSpPr>
          <p:nvPr>
            <p:ph sz="quarter" idx="16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0" indent="0">
              <a:buNone/>
            </a:pPr>
            <a:r>
              <a:rPr lang="de-DE" dirty="0"/>
              <a:t>Es gibt keinen Unterschied</a:t>
            </a:r>
          </a:p>
        </p:txBody>
      </p:sp>
      <p:sp>
        <p:nvSpPr>
          <p:cNvPr id="11" name="Inhaltsplatzhalter 10"/>
          <p:cNvSpPr>
            <a:spLocks noGrp="1"/>
          </p:cNvSpPr>
          <p:nvPr>
            <p:ph sz="quarter" idx="17"/>
          </p:nvPr>
        </p:nvSpPr>
        <p:spPr/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0" indent="0">
              <a:buNone/>
            </a:pPr>
            <a:r>
              <a:rPr lang="de-DE" dirty="0"/>
              <a:t>Klassen können Module enthalten</a:t>
            </a:r>
          </a:p>
        </p:txBody>
      </p:sp>
    </p:spTree>
    <p:extLst>
      <p:ext uri="{BB962C8B-B14F-4D97-AF65-F5344CB8AC3E}">
        <p14:creationId xmlns:p14="http://schemas.microsoft.com/office/powerpoint/2010/main" val="94596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630948" y="1844824"/>
            <a:ext cx="3509004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/>
          <a:lstStyle/>
          <a:p>
            <a:pPr marL="0" indent="0">
              <a:buNone/>
            </a:pPr>
            <a:r>
              <a:rPr lang="de-DE" dirty="0" err="1"/>
              <a:t>TCPSocket.write</a:t>
            </a:r>
            <a:r>
              <a:rPr lang="de-DE" dirty="0"/>
              <a:t> "Text"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>
            <a:normAutofit/>
          </a:bodyPr>
          <a:lstStyle/>
          <a:p>
            <a:r>
              <a:rPr lang="de-DE" dirty="0"/>
              <a:t>Wie sendet man „Text“ an einen Server?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5"/>
          </p:nvPr>
        </p:nvSpPr>
        <p:spPr>
          <a:xfrm>
            <a:off x="4283968" y="1844824"/>
            <a:ext cx="4064492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require '</a:t>
            </a:r>
            <a:r>
              <a:rPr lang="en-US" dirty="0" err="1"/>
              <a:t>tcp</a:t>
            </a:r>
            <a:r>
              <a:rPr lang="en-US" dirty="0"/>
              <a:t>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tcp</a:t>
            </a:r>
            <a:r>
              <a:rPr lang="en-US" dirty="0"/>
              <a:t> = </a:t>
            </a:r>
            <a:r>
              <a:rPr lang="en-US" dirty="0" err="1"/>
              <a:t>TCP.open</a:t>
            </a:r>
            <a:r>
              <a:rPr lang="en-US" dirty="0"/>
              <a:t> "server:8080"</a:t>
            </a:r>
          </a:p>
          <a:p>
            <a:pPr marL="0" indent="0">
              <a:buNone/>
            </a:pPr>
            <a:r>
              <a:rPr lang="en-US" dirty="0" err="1"/>
              <a:t>tcp.send</a:t>
            </a:r>
            <a:r>
              <a:rPr lang="en-US" dirty="0"/>
              <a:t> "Text"</a:t>
            </a:r>
          </a:p>
          <a:p>
            <a:pPr marL="0" indent="0">
              <a:buNone/>
            </a:pPr>
            <a:r>
              <a:rPr lang="en-US" dirty="0" err="1"/>
              <a:t>tcp.close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6"/>
          </p:nvPr>
        </p:nvSpPr>
        <p:spPr>
          <a:xfrm>
            <a:off x="630948" y="4221088"/>
            <a:ext cx="3509004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require 'socket'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 = </a:t>
            </a:r>
            <a:r>
              <a:rPr lang="en-US" dirty="0" err="1"/>
              <a:t>TCPSocket.new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"server", 8080</a:t>
            </a:r>
          </a:p>
          <a:p>
            <a:pPr marL="0" indent="0">
              <a:buNone/>
            </a:pPr>
            <a:r>
              <a:rPr lang="en-US" dirty="0" err="1"/>
              <a:t>s.write</a:t>
            </a:r>
            <a:r>
              <a:rPr lang="en-US" dirty="0"/>
              <a:t> "Text"</a:t>
            </a:r>
          </a:p>
          <a:p>
            <a:pPr marL="0" indent="0">
              <a:buNone/>
            </a:pPr>
            <a:r>
              <a:rPr lang="en-US" dirty="0" err="1"/>
              <a:t>s.close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7"/>
          </p:nvPr>
        </p:nvSpPr>
        <p:spPr>
          <a:xfrm>
            <a:off x="4283968" y="4221088"/>
            <a:ext cx="4064492" cy="2188840"/>
          </a:xfrm>
        </p:spPr>
        <p:style>
          <a:lnRef idx="0">
            <a:scrgbClr r="0" g="0" b="0"/>
          </a:lnRef>
          <a:fillRef idx="1002">
            <a:schemeClr val="lt2"/>
          </a:fillRef>
          <a:effectRef idx="0">
            <a:scrgbClr r="0" g="0" b="0"/>
          </a:effectRef>
          <a:fontRef idx="major"/>
        </p:style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require "</a:t>
            </a:r>
            <a:r>
              <a:rPr lang="en-US" dirty="0" err="1"/>
              <a:t>tcpsocket</a:t>
            </a:r>
            <a:r>
              <a:rPr lang="en-US" dirty="0"/>
              <a:t>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 = </a:t>
            </a:r>
            <a:r>
              <a:rPr lang="en-US" dirty="0" err="1"/>
              <a:t>TcpSocket.connect</a:t>
            </a:r>
            <a:r>
              <a:rPr lang="en-US" dirty="0"/>
              <a:t> 	"server:8080"</a:t>
            </a:r>
          </a:p>
          <a:p>
            <a:pPr marL="0" indent="0">
              <a:buNone/>
            </a:pPr>
            <a:r>
              <a:rPr lang="en-US" dirty="0" err="1"/>
              <a:t>s.write</a:t>
            </a:r>
            <a:r>
              <a:rPr lang="en-US" dirty="0"/>
              <a:t> "Text"</a:t>
            </a:r>
          </a:p>
          <a:p>
            <a:pPr marL="0" indent="0">
              <a:buNone/>
            </a:pPr>
            <a:r>
              <a:rPr lang="en-US" dirty="0" err="1"/>
              <a:t>s.close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576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Programme geben 23 aus?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class</a:t>
            </a:r>
            <a:r>
              <a:rPr lang="de-DE" dirty="0"/>
              <a:t> A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number</a:t>
            </a:r>
            <a:r>
              <a:rPr lang="de-DE" dirty="0"/>
              <a:t> = 23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ausgabe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</a:t>
            </a:r>
            <a:r>
              <a:rPr lang="de-DE" dirty="0" err="1"/>
              <a:t>number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end</a:t>
            </a:r>
          </a:p>
          <a:p>
            <a:pPr marL="0" indent="0">
              <a:buNone/>
            </a:pPr>
            <a:r>
              <a:rPr lang="de-DE" dirty="0"/>
              <a:t>end</a:t>
            </a:r>
          </a:p>
          <a:p>
            <a:pPr marL="0" indent="0">
              <a:buNone/>
            </a:pPr>
            <a:r>
              <a:rPr lang="de-DE" dirty="0" err="1"/>
              <a:t>puts</a:t>
            </a:r>
            <a:r>
              <a:rPr lang="de-DE" dirty="0"/>
              <a:t> </a:t>
            </a:r>
            <a:r>
              <a:rPr lang="de-DE" dirty="0" err="1"/>
              <a:t>A.new.ausgabe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5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class</a:t>
            </a:r>
            <a:r>
              <a:rPr lang="de-DE" dirty="0"/>
              <a:t> B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ausgabe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  23</a:t>
            </a:r>
          </a:p>
          <a:p>
            <a:pPr marL="0" indent="0">
              <a:buNone/>
            </a:pPr>
            <a:r>
              <a:rPr lang="de-DE" dirty="0"/>
              <a:t>   end</a:t>
            </a:r>
          </a:p>
          <a:p>
            <a:pPr marL="0" indent="0">
              <a:buNone/>
            </a:pPr>
            <a:r>
              <a:rPr lang="de-DE" dirty="0"/>
              <a:t>end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puts</a:t>
            </a:r>
            <a:r>
              <a:rPr lang="de-DE" dirty="0"/>
              <a:t> </a:t>
            </a:r>
            <a:r>
              <a:rPr lang="de-DE" dirty="0" err="1"/>
              <a:t>B.ausgabe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16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class</a:t>
            </a:r>
            <a:r>
              <a:rPr lang="de-DE" dirty="0"/>
              <a:t> C</a:t>
            </a:r>
          </a:p>
          <a:p>
            <a:pPr marL="0" indent="0">
              <a:buNone/>
            </a:pPr>
            <a:r>
              <a:rPr lang="de-DE" dirty="0"/>
              <a:t>  @@</a:t>
            </a:r>
            <a:r>
              <a:rPr lang="de-DE" dirty="0" err="1"/>
              <a:t>number</a:t>
            </a:r>
            <a:r>
              <a:rPr lang="de-DE" dirty="0"/>
              <a:t> = 23</a:t>
            </a:r>
          </a:p>
          <a:p>
            <a:pPr marL="0" indent="0">
              <a:buNone/>
            </a:pPr>
            <a:r>
              <a:rPr lang="de-DE" dirty="0"/>
              <a:t>   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self.number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@@</a:t>
            </a:r>
            <a:r>
              <a:rPr lang="de-DE" dirty="0" err="1"/>
              <a:t>number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end</a:t>
            </a:r>
          </a:p>
          <a:p>
            <a:pPr marL="0" indent="0">
              <a:buNone/>
            </a:pPr>
            <a:r>
              <a:rPr lang="de-DE" dirty="0"/>
              <a:t>end</a:t>
            </a:r>
          </a:p>
          <a:p>
            <a:pPr marL="0" indent="0">
              <a:buNone/>
            </a:pPr>
            <a:r>
              <a:rPr lang="de-DE" dirty="0" err="1"/>
              <a:t>puts</a:t>
            </a:r>
            <a:r>
              <a:rPr lang="de-DE" dirty="0"/>
              <a:t> </a:t>
            </a:r>
            <a:r>
              <a:rPr lang="de-DE" dirty="0" err="1"/>
              <a:t>C.number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7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class</a:t>
            </a:r>
            <a:r>
              <a:rPr lang="de-DE" dirty="0"/>
              <a:t> D</a:t>
            </a:r>
          </a:p>
          <a:p>
            <a:pPr marL="0" indent="0">
              <a:buNone/>
            </a:pPr>
            <a:r>
              <a:rPr lang="de-DE" dirty="0"/>
              <a:t>  </a:t>
            </a:r>
            <a:r>
              <a:rPr lang="de-DE" dirty="0" err="1"/>
              <a:t>def</a:t>
            </a:r>
            <a:r>
              <a:rPr lang="de-DE" dirty="0"/>
              <a:t> </a:t>
            </a:r>
            <a:r>
              <a:rPr lang="de-DE" dirty="0" err="1"/>
              <a:t>self.ausgabe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   </a:t>
            </a:r>
            <a:r>
              <a:rPr lang="de-DE" dirty="0" err="1"/>
              <a:t>puts</a:t>
            </a:r>
            <a:r>
              <a:rPr lang="de-DE" dirty="0"/>
              <a:t> @</a:t>
            </a:r>
            <a:r>
              <a:rPr lang="de-DE" dirty="0" err="1"/>
              <a:t>number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  end</a:t>
            </a:r>
          </a:p>
          <a:p>
            <a:pPr marL="0" indent="0">
              <a:buNone/>
            </a:pPr>
            <a:r>
              <a:rPr lang="de-DE" dirty="0"/>
              <a:t>end</a:t>
            </a:r>
          </a:p>
          <a:p>
            <a:pPr marL="0" indent="0">
              <a:buNone/>
            </a:pPr>
            <a:r>
              <a:rPr lang="de-DE" dirty="0"/>
              <a:t>@</a:t>
            </a:r>
            <a:r>
              <a:rPr lang="de-DE" dirty="0" err="1"/>
              <a:t>number</a:t>
            </a:r>
            <a:r>
              <a:rPr lang="de-DE" dirty="0"/>
              <a:t> =23</a:t>
            </a:r>
          </a:p>
          <a:p>
            <a:pPr marL="0" indent="0">
              <a:buNone/>
            </a:pPr>
            <a:r>
              <a:rPr lang="de-DE" dirty="0" err="1"/>
              <a:t>D.ausgabe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282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8850" y1="7910" x2="83565" y2="95313"/>
                        <a14:foregroundMark x1="94564" y1="8203" x2="4172" y2="3711"/>
                        <a14:foregroundMark x1="3413" y1="6055" x2="6448" y2="80469"/>
                        <a14:foregroundMark x1="6068" y1="91699" x2="11631" y2="49219"/>
                        <a14:foregroundMark x1="11631" y1="86523" x2="10872" y2="68652"/>
                        <a14:foregroundMark x1="1391" y1="96875" x2="28951" y2="95996"/>
                        <a14:foregroundMark x1="10367" y1="94141" x2="10367" y2="94141"/>
                        <a14:foregroundMark x1="8850" y1="98340" x2="90265" y2="96875"/>
                        <a14:foregroundMark x1="98483" y1="88086" x2="98862" y2="4004"/>
                        <a14:foregroundMark x1="91783" y1="1270" x2="18710" y2="1563"/>
                        <a14:foregroundMark x1="3413" y1="7031" x2="13906" y2="49512"/>
                        <a14:foregroundMark x1="31226" y1="56152" x2="47788" y2="78906"/>
                        <a14:foregroundMark x1="25411" y1="55859" x2="52845" y2="87109"/>
                        <a14:foregroundMark x1="57649" y1="78027" x2="70164" y2="97461"/>
                        <a14:foregroundMark x1="67383" y1="90234" x2="70164" y2="97754"/>
                        <a14:foregroundMark x1="66625" y1="73535" x2="72187" y2="97754"/>
                        <a14:foregroundMark x1="63085" y1="98340" x2="63085" y2="98340"/>
                        <a14:foregroundMark x1="70923" y1="98340" x2="70923" y2="98340"/>
                        <a14:foregroundMark x1="79140" y1="98340" x2="79140" y2="98340"/>
                        <a14:backgroundMark x1="4172" y1="977" x2="4172" y2="977"/>
                        <a14:backgroundMark x1="97724" y1="97168" x2="97724" y2="971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253" y="512676"/>
            <a:ext cx="4505494" cy="5832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105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/>
              <a:t>Wer?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66298" cy="4525963"/>
          </a:xfrm>
        </p:spPr>
        <p:txBody>
          <a:bodyPr/>
          <a:lstStyle/>
          <a:p>
            <a:r>
              <a:rPr lang="de-DE" dirty="0"/>
              <a:t>David Heinemeier Hansson</a:t>
            </a:r>
          </a:p>
          <a:p>
            <a:pPr lvl="1"/>
            <a:r>
              <a:rPr lang="de-DE" dirty="0"/>
              <a:t>@DHH</a:t>
            </a:r>
          </a:p>
          <a:p>
            <a:r>
              <a:rPr lang="de-DE" dirty="0"/>
              <a:t>Kopenhagen, Dänemark</a:t>
            </a:r>
          </a:p>
          <a:p>
            <a:r>
              <a:rPr lang="en-US" dirty="0">
                <a:hlinkClick r:id="rId3"/>
              </a:rPr>
              <a:t>creator of Ruby on Rails</a:t>
            </a:r>
            <a:endParaRPr lang="en-US" dirty="0"/>
          </a:p>
          <a:p>
            <a:r>
              <a:rPr lang="en-US" dirty="0">
                <a:hlinkClick r:id="rId4"/>
              </a:rPr>
              <a:t>founder &amp; CTO at Basecamp</a:t>
            </a:r>
            <a:r>
              <a:rPr lang="en-US" dirty="0"/>
              <a:t> (formerly 37signals)</a:t>
            </a:r>
          </a:p>
          <a:p>
            <a:r>
              <a:rPr lang="en-US" dirty="0">
                <a:hlinkClick r:id="rId5"/>
              </a:rPr>
              <a:t>best-selling author</a:t>
            </a:r>
            <a:endParaRPr lang="en-US" dirty="0"/>
          </a:p>
          <a:p>
            <a:r>
              <a:rPr lang="en-US" dirty="0">
                <a:hlinkClick r:id="rId6"/>
              </a:rPr>
              <a:t>Le Mans class-winning racing driver</a:t>
            </a:r>
            <a:endParaRPr lang="en-US" dirty="0"/>
          </a:p>
          <a:p>
            <a:r>
              <a:rPr lang="en-US" dirty="0">
                <a:hlinkClick r:id="rId7"/>
              </a:rPr>
              <a:t>public speaker</a:t>
            </a:r>
            <a:endParaRPr lang="en-US" dirty="0"/>
          </a:p>
          <a:p>
            <a:r>
              <a:rPr lang="en-US" dirty="0">
                <a:hlinkClick r:id="rId8"/>
              </a:rPr>
              <a:t>hobbyist photographer</a:t>
            </a:r>
            <a:endParaRPr lang="en-US" dirty="0"/>
          </a:p>
          <a:p>
            <a:r>
              <a:rPr lang="en-US" dirty="0">
                <a:hlinkClick r:id="rId9"/>
              </a:rPr>
              <a:t>family man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64" y="260648"/>
            <a:ext cx="273630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eck 3"/>
          <p:cNvSpPr/>
          <p:nvPr/>
        </p:nvSpPr>
        <p:spPr>
          <a:xfrm>
            <a:off x="4283968" y="5301208"/>
            <a:ext cx="4572000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/>
              <a:t>“To me, creating beautiful code in a vacuum has no appeal. I need to know that the work I’m doing has an impact on people or businesses somewhere.”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4185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Prinzipien</a:t>
            </a:r>
          </a:p>
        </p:txBody>
      </p:sp>
      <p:sp>
        <p:nvSpPr>
          <p:cNvPr id="4" name="Inhaltsplatzhalter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Optimize for programmer happiness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Convention over Configuration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menu is </a:t>
            </a:r>
            <a:r>
              <a:rPr lang="en-US" dirty="0" err="1"/>
              <a:t>omakase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No one paradigm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Exalt beautiful code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Provide sharp knives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Value integrated systems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Progress over stability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Push up a big tent</a:t>
            </a: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932040" y="623731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linkClick r:id="rId3"/>
              </a:rPr>
              <a:t>http://rubyonrails.org/doctrine/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7121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Zusammengesetz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42</TotalTime>
  <Words>2196</Words>
  <Application>Microsoft Macintosh PowerPoint</Application>
  <PresentationFormat>On-screen Show (4:3)</PresentationFormat>
  <Paragraphs>501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Century Gothic</vt:lpstr>
      <vt:lpstr>Consolas</vt:lpstr>
      <vt:lpstr>Courier New</vt:lpstr>
      <vt:lpstr>Palatino Linotype</vt:lpstr>
      <vt:lpstr>Executive</vt:lpstr>
      <vt:lpstr>Ruby on Rails</vt:lpstr>
      <vt:lpstr>Ruby on Rails</vt:lpstr>
      <vt:lpstr>Ruby Rückblick</vt:lpstr>
      <vt:lpstr>Welche Aussage über Klassen und Module stimmt?</vt:lpstr>
      <vt:lpstr>Wie sendet man „Text“ an einen Server?</vt:lpstr>
      <vt:lpstr>Welche Programme geben 23 aus?</vt:lpstr>
      <vt:lpstr>PowerPoint Presentation</vt:lpstr>
      <vt:lpstr>Wer?</vt:lpstr>
      <vt:lpstr>Prinzipien</vt:lpstr>
      <vt:lpstr>Prinzipien</vt:lpstr>
      <vt:lpstr>Historie</vt:lpstr>
      <vt:lpstr>REST-Grundlagen</vt:lpstr>
      <vt:lpstr>Sinatra</vt:lpstr>
      <vt:lpstr>CRUD / Scaffold</vt:lpstr>
      <vt:lpstr>Rack</vt:lpstr>
      <vt:lpstr>MVC in Rails</vt:lpstr>
      <vt:lpstr>ActiveRecord</vt:lpstr>
      <vt:lpstr>ActionController</vt:lpstr>
      <vt:lpstr>ActionController</vt:lpstr>
      <vt:lpstr>ActionController - Flash</vt:lpstr>
      <vt:lpstr>ActionView</vt:lpstr>
      <vt:lpstr>ActionView - ERB</vt:lpstr>
      <vt:lpstr>ActionView - HAML</vt:lpstr>
      <vt:lpstr>ActionView - Slim</vt:lpstr>
      <vt:lpstr>ActionView Templates</vt:lpstr>
      <vt:lpstr>Helpers</vt:lpstr>
      <vt:lpstr>FormHelpers</vt:lpstr>
      <vt:lpstr>Nested Forms</vt:lpstr>
      <vt:lpstr>Rails Conventions &amp; Best Practice</vt:lpstr>
      <vt:lpstr>Standard Gems</vt:lpstr>
      <vt:lpstr>RSpec vs. Minitest</vt:lpstr>
      <vt:lpstr>Cucumber</vt:lpstr>
      <vt:lpstr>Übungen und Projekte</vt:lpstr>
      <vt:lpstr>Übung - Rails</vt:lpstr>
      <vt:lpstr>Ruby on Rails Lernen</vt:lpstr>
      <vt:lpstr>Ruby on Rails!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Ruby</dc:title>
  <dc:creator>michael</dc:creator>
  <cp:lastModifiedBy>Sprauer, Michael</cp:lastModifiedBy>
  <cp:revision>263</cp:revision>
  <dcterms:created xsi:type="dcterms:W3CDTF">2015-02-03T19:25:05Z</dcterms:created>
  <dcterms:modified xsi:type="dcterms:W3CDTF">2020-03-05T19:08:47Z</dcterms:modified>
</cp:coreProperties>
</file>