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3"/>
    <p:sldId id="271" r:id="rId4"/>
    <p:sldId id="273" r:id="rId5"/>
    <p:sldId id="269" r:id="rId6"/>
    <p:sldId id="268" r:id="rId7"/>
    <p:sldId id="272" r:id="rId8"/>
    <p:sldId id="266" r:id="rId9"/>
    <p:sldId id="265" r:id="rId10"/>
    <p:sldId id="264" r:id="rId11"/>
    <p:sldId id="263" r:id="rId12"/>
    <p:sldId id="275" r:id="rId13"/>
    <p:sldId id="262" r:id="rId14"/>
    <p:sldId id="261" r:id="rId15"/>
    <p:sldId id="274" r:id="rId16"/>
    <p:sldId id="260" r:id="rId17"/>
    <p:sldId id="259" r:id="rId18"/>
    <p:sldId id="258" r:id="rId19"/>
    <p:sldId id="257" r:id="rId20"/>
    <p:sldId id="276" r:id="rId21"/>
    <p:sldId id="277" r:id="rId22"/>
    <p:sldId id="278" r:id="rId23"/>
    <p:sldId id="279" r:id="rId24"/>
    <p:sldId id="280" r:id="rId25"/>
    <p:sldId id="294" r:id="rId26"/>
    <p:sldId id="303" r:id="rId27"/>
    <p:sldId id="304" r:id="rId28"/>
    <p:sldId id="305" r:id="rId29"/>
    <p:sldId id="295" r:id="rId30"/>
    <p:sldId id="296" r:id="rId31"/>
    <p:sldId id="297" r:id="rId32"/>
    <p:sldId id="306" r:id="rId33"/>
    <p:sldId id="298" r:id="rId34"/>
    <p:sldId id="299" r:id="rId35"/>
    <p:sldId id="307" r:id="rId36"/>
    <p:sldId id="300" r:id="rId37"/>
    <p:sldId id="301" r:id="rId38"/>
    <p:sldId id="308" r:id="rId39"/>
    <p:sldId id="309" r:id="rId40"/>
    <p:sldId id="311" r:id="rId41"/>
    <p:sldId id="312" r:id="rId42"/>
    <p:sldId id="313" r:id="rId43"/>
    <p:sldId id="314" r:id="rId44"/>
    <p:sldId id="315" r:id="rId45"/>
    <p:sldId id="316" r:id="rId46"/>
    <p:sldId id="317" r:id="rId47"/>
    <p:sldId id="318" r:id="rId48"/>
    <p:sldId id="319" r:id="rId50"/>
    <p:sldId id="320" r:id="rId51"/>
    <p:sldId id="321" r:id="rId52"/>
    <p:sldId id="322" r:id="rId53"/>
    <p:sldId id="324" r:id="rId54"/>
    <p:sldId id="325" r:id="rId55"/>
    <p:sldId id="326" r:id="rId56"/>
    <p:sldId id="327" r:id="rId57"/>
    <p:sldId id="328" r:id="rId58"/>
    <p:sldId id="329" r:id="rId59"/>
    <p:sldId id="331" r:id="rId60"/>
    <p:sldId id="333" r:id="rId61"/>
    <p:sldId id="330" r:id="rId62"/>
    <p:sldId id="332" r:id="rId63"/>
    <p:sldId id="334" r:id="rId64"/>
    <p:sldId id="341" r:id="rId65"/>
    <p:sldId id="342" r:id="rId66"/>
    <p:sldId id="343" r:id="rId67"/>
    <p:sldId id="344" r:id="rId68"/>
    <p:sldId id="345" r:id="rId69"/>
    <p:sldId id="346" r:id="rId70"/>
    <p:sldId id="348" r:id="rId71"/>
    <p:sldId id="349" r:id="rId72"/>
    <p:sldId id="351" r:id="rId73"/>
    <p:sldId id="353" r:id="rId74"/>
    <p:sldId id="354" r:id="rId75"/>
    <p:sldId id="323"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 id="369" r:id="rId90"/>
    <p:sldId id="370"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996440"/>
            <a:ext cx="9144000" cy="1466215"/>
          </a:xfrm>
        </p:spPr>
        <p:txBody>
          <a:bodyPr>
            <a:normAutofit/>
          </a:bodyPr>
          <a:p>
            <a:r>
              <a:rPr lang="en-US"/>
              <a:t>Basic Git</a:t>
            </a:r>
            <a:endParaRPr lang="en-US"/>
          </a:p>
        </p:txBody>
      </p:sp>
      <p:sp>
        <p:nvSpPr>
          <p:cNvPr id="3" name="Text Box 2"/>
          <p:cNvSpPr txBox="1"/>
          <p:nvPr/>
        </p:nvSpPr>
        <p:spPr>
          <a:xfrm>
            <a:off x="7750810" y="4931410"/>
            <a:ext cx="3042285" cy="922020"/>
          </a:xfrm>
          <a:prstGeom prst="rect">
            <a:avLst/>
          </a:prstGeom>
          <a:noFill/>
        </p:spPr>
        <p:txBody>
          <a:bodyPr wrap="square" rtlCol="0">
            <a:spAutoFit/>
          </a:bodyPr>
          <a:p>
            <a:r>
              <a:rPr lang="en-US"/>
              <a:t>By :</a:t>
            </a:r>
            <a:endParaRPr lang="en-US"/>
          </a:p>
          <a:p>
            <a:r>
              <a:rPr lang="en-US"/>
              <a:t>Name : Divya Thakur</a:t>
            </a:r>
            <a:endParaRPr lang="en-US"/>
          </a:p>
          <a:p>
            <a:r>
              <a:rPr lang="en-US"/>
              <a:t>UID : 28300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4035"/>
          </a:xfrm>
        </p:spPr>
        <p:txBody>
          <a:bodyPr>
            <a:normAutofit fontScale="90000"/>
          </a:bodyPr>
          <a:p>
            <a:r>
              <a:rPr lang="en-US"/>
              <a:t>Exercise :  GitHub Essentials</a:t>
            </a:r>
            <a:endParaRPr lang="en-US"/>
          </a:p>
        </p:txBody>
      </p:sp>
      <p:sp>
        <p:nvSpPr>
          <p:cNvPr id="3" name="Content Placeholder 2"/>
          <p:cNvSpPr>
            <a:spLocks noGrp="1"/>
          </p:cNvSpPr>
          <p:nvPr>
            <p:ph idx="1"/>
          </p:nvPr>
        </p:nvSpPr>
        <p:spPr>
          <a:xfrm>
            <a:off x="838200" y="1185545"/>
            <a:ext cx="10515600" cy="4991735"/>
          </a:xfrm>
        </p:spPr>
        <p:txBody>
          <a:bodyPr>
            <a:normAutofit/>
          </a:bodyPr>
          <a:p>
            <a:r>
              <a:rPr lang="en-US"/>
              <a:t>Lets perform basic GitHub essentials like repositories, branches, commits, and pull requests.</a:t>
            </a:r>
            <a:endParaRPr lang="en-US"/>
          </a:p>
          <a:p>
            <a:pPr lvl="1"/>
            <a:r>
              <a:rPr lang="en-US"/>
              <a:t>Step 1: Create </a:t>
            </a:r>
            <a:r>
              <a:rPr lang="en-US">
                <a:sym typeface="+mn-ea"/>
              </a:rPr>
              <a:t>and use </a:t>
            </a:r>
            <a:r>
              <a:rPr lang="en-US"/>
              <a:t>a repository</a:t>
            </a:r>
            <a:endParaRPr lang="en-US"/>
          </a:p>
          <a:p>
            <a:pPr lvl="1"/>
            <a:r>
              <a:rPr lang="en-US"/>
              <a:t>Step 2: Create </a:t>
            </a:r>
            <a:r>
              <a:rPr lang="en-US">
                <a:sym typeface="+mn-ea"/>
              </a:rPr>
              <a:t>and manage </a:t>
            </a:r>
            <a:r>
              <a:rPr lang="en-US"/>
              <a:t>a branch</a:t>
            </a:r>
            <a:endParaRPr lang="en-US"/>
          </a:p>
          <a:p>
            <a:pPr lvl="1"/>
            <a:r>
              <a:rPr lang="en-US"/>
              <a:t>Step 3: Make </a:t>
            </a:r>
            <a:r>
              <a:rPr lang="en-US">
                <a:sym typeface="+mn-ea"/>
              </a:rPr>
              <a:t>changes to a file and push them to GitHub as commits (</a:t>
            </a:r>
            <a:r>
              <a:rPr lang="en-US"/>
              <a:t>commit changes)</a:t>
            </a:r>
            <a:endParaRPr lang="en-US"/>
          </a:p>
          <a:p>
            <a:pPr lvl="1"/>
            <a:r>
              <a:rPr lang="en-US"/>
              <a:t>Step 4: Open a pull request</a:t>
            </a:r>
            <a:endParaRPr lang="en-US"/>
          </a:p>
          <a:p>
            <a:pPr lvl="1"/>
            <a:r>
              <a:rPr lang="en-US"/>
              <a:t>Step 5: Merge your pull request</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6445"/>
          </a:xfrm>
        </p:spPr>
        <p:txBody>
          <a:bodyPr>
            <a:normAutofit fontScale="90000"/>
          </a:bodyPr>
          <a:p>
            <a:r>
              <a:rPr lang="en-US"/>
              <a:t>About repositories</a:t>
            </a:r>
            <a:endParaRPr lang="en-US"/>
          </a:p>
        </p:txBody>
      </p:sp>
      <p:sp>
        <p:nvSpPr>
          <p:cNvPr id="3" name="Content Placeholder 2"/>
          <p:cNvSpPr>
            <a:spLocks noGrp="1"/>
          </p:cNvSpPr>
          <p:nvPr>
            <p:ph idx="1"/>
          </p:nvPr>
        </p:nvSpPr>
        <p:spPr>
          <a:xfrm>
            <a:off x="838200" y="1266825"/>
            <a:ext cx="10515600" cy="4910455"/>
          </a:xfrm>
        </p:spPr>
        <p:txBody>
          <a:bodyPr>
            <a:normAutofit fontScale="80000"/>
          </a:bodyPr>
          <a:p>
            <a:r>
              <a:rPr lang="en-US" sz="2000"/>
              <a:t>A repository is the most basic element of GitHub.</a:t>
            </a:r>
            <a:endParaRPr lang="en-US" sz="2000"/>
          </a:p>
          <a:p>
            <a:r>
              <a:rPr lang="en-US" sz="2000"/>
              <a:t>It's a place where you can store your code, your files, and each file's revision history. </a:t>
            </a:r>
            <a:endParaRPr lang="en-US" sz="2000"/>
          </a:p>
          <a:p>
            <a:r>
              <a:rPr lang="en-US" sz="2000"/>
              <a:t>Repositories can have multiple collaborators and can be either public or private.</a:t>
            </a:r>
            <a:endParaRPr lang="en-US" sz="2000"/>
          </a:p>
          <a:p>
            <a:r>
              <a:rPr lang="en-US" sz="2000"/>
              <a:t>Repository terminology:</a:t>
            </a:r>
            <a:endParaRPr lang="en-US" sz="2000"/>
          </a:p>
          <a:p>
            <a:r>
              <a:rPr lang="en-US" sz="2000" b="1"/>
              <a:t>Branch	</a:t>
            </a:r>
            <a:r>
              <a:rPr lang="en-US" sz="2000"/>
              <a:t>:  	A parallel version of your code that is contained within the repository, but does not affect the 		primary or main branch.</a:t>
            </a:r>
            <a:endParaRPr lang="en-US" sz="2000"/>
          </a:p>
          <a:p>
            <a:r>
              <a:rPr lang="en-US" sz="2000" b="1"/>
              <a:t>Clone :	</a:t>
            </a:r>
            <a:r>
              <a:rPr lang="en-US" sz="2000"/>
              <a:t>	To download a full copy of a repository's data from GitHub.com, including all versions of 			every file and folder.</a:t>
            </a:r>
            <a:endParaRPr lang="en-US" sz="2000"/>
          </a:p>
          <a:p>
            <a:r>
              <a:rPr lang="en-US" sz="2000" b="1"/>
              <a:t>Fork:</a:t>
            </a:r>
            <a:r>
              <a:rPr lang="en-US" sz="2000"/>
              <a:t>		A new repository that shares code and visibility settings with the original "upstream" 			repository.</a:t>
            </a:r>
            <a:endParaRPr lang="en-US" sz="2000"/>
          </a:p>
          <a:p>
            <a:r>
              <a:rPr lang="en-US" sz="2000" b="1"/>
              <a:t>Merge:	</a:t>
            </a:r>
            <a:r>
              <a:rPr lang="en-US" sz="2000"/>
              <a:t>	To take the changes from one branch and apply them to another.</a:t>
            </a:r>
            <a:endParaRPr lang="en-US" sz="2000"/>
          </a:p>
          <a:p>
            <a:r>
              <a:rPr lang="en-US" sz="2000" b="1"/>
              <a:t>Pull request:</a:t>
            </a:r>
            <a:r>
              <a:rPr lang="en-US" sz="2000"/>
              <a:t>	A request to merge changes from one branch into another.</a:t>
            </a:r>
            <a:endParaRPr lang="en-US" sz="2000"/>
          </a:p>
          <a:p>
            <a:r>
              <a:rPr lang="en-US" sz="2000" b="1"/>
              <a:t>Remote:</a:t>
            </a:r>
            <a:r>
              <a:rPr lang="en-US" sz="2000"/>
              <a:t>	A repository stored on GitHub, not on your computer.</a:t>
            </a:r>
            <a:endParaRPr lang="en-US" sz="2000"/>
          </a:p>
          <a:p>
            <a:r>
              <a:rPr lang="en-US" sz="2000" b="1"/>
              <a:t>Upstream:</a:t>
            </a:r>
            <a:r>
              <a:rPr lang="en-US" sz="2000"/>
              <a:t>	The branch on an original repository that has been forked or cloned. The corresponding 			branch on the cloned or forked branch is called the "downstream."</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10845"/>
            <a:ext cx="10515600" cy="918210"/>
          </a:xfrm>
        </p:spPr>
        <p:txBody>
          <a:bodyPr>
            <a:normAutofit fontScale="90000"/>
          </a:bodyPr>
          <a:p>
            <a:r>
              <a:rPr lang="en-US">
                <a:sym typeface="+mn-ea"/>
              </a:rPr>
              <a:t>Step 1: Create </a:t>
            </a:r>
            <a:r>
              <a:rPr lang="en-US">
                <a:sym typeface="+mn-ea"/>
              </a:rPr>
              <a:t>and use </a:t>
            </a:r>
            <a:r>
              <a:rPr lang="en-US">
                <a:sym typeface="+mn-ea"/>
              </a:rPr>
              <a:t>a repository</a:t>
            </a:r>
            <a:br>
              <a:rPr lang="en-US"/>
            </a:br>
            <a:endParaRPr lang="en-US" b="1">
              <a:latin typeface="Arial Bold" panose="020B0604020202020204" charset="0"/>
              <a:cs typeface="Arial Bold" panose="020B0604020202020204" charset="0"/>
            </a:endParaRPr>
          </a:p>
        </p:txBody>
      </p:sp>
      <p:sp>
        <p:nvSpPr>
          <p:cNvPr id="3" name="Content Placeholder 2"/>
          <p:cNvSpPr>
            <a:spLocks noGrp="1"/>
          </p:cNvSpPr>
          <p:nvPr>
            <p:ph idx="1"/>
          </p:nvPr>
        </p:nvSpPr>
        <p:spPr>
          <a:xfrm>
            <a:off x="838200" y="1231265"/>
            <a:ext cx="10515600" cy="4946015"/>
          </a:xfrm>
        </p:spPr>
        <p:txBody>
          <a:bodyPr>
            <a:normAutofit/>
          </a:bodyPr>
          <a:p>
            <a:r>
              <a:rPr lang="en-US" sz="2000"/>
              <a:t>You can think of a repository as a folder that contains related items, such as files, images, videos, or even other folders. </a:t>
            </a:r>
            <a:endParaRPr lang="en-US" sz="2000"/>
          </a:p>
          <a:p>
            <a:r>
              <a:rPr lang="en-US" sz="2000"/>
              <a:t>A repository usually groups together items that belong to the same "project" or thing you're working on.</a:t>
            </a:r>
            <a:endParaRPr lang="en-US" sz="2000"/>
          </a:p>
          <a:p>
            <a:r>
              <a:rPr lang="en-US" sz="2000"/>
              <a:t>Often, repositories include a README file, a file with information about your project. </a:t>
            </a:r>
            <a:endParaRPr lang="en-US" sz="2000"/>
          </a:p>
          <a:p>
            <a:r>
              <a:rPr lang="en-US" sz="2000"/>
              <a:t>README files are written in Markdown, which is an easy-to-read, easy-to-write language for formatting plain text.</a:t>
            </a:r>
            <a:endParaRPr lang="en-US" sz="2000"/>
          </a:p>
          <a:p>
            <a:r>
              <a:rPr lang="en-US" sz="2000"/>
              <a:t>GitHub lets you add a README file at the same time you create your new repository. </a:t>
            </a:r>
            <a:endParaRPr lang="en-US" sz="2000"/>
          </a:p>
          <a:p>
            <a:r>
              <a:rPr lang="en-US" sz="2000"/>
              <a:t>GitHub also offers other common options such as a license file, but you do not have to select any of them now.</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1025"/>
          </a:xfrm>
        </p:spPr>
        <p:txBody>
          <a:bodyPr>
            <a:normAutofit fontScale="90000"/>
          </a:bodyPr>
          <a:p>
            <a:r>
              <a:rPr lang="en-US"/>
              <a:t>Steps to create a repository </a:t>
            </a:r>
            <a:endParaRPr lang="en-US"/>
          </a:p>
        </p:txBody>
      </p:sp>
      <p:sp>
        <p:nvSpPr>
          <p:cNvPr id="3" name="Content Placeholder 2"/>
          <p:cNvSpPr>
            <a:spLocks noGrp="1"/>
          </p:cNvSpPr>
          <p:nvPr>
            <p:ph idx="1"/>
          </p:nvPr>
        </p:nvSpPr>
        <p:spPr>
          <a:xfrm>
            <a:off x="838200" y="1149985"/>
            <a:ext cx="10515600" cy="5027295"/>
          </a:xfrm>
        </p:spPr>
        <p:txBody>
          <a:bodyPr>
            <a:normAutofit/>
          </a:bodyPr>
          <a:p>
            <a:r>
              <a:rPr lang="en-US"/>
              <a:t>In the upper-right corner of any page, select , then click New repository.</a:t>
            </a:r>
            <a:endParaRPr lang="en-US"/>
          </a:p>
          <a:p>
            <a:r>
              <a:rPr lang="en-US"/>
              <a:t>In the "Repository name" box, type “any name “.</a:t>
            </a:r>
            <a:endParaRPr lang="en-US"/>
          </a:p>
          <a:p>
            <a:r>
              <a:rPr lang="en-US"/>
              <a:t>In the "Description" box, type a short description. For example, type "This repository is for practicing the GitHub Flow."</a:t>
            </a:r>
            <a:endParaRPr lang="en-US"/>
          </a:p>
          <a:p>
            <a:r>
              <a:rPr lang="en-US"/>
              <a:t>Select whether your repository will be Public or Private.</a:t>
            </a:r>
            <a:endParaRPr lang="en-US"/>
          </a:p>
          <a:p>
            <a:r>
              <a:rPr lang="en-US"/>
              <a:t>Select Add a README file.</a:t>
            </a:r>
            <a:endParaRPr lang="en-US"/>
          </a:p>
          <a:p>
            <a:r>
              <a:rPr lang="en-US"/>
              <a:t>Click Create repository.</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9-04 at 12.27.43 AM"/>
          <p:cNvPicPr>
            <a:picLocks noChangeAspect="1"/>
          </p:cNvPicPr>
          <p:nvPr/>
        </p:nvPicPr>
        <p:blipFill>
          <a:blip r:embed="rId1"/>
          <a:stretch>
            <a:fillRect/>
          </a:stretch>
        </p:blipFill>
        <p:spPr>
          <a:xfrm>
            <a:off x="0" y="-635"/>
            <a:ext cx="12191365" cy="68586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6745"/>
          </a:xfrm>
        </p:spPr>
        <p:txBody>
          <a:bodyPr>
            <a:normAutofit fontScale="90000"/>
          </a:bodyPr>
          <a:p>
            <a:r>
              <a:rPr lang="en-US"/>
              <a:t>Step 2: Create a branch</a:t>
            </a:r>
            <a:endParaRPr lang="en-US"/>
          </a:p>
        </p:txBody>
      </p:sp>
      <p:sp>
        <p:nvSpPr>
          <p:cNvPr id="3" name="Content Placeholder 2"/>
          <p:cNvSpPr>
            <a:spLocks noGrp="1"/>
          </p:cNvSpPr>
          <p:nvPr>
            <p:ph idx="1"/>
          </p:nvPr>
        </p:nvSpPr>
        <p:spPr>
          <a:xfrm>
            <a:off x="838200" y="1231265"/>
            <a:ext cx="10515600" cy="4946015"/>
          </a:xfrm>
        </p:spPr>
        <p:txBody>
          <a:bodyPr>
            <a:normAutofit fontScale="70000"/>
          </a:bodyPr>
          <a:p>
            <a:r>
              <a:rPr lang="en-US"/>
              <a:t>Branching lets you have different versions of a repository at one time.</a:t>
            </a:r>
            <a:endParaRPr lang="en-US"/>
          </a:p>
          <a:p>
            <a:r>
              <a:rPr lang="en-US"/>
              <a:t>By default, your repository has one branch named main that is considered to be the definitive branch. </a:t>
            </a:r>
            <a:endParaRPr lang="en-US"/>
          </a:p>
          <a:p>
            <a:r>
              <a:rPr lang="en-US"/>
              <a:t>You can create additional branches off of main in your repository.</a:t>
            </a:r>
            <a:endParaRPr lang="en-US"/>
          </a:p>
          <a:p>
            <a:r>
              <a:rPr lang="en-US"/>
              <a:t>Branching is helpful when you want to add new features to a project without changing the main source of code. </a:t>
            </a:r>
            <a:endParaRPr lang="en-US"/>
          </a:p>
          <a:p>
            <a:r>
              <a:rPr lang="en-US"/>
              <a:t>The work done on different branches will not show up on the main branch until you merge it, which we will cover later in this guide. </a:t>
            </a:r>
            <a:endParaRPr lang="en-US"/>
          </a:p>
          <a:p>
            <a:r>
              <a:rPr lang="en-US"/>
              <a:t>You can use branches to experiment and make edits before committing them to main.</a:t>
            </a:r>
            <a:endParaRPr lang="en-US"/>
          </a:p>
          <a:p>
            <a:r>
              <a:rPr lang="en-US"/>
              <a:t>When you create a branch off the main branch, you're making a copy, or snapshot, of main as it was at that point in time. If someone else made changes to the main branch while you were working on your branch, you could pull in those updates.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35990"/>
            <a:ext cx="10515600" cy="1863725"/>
          </a:xfrm>
        </p:spPr>
        <p:txBody>
          <a:bodyPr>
            <a:normAutofit/>
          </a:bodyPr>
          <a:p>
            <a:pPr marL="457200" indent="-457200">
              <a:buFont typeface="Arial" panose="020B0604020202020204" pitchFamily="34" charset="0"/>
              <a:buChar char="•"/>
            </a:pPr>
            <a:r>
              <a:rPr lang="en-US" sz="2665"/>
              <a:t>This diagram shows:</a:t>
            </a:r>
            <a:br>
              <a:rPr lang="en-US" sz="2665"/>
            </a:br>
            <a:r>
              <a:rPr lang="en-US" sz="2665"/>
              <a:t>	1. The main branch</a:t>
            </a:r>
            <a:br>
              <a:rPr lang="en-US" sz="2665"/>
            </a:br>
            <a:r>
              <a:rPr lang="en-US" sz="2665"/>
              <a:t>	2. A new branch called feature</a:t>
            </a:r>
            <a:br>
              <a:rPr lang="en-US" sz="2665"/>
            </a:br>
            <a:r>
              <a:rPr lang="en-US" sz="2665"/>
              <a:t>	3. The journey that feature takes before it's merged into main</a:t>
            </a:r>
            <a:endParaRPr lang="en-US" sz="2665"/>
          </a:p>
        </p:txBody>
      </p:sp>
      <p:pic>
        <p:nvPicPr>
          <p:cNvPr id="4" name="Picture 3" descr="Screenshot 2024-09-04 at 12.30.34 AM"/>
          <p:cNvPicPr>
            <a:picLocks noChangeAspect="1"/>
          </p:cNvPicPr>
          <p:nvPr/>
        </p:nvPicPr>
        <p:blipFill>
          <a:blip r:embed="rId1"/>
          <a:stretch>
            <a:fillRect/>
          </a:stretch>
        </p:blipFill>
        <p:spPr>
          <a:xfrm>
            <a:off x="598805" y="3045460"/>
            <a:ext cx="11086465" cy="32613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8475"/>
          </a:xfrm>
        </p:spPr>
        <p:txBody>
          <a:bodyPr>
            <a:normAutofit fontScale="90000"/>
          </a:bodyPr>
          <a:p>
            <a:r>
              <a:rPr lang="en-US" sz="2800"/>
              <a:t>Creating a branch</a:t>
            </a:r>
            <a:endParaRPr lang="en-US" sz="2800"/>
          </a:p>
        </p:txBody>
      </p:sp>
      <p:sp>
        <p:nvSpPr>
          <p:cNvPr id="3" name="Content Placeholder 2"/>
          <p:cNvSpPr>
            <a:spLocks noGrp="1"/>
          </p:cNvSpPr>
          <p:nvPr>
            <p:ph idx="1"/>
          </p:nvPr>
        </p:nvSpPr>
        <p:spPr>
          <a:xfrm>
            <a:off x="838200" y="1934210"/>
            <a:ext cx="10515600" cy="3659505"/>
          </a:xfrm>
        </p:spPr>
        <p:txBody>
          <a:bodyPr/>
          <a:p>
            <a:r>
              <a:rPr lang="en-US" sz="2400"/>
              <a:t>Click the Code tab of your repository.</a:t>
            </a:r>
            <a:endParaRPr lang="en-US" sz="2400"/>
          </a:p>
          <a:p>
            <a:r>
              <a:rPr lang="en-US" sz="2400"/>
              <a:t>Above the file list, click the dropdown menu that says main.</a:t>
            </a:r>
            <a:endParaRPr lang="en-US" sz="2400"/>
          </a:p>
          <a:p>
            <a:r>
              <a:rPr lang="en-US" sz="2400"/>
              <a:t>Type a branch name, “new”, into the text box.</a:t>
            </a:r>
            <a:endParaRPr lang="en-US" sz="2400"/>
          </a:p>
          <a:p>
            <a:r>
              <a:rPr lang="en-US" sz="2400"/>
              <a:t>Click Create branch: “new” from main.</a:t>
            </a:r>
            <a:endParaRPr lang="en-US" sz="2400"/>
          </a:p>
          <a:p>
            <a:r>
              <a:rPr lang="en-US" sz="2400"/>
              <a:t>Now you have two branches, main and new. </a:t>
            </a:r>
            <a:endParaRPr lang="en-US" sz="2400"/>
          </a:p>
          <a:p>
            <a:r>
              <a:rPr lang="en-US" sz="2400"/>
              <a:t>Right now, they look exactly the same. </a:t>
            </a:r>
            <a:endParaRPr lang="en-US" sz="2400"/>
          </a:p>
          <a:p>
            <a:r>
              <a:rPr lang="en-US" sz="2400"/>
              <a:t>Next you'll add changes to the “new” branch.</a:t>
            </a:r>
            <a:endParaRPr lang="en-US" sz="2400"/>
          </a:p>
          <a:p>
            <a:pPr marL="0" indent="0">
              <a:buNone/>
            </a:pP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8175"/>
          </a:xfrm>
        </p:spPr>
        <p:txBody>
          <a:bodyPr/>
          <a:p>
            <a:r>
              <a:rPr lang="en-US" sz="2000"/>
              <a:t>Step 3: Make and commit changes</a:t>
            </a:r>
            <a:endParaRPr lang="en-US" sz="2000"/>
          </a:p>
        </p:txBody>
      </p:sp>
      <p:sp>
        <p:nvSpPr>
          <p:cNvPr id="3" name="Content Placeholder 2"/>
          <p:cNvSpPr>
            <a:spLocks noGrp="1"/>
          </p:cNvSpPr>
          <p:nvPr>
            <p:ph idx="1"/>
          </p:nvPr>
        </p:nvSpPr>
        <p:spPr>
          <a:xfrm>
            <a:off x="838200" y="1802130"/>
            <a:ext cx="10515600" cy="4060190"/>
          </a:xfrm>
        </p:spPr>
        <p:txBody>
          <a:bodyPr>
            <a:normAutofit lnSpcReduction="20000"/>
          </a:bodyPr>
          <a:p>
            <a:r>
              <a:rPr lang="en-US" sz="2400"/>
              <a:t>When you created a new branch in the previous step, GitHub brought you to the code page for your new branch, which is a copy of main.</a:t>
            </a:r>
            <a:endParaRPr lang="en-US" sz="2400"/>
          </a:p>
          <a:p>
            <a:r>
              <a:rPr lang="en-US" sz="2400"/>
              <a:t>You can make and save changes to the files in your repository.</a:t>
            </a:r>
            <a:endParaRPr lang="en-US" sz="2400"/>
          </a:p>
          <a:p>
            <a:r>
              <a:rPr lang="en-US" sz="2400"/>
              <a:t>On GitHub, saved changes are called commits.</a:t>
            </a:r>
            <a:endParaRPr lang="en-US" sz="2400"/>
          </a:p>
          <a:p>
            <a:r>
              <a:rPr lang="en-US" sz="2400"/>
              <a:t>Each commit has an associated commit message, which is a description explaining why a particular change was made.</a:t>
            </a:r>
            <a:endParaRPr lang="en-US" sz="2400"/>
          </a:p>
          <a:p>
            <a:r>
              <a:rPr lang="en-US" sz="2400"/>
              <a:t>Commit messages capture the history of your changes so that other contributors can understand what you’ve done and why.</a:t>
            </a:r>
            <a:endParaRPr lang="en-US" sz="2400"/>
          </a:p>
          <a:p>
            <a:pPr marL="0" indent="0">
              <a:buNone/>
            </a:pPr>
            <a:endParaRPr lang="en-US" sz="1800"/>
          </a:p>
          <a:p>
            <a:pPr marL="0" indent="0">
              <a:buNone/>
            </a:pPr>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35660"/>
            <a:ext cx="10515600" cy="5341620"/>
          </a:xfrm>
        </p:spPr>
        <p:txBody>
          <a:bodyPr>
            <a:normAutofit lnSpcReduction="20000"/>
          </a:bodyPr>
          <a:p>
            <a:pPr marL="0" indent="0">
              <a:buNone/>
            </a:pPr>
            <a:r>
              <a:rPr lang="en-US">
                <a:sym typeface="+mn-ea"/>
              </a:rPr>
              <a:t>Under the new branch you created, click the README.md file.</a:t>
            </a:r>
            <a:endParaRPr lang="en-US"/>
          </a:p>
          <a:p>
            <a:r>
              <a:rPr lang="en-US">
                <a:sym typeface="+mn-ea"/>
              </a:rPr>
              <a:t>To edit the file, click .</a:t>
            </a:r>
            <a:endParaRPr lang="en-US"/>
          </a:p>
          <a:p>
            <a:r>
              <a:rPr lang="en-US">
                <a:sym typeface="+mn-ea"/>
              </a:rPr>
              <a:t>In the editor, write a bit about yourself.</a:t>
            </a:r>
            <a:endParaRPr lang="en-US"/>
          </a:p>
          <a:p>
            <a:r>
              <a:rPr lang="en-US">
                <a:sym typeface="+mn-ea"/>
              </a:rPr>
              <a:t>Click Commit changes.</a:t>
            </a:r>
            <a:endParaRPr lang="en-US"/>
          </a:p>
          <a:p>
            <a:r>
              <a:rPr lang="en-US">
                <a:sym typeface="+mn-ea"/>
              </a:rPr>
              <a:t>In the "Commit changes" box, write a commit message that describes your changes.</a:t>
            </a:r>
            <a:endParaRPr lang="en-US"/>
          </a:p>
          <a:p>
            <a:r>
              <a:rPr lang="en-US">
                <a:sym typeface="+mn-ea"/>
              </a:rPr>
              <a:t>Click Commit changes.</a:t>
            </a:r>
            <a:endParaRPr lang="en-US"/>
          </a:p>
          <a:p>
            <a:r>
              <a:rPr lang="en-US">
                <a:sym typeface="+mn-ea"/>
              </a:rPr>
              <a:t>These changes will be made only to the README file on your new branch, so now this branch contains content that's different from main.</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9490"/>
          </a:xfrm>
        </p:spPr>
        <p:txBody>
          <a:bodyPr/>
          <a:p>
            <a:r>
              <a:rPr lang="en-US"/>
              <a:t>Basic Git</a:t>
            </a:r>
            <a:endParaRPr lang="en-US"/>
          </a:p>
        </p:txBody>
      </p:sp>
      <p:sp>
        <p:nvSpPr>
          <p:cNvPr id="3" name="Content Placeholder 2"/>
          <p:cNvSpPr>
            <a:spLocks noGrp="1"/>
          </p:cNvSpPr>
          <p:nvPr>
            <p:ph idx="1"/>
          </p:nvPr>
        </p:nvSpPr>
        <p:spPr/>
        <p:txBody>
          <a:bodyPr/>
          <a:p>
            <a:r>
              <a:rPr lang="en-US"/>
              <a:t>Introduction to Git</a:t>
            </a:r>
            <a:endParaRPr lang="en-US"/>
          </a:p>
          <a:p>
            <a:r>
              <a:rPr lang="en-US"/>
              <a:t>Git lifecycle</a:t>
            </a:r>
            <a:endParaRPr lang="en-US"/>
          </a:p>
          <a:p>
            <a:r>
              <a:rPr lang="en-US"/>
              <a:t>Common Git command</a:t>
            </a:r>
            <a:endParaRPr lang="en-US"/>
          </a:p>
          <a:p>
            <a:r>
              <a:rPr lang="en-US"/>
              <a:t>Git Workflow</a:t>
            </a:r>
            <a:endParaRPr lang="en-US"/>
          </a:p>
          <a:p>
            <a:r>
              <a:rPr lang="en-US"/>
              <a:t>Working with Remote Repository</a:t>
            </a:r>
            <a:endParaRPr lang="en-US"/>
          </a:p>
          <a:p>
            <a:r>
              <a:rPr lang="en-US"/>
              <a:t>Version controlling using Git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55650"/>
          </a:xfrm>
        </p:spPr>
        <p:txBody>
          <a:bodyPr>
            <a:normAutofit/>
          </a:bodyPr>
          <a:p>
            <a:r>
              <a:rPr lang="en-US" sz="2665"/>
              <a:t>Step 4: Open a pull request</a:t>
            </a:r>
            <a:endParaRPr lang="en-US" sz="2665"/>
          </a:p>
        </p:txBody>
      </p:sp>
      <p:sp>
        <p:nvSpPr>
          <p:cNvPr id="3" name="Content Placeholder 2"/>
          <p:cNvSpPr>
            <a:spLocks noGrp="1"/>
          </p:cNvSpPr>
          <p:nvPr>
            <p:ph idx="1"/>
          </p:nvPr>
        </p:nvSpPr>
        <p:spPr>
          <a:xfrm>
            <a:off x="838200" y="1243330"/>
            <a:ext cx="10515600" cy="4933950"/>
          </a:xfrm>
        </p:spPr>
        <p:txBody>
          <a:bodyPr>
            <a:normAutofit fontScale="80000"/>
          </a:bodyPr>
          <a:p>
            <a:r>
              <a:rPr lang="en-US"/>
              <a:t>Now that you have changes in a branch off of main, you can open a pull request.</a:t>
            </a:r>
            <a:endParaRPr lang="en-US"/>
          </a:p>
          <a:p>
            <a:r>
              <a:rPr lang="en-US"/>
              <a:t>Pull requests are the heart of collaboration on GitHub. </a:t>
            </a:r>
            <a:endParaRPr lang="en-US"/>
          </a:p>
          <a:p>
            <a:r>
              <a:rPr lang="en-US"/>
              <a:t>When you open a pull request, you're proposing your changes and requesting that someone review and pull in your contribution and merge them into their branch. </a:t>
            </a:r>
            <a:endParaRPr lang="en-US"/>
          </a:p>
          <a:p>
            <a:r>
              <a:rPr lang="en-US"/>
              <a:t>Pull requests show diffs, or differences, of the content from both branches. The changes, additions, and subtractions are shown in different colors.</a:t>
            </a:r>
            <a:endParaRPr lang="en-US"/>
          </a:p>
          <a:p>
            <a:r>
              <a:rPr lang="en-US"/>
              <a:t>As soon as you make a commit, you can open a pull request and start a discussion, even before the code is finished.</a:t>
            </a:r>
            <a:endParaRPr lang="en-US"/>
          </a:p>
          <a:p>
            <a:r>
              <a:rPr lang="en-US"/>
              <a:t>In this step, you'll open a pull request in your own repository and then merge it yourself. It's a great way to practise the GitHub flow before working on larger projects.</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68680"/>
            <a:ext cx="10515600" cy="5308600"/>
          </a:xfrm>
        </p:spPr>
        <p:txBody>
          <a:bodyPr>
            <a:normAutofit lnSpcReduction="10000"/>
          </a:bodyPr>
          <a:p>
            <a:r>
              <a:rPr lang="en-US"/>
              <a:t>Click the Pull requests tab of your repository.</a:t>
            </a:r>
            <a:endParaRPr lang="en-US"/>
          </a:p>
          <a:p>
            <a:r>
              <a:rPr lang="en-US"/>
              <a:t>Click New pull request.</a:t>
            </a:r>
            <a:endParaRPr lang="en-US"/>
          </a:p>
          <a:p>
            <a:r>
              <a:rPr lang="en-US"/>
              <a:t>In the Example Comparisons box, select the branch you made, new, to compare with main (the original).</a:t>
            </a:r>
            <a:endParaRPr lang="en-US"/>
          </a:p>
          <a:p>
            <a:r>
              <a:rPr lang="en-US"/>
              <a:t>Look over your changes in the diffs on the Compare page, make sure they're what you want to submit.</a:t>
            </a:r>
            <a:endParaRPr lang="en-US"/>
          </a:p>
          <a:p>
            <a:r>
              <a:rPr lang="en-US"/>
              <a:t>Click Create pull request.</a:t>
            </a:r>
            <a:endParaRPr lang="en-US"/>
          </a:p>
          <a:p>
            <a:r>
              <a:rPr lang="en-US"/>
              <a:t>Give your pull request a title and write a brief description of your changes. You can include emojis and drag and drop images and gifs.</a:t>
            </a:r>
            <a:endParaRPr lang="en-US"/>
          </a:p>
          <a:p>
            <a:r>
              <a:rPr lang="en-US"/>
              <a:t>Click Create pull request.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8660"/>
          </a:xfrm>
        </p:spPr>
        <p:txBody>
          <a:bodyPr>
            <a:normAutofit/>
          </a:bodyPr>
          <a:p>
            <a:r>
              <a:rPr lang="en-US" sz="2400"/>
              <a:t>Step 5: Merge your pull request</a:t>
            </a:r>
            <a:endParaRPr lang="en-US" sz="2400"/>
          </a:p>
        </p:txBody>
      </p:sp>
      <p:sp>
        <p:nvSpPr>
          <p:cNvPr id="3" name="Content Placeholder 2"/>
          <p:cNvSpPr>
            <a:spLocks noGrp="1"/>
          </p:cNvSpPr>
          <p:nvPr>
            <p:ph idx="1"/>
          </p:nvPr>
        </p:nvSpPr>
        <p:spPr>
          <a:xfrm>
            <a:off x="838200" y="1313180"/>
            <a:ext cx="10515600" cy="4864100"/>
          </a:xfrm>
        </p:spPr>
        <p:txBody>
          <a:bodyPr>
            <a:normAutofit fontScale="90000"/>
          </a:bodyPr>
          <a:p>
            <a:r>
              <a:rPr lang="en-US"/>
              <a:t>In this final step, you will merge your new branch into the main branch. </a:t>
            </a:r>
            <a:endParaRPr lang="en-US"/>
          </a:p>
          <a:p>
            <a:r>
              <a:rPr lang="en-US"/>
              <a:t>After you merge your pull request, the changes on your new branch will be incorporated into main.</a:t>
            </a:r>
            <a:endParaRPr lang="en-US"/>
          </a:p>
          <a:p>
            <a:r>
              <a:rPr lang="en-US"/>
              <a:t>Sometimes, a pull request may introduce changes to code that conflict with the existing code on main. </a:t>
            </a:r>
            <a:endParaRPr lang="en-US"/>
          </a:p>
          <a:p>
            <a:r>
              <a:rPr lang="en-US"/>
              <a:t>If there are any conflicts, GitHub will alert you about the conflicting code and prevent merging until the conflicts are resolved. </a:t>
            </a:r>
            <a:endParaRPr lang="en-US"/>
          </a:p>
          <a:p>
            <a:r>
              <a:rPr lang="en-US"/>
              <a:t>You can make a commit that resolves the conflicts or use comments in the pull request to discuss the conflicts with your team members.</a:t>
            </a:r>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26110"/>
            <a:ext cx="10515600" cy="5551170"/>
          </a:xfrm>
        </p:spPr>
        <p:txBody>
          <a:bodyPr>
            <a:normAutofit lnSpcReduction="20000"/>
          </a:bodyPr>
          <a:p>
            <a:r>
              <a:rPr lang="en-US">
                <a:sym typeface="+mn-ea"/>
              </a:rPr>
              <a:t>Merge your branch into the main branch.</a:t>
            </a:r>
            <a:endParaRPr lang="en-US">
              <a:sym typeface="+mn-ea"/>
            </a:endParaRPr>
          </a:p>
          <a:p>
            <a:pPr marL="0" indent="0">
              <a:buNone/>
            </a:pPr>
            <a:endParaRPr lang="en-US"/>
          </a:p>
          <a:p>
            <a:r>
              <a:rPr lang="en-US">
                <a:sym typeface="+mn-ea"/>
              </a:rPr>
              <a:t>At the bottom of the pull request, click Merge pull request to merge the changes into main.</a:t>
            </a:r>
            <a:endParaRPr lang="en-US"/>
          </a:p>
          <a:p>
            <a:r>
              <a:rPr lang="en-US">
                <a:sym typeface="+mn-ea"/>
              </a:rPr>
              <a:t>Click Confirm merge. You will receive a message that the request was successfully merged and the request was closed.</a:t>
            </a:r>
            <a:endParaRPr lang="en-US"/>
          </a:p>
          <a:p>
            <a:r>
              <a:rPr lang="en-US">
                <a:sym typeface="+mn-ea"/>
              </a:rPr>
              <a:t>Click Delete branch. Now that your pull request is merged and your changes are on main, you can safely delete the new branch. </a:t>
            </a:r>
            <a:endParaRPr lang="en-US">
              <a:sym typeface="+mn-ea"/>
            </a:endParaRPr>
          </a:p>
          <a:p>
            <a:r>
              <a:rPr lang="en-US">
                <a:sym typeface="+mn-ea"/>
              </a:rPr>
              <a:t>If you want to make more changes to your project, you can always create a new branch and repeat this process.</a:t>
            </a:r>
            <a:endParaRPr lang="en-US"/>
          </a:p>
          <a:p>
            <a:r>
              <a:rPr lang="en-US">
                <a:sym typeface="+mn-ea"/>
              </a:rPr>
              <a:t>Click back to the Code tab of your repository to see your published changes on main.</a:t>
            </a:r>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Other Platforms </a:t>
            </a:r>
            <a:endParaRPr lang="en-US"/>
          </a:p>
        </p:txBody>
      </p:sp>
      <p:sp>
        <p:nvSpPr>
          <p:cNvPr id="3" name="Content Placeholder 2"/>
          <p:cNvSpPr>
            <a:spLocks noGrp="1"/>
          </p:cNvSpPr>
          <p:nvPr>
            <p:ph idx="1"/>
          </p:nvPr>
        </p:nvSpPr>
        <p:spPr/>
        <p:txBody>
          <a:bodyPr/>
          <a:p>
            <a:r>
              <a:rPr lang="en-US"/>
              <a:t>GitHub is an open source Git hosting platform that is available as a cloud service and as a self-hosted installation.</a:t>
            </a:r>
            <a:endParaRPr lang="en-US"/>
          </a:p>
          <a:p>
            <a:r>
              <a:rPr lang="en-US"/>
              <a:t>Similarly , we have other popular platforms as Bitbucket and gitlab , which are also </a:t>
            </a:r>
            <a:r>
              <a:rPr lang="en-US">
                <a:sym typeface="+mn-ea"/>
              </a:rPr>
              <a:t>open source Git hosting platform.</a:t>
            </a:r>
            <a:endParaRPr lang="en-US">
              <a:sym typeface="+mn-ea"/>
            </a:endParaRPr>
          </a:p>
          <a:p>
            <a:r>
              <a:rPr lang="en-US"/>
              <a:t>But the most popular platform is Github with many good features than others .</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96595"/>
          </a:xfrm>
        </p:spPr>
        <p:txBody>
          <a:bodyPr>
            <a:normAutofit fontScale="90000"/>
          </a:bodyPr>
          <a:p>
            <a:r>
              <a:rPr lang="en-US"/>
              <a:t>Difference between GIT and GitHub</a:t>
            </a:r>
            <a:endParaRPr lang="en-US"/>
          </a:p>
        </p:txBody>
      </p:sp>
      <p:sp>
        <p:nvSpPr>
          <p:cNvPr id="3" name="Content Placeholder 2"/>
          <p:cNvSpPr>
            <a:spLocks noGrp="1"/>
          </p:cNvSpPr>
          <p:nvPr>
            <p:ph idx="1"/>
          </p:nvPr>
        </p:nvSpPr>
        <p:spPr>
          <a:xfrm>
            <a:off x="838200" y="1406525"/>
            <a:ext cx="10515600" cy="4770755"/>
          </a:xfrm>
        </p:spPr>
        <p:txBody>
          <a:bodyPr/>
          <a:p>
            <a:r>
              <a:rPr lang="en-US" sz="2400" b="1"/>
              <a:t>Git</a:t>
            </a:r>
            <a:r>
              <a:rPr lang="en-US" sz="2400"/>
              <a:t>: It is a Distributed Version Control System for tracking versions of files.</a:t>
            </a:r>
            <a:endParaRPr lang="en-US" sz="2400"/>
          </a:p>
          <a:p>
            <a:r>
              <a:rPr lang="en-US" sz="2400" b="1"/>
              <a:t>Github</a:t>
            </a:r>
            <a:r>
              <a:rPr lang="en-US" sz="2400"/>
              <a:t>: It is  web portal and cloud hosting service for your Git repositories.</a:t>
            </a:r>
            <a:endParaRPr lang="en-US" sz="2400"/>
          </a:p>
          <a:p>
            <a:r>
              <a:rPr lang="en-US" sz="2400" b="1"/>
              <a:t>Git</a:t>
            </a:r>
            <a:r>
              <a:rPr lang="en-US" sz="2400"/>
              <a:t> uses commands to track versions of your files.</a:t>
            </a:r>
            <a:endParaRPr lang="en-US" sz="2400"/>
          </a:p>
          <a:p>
            <a:r>
              <a:rPr lang="en-US" sz="2400" b="1"/>
              <a:t>Github</a:t>
            </a:r>
            <a:r>
              <a:rPr lang="en-US" sz="2400"/>
              <a:t> is just a remote platform where these files are hosted.</a:t>
            </a:r>
            <a:endParaRPr lang="en-US" sz="2400"/>
          </a:p>
          <a:p>
            <a:r>
              <a:rPr lang="en-US" sz="2400" b="1"/>
              <a:t>Git </a:t>
            </a:r>
            <a:r>
              <a:rPr lang="en-US" sz="2400"/>
              <a:t>allows you to track versions of your code in your local machine. </a:t>
            </a:r>
            <a:endParaRPr lang="en-US" sz="2400"/>
          </a:p>
          <a:p>
            <a:r>
              <a:rPr lang="en-US" sz="2400" b="1"/>
              <a:t>Github</a:t>
            </a:r>
            <a:r>
              <a:rPr lang="en-US" sz="2400"/>
              <a:t> :if you want a remote backup of your code or want to publish your code to a community then you've to push it to Github. </a:t>
            </a: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05105"/>
            <a:ext cx="10515600" cy="5972175"/>
          </a:xfrm>
        </p:spPr>
        <p:txBody>
          <a:bodyPr/>
          <a:p>
            <a:r>
              <a:rPr lang="en-US" sz="2400"/>
              <a:t>It's not mandatory to use Github. </a:t>
            </a:r>
            <a:endParaRPr lang="en-US" sz="2400"/>
          </a:p>
          <a:p>
            <a:r>
              <a:rPr lang="en-US" sz="2400"/>
              <a:t>If you're the sole person working on the project and don't need to publish your code to the world then you can simply avoid using Github. </a:t>
            </a:r>
            <a:endParaRPr lang="en-US" sz="2400"/>
          </a:p>
          <a:p>
            <a:r>
              <a:rPr lang="en-US" sz="2400"/>
              <a:t>Just track the versions of your code in local repository of your machine using Git.</a:t>
            </a:r>
            <a:endParaRPr lang="en-US" sz="2400"/>
          </a:p>
          <a:p>
            <a:r>
              <a:rPr lang="en-US" sz="2400"/>
              <a:t>By this point, it'd be clear that committing the code using Git in your local machine doesn't automatically upload it to Github too. </a:t>
            </a:r>
            <a:endParaRPr lang="en-US" sz="2400"/>
          </a:p>
          <a:p>
            <a:r>
              <a:rPr lang="en-US" sz="2400"/>
              <a:t>There are two distinct terms for these activities - Committing and Pushing.</a:t>
            </a:r>
            <a:endParaRPr lang="en-US" sz="2400"/>
          </a:p>
          <a:p>
            <a:r>
              <a:rPr lang="en-US" sz="2400"/>
              <a:t>Committing is capturing the changes from your working copy to your local repository. On the other hand, Pushing is uploading the captured changes from your local repository to Github.</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9-09 at 10.45.12 AM"/>
          <p:cNvPicPr>
            <a:picLocks noChangeAspect="1"/>
          </p:cNvPicPr>
          <p:nvPr/>
        </p:nvPicPr>
        <p:blipFill>
          <a:blip r:embed="rId1"/>
          <a:stretch>
            <a:fillRect/>
          </a:stretch>
        </p:blipFill>
        <p:spPr>
          <a:xfrm>
            <a:off x="1741805" y="483870"/>
            <a:ext cx="8275955" cy="48526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8175"/>
          </a:xfrm>
        </p:spPr>
        <p:txBody>
          <a:bodyPr>
            <a:normAutofit fontScale="90000"/>
          </a:bodyPr>
          <a:p>
            <a:r>
              <a:rPr lang="en-US" b="1">
                <a:latin typeface="Arial Bold" panose="020B0604020202020204" charset="0"/>
                <a:cs typeface="Arial Bold" panose="020B0604020202020204" charset="0"/>
              </a:rPr>
              <a:t>The Git Lifecycle</a:t>
            </a:r>
            <a:endParaRPr lang="en-US" b="1">
              <a:latin typeface="Arial Bold" panose="020B0604020202020204" charset="0"/>
              <a:cs typeface="Arial Bold" panose="020B0604020202020204" charset="0"/>
            </a:endParaRPr>
          </a:p>
        </p:txBody>
      </p:sp>
      <p:sp>
        <p:nvSpPr>
          <p:cNvPr id="3" name="Content Placeholder 2"/>
          <p:cNvSpPr>
            <a:spLocks noGrp="1"/>
          </p:cNvSpPr>
          <p:nvPr>
            <p:ph idx="1"/>
          </p:nvPr>
        </p:nvSpPr>
        <p:spPr>
          <a:xfrm>
            <a:off x="838200" y="1348740"/>
            <a:ext cx="10515600" cy="4828540"/>
          </a:xfrm>
        </p:spPr>
        <p:txBody>
          <a:bodyPr/>
          <a:p>
            <a:r>
              <a:rPr lang="en-US"/>
              <a:t>The lifecycle of Git consists of four main stages: </a:t>
            </a:r>
            <a:endParaRPr lang="en-US"/>
          </a:p>
          <a:p>
            <a:r>
              <a:rPr lang="en-US"/>
              <a:t>Create</a:t>
            </a:r>
            <a:endParaRPr lang="en-US"/>
          </a:p>
          <a:p>
            <a:r>
              <a:rPr lang="en-US"/>
              <a:t>Modify </a:t>
            </a:r>
            <a:endParaRPr lang="en-US"/>
          </a:p>
          <a:p>
            <a:r>
              <a:rPr lang="en-US"/>
              <a:t>Stage</a:t>
            </a:r>
            <a:endParaRPr lang="en-US"/>
          </a:p>
          <a:p>
            <a:r>
              <a:rPr lang="en-US"/>
              <a:t>Commit </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9-09 at 10.24.02 AM"/>
          <p:cNvPicPr>
            <a:picLocks noChangeAspect="1"/>
          </p:cNvPicPr>
          <p:nvPr/>
        </p:nvPicPr>
        <p:blipFill>
          <a:blip r:embed="rId1"/>
          <a:stretch>
            <a:fillRect/>
          </a:stretch>
        </p:blipFill>
        <p:spPr>
          <a:xfrm>
            <a:off x="1984375" y="655320"/>
            <a:ext cx="8430895" cy="51968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8325"/>
          </a:xfrm>
        </p:spPr>
        <p:txBody>
          <a:bodyPr>
            <a:normAutofit fontScale="90000"/>
          </a:bodyPr>
          <a:p>
            <a:r>
              <a:rPr lang="en-US"/>
              <a:t>GitHub</a:t>
            </a:r>
            <a:endParaRPr lang="en-US"/>
          </a:p>
        </p:txBody>
      </p:sp>
      <p:sp>
        <p:nvSpPr>
          <p:cNvPr id="3" name="Content Placeholder 2"/>
          <p:cNvSpPr>
            <a:spLocks noGrp="1"/>
          </p:cNvSpPr>
          <p:nvPr>
            <p:ph idx="1"/>
          </p:nvPr>
        </p:nvSpPr>
        <p:spPr>
          <a:xfrm>
            <a:off x="838200" y="1114425"/>
            <a:ext cx="10515600" cy="5062855"/>
          </a:xfrm>
        </p:spPr>
        <p:txBody>
          <a:bodyPr>
            <a:normAutofit lnSpcReduction="10000"/>
          </a:bodyPr>
          <a:p>
            <a:r>
              <a:rPr lang="en-US" sz="2400"/>
              <a:t>GitHub is a cloud-based platform where you can store, share, and work together with others to write code.</a:t>
            </a:r>
            <a:endParaRPr lang="en-US" sz="2400"/>
          </a:p>
          <a:p>
            <a:r>
              <a:rPr lang="en-US" sz="2400"/>
              <a:t>Storing your code in a "repository" on GitHub allows you to:</a:t>
            </a:r>
            <a:endParaRPr lang="en-US"/>
          </a:p>
          <a:p>
            <a:pPr marL="0" indent="0">
              <a:buNone/>
            </a:pPr>
            <a:endParaRPr lang="en-US"/>
          </a:p>
          <a:p>
            <a:pPr lvl="2"/>
            <a:r>
              <a:rPr lang="en-US"/>
              <a:t>Showcase or share your work.</a:t>
            </a:r>
            <a:endParaRPr lang="en-US"/>
          </a:p>
          <a:p>
            <a:pPr lvl="2"/>
            <a:r>
              <a:rPr lang="en-US"/>
              <a:t>Track and manage changes to your code over time.</a:t>
            </a:r>
            <a:endParaRPr lang="en-US"/>
          </a:p>
          <a:p>
            <a:pPr lvl="2"/>
            <a:r>
              <a:rPr lang="en-US"/>
              <a:t>Let others review your code, and make suggestions to improve it.</a:t>
            </a:r>
            <a:endParaRPr lang="en-US"/>
          </a:p>
          <a:p>
            <a:pPr lvl="2"/>
            <a:r>
              <a:rPr lang="en-US"/>
              <a:t>Collaborate on a shared project, without worrying that your changes will impact the work of your collaborators before you're ready to integrate them.</a:t>
            </a:r>
            <a:endParaRPr lang="en-US"/>
          </a:p>
          <a:p>
            <a:pPr marL="914400" lvl="2" indent="0">
              <a:buNone/>
            </a:pPr>
            <a:endParaRPr lang="en-US"/>
          </a:p>
          <a:p>
            <a:r>
              <a:rPr lang="en-US" sz="2400"/>
              <a:t>Collaborative working, one of GitHub’s fundamental features, is made possible by the open-source software, Git, upon which GitHub is built.</a:t>
            </a: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3435"/>
          </a:xfrm>
        </p:spPr>
        <p:txBody>
          <a:bodyPr/>
          <a:p>
            <a:r>
              <a:rPr lang="en-US">
                <a:sym typeface="+mn-ea"/>
              </a:rPr>
              <a:t>Create</a:t>
            </a:r>
            <a:endParaRPr lang="en-US"/>
          </a:p>
        </p:txBody>
      </p:sp>
      <p:sp>
        <p:nvSpPr>
          <p:cNvPr id="3" name="Content Placeholder 2"/>
          <p:cNvSpPr>
            <a:spLocks noGrp="1"/>
          </p:cNvSpPr>
          <p:nvPr>
            <p:ph idx="1"/>
          </p:nvPr>
        </p:nvSpPr>
        <p:spPr/>
        <p:txBody>
          <a:bodyPr/>
          <a:p>
            <a:r>
              <a:rPr lang="en-US"/>
              <a:t>The first stage in the lifecycle of Git is to create a new repository. </a:t>
            </a:r>
            <a:endParaRPr lang="en-US"/>
          </a:p>
          <a:p>
            <a:r>
              <a:rPr lang="en-US"/>
              <a:t>You can think of it just like a project folder. </a:t>
            </a:r>
            <a:endParaRPr lang="en-US"/>
          </a:p>
          <a:p>
            <a:r>
              <a:rPr lang="en-US"/>
              <a:t>This can be done either locally on your computer or on a remote server. </a:t>
            </a:r>
            <a:endParaRPr lang="en-US"/>
          </a:p>
          <a:p>
            <a:r>
              <a:rPr lang="en-US"/>
              <a:t>To create a new repository, you can use the command "git init" followed by the name of the repository.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9-09 at 10.47.10 AM"/>
          <p:cNvPicPr>
            <a:picLocks noChangeAspect="1"/>
          </p:cNvPicPr>
          <p:nvPr/>
        </p:nvPicPr>
        <p:blipFill>
          <a:blip r:embed="rId1"/>
          <a:stretch>
            <a:fillRect/>
          </a:stretch>
        </p:blipFill>
        <p:spPr>
          <a:xfrm>
            <a:off x="2898140" y="1262380"/>
            <a:ext cx="6548120" cy="45313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3250"/>
          </a:xfrm>
        </p:spPr>
        <p:txBody>
          <a:bodyPr>
            <a:normAutofit fontScale="90000"/>
          </a:bodyPr>
          <a:p>
            <a:r>
              <a:rPr lang="en-US">
                <a:sym typeface="+mn-ea"/>
              </a:rPr>
              <a:t>Modify</a:t>
            </a:r>
            <a:endParaRPr lang="en-US"/>
          </a:p>
        </p:txBody>
      </p:sp>
      <p:sp>
        <p:nvSpPr>
          <p:cNvPr id="3" name="Content Placeholder 2"/>
          <p:cNvSpPr>
            <a:spLocks noGrp="1"/>
          </p:cNvSpPr>
          <p:nvPr>
            <p:ph idx="1"/>
          </p:nvPr>
        </p:nvSpPr>
        <p:spPr>
          <a:xfrm>
            <a:off x="838200" y="1289685"/>
            <a:ext cx="10515600" cy="4887595"/>
          </a:xfrm>
        </p:spPr>
        <p:txBody>
          <a:bodyPr/>
          <a:p>
            <a:pPr marL="0" indent="0">
              <a:buNone/>
            </a:pPr>
            <a:r>
              <a:rPr lang="en-US"/>
              <a:t>The next stage in the lifecycle of Git is to modify the files in the repository. </a:t>
            </a:r>
            <a:endParaRPr lang="en-US"/>
          </a:p>
          <a:p>
            <a:pPr marL="0" indent="0">
              <a:buNone/>
            </a:pPr>
            <a:r>
              <a:rPr lang="en-US"/>
              <a:t>This can be done using any text editor or integrated development environment (IDE) of your choice. </a:t>
            </a:r>
            <a:endParaRPr lang="en-US"/>
          </a:p>
          <a:p>
            <a:pPr marL="0" indent="0">
              <a:buNone/>
            </a:pPr>
            <a:r>
              <a:rPr lang="en-US"/>
              <a:t>When you make changes to a file, Git automatically detects those changes and marks the files as "modified."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Stage</a:t>
            </a:r>
            <a:endParaRPr lang="en-US"/>
          </a:p>
        </p:txBody>
      </p:sp>
      <p:sp>
        <p:nvSpPr>
          <p:cNvPr id="3" name="Content Placeholder 2"/>
          <p:cNvSpPr>
            <a:spLocks noGrp="1"/>
          </p:cNvSpPr>
          <p:nvPr>
            <p:ph idx="1"/>
          </p:nvPr>
        </p:nvSpPr>
        <p:spPr/>
        <p:txBody>
          <a:bodyPr/>
          <a:p>
            <a:pPr marL="0" indent="0">
              <a:buNone/>
            </a:pPr>
            <a:r>
              <a:rPr lang="en-US"/>
              <a:t>The third stage in the lifecycle of Git is to stage the changes you have made. </a:t>
            </a:r>
            <a:endParaRPr lang="en-US"/>
          </a:p>
          <a:p>
            <a:pPr marL="0" indent="0">
              <a:buNone/>
            </a:pPr>
            <a:r>
              <a:rPr lang="en-US"/>
              <a:t>Staging is the process of preparing your changes to be committed to the repository. </a:t>
            </a:r>
            <a:endParaRPr lang="en-US"/>
          </a:p>
          <a:p>
            <a:pPr marL="0" indent="0">
              <a:buNone/>
            </a:pPr>
            <a:r>
              <a:rPr lang="en-US"/>
              <a:t>You can stage your changes using the "git add" command followed by the name of the file you want to stage. </a:t>
            </a:r>
            <a:endParaRPr lang="en-US"/>
          </a:p>
          <a:p>
            <a:pPr marL="0" indent="0">
              <a:buNone/>
            </a:pPr>
            <a:r>
              <a:rPr lang="en-US"/>
              <a:t>You can also use the "git add" command to stage all changes in the repository.</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1000"/>
            <a:ext cx="10515600" cy="5796280"/>
          </a:xfrm>
        </p:spPr>
        <p:txBody>
          <a:bodyPr/>
          <a:p>
            <a:r>
              <a:rPr lang="en-US" sz="2400"/>
              <a:t>Staging area is the playground where you group, add and organize the files to be committed to Git for tracking their versions.</a:t>
            </a:r>
            <a:endParaRPr lang="en-US" sz="2400"/>
          </a:p>
          <a:p>
            <a:r>
              <a:rPr lang="en-US" sz="2400"/>
              <a:t>It's important to make a quick note of the term called indexing here. Indexing is the process of adding files to the staging area. In other words, index constitutes of files added to the staging area.</a:t>
            </a:r>
            <a:endParaRPr lang="en-US" sz="2400"/>
          </a:p>
        </p:txBody>
      </p:sp>
      <p:pic>
        <p:nvPicPr>
          <p:cNvPr id="4" name="Picture 3" descr="Screenshot 2024-09-09 at 10.48.50 AM"/>
          <p:cNvPicPr>
            <a:picLocks noChangeAspect="1"/>
          </p:cNvPicPr>
          <p:nvPr/>
        </p:nvPicPr>
        <p:blipFill>
          <a:blip r:embed="rId1"/>
          <a:stretch>
            <a:fillRect/>
          </a:stretch>
        </p:blipFill>
        <p:spPr>
          <a:xfrm>
            <a:off x="2379345" y="2526665"/>
            <a:ext cx="6781800" cy="364998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3100"/>
          </a:xfrm>
        </p:spPr>
        <p:txBody>
          <a:bodyPr>
            <a:normAutofit fontScale="90000"/>
          </a:bodyPr>
          <a:p>
            <a:r>
              <a:rPr lang="en-US">
                <a:sym typeface="+mn-ea"/>
              </a:rPr>
              <a:t>Commit</a:t>
            </a:r>
            <a:endParaRPr lang="en-US"/>
          </a:p>
        </p:txBody>
      </p:sp>
      <p:sp>
        <p:nvSpPr>
          <p:cNvPr id="3" name="Content Placeholder 2"/>
          <p:cNvSpPr>
            <a:spLocks noGrp="1"/>
          </p:cNvSpPr>
          <p:nvPr>
            <p:ph idx="1"/>
          </p:nvPr>
        </p:nvSpPr>
        <p:spPr>
          <a:xfrm>
            <a:off x="838200" y="1038860"/>
            <a:ext cx="10515600" cy="5138420"/>
          </a:xfrm>
        </p:spPr>
        <p:txBody>
          <a:bodyPr>
            <a:noAutofit/>
          </a:bodyPr>
          <a:p>
            <a:pPr marL="0" indent="0">
              <a:buNone/>
            </a:pPr>
            <a:r>
              <a:rPr lang="en-US" sz="2400"/>
              <a:t>The final stage in the lifecycle of Git is to commit your changes to the repository. </a:t>
            </a:r>
            <a:endParaRPr lang="en-US" sz="2400"/>
          </a:p>
          <a:p>
            <a:pPr marL="0" indent="0">
              <a:buNone/>
            </a:pPr>
            <a:r>
              <a:rPr lang="en-US" sz="2400"/>
              <a:t>A commit is a permanent snapshot of the changes you have made to the repository, and by default, it goes to the master branch.</a:t>
            </a:r>
            <a:endParaRPr lang="en-US" sz="2400"/>
          </a:p>
          <a:p>
            <a:pPr marL="0" indent="0">
              <a:buNone/>
            </a:pPr>
            <a:r>
              <a:rPr lang="en-US" sz="2400"/>
              <a:t>When you commit your changes, Git creates a new commit object that contains the changes you have made, along with a message describing what changes were made. </a:t>
            </a:r>
            <a:endParaRPr lang="en-US" sz="2400"/>
          </a:p>
          <a:p>
            <a:pPr marL="0" indent="0">
              <a:buNone/>
            </a:pPr>
            <a:r>
              <a:rPr lang="en-US" sz="2400"/>
              <a:t>To commit your changes, you can use the "git commit" command followed by a message describing the changes you have made.</a:t>
            </a:r>
            <a:endParaRPr lang="en-US" sz="2400"/>
          </a:p>
          <a:p>
            <a:pPr marL="0" indent="0">
              <a:buNone/>
            </a:pPr>
            <a:r>
              <a:rPr lang="en-US" sz="2400"/>
              <a:t>Note: git commit -m"your message" - Command to commit files to Git repository with message.</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9-09 at 10.50.54 AM"/>
          <p:cNvPicPr>
            <a:picLocks noChangeAspect="1"/>
          </p:cNvPicPr>
          <p:nvPr/>
        </p:nvPicPr>
        <p:blipFill>
          <a:blip r:embed="rId1"/>
          <a:stretch>
            <a:fillRect/>
          </a:stretch>
        </p:blipFill>
        <p:spPr>
          <a:xfrm>
            <a:off x="700405" y="816610"/>
            <a:ext cx="9310370" cy="472186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36905"/>
            <a:ext cx="10515600" cy="5540375"/>
          </a:xfrm>
        </p:spPr>
        <p:txBody>
          <a:bodyPr/>
          <a:p>
            <a:r>
              <a:rPr lang="en-US" sz="2400">
                <a:sym typeface="+mn-ea"/>
              </a:rPr>
              <a:t>Once you have committed your changes, you can push those changes to a remote repository using the "git push" command. This will upload your changes to the remote repository, making them available for other developers to pull down and work with.</a:t>
            </a:r>
            <a:endParaRPr lang="en-US" sz="2400">
              <a:sym typeface="+mn-ea"/>
            </a:endParaRPr>
          </a:p>
        </p:txBody>
      </p:sp>
      <p:pic>
        <p:nvPicPr>
          <p:cNvPr id="4" name="Picture 3" descr="Screenshot 2024-09-09 at 10.52.38 AM"/>
          <p:cNvPicPr>
            <a:picLocks noChangeAspect="1"/>
          </p:cNvPicPr>
          <p:nvPr/>
        </p:nvPicPr>
        <p:blipFill>
          <a:blip r:embed="rId1"/>
          <a:stretch>
            <a:fillRect/>
          </a:stretch>
        </p:blipFill>
        <p:spPr>
          <a:xfrm>
            <a:off x="1765300" y="2314575"/>
            <a:ext cx="8253095" cy="366141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3250"/>
          </a:xfrm>
        </p:spPr>
        <p:txBody>
          <a:bodyPr>
            <a:normAutofit fontScale="90000"/>
          </a:bodyPr>
          <a:p>
            <a:r>
              <a:rPr lang="en-US"/>
              <a:t>Need of Staging Area</a:t>
            </a:r>
            <a:endParaRPr lang="en-US"/>
          </a:p>
        </p:txBody>
      </p:sp>
      <p:sp>
        <p:nvSpPr>
          <p:cNvPr id="3" name="Content Placeholder 2"/>
          <p:cNvSpPr>
            <a:spLocks noGrp="1"/>
          </p:cNvSpPr>
          <p:nvPr>
            <p:ph idx="1"/>
          </p:nvPr>
        </p:nvSpPr>
        <p:spPr>
          <a:xfrm>
            <a:off x="838200" y="1266825"/>
            <a:ext cx="10515600" cy="4910455"/>
          </a:xfrm>
        </p:spPr>
        <p:txBody>
          <a:bodyPr>
            <a:normAutofit/>
          </a:bodyPr>
          <a:p>
            <a:r>
              <a:rPr lang="en-US"/>
              <a:t>Faster Git operations:</a:t>
            </a:r>
            <a:endParaRPr lang="en-US"/>
          </a:p>
          <a:p>
            <a:pPr lvl="1"/>
            <a:r>
              <a:rPr lang="en-US" sz="1710"/>
              <a:t>staging helps in recording the changes even before committing them to Git database. </a:t>
            </a:r>
            <a:endParaRPr lang="en-US"/>
          </a:p>
          <a:p>
            <a:r>
              <a:rPr lang="en-US"/>
              <a:t>Visualizing the commit before actual commit :</a:t>
            </a:r>
            <a:endParaRPr lang="en-US"/>
          </a:p>
          <a:p>
            <a:pPr lvl="1"/>
            <a:r>
              <a:rPr lang="en-US" sz="1710"/>
              <a:t>staging area is the state in which the files reside before they're committed.</a:t>
            </a:r>
            <a:endParaRPr lang="en-US" sz="1710"/>
          </a:p>
          <a:p>
            <a:pPr lvl="1"/>
            <a:r>
              <a:rPr lang="en-US" sz="1710"/>
              <a:t>That is, staging area actually lets you visualize the group of changes that will be recorded by Git.</a:t>
            </a:r>
            <a:endParaRPr lang="en-US" sz="1710"/>
          </a:p>
          <a:p>
            <a:pPr lvl="1"/>
            <a:r>
              <a:rPr lang="en-US" sz="1710"/>
              <a:t>Essentially this gives you fine-grained control over what gets committed to Git and what does not.</a:t>
            </a:r>
            <a:endParaRPr lang="en-US" sz="1710"/>
          </a:p>
          <a:p>
            <a:r>
              <a:rPr lang="en-US"/>
              <a:t>Splitting work into separate related commits:</a:t>
            </a:r>
            <a:endParaRPr lang="en-US"/>
          </a:p>
          <a:p>
            <a:pPr lvl="1"/>
            <a:r>
              <a:rPr lang="en-US" sz="1710"/>
              <a:t>suppose you're working on a new feature whose timeline of development runs into several days. So, while you're working on the feature you are required to refactor a small part of the code. </a:t>
            </a:r>
            <a:endParaRPr lang="en-US" sz="1710"/>
          </a:p>
          <a:p>
            <a:pPr lvl="1"/>
            <a:r>
              <a:rPr lang="en-US" sz="1710"/>
              <a:t>In this case, you can quickly make the required changes, stage the required file and resume work on the feature. </a:t>
            </a:r>
            <a:endParaRPr lang="en-US" sz="1710"/>
          </a:p>
          <a:p>
            <a:pPr lvl="1"/>
            <a:r>
              <a:rPr lang="en-US" sz="1710"/>
              <a:t>All of the changes i.e. feature changes and refactor code can be committed at once from the staging area.</a:t>
            </a:r>
            <a:endParaRPr lang="en-US" sz="171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GIT</a:t>
            </a:r>
            <a:endParaRPr lang="en-US"/>
          </a:p>
        </p:txBody>
      </p:sp>
      <p:sp>
        <p:nvSpPr>
          <p:cNvPr id="3" name="Content Placeholder 2"/>
          <p:cNvSpPr>
            <a:spLocks noGrp="1"/>
          </p:cNvSpPr>
          <p:nvPr>
            <p:ph idx="1"/>
          </p:nvPr>
        </p:nvSpPr>
        <p:spPr/>
        <p:txBody>
          <a:bodyPr/>
          <a:p>
            <a:r>
              <a:rPr lang="en-US"/>
              <a:t>Git can be used through two different methods with three different sub-methods. Both ways have their own advantages and drawbacks. Git can be used via:</a:t>
            </a:r>
            <a:endParaRPr lang="en-US"/>
          </a:p>
          <a:p>
            <a:r>
              <a:rPr lang="en-US"/>
              <a:t>Shell</a:t>
            </a:r>
            <a:endParaRPr lang="en-US"/>
          </a:p>
          <a:p>
            <a:r>
              <a:rPr lang="en-US"/>
              <a:t>GUI software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48360"/>
          </a:xfrm>
        </p:spPr>
        <p:txBody>
          <a:bodyPr/>
          <a:p>
            <a:r>
              <a:rPr lang="en-US"/>
              <a:t>Version Control System </a:t>
            </a:r>
            <a:endParaRPr lang="en-US"/>
          </a:p>
        </p:txBody>
      </p:sp>
      <p:sp>
        <p:nvSpPr>
          <p:cNvPr id="3" name="Content Placeholder 2"/>
          <p:cNvSpPr>
            <a:spLocks noGrp="1"/>
          </p:cNvSpPr>
          <p:nvPr>
            <p:ph idx="1"/>
          </p:nvPr>
        </p:nvSpPr>
        <p:spPr>
          <a:xfrm>
            <a:off x="838200" y="1534160"/>
            <a:ext cx="10515600" cy="4643120"/>
          </a:xfrm>
        </p:spPr>
        <p:txBody>
          <a:bodyPr>
            <a:normAutofit/>
          </a:bodyPr>
          <a:p>
            <a:r>
              <a:rPr lang="en-US"/>
              <a:t>A version control system, or VCS, tracks the history of changes as people and teams collaborate on projects together. </a:t>
            </a:r>
            <a:endParaRPr lang="en-US"/>
          </a:p>
          <a:p>
            <a:r>
              <a:rPr lang="en-US"/>
              <a:t>As developers make changes to the project, any earlier version of the project can be recovered at any time.</a:t>
            </a:r>
            <a:endParaRPr lang="en-US"/>
          </a:p>
          <a:p>
            <a:r>
              <a:rPr lang="en-US"/>
              <a:t>Developers can review project history to find out:</a:t>
            </a:r>
            <a:endParaRPr lang="en-US"/>
          </a:p>
          <a:p>
            <a:pPr lvl="2"/>
            <a:r>
              <a:rPr lang="en-US"/>
              <a:t>Which changes were made?</a:t>
            </a:r>
            <a:endParaRPr lang="en-US"/>
          </a:p>
          <a:p>
            <a:pPr lvl="2"/>
            <a:r>
              <a:rPr lang="en-US"/>
              <a:t>Who made the changes?</a:t>
            </a:r>
            <a:endParaRPr lang="en-US"/>
          </a:p>
          <a:p>
            <a:pPr lvl="2"/>
            <a:r>
              <a:rPr lang="en-US"/>
              <a:t>When were the changes made?</a:t>
            </a:r>
            <a:endParaRPr lang="en-US"/>
          </a:p>
          <a:p>
            <a:pPr lvl="2"/>
            <a:r>
              <a:rPr lang="en-US"/>
              <a:t>Why were changes needed?</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US"/>
              <a:t>Git through Shell</a:t>
            </a:r>
            <a:endParaRPr lang="en-US"/>
          </a:p>
        </p:txBody>
      </p:sp>
      <p:sp>
        <p:nvSpPr>
          <p:cNvPr id="3" name="Content Placeholder 2"/>
          <p:cNvSpPr>
            <a:spLocks noGrp="1"/>
          </p:cNvSpPr>
          <p:nvPr>
            <p:ph idx="1"/>
          </p:nvPr>
        </p:nvSpPr>
        <p:spPr>
          <a:xfrm>
            <a:off x="838200" y="1441450"/>
            <a:ext cx="10515600" cy="4735830"/>
          </a:xfrm>
        </p:spPr>
        <p:txBody>
          <a:bodyPr/>
          <a:p>
            <a:r>
              <a:rPr lang="en-US"/>
              <a:t>Shell as you must have already known is used for accessing the operating system services. </a:t>
            </a:r>
            <a:endParaRPr lang="en-US"/>
          </a:p>
          <a:p>
            <a:r>
              <a:rPr lang="en-US"/>
              <a:t>Shell is used through a command-line interface. </a:t>
            </a:r>
            <a:endParaRPr lang="en-US"/>
          </a:p>
          <a:p>
            <a:r>
              <a:rPr lang="en-US"/>
              <a:t>Git can be used in two different ways on any operating system through shell. </a:t>
            </a:r>
            <a:endParaRPr lang="en-US"/>
          </a:p>
          <a:p>
            <a:r>
              <a:rPr lang="en-US"/>
              <a:t>These are:</a:t>
            </a:r>
            <a:endParaRPr lang="en-US"/>
          </a:p>
          <a:p>
            <a:pPr lvl="1"/>
            <a:r>
              <a:rPr lang="en-US"/>
              <a:t>Git Bash</a:t>
            </a:r>
            <a:endParaRPr lang="en-US"/>
          </a:p>
          <a:p>
            <a:pPr lvl="1"/>
            <a:r>
              <a:rPr lang="en-US"/>
              <a:t>Git CMD</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4220"/>
          </a:xfrm>
        </p:spPr>
        <p:txBody>
          <a:bodyPr/>
          <a:p>
            <a:r>
              <a:rPr lang="en-US"/>
              <a:t>Git Bash</a:t>
            </a:r>
            <a:endParaRPr lang="en-US"/>
          </a:p>
        </p:txBody>
      </p:sp>
      <p:sp>
        <p:nvSpPr>
          <p:cNvPr id="3" name="Content Placeholder 2"/>
          <p:cNvSpPr>
            <a:spLocks noGrp="1"/>
          </p:cNvSpPr>
          <p:nvPr>
            <p:ph idx="1"/>
          </p:nvPr>
        </p:nvSpPr>
        <p:spPr>
          <a:xfrm>
            <a:off x="838200" y="1254760"/>
            <a:ext cx="10515600" cy="4922520"/>
          </a:xfrm>
        </p:spPr>
        <p:txBody>
          <a:bodyPr/>
          <a:p>
            <a:r>
              <a:rPr lang="en-US"/>
              <a:t>When Git was developed it was coded in a similar way to use it on a command line. </a:t>
            </a:r>
            <a:endParaRPr lang="en-US"/>
          </a:p>
          <a:p>
            <a:r>
              <a:rPr lang="en-US"/>
              <a:t>Originally developed for the Linux Kernel project, the idea was the same originally. </a:t>
            </a:r>
            <a:endParaRPr lang="en-US"/>
          </a:p>
          <a:p>
            <a:r>
              <a:rPr lang="en-US"/>
              <a:t>Bash as you know is the terminal of any Linux OS. </a:t>
            </a:r>
            <a:endParaRPr lang="en-US"/>
          </a:p>
          <a:p>
            <a:r>
              <a:rPr lang="en-US"/>
              <a:t>Git Bash is the bash that runs the Git commands on it. </a:t>
            </a:r>
            <a:endParaRPr lang="en-US"/>
          </a:p>
          <a:p>
            <a:r>
              <a:rPr lang="en-US"/>
              <a:t>It is similar to the Unix shell with the same commands as of Linux. </a:t>
            </a:r>
            <a:endParaRPr lang="en-US"/>
          </a:p>
          <a:p>
            <a:r>
              <a:rPr lang="en-US"/>
              <a:t>You can operate git from Git Bash on any operating system.</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4070"/>
          </a:xfrm>
        </p:spPr>
        <p:txBody>
          <a:bodyPr/>
          <a:p>
            <a:r>
              <a:rPr lang="en-US"/>
              <a:t>Git CMD</a:t>
            </a:r>
            <a:endParaRPr lang="en-US"/>
          </a:p>
        </p:txBody>
      </p:sp>
      <p:sp>
        <p:nvSpPr>
          <p:cNvPr id="3" name="Content Placeholder 2"/>
          <p:cNvSpPr>
            <a:spLocks noGrp="1"/>
          </p:cNvSpPr>
          <p:nvPr>
            <p:ph idx="1"/>
          </p:nvPr>
        </p:nvSpPr>
        <p:spPr>
          <a:xfrm>
            <a:off x="838200" y="1313180"/>
            <a:ext cx="10515600" cy="4864100"/>
          </a:xfrm>
        </p:spPr>
        <p:txBody>
          <a:bodyPr/>
          <a:p>
            <a:r>
              <a:rPr lang="en-US"/>
              <a:t>Git CMD is used on Windows. </a:t>
            </a:r>
            <a:endParaRPr lang="en-US"/>
          </a:p>
          <a:p>
            <a:r>
              <a:rPr lang="en-US"/>
              <a:t>If you are familiar with the command prompt i.e. the shell used on Windows then you can use this one to run Git. </a:t>
            </a:r>
            <a:endParaRPr lang="en-US"/>
          </a:p>
          <a:p>
            <a:r>
              <a:rPr lang="en-US"/>
              <a:t>Git CMD is nothing but CMD which can run Git commands.</a:t>
            </a:r>
            <a:endParaRPr lang="en-US"/>
          </a:p>
          <a:p>
            <a:r>
              <a:rPr lang="en-US"/>
              <a:t>Although you can use it, the most recommended method is the Git bash. </a:t>
            </a:r>
            <a:endParaRPr lang="en-US"/>
          </a:p>
          <a:p>
            <a:r>
              <a:rPr lang="en-US"/>
              <a:t>The reason being CMD is confined to Windows only. It will confine your knowledge to Windows only.</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6445"/>
          </a:xfrm>
        </p:spPr>
        <p:txBody>
          <a:bodyPr/>
          <a:p>
            <a:r>
              <a:rPr lang="en-US"/>
              <a:t>Git through GUI</a:t>
            </a:r>
            <a:endParaRPr lang="en-US"/>
          </a:p>
        </p:txBody>
      </p:sp>
      <p:sp>
        <p:nvSpPr>
          <p:cNvPr id="3" name="Content Placeholder 2"/>
          <p:cNvSpPr>
            <a:spLocks noGrp="1"/>
          </p:cNvSpPr>
          <p:nvPr>
            <p:ph idx="1"/>
          </p:nvPr>
        </p:nvSpPr>
        <p:spPr>
          <a:xfrm>
            <a:off x="838200" y="1313180"/>
            <a:ext cx="10515600" cy="5179060"/>
          </a:xfrm>
        </p:spPr>
        <p:txBody>
          <a:bodyPr>
            <a:normAutofit fontScale="90000" lnSpcReduction="10000"/>
          </a:bodyPr>
          <a:p>
            <a:r>
              <a:rPr lang="en-US" sz="2665"/>
              <a:t>Git GUI is using Git with the help of a graphical interface. </a:t>
            </a:r>
            <a:endParaRPr lang="en-US" sz="2665"/>
          </a:p>
          <a:p>
            <a:r>
              <a:rPr lang="en-US" sz="2665"/>
              <a:t>This will diminish your shell usage and everything for which you were writing a command, you will now press some button or do it through the mouse. </a:t>
            </a:r>
            <a:endParaRPr lang="en-US" sz="2665"/>
          </a:p>
          <a:p>
            <a:r>
              <a:rPr lang="en-US" sz="2665"/>
              <a:t>Using Git on a shell is always preferred among the developer community. </a:t>
            </a:r>
            <a:endParaRPr lang="en-US" sz="2665"/>
          </a:p>
          <a:p>
            <a:r>
              <a:rPr lang="en-US" sz="2665"/>
              <a:t>Also, the big tech giants like Google, Amazon, etc uses Git on the command line because of its advantages and security. </a:t>
            </a:r>
            <a:endParaRPr lang="en-US" sz="2665"/>
          </a:p>
          <a:p>
            <a:r>
              <a:rPr lang="en-US" sz="2665"/>
              <a:t>Advantages including that there are some features on a shell that are not available to GUI like ssh tunnel connecting to the remote server etc.</a:t>
            </a:r>
            <a:endParaRPr lang="en-US" sz="2665"/>
          </a:p>
          <a:p>
            <a:r>
              <a:rPr lang="en-US" sz="2665"/>
              <a:t>Also, command line will let you automate your Git work.</a:t>
            </a:r>
            <a:endParaRPr lang="en-US" sz="2665"/>
          </a:p>
          <a:p>
            <a:r>
              <a:rPr lang="en-US" sz="2665"/>
              <a:t>Some features are first released to command line also before the GUI and some of them don't even release to GUI at all.</a:t>
            </a:r>
            <a:endParaRPr lang="en-US" sz="2665"/>
          </a:p>
          <a:p>
            <a:r>
              <a:rPr lang="en-US" sz="2665"/>
              <a:t> All in all, GIT on a shell is more powerful than on the GUI.</a:t>
            </a:r>
            <a:endParaRPr lang="en-US" sz="2665"/>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Git Download </a:t>
            </a:r>
            <a:endParaRPr lang="en-US"/>
          </a:p>
        </p:txBody>
      </p:sp>
      <p:sp>
        <p:nvSpPr>
          <p:cNvPr id="3" name="Content Placeholder 2"/>
          <p:cNvSpPr>
            <a:spLocks noGrp="1"/>
          </p:cNvSpPr>
          <p:nvPr>
            <p:ph idx="1"/>
          </p:nvPr>
        </p:nvSpPr>
        <p:spPr/>
        <p:txBody>
          <a:bodyPr>
            <a:normAutofit/>
          </a:bodyPr>
          <a:p>
            <a:r>
              <a:rPr lang="en-US" b="1"/>
              <a:t>Git Bash </a:t>
            </a:r>
            <a:endParaRPr lang="en-US" b="1"/>
          </a:p>
          <a:p>
            <a:pPr lvl="1"/>
            <a:r>
              <a:rPr lang="en-US"/>
              <a:t>It allows you to execute Git commands in conjunction with Unix commands in a Windows environment. </a:t>
            </a:r>
            <a:endParaRPr lang="en-US"/>
          </a:p>
          <a:p>
            <a:pPr lvl="1"/>
            <a:r>
              <a:rPr lang="en-US"/>
              <a:t>This tool will be downloaded automatically when you install GIT. </a:t>
            </a:r>
            <a:endParaRPr lang="en-US"/>
          </a:p>
          <a:p>
            <a:pPr lvl="1"/>
            <a:r>
              <a:rPr lang="en-US"/>
              <a:t>Download the git by going to the following link :</a:t>
            </a:r>
            <a:endParaRPr lang="en-US"/>
          </a:p>
          <a:p>
            <a:pPr marL="457200" lvl="1" indent="0">
              <a:buNone/>
            </a:pPr>
            <a:r>
              <a:rPr lang="en-US"/>
              <a:t>		https://git-scm.com/downloads</a:t>
            </a:r>
            <a:endParaRPr lang="en-US"/>
          </a:p>
          <a:p>
            <a:r>
              <a:rPr lang="en-US" b="1"/>
              <a:t>Git cmd</a:t>
            </a:r>
            <a:endParaRPr lang="en-US" b="1"/>
          </a:p>
          <a:p>
            <a:pPr lvl="1"/>
            <a:r>
              <a:rPr lang="en-US"/>
              <a:t>It allows you to execute Git commands in a traditional Windows Command Prompt type environment. </a:t>
            </a:r>
            <a:endParaRPr lang="en-US"/>
          </a:p>
          <a:p>
            <a:pPr lvl="1"/>
            <a:r>
              <a:rPr lang="en-US"/>
              <a:t>You also get the option of selecting Git CMD while installing Git.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a:xfrm>
            <a:off x="838200" y="365125"/>
            <a:ext cx="10515600" cy="720090"/>
          </a:xfrm>
        </p:spPr>
        <p:txBody>
          <a:bodyPr>
            <a:normAutofit fontScale="90000"/>
          </a:bodyPr>
          <a:p>
            <a:r>
              <a:rPr lang="en-US"/>
              <a:t>Install Git on Windows </a:t>
            </a:r>
            <a:endParaRPr lang="en-US"/>
          </a:p>
        </p:txBody>
      </p:sp>
      <p:sp>
        <p:nvSpPr>
          <p:cNvPr id="3" name="Content Placeholder 2"/>
          <p:cNvSpPr>
            <a:spLocks noGrp="1"/>
          </p:cNvSpPr>
          <p:nvPr>
            <p:ph idx="1"/>
          </p:nvPr>
        </p:nvSpPr>
        <p:spPr>
          <a:xfrm>
            <a:off x="838200" y="1370965"/>
            <a:ext cx="10515600" cy="4806315"/>
          </a:xfrm>
        </p:spPr>
        <p:txBody>
          <a:bodyPr/>
          <a:p>
            <a:r>
              <a:rPr lang="en-US"/>
              <a:t>To work on git GUI , we can download git by following link :</a:t>
            </a:r>
            <a:endParaRPr lang="en-US"/>
          </a:p>
          <a:p>
            <a:pPr marL="0" indent="0">
              <a:buNone/>
            </a:pPr>
            <a:r>
              <a:rPr lang="en-US"/>
              <a:t>			https://gitforwindows.org/</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8175"/>
          </a:xfrm>
        </p:spPr>
        <p:txBody>
          <a:bodyPr>
            <a:normAutofit fontScale="90000"/>
          </a:bodyPr>
          <a:p>
            <a:r>
              <a:rPr lang="en-US"/>
              <a:t>Git Commands</a:t>
            </a:r>
            <a:endParaRPr lang="en-US"/>
          </a:p>
        </p:txBody>
      </p:sp>
      <p:sp>
        <p:nvSpPr>
          <p:cNvPr id="3" name="Content Placeholder 2"/>
          <p:cNvSpPr>
            <a:spLocks noGrp="1"/>
          </p:cNvSpPr>
          <p:nvPr>
            <p:ph idx="1"/>
          </p:nvPr>
        </p:nvSpPr>
        <p:spPr>
          <a:xfrm>
            <a:off x="838200" y="1149985"/>
            <a:ext cx="10515600" cy="5027295"/>
          </a:xfrm>
        </p:spPr>
        <p:txBody>
          <a:bodyPr/>
          <a:p>
            <a:r>
              <a:rPr lang="en-US" sz="2000"/>
              <a:t> </a:t>
            </a:r>
            <a:r>
              <a:rPr lang="en-US" sz="2000" b="1"/>
              <a:t>git help</a:t>
            </a:r>
            <a:r>
              <a:rPr lang="en-US" sz="2000"/>
              <a:t>:</a:t>
            </a:r>
            <a:endParaRPr lang="en-US" sz="2000"/>
          </a:p>
          <a:p>
            <a:pPr lvl="1"/>
            <a:r>
              <a:rPr lang="en-US" sz="2000"/>
              <a:t>This command will display all the information about Git.</a:t>
            </a:r>
            <a:endParaRPr lang="en-US" sz="2000"/>
          </a:p>
          <a:p>
            <a:r>
              <a:rPr lang="en-US" sz="2000"/>
              <a:t>If we need to see all the available commands in Git, we need to use the following command.</a:t>
            </a:r>
            <a:endParaRPr lang="en-US" sz="2000"/>
          </a:p>
          <a:p>
            <a:pPr lvl="1"/>
            <a:r>
              <a:rPr lang="en-US" sz="2000" b="1">
                <a:sym typeface="+mn-ea"/>
              </a:rPr>
              <a:t>git help -a or git help --a or git help --all </a:t>
            </a:r>
            <a:endParaRPr lang="en-US" sz="2000" b="1">
              <a:sym typeface="+mn-ea"/>
            </a:endParaRPr>
          </a:p>
          <a:p>
            <a:r>
              <a:rPr lang="en-US" sz="2000" b="1">
                <a:sym typeface="+mn-ea"/>
              </a:rPr>
              <a:t>git help -g</a:t>
            </a:r>
            <a:r>
              <a:rPr lang="en-US" sz="2000">
                <a:sym typeface="+mn-ea"/>
              </a:rPr>
              <a:t> : This command gives common git guides.</a:t>
            </a:r>
            <a:endParaRPr lang="en-US" sz="2000">
              <a:sym typeface="+mn-ea"/>
            </a:endParaRPr>
          </a:p>
          <a:p>
            <a:r>
              <a:rPr lang="en-US" sz="2000" b="1">
                <a:sym typeface="+mn-ea"/>
              </a:rPr>
              <a:t>git help &lt;guide_name&gt; </a:t>
            </a:r>
            <a:r>
              <a:rPr lang="en-US" sz="2000">
                <a:sym typeface="+mn-ea"/>
              </a:rPr>
              <a:t>: This command gives manual page of specific 					guide.</a:t>
            </a:r>
            <a:endParaRPr lang="en-US" sz="2000">
              <a:sym typeface="+mn-ea"/>
            </a:endParaRPr>
          </a:p>
          <a:p>
            <a:r>
              <a:rPr lang="en-US" sz="2000" b="1">
                <a:sym typeface="+mn-ea"/>
              </a:rPr>
              <a:t>git help &lt;command name&gt;</a:t>
            </a:r>
            <a:r>
              <a:rPr lang="en-US" sz="2000">
                <a:sym typeface="+mn-ea"/>
              </a:rPr>
              <a:t> : This command gives information about a 						specific command .</a:t>
            </a:r>
            <a:endParaRPr lang="en-US" sz="2000">
              <a:sym typeface="+mn-ea"/>
            </a:endParaRPr>
          </a:p>
          <a:p>
            <a:endParaRPr lang="en-US" sz="2000">
              <a:sym typeface="+mn-ea"/>
            </a:endParaRPr>
          </a:p>
          <a:p>
            <a:endParaRPr lang="en-US" sz="2400">
              <a:sym typeface="+mn-ea"/>
            </a:endParaRPr>
          </a:p>
          <a:p>
            <a:endParaRPr lang="en-US"/>
          </a:p>
          <a:p>
            <a:pPr marL="0" indent="0">
              <a:buNone/>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US"/>
              <a:t>Set Up Default Credentials for Git Config</a:t>
            </a:r>
            <a:endParaRPr lang="en-US"/>
          </a:p>
        </p:txBody>
      </p:sp>
      <p:sp>
        <p:nvSpPr>
          <p:cNvPr id="3" name="Content Placeholder 2"/>
          <p:cNvSpPr>
            <a:spLocks noGrp="1"/>
          </p:cNvSpPr>
          <p:nvPr>
            <p:ph idx="1"/>
          </p:nvPr>
        </p:nvSpPr>
        <p:spPr>
          <a:xfrm>
            <a:off x="838200" y="1452245"/>
            <a:ext cx="10515600" cy="4725035"/>
          </a:xfrm>
        </p:spPr>
        <p:txBody>
          <a:bodyPr/>
          <a:p>
            <a:r>
              <a:rPr lang="en-US"/>
              <a:t>vi ~/.gitconfig : Command to check the personal configuration 			settings.</a:t>
            </a:r>
            <a:endParaRPr lang="en-US"/>
          </a:p>
          <a:p>
            <a:r>
              <a:rPr lang="en-US" sz="2000"/>
              <a:t>As we install Git in our system, the configuration file takes default values for some of the fields.</a:t>
            </a:r>
            <a:endParaRPr lang="en-US" sz="2000"/>
          </a:p>
          <a:p>
            <a:r>
              <a:rPr lang="en-US" sz="2000"/>
              <a:t>This creates a conflict in the identity of the programmer.</a:t>
            </a:r>
            <a:endParaRPr lang="en-US" sz="2000"/>
          </a:p>
          <a:p>
            <a:r>
              <a:rPr lang="en-US" sz="2000"/>
              <a:t>We will Set Up Default Credentials for Git Config , so that no random credentials are set by default .</a:t>
            </a:r>
            <a:endParaRPr lang="en-US" sz="2000"/>
          </a:p>
          <a:p>
            <a:r>
              <a:rPr lang="en-US" sz="2000"/>
              <a:t>You will not get any value if you have not already set it.</a:t>
            </a:r>
            <a:endParaRPr lang="en-US" sz="2000"/>
          </a:p>
          <a:p>
            <a:endParaRPr 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92430"/>
            <a:ext cx="10515600" cy="6063615"/>
          </a:xfrm>
        </p:spPr>
        <p:txBody>
          <a:bodyPr>
            <a:normAutofit/>
          </a:bodyPr>
          <a:p>
            <a:r>
              <a:rPr lang="en-US" sz="2400" b="1"/>
              <a:t>Set user's UserName in Git Config:</a:t>
            </a:r>
            <a:endParaRPr lang="en-US" sz="2400" b="1"/>
          </a:p>
          <a:p>
            <a:pPr lvl="1"/>
            <a:r>
              <a:rPr lang="en-US" sz="2400"/>
              <a:t>git config --global user.name "Your UserName"</a:t>
            </a:r>
            <a:endParaRPr lang="en-US" sz="2400"/>
          </a:p>
          <a:p>
            <a:pPr lvl="1"/>
            <a:r>
              <a:rPr lang="en-US" sz="2400"/>
              <a:t>eg : </a:t>
            </a:r>
            <a:endParaRPr lang="en-US" sz="2400"/>
          </a:p>
          <a:p>
            <a:pPr lvl="2"/>
            <a:r>
              <a:rPr lang="en-US" sz="2400"/>
              <a:t>git config --global user.name "Divya Thakur"</a:t>
            </a:r>
            <a:endParaRPr lang="en-US" sz="2400"/>
          </a:p>
          <a:p>
            <a:pPr lvl="1"/>
            <a:r>
              <a:rPr lang="en-US" sz="2400"/>
              <a:t>To confirm :</a:t>
            </a:r>
            <a:endParaRPr lang="en-US" sz="2400"/>
          </a:p>
          <a:p>
            <a:pPr lvl="2"/>
            <a:r>
              <a:rPr lang="en-US" sz="2400"/>
              <a:t>git config --global user.name</a:t>
            </a:r>
            <a:endParaRPr lang="en-US" sz="2400"/>
          </a:p>
          <a:p>
            <a:r>
              <a:rPr lang="en-US" sz="2400" b="1"/>
              <a:t>Set user's Email in Git Config:</a:t>
            </a:r>
            <a:endParaRPr lang="en-US" sz="2400" b="1"/>
          </a:p>
          <a:p>
            <a:pPr lvl="1"/>
            <a:r>
              <a:rPr lang="en-US" sz="2400"/>
              <a:t>git config --global user.email "Your EmailID"</a:t>
            </a:r>
            <a:endParaRPr lang="en-US" sz="2400"/>
          </a:p>
          <a:p>
            <a:pPr lvl="1"/>
            <a:r>
              <a:rPr lang="en-US" sz="2400"/>
              <a:t>eg :</a:t>
            </a:r>
            <a:endParaRPr lang="en-US" sz="2400"/>
          </a:p>
          <a:p>
            <a:pPr lvl="2"/>
            <a:r>
              <a:rPr lang="en-US" sz="2400"/>
              <a:t>git config --global user.email "divyathakurdt73@gmail.com"</a:t>
            </a:r>
            <a:endParaRPr lang="en-US" sz="2400"/>
          </a:p>
          <a:p>
            <a:pPr lvl="1"/>
            <a:r>
              <a:rPr lang="en-US" sz="2400"/>
              <a:t>To confirm :</a:t>
            </a:r>
            <a:endParaRPr lang="en-US" sz="2400"/>
          </a:p>
          <a:p>
            <a:pPr lvl="2"/>
            <a:r>
              <a:rPr lang="en-US" sz="2400">
                <a:sym typeface="+mn-ea"/>
              </a:rPr>
              <a:t>git config --global user.email </a:t>
            </a:r>
            <a:endParaRPr 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0065"/>
            <a:ext cx="10515600" cy="5843270"/>
          </a:xfrm>
        </p:spPr>
        <p:txBody>
          <a:bodyPr/>
          <a:p>
            <a:r>
              <a:rPr lang="en-US"/>
              <a:t>View the complete list of setting in Git Config:</a:t>
            </a:r>
            <a:endParaRPr lang="en-US"/>
          </a:p>
          <a:p>
            <a:pPr lvl="1"/>
            <a:r>
              <a:rPr lang="en-US"/>
              <a:t>git config --list</a:t>
            </a:r>
            <a:endParaRPr lang="en-US"/>
          </a:p>
          <a:p>
            <a:r>
              <a:rPr lang="en-US"/>
              <a:t>The below command will be used to set a default editor for gitbash for eg notepad++ for windows .</a:t>
            </a:r>
            <a:endParaRPr lang="en-US"/>
          </a:p>
          <a:p>
            <a:pPr lvl="1"/>
            <a:r>
              <a:rPr lang="en-US"/>
              <a:t>git config --global core.editor &lt;directory address&gt;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8935"/>
            <a:ext cx="10515600" cy="5808345"/>
          </a:xfrm>
        </p:spPr>
        <p:txBody>
          <a:bodyPr/>
          <a:p>
            <a:r>
              <a:rPr lang="en-US"/>
              <a:t>VCSs give each contributor a unified and consistent view of a project, surfacing work that's already in progress. </a:t>
            </a:r>
            <a:endParaRPr lang="en-US"/>
          </a:p>
          <a:p>
            <a:r>
              <a:rPr lang="en-US"/>
              <a:t>Seeing a transparent history of changes, who made them, and how they contribute to the development of a project helps team members stay aligned while working independently.</a:t>
            </a:r>
            <a:endParaRPr lang="en-US"/>
          </a:p>
          <a:p>
            <a:r>
              <a:rPr lang="en-US"/>
              <a:t>In a distributed version control system, every developer has a full copy of the project and project history.</a:t>
            </a:r>
            <a:endParaRPr lang="en-US"/>
          </a:p>
          <a:p>
            <a:r>
              <a:rPr lang="en-US"/>
              <a:t>Unlike once popular centralized version control systems, DVCSs don't need a constant connection to a central repository.</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9745"/>
          </a:xfrm>
        </p:spPr>
        <p:txBody>
          <a:bodyPr>
            <a:normAutofit fontScale="90000"/>
          </a:bodyPr>
          <a:p>
            <a:r>
              <a:rPr lang="en-US"/>
              <a:t>How to create repository in cli </a:t>
            </a:r>
            <a:endParaRPr lang="en-US"/>
          </a:p>
        </p:txBody>
      </p:sp>
      <p:sp>
        <p:nvSpPr>
          <p:cNvPr id="3" name="Content Placeholder 2"/>
          <p:cNvSpPr>
            <a:spLocks noGrp="1"/>
          </p:cNvSpPr>
          <p:nvPr>
            <p:ph idx="1"/>
          </p:nvPr>
        </p:nvSpPr>
        <p:spPr>
          <a:xfrm>
            <a:off x="838200" y="1137920"/>
            <a:ext cx="10515600" cy="5039360"/>
          </a:xfrm>
        </p:spPr>
        <p:txBody>
          <a:bodyPr>
            <a:normAutofit/>
          </a:bodyPr>
          <a:p>
            <a:r>
              <a:rPr lang="en-US" sz="2400"/>
              <a:t>cd &lt;path of the directory&gt; :</a:t>
            </a:r>
            <a:endParaRPr lang="en-US" sz="2400"/>
          </a:p>
          <a:p>
            <a:pPr lvl="1"/>
            <a:r>
              <a:rPr lang="en-US" sz="2400"/>
              <a:t>Changing the directory is important as you are always shuffling between different directories all the time while working with Git Bash. </a:t>
            </a:r>
            <a:endParaRPr lang="en-US" sz="2400"/>
          </a:p>
          <a:p>
            <a:pPr lvl="1"/>
            <a:r>
              <a:rPr lang="en-US" sz="2400"/>
              <a:t>Directory is a technical term for the folder. </a:t>
            </a:r>
            <a:endParaRPr lang="en-US" sz="2400"/>
          </a:p>
          <a:p>
            <a:r>
              <a:rPr lang="en-US" sz="2400"/>
              <a:t>Create a New Directory:</a:t>
            </a:r>
            <a:endParaRPr lang="en-US" sz="2400"/>
          </a:p>
          <a:p>
            <a:pPr lvl="1"/>
            <a:r>
              <a:rPr lang="en-US" sz="2400"/>
              <a:t>mkdir &lt;folder name&gt;</a:t>
            </a:r>
            <a:endParaRPr lang="en-US" sz="2400"/>
          </a:p>
          <a:p>
            <a:r>
              <a:rPr lang="en-US" sz="2400"/>
              <a:t>Create  Bare Git Repository(empty directory with just a hidden .git folder):</a:t>
            </a:r>
            <a:endParaRPr lang="en-US" sz="2400"/>
          </a:p>
          <a:p>
            <a:pPr lvl="1"/>
            <a:r>
              <a:rPr lang="en-US" sz="1800"/>
              <a:t>Create a New Project/Folder (using mkdir)</a:t>
            </a:r>
            <a:endParaRPr lang="en-US" sz="1800"/>
          </a:p>
          <a:p>
            <a:pPr lvl="1"/>
            <a:r>
              <a:rPr lang="en-US" sz="1800"/>
              <a:t>Browse to New Project(using cd)</a:t>
            </a:r>
            <a:endParaRPr lang="en-US" sz="1800"/>
          </a:p>
          <a:p>
            <a:pPr lvl="1"/>
            <a:r>
              <a:rPr lang="en-US" sz="1800"/>
              <a:t>Initialize Git Repository for the Project :  git init</a:t>
            </a:r>
            <a:endParaRPr lang="en-US" sz="1800"/>
          </a:p>
          <a:p>
            <a:pPr lvl="1"/>
            <a:r>
              <a:rPr lang="en-US" sz="1800"/>
              <a:t>git init is a standard GIT command and it initializes the directory with a .git folder used for tracking versions of project artifacts. </a:t>
            </a:r>
            <a:endParaRPr lang="en-US" sz="2400"/>
          </a:p>
          <a:p>
            <a:endParaRPr 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8475"/>
          </a:xfrm>
        </p:spPr>
        <p:txBody>
          <a:bodyPr>
            <a:normAutofit fontScale="90000"/>
          </a:bodyPr>
          <a:p>
            <a:r>
              <a:rPr lang="en-US"/>
              <a:t>.git</a:t>
            </a:r>
            <a:endParaRPr lang="en-US"/>
          </a:p>
        </p:txBody>
      </p:sp>
      <p:sp>
        <p:nvSpPr>
          <p:cNvPr id="3" name="Content Placeholder 2"/>
          <p:cNvSpPr>
            <a:spLocks noGrp="1"/>
          </p:cNvSpPr>
          <p:nvPr>
            <p:ph idx="1"/>
          </p:nvPr>
        </p:nvSpPr>
        <p:spPr>
          <a:xfrm>
            <a:off x="838200" y="1254760"/>
            <a:ext cx="10515600" cy="4922520"/>
          </a:xfrm>
        </p:spPr>
        <p:txBody>
          <a:bodyPr/>
          <a:p>
            <a:r>
              <a:rPr lang="en-US"/>
              <a:t>ls -a : command used to see the hidden files in a directory.</a:t>
            </a:r>
            <a:endParaRPr lang="en-US"/>
          </a:p>
          <a:p>
            <a:r>
              <a:rPr lang="en-US"/>
              <a:t>Contents of .git folder :</a:t>
            </a:r>
            <a:endParaRPr lang="en-US"/>
          </a:p>
          <a:p>
            <a:r>
              <a:rPr lang="en-US" sz="2400"/>
              <a:t>Hooks:</a:t>
            </a:r>
            <a:r>
              <a:rPr lang="en-US" sz="1800"/>
              <a:t>This folder has a few script files inside it. These script files are known as Git Hook Scripts. Git hooks are the scripts that are executed before or after the events. These events can be any Git event including the common Git events like commit, push, or receive.</a:t>
            </a:r>
            <a:endParaRPr lang="en-US" sz="2400"/>
          </a:p>
          <a:p>
            <a:r>
              <a:rPr lang="en-US" sz="2400"/>
              <a:t>Info:</a:t>
            </a:r>
            <a:r>
              <a:rPr lang="en-US" sz="1800"/>
              <a:t> Info folder contains the exclude file inside it. As the name suggests, exclude file is used for excluding some specific patterns in the code that you don't want Git to read or execute. (.gitignore)</a:t>
            </a:r>
            <a:endParaRPr lang="en-US" sz="2400"/>
          </a:p>
          <a:p>
            <a:r>
              <a:rPr lang="en-US" sz="2400"/>
              <a:t>Objects</a:t>
            </a:r>
            <a:endParaRPr lang="en-US" sz="2400"/>
          </a:p>
          <a:p>
            <a:r>
              <a:rPr lang="en-US" sz="2400"/>
              <a:t>Config :</a:t>
            </a:r>
            <a:r>
              <a:rPr lang="en-US" sz="2400">
                <a:sym typeface="+mn-ea"/>
              </a:rPr>
              <a:t>The config file contains your configuration</a:t>
            </a:r>
            <a:endParaRPr lang="en-US" sz="2400"/>
          </a:p>
          <a:p>
            <a:r>
              <a:rPr lang="en-US" sz="2400"/>
              <a:t>Description:</a:t>
            </a:r>
            <a:r>
              <a:rPr lang="en-US" sz="1800"/>
              <a:t>Description contains the data about the repositories which can be seen on GitWeb only.It is a web-based visualizer. Git comes with a CGI script called GitWeb.</a:t>
            </a:r>
            <a:endParaRPr lang="en-US" sz="1800"/>
          </a:p>
          <a:p>
            <a:r>
              <a:rPr lang="en-US" sz="2400"/>
              <a:t>HEAD</a:t>
            </a:r>
            <a:endParaRPr 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40665"/>
            <a:ext cx="10515600" cy="5936615"/>
          </a:xfrm>
        </p:spPr>
        <p:txBody>
          <a:bodyPr>
            <a:normAutofit lnSpcReduction="10000"/>
          </a:bodyPr>
          <a:p>
            <a:r>
              <a:rPr lang="en-US"/>
              <a:t>Objects:</a:t>
            </a:r>
            <a:endParaRPr lang="en-US"/>
          </a:p>
          <a:p>
            <a:r>
              <a:rPr lang="en-US" sz="1800"/>
              <a:t>Objects folder is a very important folder in the .git directory. </a:t>
            </a:r>
            <a:endParaRPr lang="en-US" sz="1800"/>
          </a:p>
          <a:p>
            <a:r>
              <a:rPr lang="en-US" sz="1800"/>
              <a:t>In Git, everything is saved in the objects folder as a hash value.</a:t>
            </a:r>
            <a:endParaRPr lang="en-US" sz="1800"/>
          </a:p>
          <a:p>
            <a:r>
              <a:rPr lang="en-US" sz="1800"/>
              <a:t>By everything I mean every commit, every tree or every file that you create is saved in this directory. </a:t>
            </a:r>
            <a:endParaRPr lang="en-US" sz="1800"/>
          </a:p>
          <a:p>
            <a:r>
              <a:rPr lang="en-US" sz="1800"/>
              <a:t>With every object, there is a hash value linked to it, through which Git knows where is what. </a:t>
            </a:r>
            <a:endParaRPr lang="en-US" sz="1800"/>
          </a:p>
          <a:p>
            <a:r>
              <a:rPr lang="en-US" sz="1800"/>
              <a:t>The folders are created accordingly. </a:t>
            </a:r>
            <a:endParaRPr lang="en-US" sz="1800"/>
          </a:p>
          <a:p>
            <a:r>
              <a:rPr lang="en-US" sz="1800"/>
              <a:t>example :</a:t>
            </a:r>
            <a:endParaRPr lang="en-US" sz="1800"/>
          </a:p>
          <a:p>
            <a:r>
              <a:rPr lang="en-US" sz="1800"/>
              <a:t>1.) create  a file in repsitory .check the object folder .</a:t>
            </a:r>
            <a:endParaRPr lang="en-US" sz="1800"/>
          </a:p>
          <a:p>
            <a:r>
              <a:rPr lang="en-US" sz="1800"/>
              <a:t>2.) Add some text to this file with command : echo "this is my first file" &gt; filename.txt</a:t>
            </a:r>
            <a:endParaRPr lang="en-US" sz="1800"/>
          </a:p>
          <a:p>
            <a:r>
              <a:rPr lang="en-US" sz="1800"/>
              <a:t>3.)Add your file to the staging area :  git add filename.txt</a:t>
            </a:r>
            <a:endParaRPr lang="en-US" sz="1800"/>
          </a:p>
          <a:p>
            <a:r>
              <a:rPr lang="en-US" sz="1800"/>
              <a:t>4.)Commit the changes : git commit -m "Committing my Changes"</a:t>
            </a:r>
            <a:endParaRPr lang="en-US" sz="1800"/>
          </a:p>
          <a:p>
            <a:r>
              <a:rPr lang="en-US" sz="1800"/>
              <a:t>These contain the hash value of the events you just did. Git tracks and recognizes everything by converting it to the hash value. The folders are named according to the hash value saved inside.</a:t>
            </a:r>
            <a:endParaRPr lang="en-US" sz="1800"/>
          </a:p>
          <a:p>
            <a:r>
              <a:rPr lang="en-US" sz="1800"/>
              <a:t>hashing is a popular method (data structure) of converting your data to hash value (random combinations of letters and digits) .</a:t>
            </a:r>
            <a:endParaRPr lang="en-US" sz="1800"/>
          </a:p>
          <a:p>
            <a:r>
              <a:rPr lang="en-US" sz="1800"/>
              <a:t>Hashing in Git is used to be able to trust and create stable data where collision does not occur which means two same files can be saved because they will have different hash values</a:t>
            </a:r>
            <a:endParaRPr lang="en-US"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74955"/>
            <a:ext cx="10515600" cy="5902325"/>
          </a:xfrm>
        </p:spPr>
        <p:txBody>
          <a:bodyPr/>
          <a:p>
            <a:r>
              <a:rPr lang="en-US"/>
              <a:t>Head: Head file contains the reference to the branch we are currently working on. </a:t>
            </a:r>
            <a:endParaRPr lang="en-US"/>
          </a:p>
          <a:p>
            <a:r>
              <a:rPr lang="en-US"/>
              <a:t>It is a symbolic reference to the branch and not the normal reference. </a:t>
            </a:r>
            <a:endParaRPr lang="en-US"/>
          </a:p>
          <a:p>
            <a:r>
              <a:rPr lang="en-US"/>
              <a:t>The difference being that the normal reference contains the Hash value as we saw in the above Objects folder. </a:t>
            </a:r>
            <a:endParaRPr lang="en-US"/>
          </a:p>
          <a:p>
            <a:r>
              <a:rPr lang="en-US"/>
              <a:t>It refers to something directly like pointers in programming.</a:t>
            </a:r>
            <a:endParaRPr lang="en-US"/>
          </a:p>
          <a:p>
            <a:r>
              <a:rPr lang="en-US"/>
              <a:t>To see the content of the Head file you can just type the command: </a:t>
            </a:r>
            <a:endParaRPr lang="en-US"/>
          </a:p>
          <a:p>
            <a:pPr marL="0" indent="0">
              <a:buNone/>
            </a:pPr>
            <a:r>
              <a:rPr lang="en-US" sz="2000"/>
              <a:t>			</a:t>
            </a:r>
            <a:r>
              <a:rPr lang="en-US" sz="2000" b="1"/>
              <a:t>cat .git/HEAD</a:t>
            </a:r>
            <a:endParaRPr lang="en-US" sz="2000"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3435"/>
          </a:xfrm>
        </p:spPr>
        <p:txBody>
          <a:bodyPr/>
          <a:p>
            <a:r>
              <a:rPr lang="en-US"/>
              <a:t>Deleting .git Folder </a:t>
            </a:r>
            <a:endParaRPr lang="en-US"/>
          </a:p>
        </p:txBody>
      </p:sp>
      <p:sp>
        <p:nvSpPr>
          <p:cNvPr id="3" name="Content Placeholder 2"/>
          <p:cNvSpPr>
            <a:spLocks noGrp="1"/>
          </p:cNvSpPr>
          <p:nvPr>
            <p:ph idx="1"/>
          </p:nvPr>
        </p:nvSpPr>
        <p:spPr>
          <a:xfrm>
            <a:off x="838200" y="1417320"/>
            <a:ext cx="10515600" cy="4759960"/>
          </a:xfrm>
        </p:spPr>
        <p:txBody>
          <a:bodyPr/>
          <a:p>
            <a:r>
              <a:rPr lang="en-US"/>
              <a:t>Deleting this folder will delete our entire history. </a:t>
            </a:r>
            <a:endParaRPr lang="en-US"/>
          </a:p>
          <a:p>
            <a:r>
              <a:rPr lang="en-US"/>
              <a:t>If you haven't cloned it, all the version and history is erased from Git. </a:t>
            </a:r>
            <a:endParaRPr lang="en-US"/>
          </a:p>
          <a:p>
            <a:r>
              <a:rPr lang="en-US"/>
              <a:t>Though your source file will remain as it is. </a:t>
            </a:r>
            <a:endParaRPr lang="en-US"/>
          </a:p>
          <a:p>
            <a:r>
              <a:rPr lang="en-US"/>
              <a:t>To delete the .git folder, just go to Git Bash and delete the folder by typing the command: </a:t>
            </a:r>
            <a:endParaRPr lang="en-US"/>
          </a:p>
          <a:p>
            <a:pPr marL="0" indent="0">
              <a:buNone/>
            </a:pPr>
            <a:r>
              <a:rPr lang="en-US"/>
              <a:t>				rm -rf .git</a:t>
            </a:r>
            <a:endParaRPr lang="en-US"/>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5465"/>
          </a:xfrm>
        </p:spPr>
        <p:txBody>
          <a:bodyPr>
            <a:normAutofit fontScale="90000"/>
          </a:bodyPr>
          <a:p>
            <a:r>
              <a:rPr lang="en-US" sz="3110"/>
              <a:t>Git Staging</a:t>
            </a:r>
            <a:endParaRPr lang="en-US" sz="3110"/>
          </a:p>
        </p:txBody>
      </p:sp>
      <p:sp>
        <p:nvSpPr>
          <p:cNvPr id="3" name="Content Placeholder 2"/>
          <p:cNvSpPr>
            <a:spLocks noGrp="1"/>
          </p:cNvSpPr>
          <p:nvPr>
            <p:ph idx="1"/>
          </p:nvPr>
        </p:nvSpPr>
        <p:spPr>
          <a:xfrm>
            <a:off x="838200" y="1184275"/>
            <a:ext cx="10515600" cy="4993005"/>
          </a:xfrm>
        </p:spPr>
        <p:txBody>
          <a:bodyPr/>
          <a:p>
            <a:r>
              <a:rPr lang="en-US"/>
              <a:t>Git Add Command</a:t>
            </a:r>
            <a:endParaRPr lang="en-US"/>
          </a:p>
          <a:p>
            <a:r>
              <a:rPr lang="en-US"/>
              <a:t>Git Status Command</a:t>
            </a:r>
            <a:endParaRPr lang="en-US"/>
          </a:p>
          <a:p>
            <a:r>
              <a:rPr lang="en-US"/>
              <a:t>Git Remove Command</a:t>
            </a:r>
            <a:endParaRPr lang="en-US"/>
          </a:p>
          <a:p>
            <a:endParaRPr lang="en-US"/>
          </a:p>
          <a:p>
            <a:r>
              <a:rPr lang="en-US"/>
              <a:t>Lets discuss them one by one in detail.</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305"/>
          </a:xfrm>
        </p:spPr>
        <p:txBody>
          <a:bodyPr>
            <a:normAutofit fontScale="90000"/>
          </a:bodyPr>
          <a:p>
            <a:r>
              <a:rPr lang="en-US">
                <a:sym typeface="+mn-ea"/>
              </a:rPr>
              <a:t>Git Status Command</a:t>
            </a:r>
            <a:br>
              <a:rPr lang="en-US"/>
            </a:br>
            <a:endParaRPr lang="en-US"/>
          </a:p>
        </p:txBody>
      </p:sp>
      <p:sp>
        <p:nvSpPr>
          <p:cNvPr id="3" name="Content Placeholder 2"/>
          <p:cNvSpPr>
            <a:spLocks noGrp="1"/>
          </p:cNvSpPr>
          <p:nvPr>
            <p:ph idx="1"/>
          </p:nvPr>
        </p:nvSpPr>
        <p:spPr>
          <a:xfrm>
            <a:off x="838200" y="1033145"/>
            <a:ext cx="10515600" cy="5144135"/>
          </a:xfrm>
        </p:spPr>
        <p:txBody>
          <a:bodyPr>
            <a:normAutofit/>
          </a:bodyPr>
          <a:p>
            <a:r>
              <a:rPr lang="en-US" sz="2000"/>
              <a:t>It returns information about the current state of the repository.</a:t>
            </a:r>
            <a:endParaRPr lang="en-US" sz="2000"/>
          </a:p>
          <a:p>
            <a:r>
              <a:rPr lang="en-US" sz="2000"/>
              <a:t>For e.g. a list of files changed, list of tracked changes on staging, untracked changes on local, and information about current branch &amp; commits.</a:t>
            </a:r>
            <a:endParaRPr lang="en-US" sz="2000"/>
          </a:p>
          <a:p>
            <a:r>
              <a:rPr lang="en-US" sz="2000" b="1"/>
              <a:t>Staging Area</a:t>
            </a:r>
            <a:r>
              <a:rPr lang="en-US" sz="2000"/>
              <a:t>: Git has the concept of a staging area, where all the updates/changes are tracked. This holds the changes which you would like to commit. Changes can be a single line, files, or parts of files.</a:t>
            </a:r>
            <a:endParaRPr lang="en-US" sz="2000"/>
          </a:p>
          <a:p>
            <a:r>
              <a:rPr lang="en-US" sz="2000" b="1"/>
              <a:t>Untracked Changes</a:t>
            </a:r>
            <a:r>
              <a:rPr lang="en-US" sz="2000"/>
              <a:t>: Changes/files on the local directory and which are not pushed to staging are known as untracked changes.</a:t>
            </a:r>
            <a:endParaRPr lang="en-US" sz="2000"/>
          </a:p>
          <a:p>
            <a:r>
              <a:rPr lang="en-US" sz="2000" b="1"/>
              <a:t>Tracked Changes</a:t>
            </a:r>
            <a:r>
              <a:rPr lang="en-US" sz="2000"/>
              <a:t>: Changes/files on staging are known as tracked changes.</a:t>
            </a:r>
            <a:endParaRPr lang="en-US" sz="2000"/>
          </a:p>
          <a:p>
            <a:r>
              <a:rPr lang="en-US" sz="2000"/>
              <a:t>Type </a:t>
            </a:r>
            <a:r>
              <a:rPr lang="en-US" sz="2000" b="1"/>
              <a:t>git status </a:t>
            </a:r>
            <a:r>
              <a:rPr lang="en-US" sz="2000"/>
              <a:t>in the command prompt. This will now list which files are staged, unstaged, and untracked.</a:t>
            </a:r>
            <a:endParaRPr 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2950"/>
          </a:xfrm>
        </p:spPr>
        <p:txBody>
          <a:bodyPr/>
          <a:p>
            <a:r>
              <a:rPr lang="en-US"/>
              <a:t>Git add </a:t>
            </a:r>
            <a:endParaRPr lang="en-US"/>
          </a:p>
        </p:txBody>
      </p:sp>
      <p:sp>
        <p:nvSpPr>
          <p:cNvPr id="3" name="Content Placeholder 2"/>
          <p:cNvSpPr>
            <a:spLocks noGrp="1"/>
          </p:cNvSpPr>
          <p:nvPr>
            <p:ph idx="1"/>
          </p:nvPr>
        </p:nvSpPr>
        <p:spPr>
          <a:xfrm>
            <a:off x="838200" y="1290320"/>
            <a:ext cx="10515600" cy="4886960"/>
          </a:xfrm>
        </p:spPr>
        <p:txBody>
          <a:bodyPr/>
          <a:p>
            <a:r>
              <a:rPr lang="en-US" sz="2000"/>
              <a:t>The </a:t>
            </a:r>
            <a:r>
              <a:rPr lang="en-US" sz="2000" b="1"/>
              <a:t>git add</a:t>
            </a:r>
            <a:r>
              <a:rPr lang="en-US" sz="2000"/>
              <a:t> command adds a change in the working directory to the Staging Area. </a:t>
            </a:r>
            <a:endParaRPr lang="en-US" sz="2000"/>
          </a:p>
          <a:p>
            <a:r>
              <a:rPr lang="en-US" sz="2000"/>
              <a:t>It tells Git that there are few updates in the project, which the user wants to commit next. </a:t>
            </a:r>
            <a:endParaRPr lang="en-US" sz="2000"/>
          </a:p>
          <a:p>
            <a:r>
              <a:rPr lang="en-US" sz="2000"/>
              <a:t>The thing here to note is that git add doesn't affect the remote repository, as changes are not actually recorded until you perform git commit.</a:t>
            </a:r>
            <a:endParaRPr lang="en-US" sz="2000"/>
          </a:p>
          <a:p>
            <a:pPr lvl="1"/>
            <a:r>
              <a:rPr lang="en-US" sz="1710"/>
              <a:t>Create a file inside repo using : touch filename.txt</a:t>
            </a:r>
            <a:endParaRPr lang="en-US" sz="1710"/>
          </a:p>
          <a:p>
            <a:pPr lvl="1"/>
            <a:r>
              <a:rPr lang="en-US" sz="1710"/>
              <a:t>enter data in the file : echo “this is my first file”&gt;filename.txt</a:t>
            </a:r>
            <a:endParaRPr lang="en-US" sz="1710"/>
          </a:p>
          <a:p>
            <a:pPr lvl="1"/>
            <a:r>
              <a:rPr lang="en-US" sz="1710"/>
              <a:t>Check the data in the file : cat filename.txt</a:t>
            </a:r>
            <a:endParaRPr lang="en-US" sz="1710"/>
          </a:p>
          <a:p>
            <a:pPr lvl="1"/>
            <a:r>
              <a:rPr lang="en-US" sz="1710"/>
              <a:t>write “ git add “ command in cli </a:t>
            </a:r>
            <a:endParaRPr lang="en-US" sz="1710"/>
          </a:p>
          <a:p>
            <a:pPr lvl="1"/>
            <a:r>
              <a:rPr lang="en-US" sz="1710"/>
              <a:t>see git status using “git status “ command .</a:t>
            </a:r>
            <a:endParaRPr lang="en-US" sz="1710"/>
          </a:p>
          <a:p>
            <a:r>
              <a:rPr lang="en-US" sz="2000"/>
              <a:t>O/P :</a:t>
            </a:r>
            <a:endParaRPr lang="en-US" sz="2000"/>
          </a:p>
          <a:p>
            <a:pPr lvl="1"/>
            <a:r>
              <a:rPr lang="en-US" sz="1710" b="1"/>
              <a:t>Changes to be committed</a:t>
            </a:r>
            <a:r>
              <a:rPr lang="en-US" sz="1710"/>
              <a:t>: This shows the information of tracked files kept on staging. This is the one, which we added using git add command.</a:t>
            </a:r>
            <a:endParaRPr lang="en-US" sz="1710"/>
          </a:p>
          <a:p>
            <a:pPr lvl="1"/>
            <a:r>
              <a:rPr lang="en-US" sz="1710" b="1"/>
              <a:t>Untracked files</a:t>
            </a:r>
            <a:r>
              <a:rPr lang="en-US" sz="1710"/>
              <a:t>: This shows the information of untracked files. These are the ones, which brought to the project earlier but still not pushed to staging.</a:t>
            </a:r>
            <a:endParaRPr lang="en-US" sz="171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61035"/>
            <a:ext cx="10515600" cy="5516245"/>
          </a:xfrm>
        </p:spPr>
        <p:txBody>
          <a:bodyPr/>
          <a:p>
            <a:r>
              <a:rPr lang="en-US"/>
              <a:t>To add multiple file to staging area:</a:t>
            </a:r>
            <a:endParaRPr lang="en-US"/>
          </a:p>
          <a:p>
            <a:pPr lvl="1"/>
            <a:r>
              <a:rPr lang="en-US" sz="2400"/>
              <a:t>git add &lt;filename&gt; &lt;filename&gt;</a:t>
            </a:r>
            <a:endParaRPr lang="en-US"/>
          </a:p>
          <a:p>
            <a:r>
              <a:rPr lang="en-US"/>
              <a:t>To add all file to staging area at once :</a:t>
            </a:r>
            <a:endParaRPr lang="en-US"/>
          </a:p>
          <a:p>
            <a:pPr lvl="1"/>
            <a:r>
              <a:rPr lang="en-US" sz="2400"/>
              <a:t>git add *</a:t>
            </a:r>
            <a:endParaRPr lang="en-US" sz="2400"/>
          </a:p>
          <a:p>
            <a:pPr marL="457200" lvl="1" indent="0">
              <a:buNone/>
            </a:pPr>
            <a:endParaRPr lang="en-US"/>
          </a:p>
          <a:p>
            <a:pPr marL="0" indent="0" algn="ctr">
              <a:buNone/>
            </a:pPr>
            <a:r>
              <a:rPr lang="en-US" b="1">
                <a:sym typeface="+mn-ea"/>
              </a:rPr>
              <a:t>Git remove</a:t>
            </a:r>
            <a:endParaRPr lang="en-US" b="1">
              <a:sym typeface="+mn-ea"/>
            </a:endParaRPr>
          </a:p>
          <a:p>
            <a:r>
              <a:rPr lang="en-US" b="1">
                <a:sym typeface="+mn-ea"/>
              </a:rPr>
              <a:t>git rm: </a:t>
            </a:r>
            <a:endParaRPr lang="en-US" b="1">
              <a:sym typeface="+mn-ea"/>
            </a:endParaRPr>
          </a:p>
          <a:p>
            <a:pPr lvl="1"/>
            <a:r>
              <a:rPr lang="en-US" sz="2055">
                <a:sym typeface="+mn-ea"/>
              </a:rPr>
              <a:t>The git rm command removes tracked changes from the Staging Area. </a:t>
            </a:r>
            <a:endParaRPr lang="en-US" sz="2055">
              <a:sym typeface="+mn-ea"/>
            </a:endParaRPr>
          </a:p>
          <a:p>
            <a:pPr lvl="1"/>
            <a:r>
              <a:rPr lang="en-US" sz="2055">
                <a:sym typeface="+mn-ea"/>
              </a:rPr>
              <a:t>It tells Git that the updates which were pushed to staging earlier with git add command, are not ready to commit</a:t>
            </a:r>
            <a:endParaRPr lang="en-US" sz="2055">
              <a:sym typeface="+mn-ea"/>
            </a:endParaRPr>
          </a:p>
          <a:p>
            <a:pPr lvl="1"/>
            <a:r>
              <a:rPr lang="en-US" sz="2055" b="1">
                <a:sym typeface="+mn-ea"/>
              </a:rPr>
              <a:t>git rm --cached &lt;file&gt;</a:t>
            </a:r>
            <a:r>
              <a:rPr lang="en-US" sz="2055">
                <a:sym typeface="+mn-ea"/>
              </a:rPr>
              <a:t> : command used to remove file .</a:t>
            </a:r>
            <a:endParaRPr lang="en-US" sz="2055">
              <a:sym typeface="+mn-ea"/>
            </a:endParaRPr>
          </a:p>
          <a:p>
            <a:pPr lvl="1"/>
            <a:r>
              <a:rPr lang="en-US" sz="2055">
                <a:sym typeface="+mn-ea"/>
              </a:rPr>
              <a:t>To remove multiple file : </a:t>
            </a:r>
            <a:r>
              <a:rPr lang="en-US" sz="2055" b="1">
                <a:sym typeface="+mn-ea"/>
              </a:rPr>
              <a:t>git rm --cached &lt;file&gt; &lt;file&gt;</a:t>
            </a:r>
            <a:r>
              <a:rPr lang="en-US" sz="2055">
                <a:sym typeface="+mn-ea"/>
              </a:rPr>
              <a:t> .</a:t>
            </a:r>
            <a:endParaRPr lang="en-US" sz="2055">
              <a:sym typeface="+mn-ea"/>
            </a:endParaRPr>
          </a:p>
          <a:p>
            <a:endParaRPr 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1670"/>
          </a:xfrm>
        </p:spPr>
        <p:txBody>
          <a:bodyPr/>
          <a:p>
            <a:r>
              <a:rPr lang="en-US" sz="2800"/>
              <a:t>O/P parameters of git status</a:t>
            </a:r>
            <a:endParaRPr lang="en-US" sz="2800"/>
          </a:p>
        </p:txBody>
      </p:sp>
      <p:sp>
        <p:nvSpPr>
          <p:cNvPr id="3" name="Content Placeholder 2"/>
          <p:cNvSpPr>
            <a:spLocks noGrp="1"/>
          </p:cNvSpPr>
          <p:nvPr>
            <p:ph idx="1"/>
          </p:nvPr>
        </p:nvSpPr>
        <p:spPr>
          <a:xfrm>
            <a:off x="838200" y="1266825"/>
            <a:ext cx="10515600" cy="4910455"/>
          </a:xfrm>
        </p:spPr>
        <p:txBody>
          <a:bodyPr/>
          <a:p>
            <a:r>
              <a:rPr lang="en-US" sz="2400" b="1"/>
              <a:t>branch master</a:t>
            </a:r>
            <a:r>
              <a:rPr lang="en-US" sz="2400"/>
              <a:t>: This says that the working tree is a master branch. </a:t>
            </a:r>
            <a:r>
              <a:rPr lang="en-US" sz="2400" b="1"/>
              <a:t>no</a:t>
            </a:r>
            <a:endParaRPr lang="en-US" sz="2400" b="1"/>
          </a:p>
          <a:p>
            <a:r>
              <a:rPr lang="en-US" sz="2400" b="1"/>
              <a:t>commits yet</a:t>
            </a:r>
            <a:r>
              <a:rPr lang="en-US" sz="2400"/>
              <a:t>: This gives information on the commits, as of now there are no commits yet.</a:t>
            </a:r>
            <a:endParaRPr lang="en-US" sz="2400"/>
          </a:p>
          <a:p>
            <a:r>
              <a:rPr lang="en-US" sz="2400" b="1"/>
              <a:t>Untracked files</a:t>
            </a:r>
            <a:r>
              <a:rPr lang="en-US" sz="2400"/>
              <a:t>: This says that Git sees the files but has not started tracking changes yet and marked these as red.</a:t>
            </a:r>
            <a:endParaRPr lang="en-US" sz="2400"/>
          </a:p>
          <a:p>
            <a:r>
              <a:rPr lang="en-US" sz="2400" b="1"/>
              <a:t>Status messages</a:t>
            </a:r>
            <a:r>
              <a:rPr lang="en-US" sz="2400"/>
              <a:t>: This gives relevant instructions for staging/unstaging files.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21665"/>
            <a:ext cx="10515600" cy="673735"/>
          </a:xfrm>
        </p:spPr>
        <p:txBody>
          <a:bodyPr>
            <a:normAutofit fontScale="90000"/>
          </a:bodyPr>
          <a:p>
            <a:r>
              <a:rPr lang="en-US">
                <a:sym typeface="+mn-ea"/>
              </a:rPr>
              <a:t>Introduction to Git</a:t>
            </a:r>
            <a:br>
              <a:rPr lang="en-US"/>
            </a:br>
            <a:endParaRPr lang="en-US"/>
          </a:p>
        </p:txBody>
      </p:sp>
      <p:sp>
        <p:nvSpPr>
          <p:cNvPr id="3" name="Content Placeholder 2"/>
          <p:cNvSpPr>
            <a:spLocks noGrp="1"/>
          </p:cNvSpPr>
          <p:nvPr>
            <p:ph idx="1"/>
          </p:nvPr>
        </p:nvSpPr>
        <p:spPr>
          <a:xfrm>
            <a:off x="838200" y="1189990"/>
            <a:ext cx="10515600" cy="4987290"/>
          </a:xfrm>
        </p:spPr>
        <p:txBody>
          <a:bodyPr>
            <a:normAutofit/>
          </a:bodyPr>
          <a:p>
            <a:r>
              <a:rPr lang="en-US" sz="2000"/>
              <a:t>Git is the most popular distributed version control system that intelligently tracks changes in files. </a:t>
            </a:r>
            <a:endParaRPr lang="en-US" sz="2000"/>
          </a:p>
          <a:p>
            <a:r>
              <a:rPr lang="en-US" sz="2000"/>
              <a:t>Git is commonly used for both open source and commercial software development, with significant benefits for individuals, teams and businesses.</a:t>
            </a:r>
            <a:endParaRPr lang="en-US" sz="2000"/>
          </a:p>
          <a:p>
            <a:r>
              <a:rPr lang="en-US" sz="2000"/>
              <a:t>Git is particularly useful when you and a group of people are all making changes to the same files at the same time.</a:t>
            </a:r>
            <a:endParaRPr lang="en-US" sz="2000"/>
          </a:p>
          <a:p>
            <a:r>
              <a:rPr lang="en-US" sz="2000"/>
              <a:t>Git lets developers see the entire timeline of their changes, decisions, and progression of any project in one place. From the moment they access the history of a project, the developer has all the context they need to understand it and start contributing.\</a:t>
            </a:r>
            <a:endParaRPr lang="en-US" sz="2000"/>
          </a:p>
          <a:p>
            <a:r>
              <a:rPr lang="en-US" sz="2000"/>
              <a:t>Developers work in every time zone. With a DVCS like Git, collaboration can happen any time while maintaining source code integrity. Using branches, developers can safely propose changes to production code.</a:t>
            </a:r>
            <a:endParaRPr lang="en-US" sz="2000"/>
          </a:p>
          <a:p>
            <a:r>
              <a:rPr lang="en-US" sz="2000"/>
              <a:t>Businesses using Git can break down communication barriers between teams and keep them focused on doing their best work. Plus, Git makes it possible to align experts across a business to collaborate on major projects.</a:t>
            </a:r>
            <a:endParaRPr lang="en-US" sz="2000"/>
          </a:p>
          <a:p>
            <a:endParaRPr lang="en-US"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5800"/>
          </a:xfrm>
        </p:spPr>
        <p:txBody>
          <a:bodyPr>
            <a:normAutofit fontScale="90000"/>
          </a:bodyPr>
          <a:p>
            <a:r>
              <a:rPr lang="en-US"/>
              <a:t>Git Commit </a:t>
            </a:r>
            <a:endParaRPr lang="en-US"/>
          </a:p>
        </p:txBody>
      </p:sp>
      <p:sp>
        <p:nvSpPr>
          <p:cNvPr id="3" name="Content Placeholder 2"/>
          <p:cNvSpPr>
            <a:spLocks noGrp="1"/>
          </p:cNvSpPr>
          <p:nvPr>
            <p:ph idx="1"/>
          </p:nvPr>
        </p:nvSpPr>
        <p:spPr>
          <a:xfrm>
            <a:off x="838200" y="1401445"/>
            <a:ext cx="10515600" cy="4775835"/>
          </a:xfrm>
        </p:spPr>
        <p:txBody>
          <a:bodyPr>
            <a:normAutofit/>
          </a:bodyPr>
          <a:p>
            <a:r>
              <a:rPr lang="en-US"/>
              <a:t>Committing the changes in Git:</a:t>
            </a:r>
            <a:endParaRPr lang="en-US"/>
          </a:p>
          <a:p>
            <a:pPr marL="0" indent="0">
              <a:buNone/>
            </a:pPr>
            <a:r>
              <a:rPr lang="en-US"/>
              <a:t>				</a:t>
            </a:r>
            <a:r>
              <a:rPr lang="en-US" b="1"/>
              <a:t>git commit</a:t>
            </a:r>
            <a:endParaRPr lang="en-US"/>
          </a:p>
          <a:p>
            <a:r>
              <a:rPr lang="en-US"/>
              <a:t>Committing the changes in Git without commit message:</a:t>
            </a:r>
            <a:endParaRPr lang="en-US"/>
          </a:p>
          <a:p>
            <a:pPr marL="0" indent="0">
              <a:buNone/>
            </a:pPr>
            <a:r>
              <a:rPr lang="en-US"/>
              <a:t>		</a:t>
            </a:r>
            <a:r>
              <a:rPr lang="en-US" b="1"/>
              <a:t>git commit -m “this is my first commit”</a:t>
            </a:r>
            <a:endParaRPr lang="en-US" b="1"/>
          </a:p>
          <a:p>
            <a:pPr marL="457200" lvl="1" indent="0">
              <a:buNone/>
            </a:pPr>
            <a:r>
              <a:rPr lang="en-US" sz="1710"/>
              <a:t>Git does not recommend to commit without any message. </a:t>
            </a:r>
            <a:endParaRPr lang="en-US" sz="1710"/>
          </a:p>
          <a:p>
            <a:pPr marL="457200" lvl="1" indent="0">
              <a:buNone/>
            </a:pPr>
            <a:r>
              <a:rPr lang="en-US" sz="1710"/>
              <a:t>Git commit messages are necessary to look back and see the changes made during a particular commit.</a:t>
            </a:r>
            <a:endParaRPr lang="en-US" sz="1710"/>
          </a:p>
          <a:p>
            <a:pPr marL="457200" lvl="1" indent="0">
              <a:buNone/>
            </a:pPr>
            <a:r>
              <a:rPr lang="en-US" sz="1710"/>
              <a:t>If everyone will just commit without any message, no one would ever know what changes a developer has done.</a:t>
            </a:r>
            <a:r>
              <a:rPr lang="en-US" b="1"/>
              <a:t> </a:t>
            </a:r>
            <a:endParaRPr lang="en-US" b="1"/>
          </a:p>
          <a:p>
            <a:r>
              <a:rPr lang="en-US"/>
              <a:t>Commiting without a message :</a:t>
            </a:r>
            <a:endParaRPr lang="en-US"/>
          </a:p>
          <a:p>
            <a:pPr marL="0" indent="0">
              <a:buNone/>
            </a:pPr>
            <a:r>
              <a:rPr lang="en-US" b="1"/>
              <a:t>	git commit -a --allow-empty-message -m "message"</a:t>
            </a:r>
            <a:endParaRPr lang="en-US"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1520"/>
          </a:xfrm>
        </p:spPr>
        <p:txBody>
          <a:bodyPr>
            <a:normAutofit/>
          </a:bodyPr>
          <a:p>
            <a:r>
              <a:rPr lang="en-US" sz="3110"/>
              <a:t>Rename a file in git :</a:t>
            </a:r>
            <a:endParaRPr lang="en-US" sz="3110"/>
          </a:p>
        </p:txBody>
      </p:sp>
      <p:sp>
        <p:nvSpPr>
          <p:cNvPr id="3" name="Content Placeholder 2"/>
          <p:cNvSpPr>
            <a:spLocks noGrp="1"/>
          </p:cNvSpPr>
          <p:nvPr>
            <p:ph idx="1"/>
          </p:nvPr>
        </p:nvSpPr>
        <p:spPr/>
        <p:txBody>
          <a:bodyPr/>
          <a:p>
            <a:r>
              <a:rPr lang="en-US"/>
              <a:t>git mv &lt;original_file_name&gt; &lt;new_file_name&gt;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318770"/>
          </a:xfrm>
        </p:spPr>
        <p:txBody>
          <a:bodyPr>
            <a:normAutofit fontScale="90000"/>
          </a:bodyPr>
          <a:p>
            <a:r>
              <a:rPr lang="en-US"/>
              <a:t>Inspect &amp; Track Changes </a:t>
            </a:r>
            <a:endParaRPr lang="en-US"/>
          </a:p>
        </p:txBody>
      </p:sp>
      <p:sp>
        <p:nvSpPr>
          <p:cNvPr id="3" name="Content Placeholder 2"/>
          <p:cNvSpPr>
            <a:spLocks noGrp="1"/>
          </p:cNvSpPr>
          <p:nvPr>
            <p:ph idx="1"/>
          </p:nvPr>
        </p:nvSpPr>
        <p:spPr>
          <a:xfrm>
            <a:off x="838200" y="948055"/>
            <a:ext cx="10515600" cy="5634990"/>
          </a:xfrm>
        </p:spPr>
        <p:txBody>
          <a:bodyPr>
            <a:normAutofit fontScale="80000"/>
          </a:bodyPr>
          <a:p>
            <a:r>
              <a:rPr lang="en-US" sz="2000"/>
              <a:t>git status : command used to insoect changes made </a:t>
            </a:r>
            <a:endParaRPr lang="en-US" sz="2000"/>
          </a:p>
          <a:p>
            <a:r>
              <a:rPr lang="en-US" sz="2000"/>
              <a:t>git log :</a:t>
            </a:r>
            <a:endParaRPr lang="en-US" sz="2000"/>
          </a:p>
          <a:p>
            <a:pPr lvl="1"/>
            <a:r>
              <a:rPr lang="en-US" sz="2000"/>
              <a:t>Git log is a command used in Git to access the history of commits that the repository has gone through.</a:t>
            </a:r>
            <a:endParaRPr lang="en-US" sz="2000"/>
          </a:p>
          <a:p>
            <a:pPr lvl="1"/>
            <a:r>
              <a:rPr lang="en-US" sz="2000"/>
              <a:t>It captures all the changes happening inside the repository </a:t>
            </a:r>
            <a:endParaRPr lang="en-US" sz="2000"/>
          </a:p>
          <a:p>
            <a:r>
              <a:rPr lang="en-US" sz="2000"/>
              <a:t>Output  :</a:t>
            </a:r>
            <a:endParaRPr lang="en-US" sz="2000"/>
          </a:p>
          <a:p>
            <a:endParaRPr lang="en-US" sz="2000"/>
          </a:p>
          <a:p>
            <a:endParaRPr lang="en-US" sz="2000"/>
          </a:p>
          <a:p>
            <a:endParaRPr lang="en-US" sz="2000"/>
          </a:p>
          <a:p>
            <a:endParaRPr lang="en-US" sz="2000"/>
          </a:p>
          <a:p>
            <a:endParaRPr lang="en-US" sz="2000"/>
          </a:p>
          <a:p>
            <a:r>
              <a:rPr lang="en-US" sz="2000"/>
              <a:t>Commit Hash: The first part of the commit log is "commit hash" which is the hash value by which Git saves or refers everything internally. </a:t>
            </a:r>
            <a:endParaRPr lang="en-US" sz="2000"/>
          </a:p>
          <a:p>
            <a:r>
              <a:rPr lang="en-US" sz="2000"/>
              <a:t>Commit Author: This part tells you about who committed the changes in the repository i.e. the author name.</a:t>
            </a:r>
            <a:endParaRPr lang="en-US" sz="2000"/>
          </a:p>
          <a:p>
            <a:r>
              <a:rPr lang="en-US" sz="2000"/>
              <a:t>Commit Date: This part shows you the date and time of the commit with the day and time zone. It is important to have a day and time zone because many people work on a single project from different geographical locations.</a:t>
            </a:r>
            <a:endParaRPr lang="en-US" sz="2000"/>
          </a:p>
          <a:p>
            <a:r>
              <a:rPr lang="en-US" sz="2000"/>
              <a:t>Commit Message: This part shows the commit message that was written while committing the changes. </a:t>
            </a:r>
            <a:endParaRPr lang="en-US" sz="2000"/>
          </a:p>
        </p:txBody>
      </p:sp>
      <p:pic>
        <p:nvPicPr>
          <p:cNvPr id="4" name="Picture 3" descr="Screenshot 2024-09-16 at 11.13.56 PM"/>
          <p:cNvPicPr>
            <a:picLocks noChangeAspect="1"/>
          </p:cNvPicPr>
          <p:nvPr/>
        </p:nvPicPr>
        <p:blipFill>
          <a:blip r:embed="rId1"/>
          <a:stretch>
            <a:fillRect/>
          </a:stretch>
        </p:blipFill>
        <p:spPr>
          <a:xfrm>
            <a:off x="2106295" y="2367915"/>
            <a:ext cx="7597140" cy="163766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95630"/>
            <a:ext cx="10515600" cy="5581650"/>
          </a:xfrm>
        </p:spPr>
        <p:txBody>
          <a:bodyPr>
            <a:normAutofit lnSpcReduction="10000"/>
          </a:bodyPr>
          <a:p>
            <a:r>
              <a:rPr lang="en-US"/>
              <a:t>git log --oneline:</a:t>
            </a:r>
            <a:endParaRPr lang="en-US"/>
          </a:p>
          <a:p>
            <a:r>
              <a:rPr lang="en-US" sz="2400"/>
              <a:t>As you can see some of the details that were previously visible are now hidden and the view is of only one-liner. </a:t>
            </a:r>
            <a:endParaRPr lang="en-US" sz="2400"/>
          </a:p>
          <a:p>
            <a:endParaRPr lang="en-US"/>
          </a:p>
          <a:p>
            <a:endParaRPr lang="en-US"/>
          </a:p>
          <a:p>
            <a:endParaRPr lang="en-US"/>
          </a:p>
          <a:p>
            <a:endParaRPr lang="en-US" sz="2400"/>
          </a:p>
          <a:p>
            <a:endParaRPr lang="en-US" sz="2400"/>
          </a:p>
          <a:p>
            <a:r>
              <a:rPr lang="en-US" sz="2400"/>
              <a:t>Commit Id: Every commit has a commit id which is actually a compressed version of commit hash. Since a commit hash is not a sequential number, compressing it still shows unique commits.</a:t>
            </a:r>
            <a:endParaRPr lang="en-US" sz="2400"/>
          </a:p>
          <a:p>
            <a:r>
              <a:rPr lang="en-US" sz="2400"/>
              <a:t>Commit Message: commit message to understand what the commit was about.</a:t>
            </a:r>
            <a:endParaRPr lang="en-US" sz="2400"/>
          </a:p>
          <a:p>
            <a:endParaRPr lang="en-US" sz="2400"/>
          </a:p>
        </p:txBody>
      </p:sp>
      <p:pic>
        <p:nvPicPr>
          <p:cNvPr id="4" name="Picture 3" descr="Screenshot 2024-09-16 at 11.27.17 PM"/>
          <p:cNvPicPr>
            <a:picLocks noChangeAspect="1"/>
          </p:cNvPicPr>
          <p:nvPr/>
        </p:nvPicPr>
        <p:blipFill>
          <a:blip r:embed="rId1"/>
          <a:stretch>
            <a:fillRect/>
          </a:stretch>
        </p:blipFill>
        <p:spPr>
          <a:xfrm>
            <a:off x="2000250" y="2294890"/>
            <a:ext cx="6912610" cy="16700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4170"/>
            <a:ext cx="10515600" cy="6191250"/>
          </a:xfrm>
        </p:spPr>
        <p:txBody>
          <a:bodyPr/>
          <a:p>
            <a:r>
              <a:rPr lang="en-US" b="1"/>
              <a:t>git log &lt;commit hash&gt;</a:t>
            </a:r>
            <a:endParaRPr lang="en-US" b="1"/>
          </a:p>
          <a:p>
            <a:r>
              <a:rPr lang="en-US"/>
              <a:t>see the log details using the commit hash that we have got from git </a:t>
            </a:r>
            <a:r>
              <a:rPr lang="en-US" b="1"/>
              <a:t>log --oneline</a:t>
            </a:r>
            <a:r>
              <a:rPr lang="en-US"/>
              <a:t> command .</a:t>
            </a:r>
            <a:endParaRPr lang="en-US"/>
          </a:p>
          <a:p>
            <a:r>
              <a:rPr lang="en-US"/>
              <a:t>Output:</a:t>
            </a:r>
            <a:endParaRPr lang="en-US"/>
          </a:p>
          <a:p>
            <a:endParaRPr lang="en-US"/>
          </a:p>
          <a:p>
            <a:endParaRPr lang="en-US" b="1"/>
          </a:p>
          <a:p>
            <a:endParaRPr lang="en-US" b="1"/>
          </a:p>
          <a:p>
            <a:r>
              <a:rPr lang="en-US" b="1"/>
              <a:t>git log &lt;filename&gt;</a:t>
            </a:r>
            <a:r>
              <a:rPr lang="en-US"/>
              <a:t>: used to get logs using filename:</a:t>
            </a:r>
            <a:endParaRPr lang="en-US"/>
          </a:p>
          <a:p>
            <a:pPr marL="0" indent="0">
              <a:buNone/>
            </a:pPr>
            <a:br>
              <a:rPr lang="en-US"/>
            </a:br>
            <a:endParaRPr lang="en-US"/>
          </a:p>
        </p:txBody>
      </p:sp>
      <p:pic>
        <p:nvPicPr>
          <p:cNvPr id="4" name="Picture 3" descr="Screenshot 2024-09-16 at 11.36.45 PM"/>
          <p:cNvPicPr>
            <a:picLocks noChangeAspect="1"/>
          </p:cNvPicPr>
          <p:nvPr/>
        </p:nvPicPr>
        <p:blipFill>
          <a:blip r:embed="rId1"/>
          <a:stretch>
            <a:fillRect/>
          </a:stretch>
        </p:blipFill>
        <p:spPr>
          <a:xfrm>
            <a:off x="2565400" y="1884680"/>
            <a:ext cx="6476365" cy="1416685"/>
          </a:xfrm>
          <a:prstGeom prst="rect">
            <a:avLst/>
          </a:prstGeom>
        </p:spPr>
      </p:pic>
      <p:pic>
        <p:nvPicPr>
          <p:cNvPr id="5" name="Picture 4" descr="Screenshot 2024-09-16 at 11.38.26 PM"/>
          <p:cNvPicPr>
            <a:picLocks noChangeAspect="1"/>
          </p:cNvPicPr>
          <p:nvPr/>
        </p:nvPicPr>
        <p:blipFill>
          <a:blip r:embed="rId2"/>
          <a:stretch>
            <a:fillRect/>
          </a:stretch>
        </p:blipFill>
        <p:spPr>
          <a:xfrm>
            <a:off x="2636520" y="4334510"/>
            <a:ext cx="6477000" cy="184213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7990"/>
            <a:ext cx="10515600" cy="6035675"/>
          </a:xfrm>
        </p:spPr>
        <p:txBody>
          <a:bodyPr>
            <a:normAutofit lnSpcReduction="20000"/>
          </a:bodyPr>
          <a:p>
            <a:pPr marL="0" indent="0">
              <a:buNone/>
            </a:pPr>
            <a:r>
              <a:rPr lang="en-US" b="1"/>
              <a:t>		View Commits History for a range:	</a:t>
            </a:r>
            <a:endParaRPr lang="en-US" b="1"/>
          </a:p>
          <a:p>
            <a:pPr marL="0" indent="0">
              <a:buNone/>
            </a:pPr>
            <a:r>
              <a:rPr lang="en-US" b="1"/>
              <a:t>git log &lt;since commitId&gt;..&lt;until commitId&gt; : </a:t>
            </a:r>
            <a:endParaRPr lang="en-US" b="1"/>
          </a:p>
          <a:p>
            <a:r>
              <a:rPr lang="en-US" sz="2400"/>
              <a:t>Since means, the last commit up to which you want to see.</a:t>
            </a:r>
            <a:endParaRPr lang="en-US" sz="2400"/>
          </a:p>
          <a:p>
            <a:r>
              <a:rPr lang="en-US" sz="2400"/>
              <a:t>Until means, the latest commit that you would like to see.</a:t>
            </a:r>
            <a:endParaRPr lang="en-US" sz="2400"/>
          </a:p>
          <a:p>
            <a:r>
              <a:rPr lang="en-US" sz="2400"/>
              <a:t>We see reverse chronological order in Git and not normal chronological order.</a:t>
            </a:r>
            <a:endParaRPr lang="en-US" b="1"/>
          </a:p>
          <a:p>
            <a:pPr marL="0" indent="0">
              <a:buNone/>
            </a:pPr>
            <a:r>
              <a:rPr lang="en-US" b="1"/>
              <a:t>git log --reverse :</a:t>
            </a:r>
            <a:r>
              <a:rPr lang="en-US"/>
              <a:t> See the chronological order</a:t>
            </a:r>
            <a:endParaRPr lang="en-US" b="1"/>
          </a:p>
          <a:p>
            <a:pPr marL="0" indent="0">
              <a:buNone/>
            </a:pPr>
            <a:endParaRPr lang="en-US" b="1"/>
          </a:p>
          <a:p>
            <a:pPr marL="0" indent="0">
              <a:buNone/>
            </a:pPr>
            <a:r>
              <a:rPr lang="en-US" b="1"/>
              <a:t>limited number of Git Commits History:</a:t>
            </a:r>
            <a:endParaRPr lang="en-US" b="1"/>
          </a:p>
          <a:p>
            <a:pPr marL="0" indent="0">
              <a:buNone/>
            </a:pPr>
            <a:r>
              <a:rPr lang="en-US"/>
              <a:t>	git log -n 2 -oneline  :  (issue last 2 git commits)</a:t>
            </a:r>
            <a:endParaRPr lang="en-US"/>
          </a:p>
          <a:p>
            <a:pPr marL="0" indent="0">
              <a:buNone/>
            </a:pPr>
            <a:r>
              <a:rPr lang="en-US" b="1">
                <a:sym typeface="+mn-ea"/>
              </a:rPr>
              <a:t>			Git Diff Command</a:t>
            </a:r>
            <a:endParaRPr lang="en-US" b="1">
              <a:sym typeface="+mn-ea"/>
            </a:endParaRPr>
          </a:p>
          <a:p>
            <a:r>
              <a:rPr lang="en-US" sz="2400">
                <a:sym typeface="+mn-ea"/>
              </a:rPr>
              <a:t>Diff command is used in git to track the difference between the changes made on a file.</a:t>
            </a:r>
            <a:endParaRPr lang="en-US" sz="2400">
              <a:sym typeface="+mn-ea"/>
            </a:endParaRPr>
          </a:p>
          <a:p>
            <a:r>
              <a:rPr lang="en-US" sz="2400">
                <a:sym typeface="+mn-ea"/>
              </a:rPr>
              <a:t>Diff command takes two inputs and reflects the differences between them before commit.</a:t>
            </a:r>
            <a:endParaRPr lang="en-US" sz="2400"/>
          </a:p>
          <a:p>
            <a:pPr marL="0" indent="0">
              <a:buNone/>
            </a:pPr>
            <a:endParaRPr lang="en-US" b="1"/>
          </a:p>
          <a:p>
            <a:pPr marL="0" indent="0">
              <a:buNone/>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41960"/>
          </a:xfrm>
        </p:spPr>
        <p:txBody>
          <a:bodyPr>
            <a:normAutofit fontScale="90000"/>
          </a:bodyPr>
          <a:p>
            <a:r>
              <a:rPr lang="en-US" sz="2800" b="1"/>
              <a:t>Git Diff Command output : </a:t>
            </a:r>
            <a:endParaRPr lang="en-US" sz="2800" b="1"/>
          </a:p>
        </p:txBody>
      </p:sp>
      <p:sp>
        <p:nvSpPr>
          <p:cNvPr id="3" name="Content Placeholder 2"/>
          <p:cNvSpPr>
            <a:spLocks noGrp="1"/>
          </p:cNvSpPr>
          <p:nvPr>
            <p:ph idx="1"/>
          </p:nvPr>
        </p:nvSpPr>
        <p:spPr>
          <a:xfrm>
            <a:off x="838200" y="953135"/>
            <a:ext cx="10515600" cy="5690235"/>
          </a:xfrm>
        </p:spPr>
        <p:txBody>
          <a:bodyPr>
            <a:normAutofit fontScale="60000"/>
          </a:bodyPr>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The first line shows the file names that have been considered as the input in git diff. You can see that they have been marked by a and b along with the two different file state that has been taken as input.</a:t>
            </a:r>
            <a:endParaRPr lang="en-US"/>
          </a:p>
          <a:p>
            <a:pPr marL="0" indent="0">
              <a:buNone/>
            </a:pPr>
            <a:r>
              <a:rPr lang="en-US"/>
              <a:t>This shows the metadata related to the command and the execution of it on the files. </a:t>
            </a:r>
            <a:endParaRPr lang="en-US"/>
          </a:p>
          <a:p>
            <a:pPr marL="0" indent="0">
              <a:buNone/>
            </a:pPr>
            <a:r>
              <a:rPr lang="en-US"/>
              <a:t>This line defines the symbol, called a legend, to tell you what is used to describe the first file and what is used to describe the second file. As you can see, - is used in front of the first file, and + is used in front of the second file. So whenever diff shows you the changes related to the first file, they will be marked by - and the changes in the second file will be marked by the symbol +.</a:t>
            </a:r>
            <a:endParaRPr lang="en-US"/>
          </a:p>
          <a:p>
            <a:pPr marL="0" indent="0">
              <a:buNone/>
            </a:pPr>
            <a:r>
              <a:rPr lang="en-US"/>
              <a:t>The fourth line shows you symbol @@ and symbols ahead of it. They are called chunks. Chunks in git diff define the change' summary. In our image  the following chunk can be seen @@ -1,2 +1 @@</a:t>
            </a:r>
            <a:endParaRPr lang="en-US"/>
          </a:p>
          <a:p>
            <a:pPr marL="0" indent="0">
              <a:buNone/>
            </a:pPr>
            <a:r>
              <a:rPr lang="en-US"/>
              <a:t>This means that lines one and two were changed in the first file and line one was changed in the second file. Remember the - and + symbol used in the third point as a symbol to the first and second file respectively.</a:t>
            </a:r>
            <a:endParaRPr lang="en-US"/>
          </a:p>
        </p:txBody>
      </p:sp>
      <p:pic>
        <p:nvPicPr>
          <p:cNvPr id="4" name="Picture 3" descr="Screenshot 2024-09-17 at 12.50.41 AM"/>
          <p:cNvPicPr>
            <a:picLocks noChangeAspect="1"/>
          </p:cNvPicPr>
          <p:nvPr/>
        </p:nvPicPr>
        <p:blipFill>
          <a:blip r:embed="rId1"/>
          <a:stretch>
            <a:fillRect/>
          </a:stretch>
        </p:blipFill>
        <p:spPr>
          <a:xfrm>
            <a:off x="1970405" y="953135"/>
            <a:ext cx="6161405" cy="204597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66090"/>
          </a:xfrm>
        </p:spPr>
        <p:txBody>
          <a:bodyPr>
            <a:normAutofit fontScale="90000"/>
          </a:bodyPr>
          <a:p>
            <a:r>
              <a:rPr lang="en-US" sz="2800"/>
              <a:t>Git Show command</a:t>
            </a:r>
            <a:endParaRPr lang="en-US" sz="2800"/>
          </a:p>
        </p:txBody>
      </p:sp>
      <p:sp>
        <p:nvSpPr>
          <p:cNvPr id="3" name="Content Placeholder 2"/>
          <p:cNvSpPr>
            <a:spLocks noGrp="1"/>
          </p:cNvSpPr>
          <p:nvPr>
            <p:ph idx="1"/>
          </p:nvPr>
        </p:nvSpPr>
        <p:spPr>
          <a:xfrm>
            <a:off x="838200" y="989965"/>
            <a:ext cx="10515600" cy="5581015"/>
          </a:xfrm>
        </p:spPr>
        <p:txBody>
          <a:bodyPr/>
          <a:p>
            <a:r>
              <a:rPr lang="en-US"/>
              <a:t>Git show is similar to git log ,the only difference is that with logs it shows :</a:t>
            </a:r>
            <a:endParaRPr lang="en-US"/>
          </a:p>
          <a:p>
            <a:pPr lvl="1"/>
            <a:r>
              <a:rPr lang="en-US"/>
              <a:t>Difference between the versions of the file to which HEAD is pointing (diff)</a:t>
            </a:r>
            <a:endParaRPr lang="en-US"/>
          </a:p>
          <a:p>
            <a:r>
              <a:rPr lang="en-US"/>
              <a:t>Output:</a:t>
            </a:r>
            <a:endParaRPr lang="en-US"/>
          </a:p>
          <a:p>
            <a:endParaRPr lang="en-US"/>
          </a:p>
          <a:p>
            <a:endParaRPr lang="en-US"/>
          </a:p>
          <a:p>
            <a:endParaRPr lang="en-US"/>
          </a:p>
          <a:p>
            <a:endParaRPr lang="en-US"/>
          </a:p>
          <a:p>
            <a:r>
              <a:rPr lang="en-US"/>
              <a:t>git log --author=Divya : to see logs of specific author </a:t>
            </a:r>
            <a:endParaRPr lang="en-US"/>
          </a:p>
        </p:txBody>
      </p:sp>
      <p:pic>
        <p:nvPicPr>
          <p:cNvPr id="4" name="Picture 3" descr="Screenshot 2024-09-17 at 10.15.07 AM"/>
          <p:cNvPicPr>
            <a:picLocks noChangeAspect="1"/>
          </p:cNvPicPr>
          <p:nvPr/>
        </p:nvPicPr>
        <p:blipFill>
          <a:blip r:embed="rId1"/>
          <a:stretch>
            <a:fillRect/>
          </a:stretch>
        </p:blipFill>
        <p:spPr>
          <a:xfrm>
            <a:off x="2856865" y="2804160"/>
            <a:ext cx="5391785" cy="195262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3920"/>
          </a:xfrm>
        </p:spPr>
        <p:txBody>
          <a:bodyPr>
            <a:normAutofit fontScale="90000"/>
          </a:bodyPr>
          <a:p>
            <a:r>
              <a:rPr lang="en-US" sz="3110"/>
              <a:t>Connecting a Git local repository with GitHub remote repository.</a:t>
            </a:r>
            <a:endParaRPr lang="en-US" sz="3110"/>
          </a:p>
        </p:txBody>
      </p:sp>
      <p:sp>
        <p:nvSpPr>
          <p:cNvPr id="3" name="Content Placeholder 2"/>
          <p:cNvSpPr>
            <a:spLocks noGrp="1"/>
          </p:cNvSpPr>
          <p:nvPr>
            <p:ph idx="1"/>
          </p:nvPr>
        </p:nvSpPr>
        <p:spPr/>
        <p:txBody>
          <a:bodyPr>
            <a:normAutofit lnSpcReduction="20000"/>
          </a:bodyPr>
          <a:p>
            <a:r>
              <a:rPr lang="en-US"/>
              <a:t>A git remote command is used to make the remote connections such as connecting a Git local repository with GitHub remote repository.</a:t>
            </a:r>
            <a:endParaRPr lang="en-US"/>
          </a:p>
          <a:p>
            <a:r>
              <a:rPr lang="en-US"/>
              <a:t>Git remote is just a connection between the local and GitHub repository.</a:t>
            </a:r>
            <a:endParaRPr lang="en-US"/>
          </a:p>
          <a:p>
            <a:r>
              <a:rPr lang="en-US"/>
              <a:t>git remote can be considered as a reference to the GitHub repositories which do not provide any real-time access to what you do locally i.e. whatever you do locally will not be reflected on your GitHub repository without your permission.</a:t>
            </a:r>
            <a:endParaRPr lang="en-US"/>
          </a:p>
          <a:p>
            <a:r>
              <a:rPr lang="en-US"/>
              <a:t>Git remote can be used to connect to your own repository or to connect to someone else's repository. </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52120"/>
            <a:ext cx="10515600" cy="5725160"/>
          </a:xfrm>
        </p:spPr>
        <p:txBody>
          <a:bodyPr/>
          <a:p>
            <a:r>
              <a:rPr lang="en-US" sz="2400"/>
              <a:t>git remote add name command :</a:t>
            </a:r>
            <a:endParaRPr lang="en-US" sz="2400"/>
          </a:p>
          <a:p>
            <a:r>
              <a:rPr lang="en-US" sz="2400" b="1"/>
              <a:t>git remote add origin https://github.com/Divyathakur273/devops.git</a:t>
            </a:r>
            <a:endParaRPr lang="en-US" sz="2400" b="1"/>
          </a:p>
          <a:p>
            <a:endParaRPr lang="en-US" sz="2400" b="1"/>
          </a:p>
          <a:p>
            <a:pPr marL="457200" lvl="1" indent="0">
              <a:buNone/>
            </a:pPr>
            <a:r>
              <a:rPr lang="en-US" sz="1710"/>
              <a:t>The above command follows the generic syntax of </a:t>
            </a:r>
            <a:r>
              <a:rPr lang="en-US" sz="1710" b="1"/>
              <a:t>git remote add &lt;name&gt; &lt;repository url&gt;</a:t>
            </a:r>
            <a:endParaRPr lang="en-US" sz="1710"/>
          </a:p>
          <a:p>
            <a:pPr marL="457200" lvl="1" indent="0">
              <a:buNone/>
            </a:pPr>
            <a:r>
              <a:rPr lang="en-US" sz="1710"/>
              <a:t>Add: To add a new URL to the repository.</a:t>
            </a:r>
            <a:endParaRPr lang="en-US" sz="1710"/>
          </a:p>
          <a:p>
            <a:pPr marL="457200" lvl="1" indent="0">
              <a:buNone/>
            </a:pPr>
            <a:r>
              <a:rPr lang="en-US" sz="1710"/>
              <a:t>Name: To give a name that you will use instead of the URL of the repository.</a:t>
            </a:r>
            <a:endParaRPr lang="en-US" sz="1710"/>
          </a:p>
          <a:p>
            <a:pPr marL="457200" lvl="1" indent="0">
              <a:buNone/>
            </a:pPr>
            <a:r>
              <a:rPr lang="en-US" sz="1710"/>
              <a:t>URL: The URL of the repository.</a:t>
            </a:r>
            <a:endParaRPr lang="en-US" sz="1710"/>
          </a:p>
          <a:p>
            <a:r>
              <a:rPr lang="en-US" sz="2000"/>
              <a:t>To check whether we linked our repository or not, execute the </a:t>
            </a:r>
            <a:r>
              <a:rPr lang="en-US" sz="2000" b="1"/>
              <a:t>git remote</a:t>
            </a:r>
            <a:r>
              <a:rPr lang="en-US" sz="2000"/>
              <a:t> command.It will show you that the origin repository (alias for the GitHub myFirstRepo repository) is available. </a:t>
            </a:r>
            <a:endParaRPr lang="en-US" sz="2000"/>
          </a:p>
          <a:p>
            <a:r>
              <a:rPr lang="en-US" sz="2000"/>
              <a:t>git remote -v command : show you the url of origin repo .</a:t>
            </a:r>
            <a:endParaRPr lang="en-US" sz="2000"/>
          </a:p>
          <a:p>
            <a:r>
              <a:rPr lang="en-US" sz="2000"/>
              <a:t>git remote rm &lt;name&gt; : to remove a connection , in the above scenario name is origin.</a:t>
            </a:r>
            <a:endParaRPr lang="en-US" sz="2000"/>
          </a:p>
          <a:p>
            <a:r>
              <a:rPr lang="en-US" sz="2000"/>
              <a:t>git remote rename &lt;old-name&gt; &lt;new-name&gt; : change name of old repo .</a:t>
            </a:r>
            <a:endParaRPr lang="en-US" sz="2000"/>
          </a:p>
          <a:p>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3525"/>
            <a:ext cx="10515600" cy="5913755"/>
          </a:xfrm>
        </p:spPr>
        <p:txBody>
          <a:bodyPr>
            <a:normAutofit/>
          </a:bodyPr>
          <a:p>
            <a:r>
              <a:rPr lang="en-US"/>
              <a:t>Typically, to do Collaborative working in a Git-based workflow, you would:</a:t>
            </a:r>
            <a:endParaRPr lang="en-US"/>
          </a:p>
          <a:p>
            <a:pPr lvl="1"/>
            <a:r>
              <a:rPr lang="en-US" sz="1900"/>
              <a:t>Create a branch off from the main copy of files that you (and your collaborators) are working on.</a:t>
            </a:r>
            <a:endParaRPr lang="en-US" sz="1900"/>
          </a:p>
          <a:p>
            <a:pPr lvl="1"/>
            <a:r>
              <a:rPr lang="en-US" sz="1900"/>
              <a:t>Make edits to the files independently and safely on your own personal branch.</a:t>
            </a:r>
            <a:endParaRPr lang="en-US" sz="1900"/>
          </a:p>
          <a:p>
            <a:pPr lvl="1"/>
            <a:r>
              <a:rPr lang="en-US" sz="1900"/>
              <a:t>Let Git intelligently merge your specific changes back into the main copy of files, so that your changes don't impact other people's updates.</a:t>
            </a:r>
            <a:endParaRPr lang="en-US" sz="1900"/>
          </a:p>
          <a:p>
            <a:pPr lvl="1"/>
            <a:r>
              <a:rPr lang="en-US" sz="1900"/>
              <a:t>Let Git keep track of your and other people's changes, so you all stay working on the most up-to-date version of the project.</a:t>
            </a:r>
            <a:endParaRPr lang="en-US" sz="19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47370"/>
            <a:ext cx="10515600" cy="5928360"/>
          </a:xfrm>
        </p:spPr>
        <p:txBody>
          <a:bodyPr>
            <a:normAutofit lnSpcReduction="10000"/>
          </a:bodyPr>
          <a:p>
            <a:r>
              <a:rPr lang="en-US"/>
              <a:t>git fetch : The git fetch command downloads commits, files, and refs from a remote repository into your local repo.</a:t>
            </a:r>
            <a:endParaRPr lang="en-US"/>
          </a:p>
          <a:p>
            <a:r>
              <a:rPr lang="en-US"/>
              <a:t>Scenario :</a:t>
            </a:r>
            <a:endParaRPr lang="en-US"/>
          </a:p>
          <a:p>
            <a:pPr marL="0" indent="0">
              <a:buNone/>
            </a:pPr>
            <a:r>
              <a:rPr lang="en-US" sz="2400"/>
              <a:t>1. git remote add new </a:t>
            </a:r>
            <a:r>
              <a:rPr lang="en-US" sz="2400">
                <a:sym typeface="+mn-ea"/>
              </a:rPr>
              <a:t>https://github.com/Divyathakur273/devops.git</a:t>
            </a:r>
            <a:endParaRPr lang="en-US" sz="2400">
              <a:sym typeface="+mn-ea"/>
            </a:endParaRPr>
          </a:p>
          <a:p>
            <a:pPr marL="0" indent="0">
              <a:buNone/>
            </a:pPr>
            <a:r>
              <a:rPr lang="en-US" sz="2400"/>
              <a:t>2. git remote -v </a:t>
            </a:r>
            <a:endParaRPr lang="en-US" sz="2400"/>
          </a:p>
          <a:p>
            <a:pPr marL="0" indent="0">
              <a:buNone/>
            </a:pPr>
            <a:r>
              <a:rPr lang="en-US" sz="2400"/>
              <a:t>3. git branch -r :to see branches </a:t>
            </a:r>
            <a:endParaRPr lang="en-US" sz="2400"/>
          </a:p>
          <a:p>
            <a:pPr marL="0" indent="0">
              <a:buNone/>
            </a:pPr>
            <a:r>
              <a:rPr lang="en-US" sz="2400"/>
              <a:t>4. git fetch new : fetch the refs from new .</a:t>
            </a:r>
            <a:endParaRPr lang="en-US" sz="2400"/>
          </a:p>
          <a:p>
            <a:pPr marL="0" indent="0">
              <a:buNone/>
            </a:pPr>
            <a:r>
              <a:rPr lang="en-US" sz="2400"/>
              <a:t>		git  fetch new &lt;branch name&gt;</a:t>
            </a:r>
            <a:endParaRPr lang="en-US" sz="2400"/>
          </a:p>
          <a:p>
            <a:pPr marL="0" indent="0">
              <a:buNone/>
            </a:pPr>
            <a:r>
              <a:rPr lang="en-US" sz="2400"/>
              <a:t>		git fetch --all</a:t>
            </a:r>
            <a:endParaRPr lang="en-US" sz="2400"/>
          </a:p>
          <a:p>
            <a:pPr marL="0" indent="0">
              <a:buNone/>
            </a:pPr>
            <a:r>
              <a:rPr lang="en-US" sz="2400"/>
              <a:t>5. git branch -r</a:t>
            </a:r>
            <a:endParaRPr lang="en-US" sz="2400"/>
          </a:p>
          <a:p>
            <a:pPr marL="0" indent="0">
              <a:buNone/>
            </a:pPr>
            <a:r>
              <a:rPr lang="en-US" sz="2400"/>
              <a:t>6. git log new/main: check the logs of all branches.</a:t>
            </a:r>
            <a:endParaRPr lang="en-US" sz="2400"/>
          </a:p>
          <a:p>
            <a:pPr marL="0" indent="0">
              <a:buNone/>
            </a:pPr>
            <a:endParaRPr lang="en-US" sz="2400"/>
          </a:p>
          <a:p>
            <a:pPr marL="0" indent="0">
              <a:buNone/>
            </a:pPr>
            <a:r>
              <a:rPr lang="en-US" sz="2400"/>
              <a:t>git fetch has similar behavior to git pull, however, git fetch can be considered a safer, nondestructive version.</a:t>
            </a:r>
            <a:endParaRPr lang="en-US" sz="2400"/>
          </a:p>
          <a:p>
            <a:pPr marL="0" indent="0">
              <a:buNone/>
            </a:pPr>
            <a:endParaRPr 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66725"/>
          </a:xfrm>
        </p:spPr>
        <p:txBody>
          <a:bodyPr>
            <a:normAutofit fontScale="90000"/>
          </a:bodyPr>
          <a:p>
            <a:r>
              <a:rPr lang="en-US"/>
              <a:t>Git fork </a:t>
            </a:r>
            <a:endParaRPr lang="en-US"/>
          </a:p>
        </p:txBody>
      </p:sp>
      <p:sp>
        <p:nvSpPr>
          <p:cNvPr id="3" name="Content Placeholder 2"/>
          <p:cNvSpPr>
            <a:spLocks noGrp="1"/>
          </p:cNvSpPr>
          <p:nvPr>
            <p:ph idx="1"/>
          </p:nvPr>
        </p:nvSpPr>
        <p:spPr>
          <a:xfrm>
            <a:off x="838200" y="1096645"/>
            <a:ext cx="10515600" cy="5080635"/>
          </a:xfrm>
        </p:spPr>
        <p:txBody>
          <a:bodyPr>
            <a:normAutofit/>
          </a:bodyPr>
          <a:p>
            <a:r>
              <a:rPr lang="en-US" sz="2000"/>
              <a:t>A fork is a copy of a repository. Forking a repository allows to freely experiment with changes without affecting the original project.</a:t>
            </a:r>
            <a:endParaRPr lang="en-US" sz="2000"/>
          </a:p>
          <a:p>
            <a:r>
              <a:rPr lang="en-US" sz="2000"/>
              <a:t>When a user forks a repository, all the files in the repository are automatically copied to the user's account on GitHub and it feels like the user's own repository. </a:t>
            </a:r>
            <a:endParaRPr lang="en-US" sz="2000"/>
          </a:p>
          <a:p>
            <a:r>
              <a:rPr lang="en-US" sz="2000"/>
              <a:t>This process is similar to copying a folder from one drive to another drive on a computer.</a:t>
            </a:r>
            <a:endParaRPr lang="en-US" sz="2000"/>
          </a:p>
          <a:p>
            <a:r>
              <a:rPr lang="en-US" sz="2000"/>
              <a:t>Through git forking, the users can develop their own modifications to the code that belongs to someone else. </a:t>
            </a:r>
            <a:endParaRPr lang="en-US" sz="2000"/>
          </a:p>
          <a:p>
            <a:r>
              <a:rPr lang="en-US" sz="2000"/>
              <a:t>To be noted, that this process does not have any effect on the original repository (also called an upstream repository) code.</a:t>
            </a:r>
            <a:endParaRPr lang="en-US" sz="2000"/>
          </a:p>
          <a:p>
            <a:r>
              <a:rPr lang="en-US" sz="2000"/>
              <a:t>Forking a repository on GitHub is done for two main purposes:</a:t>
            </a:r>
            <a:endParaRPr lang="en-US" sz="2000"/>
          </a:p>
          <a:p>
            <a:pPr lvl="1"/>
            <a:r>
              <a:rPr lang="en-US" sz="1710"/>
              <a:t>Improving someone's code/software</a:t>
            </a:r>
            <a:endParaRPr lang="en-US" sz="1710"/>
          </a:p>
          <a:p>
            <a:pPr lvl="1"/>
            <a:r>
              <a:rPr lang="en-US" sz="1710"/>
              <a:t>Reusing the code in a project</a:t>
            </a:r>
            <a:endParaRPr lang="en-US" sz="1710"/>
          </a:p>
          <a:p>
            <a:r>
              <a:rPr lang="en-US" sz="2000"/>
              <a:t>Forking is allowed for public repositories without permission. But if the repository is private, one can only be able to fork if he or she has permission from the owner of the repository.</a:t>
            </a:r>
            <a:endParaRPr 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9-17 at 11.43.27 AM"/>
          <p:cNvPicPr>
            <a:picLocks noChangeAspect="1"/>
          </p:cNvPicPr>
          <p:nvPr/>
        </p:nvPicPr>
        <p:blipFill>
          <a:blip r:embed="rId1"/>
          <a:stretch>
            <a:fillRect/>
          </a:stretch>
        </p:blipFill>
        <p:spPr>
          <a:xfrm>
            <a:off x="2658745" y="194945"/>
            <a:ext cx="6371590" cy="653986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97230"/>
          </a:xfrm>
        </p:spPr>
        <p:txBody>
          <a:bodyPr>
            <a:normAutofit fontScale="90000"/>
          </a:bodyPr>
          <a:p>
            <a:r>
              <a:rPr lang="en-US"/>
              <a:t>Cloning a Remote Repository from GitHub</a:t>
            </a:r>
            <a:endParaRPr lang="en-US"/>
          </a:p>
        </p:txBody>
      </p:sp>
      <p:sp>
        <p:nvSpPr>
          <p:cNvPr id="3" name="Content Placeholder 2"/>
          <p:cNvSpPr>
            <a:spLocks noGrp="1"/>
          </p:cNvSpPr>
          <p:nvPr>
            <p:ph idx="1"/>
          </p:nvPr>
        </p:nvSpPr>
        <p:spPr>
          <a:xfrm>
            <a:off x="838200" y="1266825"/>
            <a:ext cx="10515600" cy="4910455"/>
          </a:xfrm>
        </p:spPr>
        <p:txBody>
          <a:bodyPr/>
          <a:p>
            <a:r>
              <a:rPr lang="en-US"/>
              <a:t>Cloning is a process of creating an identical copy of a Git Remote Repository to the local machine.</a:t>
            </a:r>
            <a:endParaRPr lang="en-US"/>
          </a:p>
          <a:p>
            <a:r>
              <a:rPr lang="en-US"/>
              <a:t>A repository that is uploaded online for collaboration is called an Upstream Repository or a Central Repository.</a:t>
            </a:r>
            <a:endParaRPr lang="en-US"/>
          </a:p>
          <a:p>
            <a:r>
              <a:rPr lang="en-US"/>
              <a:t>A central repository indicates that all the changes from all the contributors pushed into this repository only. So, this is the most updated repository instance of itself. Sometimes this is often called the original repository.</a:t>
            </a:r>
            <a:endParaRPr lang="en-US"/>
          </a:p>
          <a:p>
            <a:pPr marL="0" indent="0">
              <a:buNone/>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9-17 at 11.51.02 AM"/>
          <p:cNvPicPr>
            <a:picLocks noChangeAspect="1"/>
          </p:cNvPicPr>
          <p:nvPr/>
        </p:nvPicPr>
        <p:blipFill>
          <a:blip r:embed="rId1"/>
          <a:stretch>
            <a:fillRect/>
          </a:stretch>
        </p:blipFill>
        <p:spPr>
          <a:xfrm>
            <a:off x="2203450" y="439420"/>
            <a:ext cx="6650355" cy="597789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9110"/>
            <a:ext cx="10515600" cy="5678170"/>
          </a:xfrm>
        </p:spPr>
        <p:txBody>
          <a:bodyPr/>
          <a:p>
            <a:r>
              <a:rPr lang="en-US" sz="2800">
                <a:sym typeface="+mn-ea"/>
              </a:rPr>
              <a:t>git clone &lt;repoURL&gt;</a:t>
            </a:r>
            <a:endParaRPr lang="en-US" sz="2800"/>
          </a:p>
          <a:p>
            <a:pPr lvl="1"/>
            <a:r>
              <a:rPr lang="en-US" sz="2800">
                <a:sym typeface="+mn-ea"/>
              </a:rPr>
              <a:t>It is a standard GIT command to clone an existing remote repository.</a:t>
            </a:r>
            <a:endParaRPr lang="en-US" sz="2800"/>
          </a:p>
          <a:p>
            <a:endParaRPr lang="en-US" sz="2800"/>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8345"/>
          </a:xfrm>
        </p:spPr>
        <p:txBody>
          <a:bodyPr>
            <a:normAutofit fontScale="90000"/>
          </a:bodyPr>
          <a:p>
            <a:r>
              <a:rPr lang="en-US"/>
              <a:t>Difference btw git clone and git fork </a:t>
            </a:r>
            <a:endParaRPr lang="en-US"/>
          </a:p>
        </p:txBody>
      </p:sp>
      <p:pic>
        <p:nvPicPr>
          <p:cNvPr id="4" name="Picture 3" descr="Screenshot 2024-09-17 at 11.54.33 AM"/>
          <p:cNvPicPr>
            <a:picLocks noChangeAspect="1"/>
          </p:cNvPicPr>
          <p:nvPr/>
        </p:nvPicPr>
        <p:blipFill>
          <a:blip r:embed="rId1"/>
          <a:stretch>
            <a:fillRect/>
          </a:stretch>
        </p:blipFill>
        <p:spPr>
          <a:xfrm>
            <a:off x="2789555" y="1446530"/>
            <a:ext cx="6195060" cy="506285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p>
            <a:r>
              <a:rPr lang="en-US" sz="2800"/>
              <a:t>git push </a:t>
            </a:r>
            <a:endParaRPr lang="en-US" sz="2800"/>
          </a:p>
        </p:txBody>
      </p:sp>
      <p:sp>
        <p:nvSpPr>
          <p:cNvPr id="3" name="Content Placeholder 2"/>
          <p:cNvSpPr>
            <a:spLocks noGrp="1"/>
          </p:cNvSpPr>
          <p:nvPr>
            <p:ph idx="1"/>
          </p:nvPr>
        </p:nvSpPr>
        <p:spPr>
          <a:xfrm>
            <a:off x="838200" y="1240155"/>
            <a:ext cx="10515600" cy="4937125"/>
          </a:xfrm>
        </p:spPr>
        <p:txBody>
          <a:bodyPr/>
          <a:p>
            <a:r>
              <a:rPr lang="en-US" sz="2400"/>
              <a:t>A git push command, when executed, pushes the changes that the user has made on the local machine to the remote repository.</a:t>
            </a:r>
            <a:endParaRPr lang="en-US" sz="2400"/>
          </a:p>
          <a:p>
            <a:r>
              <a:rPr lang="en-US" sz="2400"/>
              <a:t>To be able to push to your remote repository, you must ascertain that all your changes to the local repository are committed.</a:t>
            </a:r>
            <a:endParaRPr lang="en-US" sz="2400"/>
          </a:p>
          <a:p>
            <a:r>
              <a:rPr lang="en-US" sz="2400"/>
              <a:t>Consider Git push as a part of the synchronization process in Git. </a:t>
            </a:r>
            <a:endParaRPr lang="en-US" sz="2400"/>
          </a:p>
          <a:p>
            <a:r>
              <a:rPr lang="en-US" sz="2400"/>
              <a:t>The synchronization happens between the local and remote repository where the source and the receiver may vary. </a:t>
            </a:r>
            <a:endParaRPr lang="en-US" sz="2400"/>
          </a:p>
          <a:p>
            <a:r>
              <a:rPr lang="en-US" sz="2400"/>
              <a:t>It uploads the changes done on the local repository to keep the remote repository up to date.</a:t>
            </a:r>
            <a:endParaRPr lang="en-US" sz="2400"/>
          </a:p>
          <a:p>
            <a:r>
              <a:rPr lang="en-US" sz="2400"/>
              <a:t>command : git push </a:t>
            </a:r>
            <a:endParaRPr 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9-18 at 10.03.29 AM"/>
          <p:cNvPicPr>
            <a:picLocks noChangeAspect="1"/>
          </p:cNvPicPr>
          <p:nvPr/>
        </p:nvPicPr>
        <p:blipFill>
          <a:blip r:embed="rId1"/>
          <a:stretch>
            <a:fillRect/>
          </a:stretch>
        </p:blipFill>
        <p:spPr>
          <a:xfrm>
            <a:off x="2761615" y="250190"/>
            <a:ext cx="6668135" cy="614108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07695"/>
            <a:ext cx="10515600" cy="5569585"/>
          </a:xfrm>
        </p:spPr>
        <p:txBody>
          <a:bodyPr/>
          <a:p>
            <a:r>
              <a:rPr lang="en-US"/>
              <a:t>command :</a:t>
            </a:r>
            <a:endParaRPr lang="en-US"/>
          </a:p>
          <a:p>
            <a:r>
              <a:rPr lang="en-US"/>
              <a:t>git push &lt;remote_repo&gt; &lt;branch_name&gt;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8175"/>
          </a:xfrm>
        </p:spPr>
        <p:txBody>
          <a:bodyPr>
            <a:normAutofit fontScale="90000"/>
          </a:bodyPr>
          <a:p>
            <a:r>
              <a:rPr lang="en-US" b="1">
                <a:latin typeface="Arial Bold" panose="020B0604020202020204" charset="0"/>
                <a:cs typeface="Arial Bold" panose="020B0604020202020204" charset="0"/>
              </a:rPr>
              <a:t>How do Git and GitHub work together?</a:t>
            </a:r>
            <a:endParaRPr lang="en-US" b="1">
              <a:latin typeface="Arial Bold" panose="020B0604020202020204" charset="0"/>
              <a:cs typeface="Arial Bold" panose="020B0604020202020204" charset="0"/>
            </a:endParaRPr>
          </a:p>
        </p:txBody>
      </p:sp>
      <p:sp>
        <p:nvSpPr>
          <p:cNvPr id="3" name="Content Placeholder 2"/>
          <p:cNvSpPr>
            <a:spLocks noGrp="1"/>
          </p:cNvSpPr>
          <p:nvPr>
            <p:ph idx="1"/>
          </p:nvPr>
        </p:nvSpPr>
        <p:spPr>
          <a:xfrm>
            <a:off x="838200" y="1103630"/>
            <a:ext cx="10515600" cy="5458460"/>
          </a:xfrm>
        </p:spPr>
        <p:txBody>
          <a:bodyPr/>
          <a:p>
            <a:r>
              <a:rPr lang="en-US" sz="1800"/>
              <a:t>When you upload files to GitHub, you'll store them in a "Git repository." This means that when you make changes (or "commits") to your files in GitHub, Git will automatically start to track and manage your changes.</a:t>
            </a:r>
            <a:endParaRPr lang="en-US" sz="1800"/>
          </a:p>
          <a:p>
            <a:r>
              <a:rPr lang="en-US" sz="1800"/>
              <a:t>There are plenty of Git-related actions that you can complete on GitHub directly in your browser, such as creating a Git repository, creating branches, and uploading and editing files.</a:t>
            </a:r>
            <a:endParaRPr lang="en-US" sz="1800"/>
          </a:p>
          <a:p>
            <a:r>
              <a:rPr lang="en-US" sz="1800"/>
              <a:t>However, most people work on their files locally (on their own computer), then continually sync these local changes—and all the related Git data—with the central "remote" repository on GitHub. There are plenty of tools that you can use to do this, such as GitHub Desktop.</a:t>
            </a:r>
            <a:endParaRPr lang="en-US" sz="1800"/>
          </a:p>
          <a:p>
            <a:r>
              <a:rPr lang="en-US" sz="1800"/>
              <a:t>Once you start to collaborate with others and all need to work on the same repository at the same time, you’ll continually:</a:t>
            </a:r>
            <a:endParaRPr lang="en-US" sz="1800"/>
          </a:p>
          <a:p>
            <a:pPr lvl="1"/>
            <a:r>
              <a:rPr lang="en-US" sz="1540" b="1"/>
              <a:t>Pull all the latest changes made by your collaborators from the remote repository on GitHub.</a:t>
            </a:r>
            <a:endParaRPr lang="en-US" sz="1540" b="1"/>
          </a:p>
          <a:p>
            <a:pPr lvl="1"/>
            <a:r>
              <a:rPr lang="en-US" sz="1540" b="1"/>
              <a:t>Push back your own changes to the same remote repository on GitHub.</a:t>
            </a:r>
            <a:endParaRPr lang="en-US" sz="1540" b="1"/>
          </a:p>
          <a:p>
            <a:r>
              <a:rPr lang="en-US" sz="1800"/>
              <a:t>Git figures out how to intelligently merge this flow of changes, and GitHub helps you manage the flow through features such as "pull requests."</a:t>
            </a:r>
            <a:endParaRPr lang="en-US" sz="1800"/>
          </a:p>
          <a:p>
            <a:endParaRPr lang="en-US"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6745"/>
          </a:xfrm>
        </p:spPr>
        <p:txBody>
          <a:bodyPr>
            <a:normAutofit fontScale="90000"/>
          </a:bodyPr>
          <a:p>
            <a:r>
              <a:rPr lang="en-US"/>
              <a:t>Blob </a:t>
            </a:r>
            <a:endParaRPr lang="en-US"/>
          </a:p>
        </p:txBody>
      </p:sp>
      <p:sp>
        <p:nvSpPr>
          <p:cNvPr id="3" name="Content Placeholder 2"/>
          <p:cNvSpPr>
            <a:spLocks noGrp="1"/>
          </p:cNvSpPr>
          <p:nvPr>
            <p:ph idx="1"/>
          </p:nvPr>
        </p:nvSpPr>
        <p:spPr>
          <a:xfrm>
            <a:off x="838200" y="991870"/>
            <a:ext cx="10515600" cy="5185410"/>
          </a:xfrm>
        </p:spPr>
        <p:txBody>
          <a:bodyPr/>
          <a:p>
            <a:r>
              <a:rPr lang="en-US"/>
              <a:t>Git represents your file’s contents in blobs, which are also leaf nodes in something close to a directory, called a tree.</a:t>
            </a:r>
            <a:endParaRPr lang="en-US"/>
          </a:p>
          <a:p>
            <a:r>
              <a:rPr lang="en-US"/>
              <a:t>A Git blob (binary large object) is the object type used to store the contents of each file in a repository. </a:t>
            </a:r>
            <a:endParaRPr lang="en-US"/>
          </a:p>
          <a:p>
            <a:r>
              <a:rPr lang="en-US"/>
              <a:t>The file's SHA-1 hash is computed and stored in the blob object. </a:t>
            </a:r>
            <a:endParaRPr lang="en-US"/>
          </a:p>
          <a:p>
            <a:r>
              <a:rPr lang="en-US"/>
              <a:t>These endpoints allow you to read and write blob objects to your Git database on GitHub. </a:t>
            </a:r>
            <a:endParaRPr lang="en-US"/>
          </a:p>
          <a:p>
            <a:r>
              <a:rPr lang="en-US"/>
              <a:t>Blobs leverage these custom media types.</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7355"/>
            <a:ext cx="10515600" cy="5749925"/>
          </a:xfrm>
        </p:spPr>
        <p:txBody>
          <a:bodyPr/>
          <a:p>
            <a:r>
              <a:rPr lang="en-US" sz="2400" b="1"/>
              <a:t>git cat-file -p </a:t>
            </a:r>
            <a:r>
              <a:rPr lang="en-US" sz="2400" b="1">
                <a:solidFill>
                  <a:srgbClr val="FF0000"/>
                </a:solidFill>
              </a:rPr>
              <a:t>21</a:t>
            </a:r>
            <a:r>
              <a:rPr lang="en-US" sz="2400" b="1">
                <a:highlight>
                  <a:srgbClr val="FFFF00"/>
                </a:highlight>
              </a:rPr>
              <a:t>a40280c2ce1d4cdd0e6590f154479da9837495</a:t>
            </a:r>
            <a:endParaRPr lang="en-US" sz="2400"/>
          </a:p>
          <a:p>
            <a:pPr lvl="1"/>
            <a:r>
              <a:rPr lang="en-US"/>
              <a:t>Here the command is git cat-file -p hashvalue </a:t>
            </a:r>
            <a:endParaRPr lang="en-US"/>
          </a:p>
          <a:p>
            <a:pPr lvl="1"/>
            <a:r>
              <a:rPr lang="en-US">
                <a:solidFill>
                  <a:srgbClr val="FF0000"/>
                </a:solidFill>
              </a:rPr>
              <a:t> 21</a:t>
            </a:r>
            <a:r>
              <a:rPr lang="en-US"/>
              <a:t> is the folder inside which the hash is there </a:t>
            </a:r>
            <a:endParaRPr lang="en-US"/>
          </a:p>
          <a:p>
            <a:pPr lvl="1"/>
            <a:r>
              <a:rPr lang="en-US"/>
              <a:t>and </a:t>
            </a:r>
            <a:r>
              <a:rPr lang="en-US">
                <a:highlight>
                  <a:srgbClr val="FFFF00"/>
                </a:highlight>
                <a:sym typeface="+mn-ea"/>
              </a:rPr>
              <a:t>a40280c2ce1d4cdd0e6590f154479da9837495 </a:t>
            </a:r>
            <a:r>
              <a:rPr lang="en-US">
                <a:sym typeface="+mn-ea"/>
              </a:rPr>
              <a:t>is the actual hash </a:t>
            </a:r>
            <a:endParaRPr lang="en-US">
              <a:sym typeface="+mn-ea"/>
            </a:endParaRPr>
          </a:p>
          <a:p>
            <a:pPr lvl="1"/>
            <a:r>
              <a:rPr lang="en-US"/>
              <a:t>to check the data of the file through hash </a:t>
            </a:r>
            <a:endParaRPr lang="en-US"/>
          </a:p>
          <a:p>
            <a:pPr lvl="1"/>
            <a:endParaRPr lang="en-US"/>
          </a:p>
          <a:p>
            <a:r>
              <a:rPr lang="en-US" sz="2400" b="1"/>
              <a:t>git cat-file -t  </a:t>
            </a:r>
            <a:r>
              <a:rPr lang="en-US" sz="2400" b="1">
                <a:solidFill>
                  <a:srgbClr val="FF0000"/>
                </a:solidFill>
              </a:rPr>
              <a:t>21</a:t>
            </a:r>
            <a:r>
              <a:rPr lang="en-US" sz="2400" b="1">
                <a:highlight>
                  <a:srgbClr val="FFFF00"/>
                </a:highlight>
              </a:rPr>
              <a:t>a40280c2ce1d4cdd0e6590f154479da9837495</a:t>
            </a:r>
            <a:endParaRPr lang="en-US" sz="2400" b="1"/>
          </a:p>
          <a:p>
            <a:pPr lvl="1"/>
            <a:r>
              <a:rPr lang="en-US"/>
              <a:t>Command to check the type of file ie, blob, tree etc </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10005"/>
          </a:xfrm>
        </p:spPr>
        <p:txBody>
          <a:bodyPr>
            <a:normAutofit/>
          </a:bodyPr>
          <a:p>
            <a:r>
              <a:rPr lang="en-US" sz="2800"/>
              <a:t>Step by step directions:</a:t>
            </a:r>
            <a:br>
              <a:rPr lang="en-US" sz="2800"/>
            </a:br>
            <a:br>
              <a:rPr lang="en-US" sz="2800"/>
            </a:br>
            <a:r>
              <a:rPr lang="en-US" sz="2800">
                <a:highlight>
                  <a:srgbClr val="FFFF00"/>
                </a:highlight>
              </a:rPr>
              <a:t>Step 1:</a:t>
            </a:r>
            <a:endParaRPr lang="en-US" sz="2800">
              <a:highlight>
                <a:srgbClr val="FFFF00"/>
              </a:highlight>
            </a:endParaRPr>
          </a:p>
        </p:txBody>
      </p:sp>
      <p:pic>
        <p:nvPicPr>
          <p:cNvPr id="4" name="Picture 3" descr="Screenshot 2024-09-26 at 1.31.48 PM"/>
          <p:cNvPicPr>
            <a:picLocks noChangeAspect="1"/>
          </p:cNvPicPr>
          <p:nvPr/>
        </p:nvPicPr>
        <p:blipFill>
          <a:blip r:embed="rId1"/>
          <a:stretch>
            <a:fillRect/>
          </a:stretch>
        </p:blipFill>
        <p:spPr>
          <a:xfrm>
            <a:off x="454660" y="1934845"/>
            <a:ext cx="10724515" cy="366204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41325"/>
          </a:xfrm>
        </p:spPr>
        <p:txBody>
          <a:bodyPr>
            <a:normAutofit fontScale="90000"/>
          </a:bodyPr>
          <a:p>
            <a:r>
              <a:rPr lang="en-US">
                <a:highlight>
                  <a:srgbClr val="FFFF00"/>
                </a:highlight>
              </a:rPr>
              <a:t>Step 2: Adding file to the staging area </a:t>
            </a:r>
            <a:endParaRPr lang="en-US">
              <a:highlight>
                <a:srgbClr val="FFFF00"/>
              </a:highlight>
            </a:endParaRPr>
          </a:p>
        </p:txBody>
      </p:sp>
      <p:pic>
        <p:nvPicPr>
          <p:cNvPr id="4" name="Picture 3" descr="Screenshot 2024-09-26 at 1.34.21 PM"/>
          <p:cNvPicPr>
            <a:picLocks noChangeAspect="1"/>
          </p:cNvPicPr>
          <p:nvPr/>
        </p:nvPicPr>
        <p:blipFill>
          <a:blip r:embed="rId1"/>
          <a:stretch>
            <a:fillRect/>
          </a:stretch>
        </p:blipFill>
        <p:spPr>
          <a:xfrm>
            <a:off x="908050" y="890270"/>
            <a:ext cx="9236710" cy="576453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2455"/>
          </a:xfrm>
        </p:spPr>
        <p:txBody>
          <a:bodyPr>
            <a:normAutofit fontScale="90000"/>
          </a:bodyPr>
          <a:p>
            <a:r>
              <a:rPr lang="en-US">
                <a:highlight>
                  <a:srgbClr val="FFFF00"/>
                </a:highlight>
              </a:rPr>
              <a:t>Step 2:</a:t>
            </a:r>
            <a:endParaRPr lang="en-US">
              <a:highlight>
                <a:srgbClr val="FFFF00"/>
              </a:highlight>
            </a:endParaRPr>
          </a:p>
        </p:txBody>
      </p:sp>
      <p:pic>
        <p:nvPicPr>
          <p:cNvPr id="4" name="Picture 3" descr="Screenshot 2024-09-26 at 1.36.35 PM"/>
          <p:cNvPicPr>
            <a:picLocks noChangeAspect="1"/>
          </p:cNvPicPr>
          <p:nvPr/>
        </p:nvPicPr>
        <p:blipFill>
          <a:blip r:embed="rId1"/>
          <a:stretch>
            <a:fillRect/>
          </a:stretch>
        </p:blipFill>
        <p:spPr>
          <a:xfrm>
            <a:off x="838200" y="1242060"/>
            <a:ext cx="8314055" cy="258064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2305"/>
          </a:xfrm>
        </p:spPr>
        <p:txBody>
          <a:bodyPr>
            <a:normAutofit fontScale="90000"/>
          </a:bodyPr>
          <a:p>
            <a:r>
              <a:rPr lang="en-US"/>
              <a:t>Step 3 : from staging to commit </a:t>
            </a:r>
            <a:endParaRPr lang="en-US"/>
          </a:p>
        </p:txBody>
      </p:sp>
      <p:sp>
        <p:nvSpPr>
          <p:cNvPr id="3" name="Content Placeholder 2"/>
          <p:cNvSpPr>
            <a:spLocks noGrp="1"/>
          </p:cNvSpPr>
          <p:nvPr>
            <p:ph idx="1"/>
          </p:nvPr>
        </p:nvSpPr>
        <p:spPr>
          <a:xfrm>
            <a:off x="838200" y="1231265"/>
            <a:ext cx="10515600" cy="4946015"/>
          </a:xfrm>
        </p:spPr>
        <p:txBody>
          <a:bodyPr/>
          <a:p>
            <a:r>
              <a:rPr lang="en-US"/>
              <a:t>Now , in step 2 , before commit , we have got one file in objects i.e, 58 , which contains hash value of the data inside the file f1.txt , which we created .</a:t>
            </a:r>
            <a:endParaRPr lang="en-US"/>
          </a:p>
          <a:p>
            <a:r>
              <a:rPr lang="en-US"/>
              <a:t>We have only added the file to the staging area and not commited yet .</a:t>
            </a:r>
            <a:endParaRPr lang="en-US"/>
          </a:p>
          <a:p>
            <a:endParaRPr lang="en-US"/>
          </a:p>
          <a:p>
            <a:r>
              <a:rPr lang="en-US"/>
              <a:t>In step 3 , we will add the file to the commit  and then in the object folder , 2 new files will appear in which one file will contain hash value of commit and other will contain tree.</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6260"/>
          </a:xfrm>
        </p:spPr>
        <p:txBody>
          <a:bodyPr>
            <a:normAutofit fontScale="90000"/>
          </a:bodyPr>
          <a:p>
            <a:r>
              <a:rPr lang="en-US"/>
              <a:t>Step 3 : commit of file f1.txt</a:t>
            </a:r>
            <a:endParaRPr lang="en-US"/>
          </a:p>
        </p:txBody>
      </p:sp>
      <p:pic>
        <p:nvPicPr>
          <p:cNvPr id="4" name="Picture 3" descr="Screenshot 2024-09-26 at 1.58.44 PM"/>
          <p:cNvPicPr>
            <a:picLocks noChangeAspect="1"/>
          </p:cNvPicPr>
          <p:nvPr/>
        </p:nvPicPr>
        <p:blipFill>
          <a:blip r:embed="rId1"/>
          <a:stretch>
            <a:fillRect/>
          </a:stretch>
        </p:blipFill>
        <p:spPr>
          <a:xfrm>
            <a:off x="1373505" y="1346835"/>
            <a:ext cx="7240905" cy="419925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4680"/>
          </a:xfrm>
        </p:spPr>
        <p:txBody>
          <a:bodyPr>
            <a:normAutofit fontScale="90000"/>
          </a:bodyPr>
          <a:p>
            <a:r>
              <a:rPr lang="en-US"/>
              <a:t>After committing , new files created are 25,d8</a:t>
            </a:r>
            <a:endParaRPr lang="en-US"/>
          </a:p>
        </p:txBody>
      </p:sp>
      <p:pic>
        <p:nvPicPr>
          <p:cNvPr id="4" name="Picture 3" descr="Screenshot 2024-09-26 at 2.04.39 PM"/>
          <p:cNvPicPr>
            <a:picLocks noChangeAspect="1"/>
          </p:cNvPicPr>
          <p:nvPr/>
        </p:nvPicPr>
        <p:blipFill>
          <a:blip r:embed="rId1"/>
          <a:stretch>
            <a:fillRect/>
          </a:stretch>
        </p:blipFill>
        <p:spPr>
          <a:xfrm>
            <a:off x="1192530" y="1243965"/>
            <a:ext cx="8815070" cy="527875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8665"/>
          </a:xfrm>
        </p:spPr>
        <p:txBody>
          <a:bodyPr/>
          <a:p>
            <a:r>
              <a:rPr lang="en-US"/>
              <a:t>Mktree and read tree</a:t>
            </a:r>
            <a:endParaRPr lang="en-US"/>
          </a:p>
        </p:txBody>
      </p:sp>
      <p:sp>
        <p:nvSpPr>
          <p:cNvPr id="3" name="Content Placeholder 2"/>
          <p:cNvSpPr>
            <a:spLocks noGrp="1"/>
          </p:cNvSpPr>
          <p:nvPr>
            <p:ph idx="1"/>
          </p:nvPr>
        </p:nvSpPr>
        <p:spPr>
          <a:xfrm>
            <a:off x="838200" y="1499870"/>
            <a:ext cx="10515600" cy="4677410"/>
          </a:xfrm>
        </p:spPr>
        <p:txBody>
          <a:bodyPr/>
          <a:p>
            <a:r>
              <a:rPr lang="en-US"/>
              <a:t>Mktree : used to create a tree</a:t>
            </a:r>
            <a:endParaRPr lang="en-US"/>
          </a:p>
          <a:p>
            <a:pPr marL="0" indent="0">
              <a:buNone/>
            </a:pPr>
            <a:r>
              <a:rPr lang="en-US"/>
              <a:t>git cat-file | git mktree</a:t>
            </a:r>
            <a:endParaRPr lang="en-US"/>
          </a:p>
          <a:p>
            <a:r>
              <a:rPr lang="en-US"/>
              <a:t>Read tree: To read the contents of the tree.</a:t>
            </a:r>
            <a:endParaRPr lang="en-US"/>
          </a:p>
          <a:p>
            <a:pPr marL="0" indent="0">
              <a:buNone/>
            </a:pPr>
            <a:r>
              <a:rPr lang="en-US"/>
              <a:t>git read-tree &lt;hashvalue&gt;</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8660"/>
          </a:xfrm>
        </p:spPr>
        <p:txBody>
          <a:bodyPr>
            <a:normAutofit fontScale="90000"/>
          </a:bodyPr>
          <a:p>
            <a:r>
              <a:rPr lang="en-US"/>
              <a:t>Signing up for a new personal account</a:t>
            </a:r>
            <a:endParaRPr lang="en-US"/>
          </a:p>
        </p:txBody>
      </p:sp>
      <p:sp>
        <p:nvSpPr>
          <p:cNvPr id="3" name="Content Placeholder 2"/>
          <p:cNvSpPr>
            <a:spLocks noGrp="1"/>
          </p:cNvSpPr>
          <p:nvPr>
            <p:ph idx="1"/>
          </p:nvPr>
        </p:nvSpPr>
        <p:spPr>
          <a:xfrm>
            <a:off x="838200" y="1313180"/>
            <a:ext cx="10515600" cy="4864100"/>
          </a:xfrm>
        </p:spPr>
        <p:txBody>
          <a:bodyPr/>
          <a:p>
            <a:r>
              <a:rPr lang="en-US"/>
              <a:t>Navigate to https://github.com/.</a:t>
            </a:r>
            <a:endParaRPr lang="en-US"/>
          </a:p>
          <a:p>
            <a:r>
              <a:rPr lang="en-US"/>
              <a:t>Click Sign up.</a:t>
            </a:r>
            <a:endParaRPr lang="en-US"/>
          </a:p>
          <a:p>
            <a:r>
              <a:rPr lang="en-US"/>
              <a:t>Follow the prompts to create your personal account.</a:t>
            </a:r>
            <a:endParaRPr lang="en-US"/>
          </a:p>
          <a:p>
            <a:r>
              <a:rPr lang="en-US"/>
              <a:t>During sign up, you'll be asked to verify your email address. Without a verified email address, you won't be able to complete some basic GitHub tasks, such as creating a repository.</a:t>
            </a:r>
            <a:endParaRPr lang="en-US"/>
          </a:p>
          <a:p>
            <a:r>
              <a:rPr lang="en-US"/>
              <a:t>Now that you've created your personal account, we'll start to explore the basics of GitHub</a:t>
            </a:r>
            <a:endParaRPr lang="en-US"/>
          </a:p>
          <a:p>
            <a:pPr marL="0" indent="0">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35385</Words>
  <Application>WPS Presentation</Application>
  <PresentationFormat>Widescreen</PresentationFormat>
  <Paragraphs>687</Paragraphs>
  <Slides>88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88</vt:i4>
      </vt:variant>
    </vt:vector>
  </HeadingPairs>
  <TitlesOfParts>
    <vt:vector size="99" baseType="lpstr">
      <vt:lpstr>Arial</vt:lpstr>
      <vt:lpstr>SimSun</vt:lpstr>
      <vt:lpstr>Wingdings</vt:lpstr>
      <vt:lpstr>Arial Bold</vt:lpstr>
      <vt:lpstr>Calibri Light</vt:lpstr>
      <vt:lpstr>Helvetica Neue</vt:lpstr>
      <vt:lpstr>Microsoft YaHei</vt:lpstr>
      <vt:lpstr>汉仪旗黑</vt:lpstr>
      <vt:lpstr>Arial Unicode MS</vt:lpstr>
      <vt:lpstr>Calibri</vt:lpstr>
      <vt:lpstr>Office Theme</vt:lpstr>
      <vt:lpstr>Basic Git</vt:lpstr>
      <vt:lpstr>Basic Git</vt:lpstr>
      <vt:lpstr>GitHub</vt:lpstr>
      <vt:lpstr>Version Control System </vt:lpstr>
      <vt:lpstr>PowerPoint 演示文稿</vt:lpstr>
      <vt:lpstr>Introduction to Git </vt:lpstr>
      <vt:lpstr>PowerPoint 演示文稿</vt:lpstr>
      <vt:lpstr>How do Git and GitHub work together?</vt:lpstr>
      <vt:lpstr>Signing up for a new personal account</vt:lpstr>
      <vt:lpstr>Exercise :  GitHub Essentials</vt:lpstr>
      <vt:lpstr>About repositories</vt:lpstr>
      <vt:lpstr>Step 1: Create and use a repository </vt:lpstr>
      <vt:lpstr>Steps to create a repository </vt:lpstr>
      <vt:lpstr>PowerPoint 演示文稿</vt:lpstr>
      <vt:lpstr>Step 2: Create a branch</vt:lpstr>
      <vt:lpstr>This diagram shows: 	1. The main branch 	2. A new branch called feature 	3. The journey that feature takes before it's merged into main</vt:lpstr>
      <vt:lpstr>Creating a branch</vt:lpstr>
      <vt:lpstr>Step 3: Make and commit changes</vt:lpstr>
      <vt:lpstr>PowerPoint 演示文稿</vt:lpstr>
      <vt:lpstr>Step 4: Open a pull request</vt:lpstr>
      <vt:lpstr>PowerPoint 演示文稿</vt:lpstr>
      <vt:lpstr>Step 5: Merge your pull request</vt:lpstr>
      <vt:lpstr>PowerPoint 演示文稿</vt:lpstr>
      <vt:lpstr>Other Platforms </vt:lpstr>
      <vt:lpstr>Difference between GIT and GitHub</vt:lpstr>
      <vt:lpstr>PowerPoint 演示文稿</vt:lpstr>
      <vt:lpstr>PowerPoint 演示文稿</vt:lpstr>
      <vt:lpstr>The Git Lifecycle</vt:lpstr>
      <vt:lpstr>PowerPoint 演示文稿</vt:lpstr>
      <vt:lpstr>Create</vt:lpstr>
      <vt:lpstr>PowerPoint 演示文稿</vt:lpstr>
      <vt:lpstr>Modify</vt:lpstr>
      <vt:lpstr>Stage</vt:lpstr>
      <vt:lpstr>PowerPoint 演示文稿</vt:lpstr>
      <vt:lpstr>Commit</vt:lpstr>
      <vt:lpstr>PowerPoint 演示文稿</vt:lpstr>
      <vt:lpstr>PowerPoint 演示文稿</vt:lpstr>
      <vt:lpstr>Need of Staging Area</vt:lpstr>
      <vt:lpstr>GIT</vt:lpstr>
      <vt:lpstr>Git through Shell</vt:lpstr>
      <vt:lpstr>Git Bash</vt:lpstr>
      <vt:lpstr>Git CMD</vt:lpstr>
      <vt:lpstr>Git through GUI</vt:lpstr>
      <vt:lpstr>Git Download </vt:lpstr>
      <vt:lpstr>Install Git on Windows </vt:lpstr>
      <vt:lpstr>Git Commands</vt:lpstr>
      <vt:lpstr>Set Up Default Credentials for Git Config</vt:lpstr>
      <vt:lpstr>PowerPoint 演示文稿</vt:lpstr>
      <vt:lpstr>PowerPoint 演示文稿</vt:lpstr>
      <vt:lpstr>How to create repository in cli </vt:lpstr>
      <vt:lpstr>.git</vt:lpstr>
      <vt:lpstr>PowerPoint 演示文稿</vt:lpstr>
      <vt:lpstr>PowerPoint 演示文稿</vt:lpstr>
      <vt:lpstr>Deleting .git Folder </vt:lpstr>
      <vt:lpstr>Git Staging</vt:lpstr>
      <vt:lpstr>Git Status Command </vt:lpstr>
      <vt:lpstr>Git add </vt:lpstr>
      <vt:lpstr>PowerPoint 演示文稿</vt:lpstr>
      <vt:lpstr>O/P parameters of git status</vt:lpstr>
      <vt:lpstr>Git Commit </vt:lpstr>
      <vt:lpstr>Rename a file in git :</vt:lpstr>
      <vt:lpstr>Inspect &amp; Track Changes </vt:lpstr>
      <vt:lpstr>PowerPoint 演示文稿</vt:lpstr>
      <vt:lpstr>PowerPoint 演示文稿</vt:lpstr>
      <vt:lpstr>PowerPoint 演示文稿</vt:lpstr>
      <vt:lpstr>Git Diff Command output : </vt:lpstr>
      <vt:lpstr>Git Show command</vt:lpstr>
      <vt:lpstr>Connecting a Git local repository with GitHub remote repository.</vt:lpstr>
      <vt:lpstr>PowerPoint 演示文稿</vt:lpstr>
      <vt:lpstr>PowerPoint 演示文稿</vt:lpstr>
      <vt:lpstr>Git fork </vt:lpstr>
      <vt:lpstr>PowerPoint 演示文稿</vt:lpstr>
      <vt:lpstr>Cloning a Remote Repository from GitHub</vt:lpstr>
      <vt:lpstr>PowerPoint 演示文稿</vt:lpstr>
      <vt:lpstr>PowerPoint 演示文稿</vt:lpstr>
      <vt:lpstr>Difference btw git clone and git fork </vt:lpstr>
      <vt:lpstr>git push </vt:lpstr>
      <vt:lpstr>PowerPoint 演示文稿</vt:lpstr>
      <vt:lpstr>PowerPoint 演示文稿</vt:lpstr>
      <vt:lpstr>Blob </vt:lpstr>
      <vt:lpstr>PowerPoint 演示文稿</vt:lpstr>
      <vt:lpstr>Step by step directions:  Step 1:</vt:lpstr>
      <vt:lpstr>Step 2: Adding file to the staging area </vt:lpstr>
      <vt:lpstr>Step 2:</vt:lpstr>
      <vt:lpstr>Step 3 : from staging to commit </vt:lpstr>
      <vt:lpstr>Step 3 : commit of file f1.txt</vt:lpstr>
      <vt:lpstr>After committing , new files created are 25,d8</vt:lpstr>
      <vt:lpstr>Mktree and read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Git</dc:title>
  <dc:creator>divya</dc:creator>
  <cp:lastModifiedBy>divya</cp:lastModifiedBy>
  <cp:revision>83</cp:revision>
  <dcterms:created xsi:type="dcterms:W3CDTF">2024-09-26T12:51:05Z</dcterms:created>
  <dcterms:modified xsi:type="dcterms:W3CDTF">2024-09-26T12:51:05Z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1033-5.7.1.8092</vt:lpwstr>
  </property>
</Properties>
</file>