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1" r:id="rId13"/>
    <p:sldId id="292" r:id="rId14"/>
    <p:sldId id="267" r:id="rId15"/>
    <p:sldId id="293" r:id="rId16"/>
    <p:sldId id="294" r:id="rId17"/>
    <p:sldId id="268" r:id="rId18"/>
    <p:sldId id="295" r:id="rId19"/>
    <p:sldId id="269" r:id="rId20"/>
    <p:sldId id="270" r:id="rId21"/>
    <p:sldId id="296" r:id="rId22"/>
    <p:sldId id="297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30635" y="276828"/>
            <a:ext cx="508272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0" dirty="0"/>
              <a:pPr marL="122555">
                <a:lnSpc>
                  <a:spcPts val="142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0" dirty="0"/>
              <a:pPr marL="122555">
                <a:lnSpc>
                  <a:spcPts val="142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0" dirty="0"/>
              <a:pPr marL="122555">
                <a:lnSpc>
                  <a:spcPts val="142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0" dirty="0"/>
              <a:pPr marL="122555">
                <a:lnSpc>
                  <a:spcPts val="142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0" dirty="0"/>
              <a:pPr marL="122555">
                <a:lnSpc>
                  <a:spcPts val="1425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025" y="99631"/>
            <a:ext cx="8030209" cy="1129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1187834"/>
            <a:ext cx="7964170" cy="3154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3459" y="6443112"/>
            <a:ext cx="258747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2555">
              <a:lnSpc>
                <a:spcPts val="1425"/>
              </a:lnSpc>
            </a:pPr>
            <a:fld id="{81D60167-4931-47E6-BA6A-407CBD079E47}" type="slidenum">
              <a:rPr spc="-50" dirty="0"/>
              <a:pPr marL="122555">
                <a:lnSpc>
                  <a:spcPts val="1425"/>
                </a:lnSpc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alculator.aw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regions_az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210" y="4426711"/>
            <a:ext cx="54603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smtClean="0"/>
              <a:t>What</a:t>
            </a:r>
            <a:r>
              <a:rPr sz="3600" spc="-25" smtClean="0"/>
              <a:t> </a:t>
            </a:r>
            <a:r>
              <a:rPr sz="3600" dirty="0"/>
              <a:t>is</a:t>
            </a:r>
            <a:r>
              <a:rPr sz="3600" spc="-15" dirty="0"/>
              <a:t> </a:t>
            </a:r>
            <a:r>
              <a:rPr sz="3600" dirty="0"/>
              <a:t>Cloud</a:t>
            </a:r>
            <a:r>
              <a:rPr sz="3600" spc="-15" dirty="0"/>
              <a:t> </a:t>
            </a:r>
            <a:r>
              <a:rPr sz="3600" spc="-10" dirty="0"/>
              <a:t>Computing?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Cloud</a:t>
            </a:r>
            <a:r>
              <a:rPr sz="3600" b="1" spc="-12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Deployment</a:t>
            </a:r>
            <a:r>
              <a:rPr sz="3600" b="1" spc="-12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Models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025" y="1247240"/>
            <a:ext cx="8307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deployment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model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defines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cloud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cloud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infrastructure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resides.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787" y="2256473"/>
            <a:ext cx="6629399" cy="3657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07" y="298703"/>
            <a:ext cx="2061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Public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Cloud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892" y="1006855"/>
            <a:ext cx="8201659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20675" algn="l"/>
              </a:tabLst>
            </a:pPr>
            <a:r>
              <a:rPr sz="1800" dirty="0">
                <a:latin typeface="Times New Roman"/>
                <a:cs typeface="Times New Roman"/>
              </a:rPr>
              <a:t>Cloud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infrastructure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provisioned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use.</a:t>
            </a:r>
            <a:endParaRPr sz="180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20675" algn="l"/>
              </a:tabLst>
            </a:pPr>
            <a:r>
              <a:rPr sz="1800" dirty="0">
                <a:latin typeface="Times New Roman"/>
                <a:cs typeface="Times New Roman"/>
              </a:rPr>
              <a:t>Exists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premises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CSP</a:t>
            </a:r>
            <a:endParaRPr sz="1800">
              <a:latin typeface="Times New Roman"/>
              <a:cs typeface="Times New Roman"/>
            </a:endParaRPr>
          </a:p>
          <a:p>
            <a:pPr marL="321310" marR="5080" indent="-309245">
              <a:lnSpc>
                <a:spcPct val="150000"/>
              </a:lnSpc>
              <a:spcBef>
                <a:spcPts val="360"/>
              </a:spcBef>
              <a:buFont typeface="Arial MT"/>
              <a:buChar char="•"/>
              <a:tabLst>
                <a:tab pos="321310" algn="l"/>
              </a:tabLst>
            </a:pPr>
            <a:r>
              <a:rPr sz="1800" dirty="0">
                <a:latin typeface="Times New Roman"/>
                <a:cs typeface="Times New Roman"/>
              </a:rPr>
              <a:t>Consumers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cloud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providers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pay </a:t>
            </a:r>
            <a:r>
              <a:rPr sz="1800" dirty="0">
                <a:latin typeface="Times New Roman"/>
                <a:cs typeface="Times New Roman"/>
              </a:rPr>
              <a:t>metered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usage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charges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(most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closely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resembles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discussed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beginning).</a:t>
            </a:r>
            <a:endParaRPr sz="180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20675" algn="l"/>
              </a:tabLst>
            </a:pPr>
            <a:r>
              <a:rPr sz="1800" dirty="0">
                <a:latin typeface="Times New Roman"/>
                <a:cs typeface="Times New Roman"/>
              </a:rPr>
              <a:t>Most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cost-</a:t>
            </a:r>
            <a:r>
              <a:rPr sz="1800" dirty="0">
                <a:latin typeface="Times New Roman"/>
                <a:cs typeface="Times New Roman"/>
              </a:rPr>
              <a:t>effective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multitenancy,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enormous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scalability</a:t>
            </a:r>
            <a:endParaRPr sz="1800">
              <a:latin typeface="Times New Roman"/>
              <a:cs typeface="Times New Roman"/>
            </a:endParaRPr>
          </a:p>
          <a:p>
            <a:pPr marL="321310" marR="170815" indent="-309245">
              <a:lnSpc>
                <a:spcPct val="150000"/>
              </a:lnSpc>
              <a:spcBef>
                <a:spcPts val="360"/>
              </a:spcBef>
              <a:buFont typeface="Arial MT"/>
              <a:buChar char="•"/>
              <a:tabLst>
                <a:tab pos="321310" algn="l"/>
              </a:tabLst>
            </a:pPr>
            <a:r>
              <a:rPr sz="1800" spc="-10" dirty="0">
                <a:latin typeface="Times New Roman"/>
                <a:cs typeface="Times New Roman"/>
              </a:rPr>
              <a:t>Enterprises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equipment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(this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concern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organizations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regulatory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legislative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mandates).</a:t>
            </a:r>
            <a:endParaRPr sz="180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20675" algn="l"/>
              </a:tabLst>
            </a:pP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e.g.,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AWS,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Google,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Salesforce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Dell\Downloads\WhatsApp Image 2024-08-26 at 9.39.44 AM.jpeg"/>
          <p:cNvPicPr>
            <a:picLocks noChangeAspect="1" noChangeArrowheads="1"/>
          </p:cNvPicPr>
          <p:nvPr/>
        </p:nvPicPr>
        <p:blipFill>
          <a:blip r:embed="rId2"/>
          <a:srcRect t="6667" b="71111"/>
          <a:stretch>
            <a:fillRect/>
          </a:stretch>
        </p:blipFill>
        <p:spPr bwMode="auto">
          <a:xfrm>
            <a:off x="228600" y="228600"/>
            <a:ext cx="84582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Dell\Downloads\WhatsApp Image 2024-08-26 at 9.39.45 AM.jpeg"/>
          <p:cNvPicPr>
            <a:picLocks noChangeAspect="1" noChangeArrowheads="1"/>
          </p:cNvPicPr>
          <p:nvPr/>
        </p:nvPicPr>
        <p:blipFill>
          <a:blip r:embed="rId2"/>
          <a:srcRect t="7778" b="71111"/>
          <a:stretch>
            <a:fillRect/>
          </a:stretch>
        </p:blipFill>
        <p:spPr bwMode="auto">
          <a:xfrm>
            <a:off x="228600" y="152400"/>
            <a:ext cx="85344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360" y="323767"/>
            <a:ext cx="2228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Private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Cloud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692" y="945896"/>
            <a:ext cx="800290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334010" indent="-309245">
              <a:lnSpc>
                <a:spcPct val="150000"/>
              </a:lnSpc>
              <a:spcBef>
                <a:spcPts val="100"/>
              </a:spcBef>
              <a:buChar char="•"/>
              <a:tabLst>
                <a:tab pos="334010" algn="l"/>
              </a:tabLst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exclusive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single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organization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multiple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consumers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(e.g., </a:t>
            </a:r>
            <a:r>
              <a:rPr sz="1800" dirty="0">
                <a:latin typeface="Arial MT"/>
                <a:cs typeface="Arial MT"/>
              </a:rPr>
              <a:t>departments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business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units)</a:t>
            </a:r>
            <a:endParaRPr sz="1800">
              <a:latin typeface="Arial MT"/>
              <a:cs typeface="Arial MT"/>
            </a:endParaRPr>
          </a:p>
          <a:p>
            <a:pPr marL="334010" marR="599440" indent="-309245">
              <a:lnSpc>
                <a:spcPct val="150000"/>
              </a:lnSpc>
              <a:spcBef>
                <a:spcPts val="359"/>
              </a:spcBef>
              <a:buChar char="•"/>
              <a:tabLst>
                <a:tab pos="334010" algn="l"/>
              </a:tabLst>
            </a:pPr>
            <a:r>
              <a:rPr sz="1800" dirty="0">
                <a:latin typeface="Arial MT"/>
                <a:cs typeface="Arial MT"/>
              </a:rPr>
              <a:t>Infrastructure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owned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organization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on-premise</a:t>
            </a:r>
            <a:r>
              <a:rPr sz="1800" spc="-15" baseline="30092" dirty="0">
                <a:latin typeface="Arial MT"/>
                <a:cs typeface="Arial MT"/>
              </a:rPr>
              <a:t>1 </a:t>
            </a:r>
            <a:r>
              <a:rPr sz="1800" spc="-10" dirty="0">
                <a:latin typeface="Arial MT"/>
                <a:cs typeface="Arial MT"/>
              </a:rPr>
              <a:t>(cost-intensive).</a:t>
            </a:r>
            <a:endParaRPr sz="1800">
              <a:latin typeface="Arial MT"/>
              <a:cs typeface="Arial MT"/>
            </a:endParaRPr>
          </a:p>
          <a:p>
            <a:pPr marL="333375" indent="-307975">
              <a:lnSpc>
                <a:spcPct val="100000"/>
              </a:lnSpc>
              <a:spcBef>
                <a:spcPts val="1440"/>
              </a:spcBef>
              <a:buChar char="•"/>
              <a:tabLst>
                <a:tab pos="333375" algn="l"/>
              </a:tabLst>
            </a:pPr>
            <a:r>
              <a:rPr sz="1800" dirty="0">
                <a:latin typeface="Arial MT"/>
                <a:cs typeface="Arial MT"/>
              </a:rPr>
              <a:t>Requires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in-</a:t>
            </a:r>
            <a:r>
              <a:rPr sz="1800" dirty="0">
                <a:latin typeface="Arial MT"/>
                <a:cs typeface="Arial MT"/>
              </a:rPr>
              <a:t>house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skills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expertise</a:t>
            </a:r>
            <a:endParaRPr sz="1800">
              <a:latin typeface="Arial MT"/>
              <a:cs typeface="Arial MT"/>
            </a:endParaRPr>
          </a:p>
          <a:p>
            <a:pPr marL="333375" indent="-307975">
              <a:lnSpc>
                <a:spcPct val="100000"/>
              </a:lnSpc>
              <a:spcBef>
                <a:spcPts val="1440"/>
              </a:spcBef>
              <a:buChar char="•"/>
              <a:tabLst>
                <a:tab pos="333375" algn="l"/>
              </a:tabLst>
            </a:pP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location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security,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limited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scalability</a:t>
            </a:r>
            <a:endParaRPr sz="1800">
              <a:latin typeface="Arial MT"/>
              <a:cs typeface="Arial MT"/>
            </a:endParaRPr>
          </a:p>
          <a:p>
            <a:pPr marL="334010" marR="17780" indent="-309245">
              <a:lnSpc>
                <a:spcPct val="150000"/>
              </a:lnSpc>
              <a:spcBef>
                <a:spcPts val="360"/>
              </a:spcBef>
              <a:buChar char="•"/>
              <a:tabLst>
                <a:tab pos="334010" algn="l"/>
              </a:tabLst>
            </a:pPr>
            <a:r>
              <a:rPr sz="1800" dirty="0">
                <a:latin typeface="Arial MT"/>
                <a:cs typeface="Arial MT"/>
              </a:rPr>
              <a:t>Preferred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choice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companies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already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own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center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developed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infrastructure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driven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legal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compliance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8859" y="6428676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12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25" y="6375653"/>
            <a:ext cx="801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200" baseline="31250" dirty="0">
                <a:latin typeface="Calibri"/>
                <a:cs typeface="Calibri"/>
              </a:rPr>
              <a:t>1</a:t>
            </a:r>
            <a:r>
              <a:rPr sz="1200" spc="104" baseline="312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organization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expertise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own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infrastructure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reasons,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private </a:t>
            </a:r>
            <a:r>
              <a:rPr sz="1200" dirty="0">
                <a:latin typeface="Calibri"/>
                <a:cs typeface="Calibri"/>
              </a:rPr>
              <a:t>cloud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third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hosted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off-premise.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Dell\Downloads\WhatsApp Image 2024-08-26 at 9.39.45 AM (1).jpeg"/>
          <p:cNvPicPr>
            <a:picLocks noChangeAspect="1" noChangeArrowheads="1"/>
          </p:cNvPicPr>
          <p:nvPr/>
        </p:nvPicPr>
        <p:blipFill>
          <a:blip r:embed="rId2"/>
          <a:srcRect t="6667" b="71111"/>
          <a:stretch>
            <a:fillRect/>
          </a:stretch>
        </p:blipFill>
        <p:spPr bwMode="auto">
          <a:xfrm>
            <a:off x="381000" y="228600"/>
            <a:ext cx="83058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C:\Users\Dell\Downloads\WhatsApp Image 2024-08-26 at 10.14.21 AM.jpeg"/>
          <p:cNvPicPr>
            <a:picLocks noChangeAspect="1" noChangeArrowheads="1"/>
          </p:cNvPicPr>
          <p:nvPr/>
        </p:nvPicPr>
        <p:blipFill>
          <a:blip r:embed="rId2"/>
          <a:srcRect t="6667" b="70000"/>
          <a:stretch>
            <a:fillRect/>
          </a:stretch>
        </p:blipFill>
        <p:spPr bwMode="auto">
          <a:xfrm>
            <a:off x="457200" y="228600"/>
            <a:ext cx="80772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8395" y="306323"/>
            <a:ext cx="2165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Hybrid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Cloud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442" y="1124966"/>
            <a:ext cx="763778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00"/>
              </a:spcBef>
              <a:buChar char="•"/>
              <a:tabLst>
                <a:tab pos="32067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combination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public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private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cloud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models</a:t>
            </a:r>
            <a:endParaRPr sz="1800">
              <a:latin typeface="Arial MT"/>
              <a:cs typeface="Arial MT"/>
            </a:endParaRPr>
          </a:p>
          <a:p>
            <a:pPr marL="321310" marR="5080" indent="-309245">
              <a:lnSpc>
                <a:spcPct val="150000"/>
              </a:lnSpc>
              <a:spcBef>
                <a:spcPts val="359"/>
              </a:spcBef>
              <a:buChar char="•"/>
              <a:tabLst>
                <a:tab pos="32131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unique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entities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bridged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together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standardized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proprietary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technology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enables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portability.</a:t>
            </a:r>
            <a:endParaRPr sz="1800">
              <a:latin typeface="Arial MT"/>
              <a:cs typeface="Arial MT"/>
            </a:endParaRPr>
          </a:p>
          <a:p>
            <a:pPr marL="320675" indent="-307975">
              <a:lnSpc>
                <a:spcPct val="100000"/>
              </a:lnSpc>
              <a:spcBef>
                <a:spcPts val="1440"/>
              </a:spcBef>
              <a:buChar char="•"/>
              <a:tabLst>
                <a:tab pos="320675" algn="l"/>
              </a:tabLst>
            </a:pPr>
            <a:r>
              <a:rPr sz="1800" dirty="0">
                <a:latin typeface="Arial MT"/>
                <a:cs typeface="Arial MT"/>
              </a:rPr>
              <a:t>Harder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management,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alignment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business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needs</a:t>
            </a:r>
            <a:endParaRPr sz="1800">
              <a:latin typeface="Arial MT"/>
              <a:cs typeface="Arial MT"/>
            </a:endParaRPr>
          </a:p>
          <a:p>
            <a:pPr marL="321310" marR="133350" indent="-309245">
              <a:lnSpc>
                <a:spcPct val="150000"/>
              </a:lnSpc>
              <a:spcBef>
                <a:spcPts val="359"/>
              </a:spcBef>
              <a:buChar char="•"/>
              <a:tabLst>
                <a:tab pos="321310" algn="l"/>
              </a:tabLst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organization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own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center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facility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choose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utilize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public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cloud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inexpensive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backup.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 descr="C:\Users\Dell\Downloads\WhatsApp Image 2024-08-26 at 9.39.43 AM.jpeg"/>
          <p:cNvPicPr>
            <a:picLocks noChangeAspect="1" noChangeArrowheads="1"/>
          </p:cNvPicPr>
          <p:nvPr/>
        </p:nvPicPr>
        <p:blipFill>
          <a:blip r:embed="rId2"/>
          <a:srcRect t="6667" b="71111"/>
          <a:stretch>
            <a:fillRect/>
          </a:stretch>
        </p:blipFill>
        <p:spPr bwMode="auto">
          <a:xfrm>
            <a:off x="457200" y="152400"/>
            <a:ext cx="8077200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280" rIns="0" bIns="0" rtlCol="0">
            <a:spAutoFit/>
          </a:bodyPr>
          <a:lstStyle/>
          <a:p>
            <a:pPr marL="123444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Cloud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Bursting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Hybrid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Clouds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302" y="1239163"/>
            <a:ext cx="8082280" cy="356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04165">
              <a:lnSpc>
                <a:spcPct val="100000"/>
              </a:lnSpc>
              <a:spcBef>
                <a:spcPts val="100"/>
              </a:spcBef>
              <a:buChar char="•"/>
              <a:tabLst>
                <a:tab pos="324485" algn="l"/>
              </a:tabLst>
            </a:pP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private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cloud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resources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support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applications</a:t>
            </a:r>
            <a:endParaRPr sz="2000">
              <a:latin typeface="Arial MT"/>
              <a:cs typeface="Arial MT"/>
            </a:endParaRPr>
          </a:p>
          <a:p>
            <a:pPr marL="325120" marR="581660" indent="-304800">
              <a:lnSpc>
                <a:spcPct val="150000"/>
              </a:lnSpc>
              <a:spcBef>
                <a:spcPts val="400"/>
              </a:spcBef>
              <a:buChar char="•"/>
              <a:tabLst>
                <a:tab pos="325120" algn="l"/>
              </a:tabLst>
            </a:pP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spike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exceeds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local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resource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limits,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bursts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are </a:t>
            </a:r>
            <a:r>
              <a:rPr sz="2000" dirty="0">
                <a:latin typeface="Arial MT"/>
                <a:cs typeface="Arial MT"/>
              </a:rPr>
              <a:t>managed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public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cloud.</a:t>
            </a:r>
            <a:endParaRPr sz="2000">
              <a:latin typeface="Arial MT"/>
              <a:cs typeface="Arial MT"/>
            </a:endParaRPr>
          </a:p>
          <a:p>
            <a:pPr marL="325120" marR="5080" indent="-312420">
              <a:lnSpc>
                <a:spcPct val="150000"/>
              </a:lnSpc>
              <a:spcBef>
                <a:spcPts val="575"/>
              </a:spcBef>
              <a:buChar char="•"/>
              <a:tabLst>
                <a:tab pos="325120" algn="l"/>
              </a:tabLst>
            </a:pP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e.g.,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preparation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company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experience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tremendous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increase</a:t>
            </a:r>
            <a:r>
              <a:rPr sz="1600" spc="-25" dirty="0">
                <a:latin typeface="Arial MT"/>
                <a:cs typeface="Arial MT"/>
              </a:rPr>
              <a:t> in </a:t>
            </a:r>
            <a:r>
              <a:rPr sz="1600" dirty="0">
                <a:latin typeface="Arial MT"/>
                <a:cs typeface="Arial MT"/>
              </a:rPr>
              <a:t>volume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(two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three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usual)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during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tax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season.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company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buys </a:t>
            </a:r>
            <a:r>
              <a:rPr sz="1600" dirty="0">
                <a:latin typeface="Arial MT"/>
                <a:cs typeface="Arial MT"/>
              </a:rPr>
              <a:t>resources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on-</a:t>
            </a:r>
            <a:r>
              <a:rPr sz="1600" dirty="0">
                <a:latin typeface="Arial MT"/>
                <a:cs typeface="Arial MT"/>
              </a:rPr>
              <a:t>premise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meet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peak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load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year,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most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resources</a:t>
            </a:r>
            <a:r>
              <a:rPr sz="1600" spc="-20" dirty="0">
                <a:latin typeface="Arial MT"/>
                <a:cs typeface="Arial MT"/>
              </a:rPr>
              <a:t> will </a:t>
            </a:r>
            <a:r>
              <a:rPr sz="1600" dirty="0">
                <a:latin typeface="Arial MT"/>
                <a:cs typeface="Arial MT"/>
              </a:rPr>
              <a:t>remain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idle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year.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good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strategy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would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invest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resources</a:t>
            </a:r>
            <a:endParaRPr sz="1600">
              <a:latin typeface="Arial MT"/>
              <a:cs typeface="Arial MT"/>
            </a:endParaRPr>
          </a:p>
          <a:p>
            <a:pPr marL="325120" marR="86360">
              <a:lnSpc>
                <a:spcPct val="150000"/>
              </a:lnSpc>
            </a:pPr>
            <a:r>
              <a:rPr sz="1600" spc="-10" dirty="0">
                <a:latin typeface="Arial MT"/>
                <a:cs typeface="Arial MT"/>
              </a:rPr>
              <a:t>on-</a:t>
            </a:r>
            <a:r>
              <a:rPr sz="1600" dirty="0">
                <a:latin typeface="Arial MT"/>
                <a:cs typeface="Arial MT"/>
              </a:rPr>
              <a:t>premise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meet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typical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load.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When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traffic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hits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peak,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utilize</a:t>
            </a:r>
            <a:r>
              <a:rPr sz="1600" spc="4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public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heavy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lifting.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934" y="1869440"/>
            <a:ext cx="4926965" cy="2870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Computing?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Times New Roman"/>
                <a:cs typeface="Times New Roman"/>
              </a:rPr>
              <a:t>NIST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Times New Roman"/>
                <a:cs typeface="Times New Roman"/>
              </a:rPr>
              <a:t>Essential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Characteristics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Deployment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Drivers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Times New Roman"/>
                <a:cs typeface="Times New Roman"/>
              </a:rPr>
              <a:t>Considerations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Adoption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Amazon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spc="-50" dirty="0"/>
              <a:pPr marL="122555">
                <a:lnSpc>
                  <a:spcPts val="1425"/>
                </a:lnSpc>
              </a:pPr>
              <a:t>2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71" rIns="0" bIns="0" rtlCol="0">
            <a:spAutoFit/>
          </a:bodyPr>
          <a:lstStyle/>
          <a:p>
            <a:pPr marL="3310254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alibri"/>
                <a:cs typeface="Calibri"/>
              </a:rPr>
              <a:t>Overview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552" y="356389"/>
            <a:ext cx="2986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Community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Cloud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392" y="1034442"/>
            <a:ext cx="7204709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marR="80010" indent="-309245">
              <a:lnSpc>
                <a:spcPct val="150000"/>
              </a:lnSpc>
              <a:spcBef>
                <a:spcPts val="100"/>
              </a:spcBef>
              <a:buChar char="•"/>
              <a:tabLst>
                <a:tab pos="321310" algn="l"/>
              </a:tabLst>
            </a:pPr>
            <a:r>
              <a:rPr sz="1800" dirty="0">
                <a:latin typeface="Arial MT"/>
                <a:cs typeface="Arial MT"/>
              </a:rPr>
              <a:t>Cloud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infrastructure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provisioned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multiple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organizations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shared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concerns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(e.g.,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mission,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security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policy, </a:t>
            </a:r>
            <a:r>
              <a:rPr sz="1800" dirty="0">
                <a:latin typeface="Arial MT"/>
                <a:cs typeface="Arial MT"/>
              </a:rPr>
              <a:t>compliance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considerations).</a:t>
            </a:r>
            <a:endParaRPr sz="1800">
              <a:latin typeface="Arial MT"/>
              <a:cs typeface="Arial MT"/>
            </a:endParaRPr>
          </a:p>
          <a:p>
            <a:pPr marL="321310" marR="5080" indent="-309245">
              <a:lnSpc>
                <a:spcPct val="150000"/>
              </a:lnSpc>
              <a:spcBef>
                <a:spcPts val="360"/>
              </a:spcBef>
              <a:buChar char="•"/>
              <a:tabLst>
                <a:tab pos="321310" algn="l"/>
              </a:tabLst>
            </a:pPr>
            <a:r>
              <a:rPr sz="1800" dirty="0">
                <a:latin typeface="Arial MT"/>
                <a:cs typeface="Arial MT"/>
              </a:rPr>
              <a:t>Owned,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managed,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organizations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themselves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or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third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party</a:t>
            </a:r>
            <a:endParaRPr sz="1800">
              <a:latin typeface="Arial MT"/>
              <a:cs typeface="Arial MT"/>
            </a:endParaRPr>
          </a:p>
          <a:p>
            <a:pPr marL="320675" indent="-307975">
              <a:lnSpc>
                <a:spcPct val="100000"/>
              </a:lnSpc>
              <a:spcBef>
                <a:spcPts val="1440"/>
              </a:spcBef>
              <a:buChar char="•"/>
              <a:tabLst>
                <a:tab pos="320675" algn="l"/>
              </a:tabLst>
            </a:pPr>
            <a:r>
              <a:rPr sz="1800" dirty="0">
                <a:latin typeface="Arial MT"/>
                <a:cs typeface="Arial MT"/>
              </a:rPr>
              <a:t>On-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off-premise</a:t>
            </a:r>
            <a:endParaRPr sz="1800">
              <a:latin typeface="Arial MT"/>
              <a:cs typeface="Arial MT"/>
            </a:endParaRPr>
          </a:p>
          <a:p>
            <a:pPr marL="321310" marR="426084" indent="-309245">
              <a:lnSpc>
                <a:spcPct val="150000"/>
              </a:lnSpc>
              <a:spcBef>
                <a:spcPts val="360"/>
              </a:spcBef>
              <a:buChar char="•"/>
              <a:tabLst>
                <a:tab pos="321310" algn="l"/>
              </a:tabLst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Government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agencies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similar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for </a:t>
            </a:r>
            <a:r>
              <a:rPr sz="1800" dirty="0">
                <a:latin typeface="Arial MT"/>
                <a:cs typeface="Arial MT"/>
              </a:rPr>
              <a:t>security,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privacy,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audit,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etc.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Community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cloud.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C:\Users\Dell\Downloads\WhatsApp Image 2024-08-26 at 9.39.43 AM (2).jpeg"/>
          <p:cNvPicPr>
            <a:picLocks noChangeAspect="1" noChangeArrowheads="1"/>
          </p:cNvPicPr>
          <p:nvPr/>
        </p:nvPicPr>
        <p:blipFill>
          <a:blip r:embed="rId2"/>
          <a:srcRect l="10691" t="6667" r="8235" b="72222"/>
          <a:stretch>
            <a:fillRect/>
          </a:stretch>
        </p:blipFill>
        <p:spPr bwMode="auto">
          <a:xfrm>
            <a:off x="381000" y="1066800"/>
            <a:ext cx="81534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C:\Users\Dell\Downloads\WhatsApp Image 2024-08-26 at 9.39.43 AM (1).jpeg"/>
          <p:cNvPicPr>
            <a:picLocks noChangeAspect="1" noChangeArrowheads="1"/>
          </p:cNvPicPr>
          <p:nvPr/>
        </p:nvPicPr>
        <p:blipFill>
          <a:blip r:embed="rId2"/>
          <a:srcRect l="20519" t="6667" r="10691" b="71111"/>
          <a:stretch>
            <a:fillRect/>
          </a:stretch>
        </p:blipFill>
        <p:spPr bwMode="auto">
          <a:xfrm>
            <a:off x="381000" y="1143000"/>
            <a:ext cx="83058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198637"/>
            <a:ext cx="8310245" cy="150558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R="224154" algn="ctr">
              <a:lnSpc>
                <a:spcPct val="100000"/>
              </a:lnSpc>
              <a:spcBef>
                <a:spcPts val="1045"/>
              </a:spcBef>
            </a:pPr>
            <a:r>
              <a:rPr sz="3600" b="1" dirty="0">
                <a:latin typeface="Calibri"/>
                <a:cs typeface="Calibri"/>
              </a:rPr>
              <a:t>Cloud</a:t>
            </a:r>
            <a:r>
              <a:rPr sz="3600" b="1" spc="-7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Service</a:t>
            </a:r>
            <a:r>
              <a:rPr sz="3600" b="1" spc="-75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Models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3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Service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provider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offering.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025" y="6496304"/>
            <a:ext cx="5543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“as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service”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implies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SaaS,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PaaS,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IaaS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delivered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software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004" y="1837720"/>
            <a:ext cx="8162924" cy="44957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24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485" rIns="0" bIns="0" rtlCol="0">
            <a:spAutoFit/>
          </a:bodyPr>
          <a:lstStyle/>
          <a:p>
            <a:pPr marL="181800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Characteristics</a:t>
            </a:r>
            <a:r>
              <a:rPr sz="3600" spc="-10" dirty="0"/>
              <a:t>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spc="-20" dirty="0"/>
              <a:t>IaaS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21692" y="1357197"/>
            <a:ext cx="7312659" cy="29057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180"/>
              </a:spcBef>
              <a:buChar char="•"/>
              <a:tabLst>
                <a:tab pos="263525" algn="l"/>
              </a:tabLst>
            </a:pPr>
            <a:r>
              <a:rPr sz="1800" dirty="0">
                <a:latin typeface="Arial MT"/>
                <a:cs typeface="Arial MT"/>
              </a:rPr>
              <a:t>Provision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hardware</a:t>
            </a:r>
            <a:endParaRPr sz="1800">
              <a:latin typeface="Arial MT"/>
              <a:cs typeface="Arial MT"/>
            </a:endParaRPr>
          </a:p>
          <a:p>
            <a:pPr marL="264160" marR="207645" indent="-252095">
              <a:lnSpc>
                <a:spcPct val="150000"/>
              </a:lnSpc>
              <a:buChar char="•"/>
              <a:tabLst>
                <a:tab pos="264160" algn="l"/>
              </a:tabLst>
            </a:pPr>
            <a:r>
              <a:rPr sz="1800" dirty="0">
                <a:latin typeface="Arial MT"/>
                <a:cs typeface="Arial MT"/>
              </a:rPr>
              <a:t>IaaS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reduces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eliminates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capital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costs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complexities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owning </a:t>
            </a:r>
            <a:r>
              <a:rPr sz="1800" dirty="0">
                <a:latin typeface="Arial MT"/>
                <a:cs typeface="Arial MT"/>
              </a:rPr>
              <a:t>hardware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(why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them?).</a:t>
            </a:r>
            <a:endParaRPr sz="1800">
              <a:latin typeface="Arial MT"/>
              <a:cs typeface="Arial MT"/>
            </a:endParaRPr>
          </a:p>
          <a:p>
            <a:pPr marL="264160" marR="5080" indent="-252095">
              <a:lnSpc>
                <a:spcPct val="150000"/>
              </a:lnSpc>
              <a:buChar char="•"/>
              <a:tabLst>
                <a:tab pos="264160" algn="l"/>
              </a:tabLst>
            </a:pPr>
            <a:r>
              <a:rPr sz="1800" dirty="0">
                <a:latin typeface="Arial MT"/>
                <a:cs typeface="Arial MT"/>
              </a:rPr>
              <a:t>CSP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infrastructure;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responsible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other </a:t>
            </a:r>
            <a:r>
              <a:rPr sz="1800" dirty="0">
                <a:latin typeface="Arial MT"/>
                <a:cs typeface="Arial MT"/>
              </a:rPr>
              <a:t>aspects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deployment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applications</a:t>
            </a:r>
            <a:endParaRPr sz="1800">
              <a:latin typeface="Arial MT"/>
              <a:cs typeface="Arial MT"/>
            </a:endParaRPr>
          </a:p>
          <a:p>
            <a:pPr marL="264160" marR="233679" indent="-252095">
              <a:lnSpc>
                <a:spcPct val="150000"/>
              </a:lnSpc>
              <a:buChar char="•"/>
              <a:tabLst>
                <a:tab pos="264160" algn="l"/>
              </a:tabLst>
            </a:pPr>
            <a:r>
              <a:rPr sz="1800" dirty="0">
                <a:latin typeface="Arial MT"/>
                <a:cs typeface="Arial MT"/>
              </a:rPr>
              <a:t>IaaS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layer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cloud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stack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foundation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both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SaaS.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25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720" y="295928"/>
            <a:ext cx="479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Characteristics</a:t>
            </a:r>
            <a:r>
              <a:rPr sz="3600" spc="-10" dirty="0"/>
              <a:t>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spc="-20" dirty="0"/>
              <a:t>PaaS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69292" y="1044212"/>
            <a:ext cx="781812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0160" indent="-252095">
              <a:lnSpc>
                <a:spcPct val="150000"/>
              </a:lnSpc>
              <a:spcBef>
                <a:spcPts val="100"/>
              </a:spcBef>
              <a:buChar char="•"/>
              <a:tabLst>
                <a:tab pos="264160" algn="l"/>
                <a:tab pos="1289685" algn="l"/>
                <a:tab pos="1680210" algn="l"/>
                <a:tab pos="3072130" algn="l"/>
                <a:tab pos="3474720" algn="l"/>
                <a:tab pos="4448175" algn="l"/>
                <a:tab pos="4965700" algn="l"/>
                <a:tab pos="5610225" algn="l"/>
                <a:tab pos="7052945" algn="l"/>
                <a:tab pos="7379970" algn="l"/>
              </a:tabLst>
            </a:pPr>
            <a:r>
              <a:rPr sz="1800" spc="-10" dirty="0">
                <a:latin typeface="Arial MT"/>
                <a:cs typeface="Arial MT"/>
              </a:rPr>
              <a:t>Provides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environment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for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low-</a:t>
            </a:r>
            <a:r>
              <a:rPr sz="1800" spc="-20" dirty="0">
                <a:latin typeface="Arial MT"/>
                <a:cs typeface="Arial MT"/>
              </a:rPr>
              <a:t>cost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rapid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development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new </a:t>
            </a:r>
            <a:r>
              <a:rPr sz="1800" dirty="0">
                <a:latin typeface="Arial MT"/>
                <a:cs typeface="Arial MT"/>
              </a:rPr>
              <a:t>applications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(e.g.,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web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mobile).</a:t>
            </a:r>
            <a:endParaRPr sz="1800">
              <a:latin typeface="Arial MT"/>
              <a:cs typeface="Arial MT"/>
            </a:endParaRPr>
          </a:p>
          <a:p>
            <a:pPr marL="264160" marR="60960" indent="-252095">
              <a:lnSpc>
                <a:spcPct val="150000"/>
              </a:lnSpc>
              <a:buChar char="•"/>
              <a:tabLst>
                <a:tab pos="264160" algn="l"/>
                <a:tab pos="937894" algn="l"/>
                <a:tab pos="2058035" algn="l"/>
                <a:tab pos="2567940" algn="l"/>
                <a:tab pos="3712845" algn="l"/>
                <a:tab pos="4667885" algn="l"/>
                <a:tab pos="5104765" algn="l"/>
                <a:tab pos="6402070" algn="l"/>
              </a:tabLst>
            </a:pPr>
            <a:r>
              <a:rPr sz="1800" spc="-20" dirty="0">
                <a:latin typeface="Arial MT"/>
                <a:cs typeface="Arial MT"/>
              </a:rPr>
              <a:t>Most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platforms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are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accessed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through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i="1" spc="-10" dirty="0">
                <a:latin typeface="Arial"/>
                <a:cs typeface="Arial"/>
              </a:rPr>
              <a:t>Application</a:t>
            </a:r>
            <a:r>
              <a:rPr sz="1800" i="1" dirty="0">
                <a:latin typeface="Arial"/>
                <a:cs typeface="Arial"/>
              </a:rPr>
              <a:t>	</a:t>
            </a:r>
            <a:r>
              <a:rPr sz="1800" i="1" spc="-10" dirty="0">
                <a:latin typeface="Arial"/>
                <a:cs typeface="Arial"/>
              </a:rPr>
              <a:t>programming </a:t>
            </a:r>
            <a:r>
              <a:rPr sz="1800" i="1" dirty="0">
                <a:latin typeface="Arial"/>
                <a:cs typeface="Arial"/>
              </a:rPr>
              <a:t>interface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or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API.</a:t>
            </a:r>
            <a:endParaRPr sz="1800">
              <a:latin typeface="Arial"/>
              <a:cs typeface="Arial"/>
            </a:endParaRPr>
          </a:p>
          <a:p>
            <a:pPr marL="264160" marR="5080" indent="-252095">
              <a:lnSpc>
                <a:spcPct val="150000"/>
              </a:lnSpc>
              <a:buChar char="•"/>
              <a:tabLst>
                <a:tab pos="264160" algn="l"/>
              </a:tabLst>
            </a:pPr>
            <a:r>
              <a:rPr sz="1800" dirty="0">
                <a:latin typeface="Arial MT"/>
                <a:cs typeface="Arial MT"/>
              </a:rPr>
              <a:t>Application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developers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complete</a:t>
            </a:r>
            <a:r>
              <a:rPr sz="1800" spc="1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1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deployed</a:t>
            </a:r>
            <a:r>
              <a:rPr sz="1800" spc="1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applications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configuration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settings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application-</a:t>
            </a:r>
            <a:r>
              <a:rPr sz="1800" dirty="0">
                <a:latin typeface="Arial MT"/>
                <a:cs typeface="Arial MT"/>
              </a:rPr>
              <a:t>hosting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environment,</a:t>
            </a:r>
            <a:r>
              <a:rPr sz="1800" spc="1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</a:t>
            </a:r>
            <a:r>
              <a:rPr sz="1800" spc="15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do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292" y="3513092"/>
            <a:ext cx="674560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>
              <a:lnSpc>
                <a:spcPct val="150000"/>
              </a:lnSpc>
              <a:spcBef>
                <a:spcPts val="100"/>
              </a:spcBef>
              <a:tabLst>
                <a:tab pos="749935" algn="l"/>
                <a:tab pos="1744980" algn="l"/>
                <a:tab pos="2117725" algn="l"/>
                <a:tab pos="2972435" algn="l"/>
                <a:tab pos="3459479" algn="l"/>
                <a:tab pos="4683125" algn="l"/>
                <a:tab pos="5398770" algn="l"/>
              </a:tabLst>
            </a:pPr>
            <a:r>
              <a:rPr sz="1800" spc="-2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manage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control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underlying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cloud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infrastructure </a:t>
            </a:r>
            <a:r>
              <a:rPr sz="1800" dirty="0">
                <a:latin typeface="Arial MT"/>
                <a:cs typeface="Arial MT"/>
              </a:rPr>
              <a:t>networks,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servers,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storage,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systems.</a:t>
            </a:r>
            <a:endParaRPr sz="18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1080"/>
              </a:spcBef>
              <a:buChar char="•"/>
              <a:tabLst>
                <a:tab pos="263525" algn="l"/>
              </a:tabLst>
            </a:pPr>
            <a:r>
              <a:rPr sz="1800" dirty="0">
                <a:latin typeface="Arial MT"/>
                <a:cs typeface="Arial MT"/>
              </a:rPr>
              <a:t>High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risk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vendor</a:t>
            </a:r>
            <a:r>
              <a:rPr sz="1800" spc="-10" dirty="0">
                <a:latin typeface="Arial MT"/>
                <a:cs typeface="Arial MT"/>
              </a:rPr>
              <a:t> lock-</a:t>
            </a:r>
            <a:r>
              <a:rPr sz="1800" spc="-25" dirty="0"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8296" y="3650251"/>
            <a:ext cx="92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including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386" y="2083067"/>
            <a:ext cx="5387340" cy="13500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100"/>
              </a:spcBef>
              <a:buClr>
                <a:srgbClr val="1F497D"/>
              </a:buClr>
              <a:buSzPct val="77777"/>
              <a:buChar char="•"/>
              <a:tabLst>
                <a:tab pos="155575" algn="l"/>
              </a:tabLst>
            </a:pP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piece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talk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another.</a:t>
            </a:r>
            <a:endParaRPr sz="1800">
              <a:latin typeface="Arial MT"/>
              <a:cs typeface="Arial MT"/>
            </a:endParaRPr>
          </a:p>
          <a:p>
            <a:pPr marL="154940" marR="15240" indent="-142875">
              <a:lnSpc>
                <a:spcPts val="2050"/>
              </a:lnSpc>
              <a:spcBef>
                <a:spcPts val="1160"/>
              </a:spcBef>
              <a:buClr>
                <a:srgbClr val="1F497D"/>
              </a:buClr>
              <a:buSzPct val="77777"/>
              <a:buChar char="•"/>
              <a:tabLst>
                <a:tab pos="156210" algn="l"/>
              </a:tabLst>
            </a:pP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API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programmer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write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 	</a:t>
            </a:r>
            <a:r>
              <a:rPr sz="1800" dirty="0">
                <a:latin typeface="Arial MT"/>
                <a:cs typeface="Arial MT"/>
              </a:rPr>
              <a:t>piece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existing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application’s 	</a:t>
            </a:r>
            <a:r>
              <a:rPr sz="1800" dirty="0">
                <a:latin typeface="Arial MT"/>
                <a:cs typeface="Arial MT"/>
              </a:rPr>
              <a:t>features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build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entirely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10" dirty="0">
                <a:latin typeface="Arial MT"/>
                <a:cs typeface="Arial MT"/>
              </a:rPr>
              <a:t> applications.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0736" rIns="0" bIns="0" rtlCol="0">
            <a:spAutoFit/>
          </a:bodyPr>
          <a:lstStyle/>
          <a:p>
            <a:pPr marL="266763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What</a:t>
            </a:r>
            <a:r>
              <a:rPr sz="36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360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E3E3E"/>
                </a:solidFill>
                <a:latin typeface="Calibri"/>
                <a:cs typeface="Calibri"/>
              </a:rPr>
              <a:t>an</a:t>
            </a:r>
            <a:r>
              <a:rPr sz="3600" spc="-20" dirty="0">
                <a:solidFill>
                  <a:srgbClr val="3E3E3E"/>
                </a:solidFill>
                <a:latin typeface="Calibri"/>
                <a:cs typeface="Calibri"/>
              </a:rPr>
              <a:t> API?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300" y="1846077"/>
            <a:ext cx="2303721" cy="34555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11849" y="5277104"/>
            <a:ext cx="973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Source: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Cisco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748" y="572644"/>
            <a:ext cx="3404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E3E3E"/>
                </a:solidFill>
                <a:latin typeface="Calibri"/>
                <a:cs typeface="Calibri"/>
              </a:rPr>
              <a:t>API</a:t>
            </a:r>
            <a:r>
              <a:rPr sz="4400" spc="-1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3E3E3E"/>
                </a:solidFill>
                <a:latin typeface="Calibri"/>
                <a:cs typeface="Calibri"/>
              </a:rPr>
              <a:t>using</a:t>
            </a:r>
            <a:r>
              <a:rPr sz="44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4400" spc="-20" dirty="0">
                <a:solidFill>
                  <a:srgbClr val="3E3E3E"/>
                </a:solidFill>
                <a:latin typeface="Calibri"/>
                <a:cs typeface="Calibri"/>
              </a:rPr>
              <a:t>HTTP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5489630"/>
            <a:ext cx="3858895" cy="369570"/>
          </a:xfrm>
          <a:prstGeom prst="rect">
            <a:avLst/>
          </a:prstGeom>
          <a:ln w="25399">
            <a:solidFill>
              <a:srgbClr val="385E88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Arial MT"/>
                <a:cs typeface="Arial MT"/>
              </a:rPr>
              <a:t>JSON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JavaScript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Notation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1825" y="4858448"/>
            <a:ext cx="973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Source: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Cisco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1204" y="2395000"/>
            <a:ext cx="4972049" cy="22574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3816" y="2210322"/>
            <a:ext cx="3242310" cy="26670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08915" marR="283210" indent="-196850">
              <a:lnSpc>
                <a:spcPts val="2050"/>
              </a:lnSpc>
              <a:spcBef>
                <a:spcPts val="260"/>
              </a:spcBef>
              <a:buClr>
                <a:srgbClr val="366092"/>
              </a:buClr>
              <a:buSzPct val="77777"/>
              <a:buChar char="•"/>
              <a:tabLst>
                <a:tab pos="208915" algn="l"/>
              </a:tabLst>
            </a:pPr>
            <a:r>
              <a:rPr sz="1800" dirty="0">
                <a:latin typeface="Arial MT"/>
                <a:cs typeface="Arial MT"/>
              </a:rPr>
              <a:t>Developers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construct</a:t>
            </a:r>
            <a:r>
              <a:rPr sz="1800" spc="-25" dirty="0">
                <a:latin typeface="Arial MT"/>
                <a:cs typeface="Arial MT"/>
              </a:rPr>
              <a:t> API </a:t>
            </a:r>
            <a:r>
              <a:rPr sz="1800" dirty="0">
                <a:latin typeface="Arial MT"/>
                <a:cs typeface="Arial MT"/>
              </a:rPr>
              <a:t>requests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HyperText </a:t>
            </a:r>
            <a:r>
              <a:rPr sz="1800" dirty="0">
                <a:latin typeface="Arial MT"/>
                <a:cs typeface="Arial MT"/>
              </a:rPr>
              <a:t>Transfer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Protocol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HTTP.</a:t>
            </a:r>
            <a:endParaRPr sz="1800">
              <a:latin typeface="Arial MT"/>
              <a:cs typeface="Arial MT"/>
            </a:endParaRPr>
          </a:p>
          <a:p>
            <a:pPr marL="208915" marR="284480" indent="-196850">
              <a:lnSpc>
                <a:spcPts val="2050"/>
              </a:lnSpc>
              <a:spcBef>
                <a:spcPts val="1115"/>
              </a:spcBef>
              <a:buClr>
                <a:srgbClr val="366092"/>
              </a:buClr>
              <a:buSzPct val="77777"/>
              <a:buChar char="•"/>
              <a:tabLst>
                <a:tab pos="20891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HTTP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request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asks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for </a:t>
            </a:r>
            <a:r>
              <a:rPr sz="1800" dirty="0">
                <a:latin typeface="Arial MT"/>
                <a:cs typeface="Arial MT"/>
              </a:rPr>
              <a:t>JSON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formatted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208915" marR="5080" indent="-196850">
              <a:lnSpc>
                <a:spcPts val="2050"/>
              </a:lnSpc>
              <a:spcBef>
                <a:spcPts val="1115"/>
              </a:spcBef>
              <a:buClr>
                <a:srgbClr val="366092"/>
              </a:buClr>
              <a:buSzPct val="77777"/>
              <a:buChar char="•"/>
              <a:tabLst>
                <a:tab pos="208915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successfully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formatted </a:t>
            </a:r>
            <a:r>
              <a:rPr sz="1800" dirty="0">
                <a:latin typeface="Arial MT"/>
                <a:cs typeface="Arial MT"/>
              </a:rPr>
              <a:t>according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API </a:t>
            </a:r>
            <a:r>
              <a:rPr sz="1800" dirty="0">
                <a:latin typeface="Arial MT"/>
                <a:cs typeface="Arial MT"/>
              </a:rPr>
              <a:t>documentation,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will </a:t>
            </a:r>
            <a:r>
              <a:rPr sz="1800" dirty="0">
                <a:latin typeface="Arial MT"/>
                <a:cs typeface="Arial MT"/>
              </a:rPr>
              <a:t>respond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JSON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720" y="418591"/>
            <a:ext cx="479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Characteristics</a:t>
            </a:r>
            <a:r>
              <a:rPr sz="3600" spc="-10" dirty="0"/>
              <a:t> </a:t>
            </a:r>
            <a:r>
              <a:rPr sz="3600" dirty="0"/>
              <a:t>of</a:t>
            </a:r>
            <a:r>
              <a:rPr sz="3600" spc="-10" dirty="0"/>
              <a:t> </a:t>
            </a:r>
            <a:r>
              <a:rPr sz="3600" spc="-20" dirty="0"/>
              <a:t>SaaS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6892" y="1174496"/>
            <a:ext cx="7663180" cy="37287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180"/>
              </a:spcBef>
              <a:buChar char="•"/>
              <a:tabLst>
                <a:tab pos="263525" algn="l"/>
              </a:tabLst>
            </a:pP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popular</a:t>
            </a:r>
            <a:r>
              <a:rPr sz="1800" spc="-10" dirty="0">
                <a:latin typeface="Arial MT"/>
                <a:cs typeface="Arial MT"/>
              </a:rPr>
              <a:t> service</a:t>
            </a:r>
            <a:endParaRPr sz="18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1080"/>
              </a:spcBef>
              <a:buChar char="•"/>
              <a:tabLst>
                <a:tab pos="263525" algn="l"/>
              </a:tabLst>
            </a:pPr>
            <a:r>
              <a:rPr sz="1800" dirty="0">
                <a:latin typeface="Arial MT"/>
                <a:cs typeface="Arial MT"/>
              </a:rPr>
              <a:t>SaaS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cloud-</a:t>
            </a:r>
            <a:r>
              <a:rPr sz="1800" dirty="0">
                <a:latin typeface="Arial MT"/>
                <a:cs typeface="Arial MT"/>
              </a:rPr>
              <a:t>native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multitenant.</a:t>
            </a:r>
            <a:endParaRPr sz="18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1080"/>
              </a:spcBef>
              <a:buChar char="•"/>
              <a:tabLst>
                <a:tab pos="263525" algn="l"/>
              </a:tabLst>
            </a:pPr>
            <a:r>
              <a:rPr sz="1800" dirty="0">
                <a:latin typeface="Arial MT"/>
                <a:cs typeface="Arial MT"/>
              </a:rPr>
              <a:t>Applications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prebuilt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consumed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without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significant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customization.</a:t>
            </a:r>
            <a:endParaRPr sz="1800">
              <a:latin typeface="Arial MT"/>
              <a:cs typeface="Arial MT"/>
            </a:endParaRPr>
          </a:p>
          <a:p>
            <a:pPr marL="264160" marR="507365" indent="-252095">
              <a:lnSpc>
                <a:spcPct val="150000"/>
              </a:lnSpc>
              <a:buChar char="•"/>
              <a:tabLst>
                <a:tab pos="264160" algn="l"/>
              </a:tabLst>
            </a:pPr>
            <a:r>
              <a:rPr sz="1800" dirty="0">
                <a:latin typeface="Arial MT"/>
                <a:cs typeface="Arial MT"/>
              </a:rPr>
              <a:t>Deployment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maintenance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including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patching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updates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the </a:t>
            </a:r>
            <a:r>
              <a:rPr sz="1800" dirty="0">
                <a:latin typeface="Arial MT"/>
                <a:cs typeface="Arial MT"/>
              </a:rPr>
              <a:t>application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handled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CSP.</a:t>
            </a:r>
            <a:endParaRPr sz="1800">
              <a:latin typeface="Arial MT"/>
              <a:cs typeface="Arial MT"/>
            </a:endParaRPr>
          </a:p>
          <a:p>
            <a:pPr marL="264160" marR="801370" indent="-252095">
              <a:lnSpc>
                <a:spcPct val="150000"/>
              </a:lnSpc>
              <a:buChar char="•"/>
              <a:tabLst>
                <a:tab pos="264160" algn="l"/>
              </a:tabLst>
            </a:pPr>
            <a:r>
              <a:rPr sz="1800" dirty="0">
                <a:latin typeface="Arial MT"/>
                <a:cs typeface="Arial MT"/>
              </a:rPr>
              <a:t>Users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underlying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infrastructure</a:t>
            </a:r>
            <a:endParaRPr sz="1800">
              <a:latin typeface="Arial MT"/>
              <a:cs typeface="Arial MT"/>
            </a:endParaRPr>
          </a:p>
          <a:p>
            <a:pPr marL="264160" marR="304165" indent="-252095">
              <a:lnSpc>
                <a:spcPct val="150000"/>
              </a:lnSpc>
              <a:buChar char="•"/>
              <a:tabLst>
                <a:tab pos="264160" algn="l"/>
              </a:tabLst>
            </a:pPr>
            <a:r>
              <a:rPr sz="1800" dirty="0">
                <a:latin typeface="Arial MT"/>
                <a:cs typeface="Arial MT"/>
              </a:rPr>
              <a:t>Applications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accessed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anytime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anywhere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client </a:t>
            </a:r>
            <a:r>
              <a:rPr sz="1800" dirty="0">
                <a:latin typeface="Arial MT"/>
                <a:cs typeface="Arial MT"/>
              </a:rPr>
              <a:t>device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(device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location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independence).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8859" y="6428676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21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116" rIns="0" bIns="0" rtlCol="0">
            <a:spAutoFit/>
          </a:bodyPr>
          <a:lstStyle/>
          <a:p>
            <a:pPr marL="154305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Shared</a:t>
            </a:r>
            <a:r>
              <a:rPr sz="3200" spc="-30" dirty="0"/>
              <a:t> </a:t>
            </a:r>
            <a:r>
              <a:rPr sz="3200" dirty="0"/>
              <a:t>Responsibility</a:t>
            </a:r>
            <a:r>
              <a:rPr sz="3200" spc="-15" dirty="0"/>
              <a:t> </a:t>
            </a:r>
            <a:r>
              <a:rPr sz="3200" spc="-10" dirty="0"/>
              <a:t>Model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4512" y="4414075"/>
            <a:ext cx="79178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141605" indent="-259079">
              <a:lnSpc>
                <a:spcPct val="100000"/>
              </a:lnSpc>
              <a:spcBef>
                <a:spcPts val="100"/>
              </a:spcBef>
              <a:buChar char="•"/>
              <a:tabLst>
                <a:tab pos="271145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figure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depicts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responsibilities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shared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two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parties,</a:t>
            </a:r>
            <a:r>
              <a:rPr sz="1400" spc="3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CSP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Cloud </a:t>
            </a:r>
            <a:r>
              <a:rPr sz="1400" dirty="0">
                <a:latin typeface="Arial MT"/>
                <a:cs typeface="Arial MT"/>
              </a:rPr>
              <a:t>Customer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chosen.</a:t>
            </a:r>
            <a:endParaRPr sz="1400">
              <a:latin typeface="Arial MT"/>
              <a:cs typeface="Arial MT"/>
            </a:endParaRPr>
          </a:p>
          <a:p>
            <a:pPr marL="271145" indent="-258445">
              <a:lnSpc>
                <a:spcPct val="100000"/>
              </a:lnSpc>
              <a:buChar char="•"/>
              <a:tabLst>
                <a:tab pos="271145" algn="l"/>
              </a:tabLst>
            </a:pPr>
            <a:r>
              <a:rPr sz="1400" dirty="0">
                <a:latin typeface="Arial MT"/>
                <a:cs typeface="Arial MT"/>
              </a:rPr>
              <a:t>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clearly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on-</a:t>
            </a:r>
            <a:r>
              <a:rPr sz="1400" dirty="0">
                <a:latin typeface="Arial MT"/>
                <a:cs typeface="Arial MT"/>
              </a:rPr>
              <a:t>premise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deployment,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organization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everything.</a:t>
            </a:r>
            <a:endParaRPr sz="1400">
              <a:latin typeface="Arial MT"/>
              <a:cs typeface="Arial MT"/>
            </a:endParaRPr>
          </a:p>
          <a:p>
            <a:pPr marL="271145" marR="53340" indent="-259079">
              <a:lnSpc>
                <a:spcPct val="100000"/>
              </a:lnSpc>
              <a:buChar char="•"/>
              <a:tabLst>
                <a:tab pos="271145" algn="l"/>
              </a:tabLst>
            </a:pP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IaaS,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CSP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infrastructure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components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servers,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storage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devices, </a:t>
            </a:r>
            <a:r>
              <a:rPr sz="1400" dirty="0">
                <a:latin typeface="Arial MT"/>
                <a:cs typeface="Arial MT"/>
              </a:rPr>
              <a:t>networking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equipment,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virtualization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software.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system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deployed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individual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virtual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patching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upgrades,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fall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under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customer’s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purview.</a:t>
            </a:r>
            <a:endParaRPr sz="1400">
              <a:latin typeface="Arial MT"/>
              <a:cs typeface="Arial MT"/>
            </a:endParaRPr>
          </a:p>
          <a:p>
            <a:pPr marL="271145" marR="5080" indent="-259079">
              <a:lnSpc>
                <a:spcPct val="100000"/>
              </a:lnSpc>
              <a:buChar char="•"/>
              <a:tabLst>
                <a:tab pos="271145" algn="l"/>
              </a:tabLst>
            </a:pPr>
            <a:r>
              <a:rPr sz="1400" dirty="0">
                <a:latin typeface="Arial MT"/>
                <a:cs typeface="Arial MT"/>
              </a:rPr>
              <a:t>Customer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responsibilities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diminish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away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IaaS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SaaS.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matter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what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organization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always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responsible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cloud.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2492" y="835856"/>
            <a:ext cx="4824574" cy="35356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spc="-50" dirty="0"/>
              <a:pPr marL="122555">
                <a:lnSpc>
                  <a:spcPts val="1425"/>
                </a:lnSpc>
              </a:pPr>
              <a:t>3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2363" y="201167"/>
            <a:ext cx="38150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Key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Terminology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991" y="1099947"/>
            <a:ext cx="8111490" cy="469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13335" indent="-2552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dirty="0">
                <a:latin typeface="Times New Roman"/>
                <a:cs typeface="Times New Roman"/>
              </a:rPr>
              <a:t>Data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Center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–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facility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organizations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house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elements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center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hardware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components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compute,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storage,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networks,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etc.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software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components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applications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systems.</a:t>
            </a:r>
            <a:endParaRPr sz="1600">
              <a:latin typeface="Times New Roman"/>
              <a:cs typeface="Times New Roman"/>
            </a:endParaRPr>
          </a:p>
          <a:p>
            <a:pPr marL="267970" marR="399415" indent="-2552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dirty="0">
                <a:latin typeface="Times New Roman"/>
                <a:cs typeface="Times New Roman"/>
              </a:rPr>
              <a:t>Cloud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User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person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organization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requesting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resources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services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(terms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user, </a:t>
            </a:r>
            <a:r>
              <a:rPr sz="1600" dirty="0">
                <a:latin typeface="Times New Roman"/>
                <a:cs typeface="Times New Roman"/>
              </a:rPr>
              <a:t>client,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customer,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consumer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also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alternately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used)</a:t>
            </a:r>
            <a:endParaRPr sz="1600">
              <a:latin typeface="Times New Roman"/>
              <a:cs typeface="Times New Roman"/>
            </a:endParaRPr>
          </a:p>
          <a:p>
            <a:pPr marL="267970" marR="5080" indent="-2552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dirty="0">
                <a:latin typeface="Times New Roman"/>
                <a:cs typeface="Times New Roman"/>
              </a:rPr>
              <a:t>Cloud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Service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Provider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(CSP)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organization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platform,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infrastructure, </a:t>
            </a:r>
            <a:r>
              <a:rPr sz="1600" dirty="0">
                <a:latin typeface="Times New Roman"/>
                <a:cs typeface="Times New Roman"/>
              </a:rPr>
              <a:t>applications,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services</a:t>
            </a:r>
            <a:endParaRPr sz="1600">
              <a:latin typeface="Times New Roman"/>
              <a:cs typeface="Times New Roman"/>
            </a:endParaRPr>
          </a:p>
          <a:p>
            <a:pPr marL="267970" marR="46990" indent="-2552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dirty="0">
                <a:latin typeface="Times New Roman"/>
                <a:cs typeface="Times New Roman"/>
              </a:rPr>
              <a:t>Multitenancy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architecture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common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multiple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customers </a:t>
            </a:r>
            <a:r>
              <a:rPr sz="1600" dirty="0">
                <a:latin typeface="Times New Roman"/>
                <a:cs typeface="Times New Roman"/>
              </a:rPr>
              <a:t>(tenants)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service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provider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available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resources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without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knowledge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one </a:t>
            </a:r>
            <a:r>
              <a:rPr sz="1600" spc="-10" dirty="0">
                <a:latin typeface="Times New Roman"/>
                <a:cs typeface="Times New Roman"/>
              </a:rPr>
              <a:t>another</a:t>
            </a:r>
            <a:endParaRPr sz="1600">
              <a:latin typeface="Times New Roman"/>
              <a:cs typeface="Times New Roman"/>
            </a:endParaRPr>
          </a:p>
          <a:p>
            <a:pPr marL="267335" indent="-2546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335" algn="l"/>
              </a:tabLst>
            </a:pPr>
            <a:r>
              <a:rPr sz="1600" b="1" spc="-20" dirty="0">
                <a:latin typeface="Times New Roman"/>
                <a:cs typeface="Times New Roman"/>
              </a:rPr>
              <a:t>Cloud-</a:t>
            </a:r>
            <a:r>
              <a:rPr sz="1600" b="1" dirty="0">
                <a:latin typeface="Times New Roman"/>
                <a:cs typeface="Times New Roman"/>
              </a:rPr>
              <a:t>native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specifically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cloud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environment</a:t>
            </a:r>
            <a:endParaRPr sz="1600">
              <a:latin typeface="Times New Roman"/>
              <a:cs typeface="Times New Roman"/>
            </a:endParaRPr>
          </a:p>
          <a:p>
            <a:pPr marL="267970" marR="295275" indent="-2552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dirty="0">
                <a:latin typeface="Times New Roman"/>
                <a:cs typeface="Times New Roman"/>
              </a:rPr>
              <a:t>Vendor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lock-</a:t>
            </a:r>
            <a:r>
              <a:rPr sz="1600" b="1" dirty="0">
                <a:latin typeface="Times New Roman"/>
                <a:cs typeface="Times New Roman"/>
              </a:rPr>
              <a:t>in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Reliance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proprietary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software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technology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restricts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organizations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adopting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alternative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solutions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easily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without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significant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costs</a:t>
            </a:r>
            <a:endParaRPr sz="1600">
              <a:latin typeface="Times New Roman"/>
              <a:cs typeface="Times New Roman"/>
            </a:endParaRPr>
          </a:p>
          <a:p>
            <a:pPr marL="267970" marR="177165" indent="-2552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Economies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scale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relationship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per-</a:t>
            </a:r>
            <a:r>
              <a:rPr sz="1600" dirty="0">
                <a:latin typeface="Times New Roman"/>
                <a:cs typeface="Times New Roman"/>
              </a:rPr>
              <a:t>unit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cost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production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volume;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increase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production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leads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decrease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per-</a:t>
            </a:r>
            <a:r>
              <a:rPr sz="1600" dirty="0">
                <a:latin typeface="Times New Roman"/>
                <a:cs typeface="Times New Roman"/>
              </a:rPr>
              <a:t>unit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cost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spreading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costs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over </a:t>
            </a: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units.</a:t>
            </a:r>
            <a:endParaRPr sz="1600">
              <a:latin typeface="Times New Roman"/>
              <a:cs typeface="Times New Roman"/>
            </a:endParaRPr>
          </a:p>
          <a:p>
            <a:pPr marL="267970" marR="73660" indent="-2552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Organizational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Agility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ability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organization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quickly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adapt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changes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market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industry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9500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Business</a:t>
            </a:r>
            <a:r>
              <a:rPr sz="3600" b="1" spc="-8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Drivers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for</a:t>
            </a:r>
            <a:r>
              <a:rPr sz="3600" b="1" spc="-8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Cloud</a:t>
            </a:r>
            <a:r>
              <a:rPr sz="3600" b="1" spc="-8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Computing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825" y="1768855"/>
            <a:ext cx="768032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4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4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businesses,</a:t>
            </a:r>
            <a:r>
              <a:rPr sz="1800" spc="4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4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4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become</a:t>
            </a:r>
            <a:r>
              <a:rPr sz="1800" spc="4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4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necessity. 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Hosting</a:t>
            </a:r>
            <a:r>
              <a:rPr sz="1800" spc="45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IT</a:t>
            </a:r>
            <a:r>
              <a:rPr sz="1800" spc="45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Arial MT"/>
                <a:cs typeface="Arial MT"/>
              </a:rPr>
              <a:t>services in-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house</a:t>
            </a:r>
            <a:r>
              <a:rPr sz="18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can</a:t>
            </a:r>
            <a:r>
              <a:rPr sz="18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be</a:t>
            </a:r>
            <a:r>
              <a:rPr sz="18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costly</a:t>
            </a:r>
            <a:r>
              <a:rPr sz="18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and</a:t>
            </a:r>
            <a:r>
              <a:rPr sz="18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distract</a:t>
            </a:r>
            <a:r>
              <a:rPr sz="18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businesses</a:t>
            </a:r>
            <a:r>
              <a:rPr sz="18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from</a:t>
            </a:r>
            <a:r>
              <a:rPr sz="18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focusing</a:t>
            </a:r>
            <a:r>
              <a:rPr sz="18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on</a:t>
            </a:r>
            <a:r>
              <a:rPr sz="1800" spc="100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E3E3E"/>
                </a:solidFill>
                <a:latin typeface="Arial MT"/>
                <a:cs typeface="Arial MT"/>
              </a:rPr>
              <a:t>their</a:t>
            </a:r>
            <a:r>
              <a:rPr sz="1800" spc="105" dirty="0">
                <a:solidFill>
                  <a:srgbClr val="3E3E3E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3E3E3E"/>
                </a:solidFill>
                <a:latin typeface="Arial MT"/>
                <a:cs typeface="Arial MT"/>
              </a:rPr>
              <a:t>core </a:t>
            </a:r>
            <a:r>
              <a:rPr sz="1800" spc="-10" dirty="0">
                <a:solidFill>
                  <a:srgbClr val="3E3E3E"/>
                </a:solidFill>
                <a:latin typeface="Arial MT"/>
                <a:cs typeface="Arial MT"/>
              </a:rPr>
              <a:t>competencies.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Arial MT"/>
                <a:cs typeface="Arial MT"/>
              </a:rPr>
              <a:t>Two</a:t>
            </a:r>
            <a:r>
              <a:rPr sz="1800" spc="3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major</a:t>
            </a:r>
            <a:r>
              <a:rPr sz="1800" spc="38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business</a:t>
            </a:r>
            <a:r>
              <a:rPr sz="1800" spc="3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drivers</a:t>
            </a:r>
            <a:r>
              <a:rPr sz="1800" spc="3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Cloud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3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lower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costs</a:t>
            </a:r>
            <a:r>
              <a:rPr sz="1800" spc="3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increase</a:t>
            </a:r>
            <a:r>
              <a:rPr sz="1800" spc="39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in </a:t>
            </a:r>
            <a:r>
              <a:rPr sz="1800" spc="-10" dirty="0">
                <a:latin typeface="Arial MT"/>
                <a:cs typeface="Arial MT"/>
              </a:rPr>
              <a:t>agility.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9788" y="6453061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888888"/>
                </a:solidFill>
                <a:latin typeface="Arial MT"/>
                <a:cs typeface="Arial MT"/>
              </a:rPr>
              <a:t>23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492" y="1264792"/>
            <a:ext cx="8275320" cy="20840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470"/>
              </a:spcBef>
              <a:buChar char="•"/>
              <a:tabLst>
                <a:tab pos="320675" algn="l"/>
              </a:tabLst>
            </a:pPr>
            <a:r>
              <a:rPr sz="1800" b="1" dirty="0">
                <a:latin typeface="Arial"/>
                <a:cs typeface="Arial"/>
              </a:rPr>
              <a:t>Lower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costs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economies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scale</a:t>
            </a:r>
            <a:endParaRPr sz="1800">
              <a:latin typeface="Arial"/>
              <a:cs typeface="Arial"/>
            </a:endParaRPr>
          </a:p>
          <a:p>
            <a:pPr marL="720725" lvl="1" indent="-296545">
              <a:lnSpc>
                <a:spcPct val="100000"/>
              </a:lnSpc>
              <a:spcBef>
                <a:spcPts val="325"/>
              </a:spcBef>
              <a:buChar char="–"/>
              <a:tabLst>
                <a:tab pos="720725" algn="l"/>
              </a:tabLst>
            </a:pPr>
            <a:r>
              <a:rPr sz="1600" dirty="0">
                <a:latin typeface="Arial MT"/>
                <a:cs typeface="Arial MT"/>
              </a:rPr>
              <a:t>Public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CSPs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support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thousands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customers</a:t>
            </a:r>
            <a:endParaRPr sz="1600">
              <a:latin typeface="Arial MT"/>
              <a:cs typeface="Arial MT"/>
            </a:endParaRPr>
          </a:p>
          <a:p>
            <a:pPr marL="720725" lvl="1" indent="-296545">
              <a:lnSpc>
                <a:spcPct val="100000"/>
              </a:lnSpc>
              <a:spcBef>
                <a:spcPts val="320"/>
              </a:spcBef>
              <a:buChar char="–"/>
              <a:tabLst>
                <a:tab pos="720725" algn="l"/>
              </a:tabLst>
            </a:pPr>
            <a:r>
              <a:rPr sz="1600" dirty="0">
                <a:latin typeface="Arial MT"/>
                <a:cs typeface="Arial MT"/>
              </a:rPr>
              <a:t>They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able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offer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reasonable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pricing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economies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scale</a:t>
            </a:r>
            <a:endParaRPr sz="1600">
              <a:latin typeface="Arial MT"/>
              <a:cs typeface="Arial MT"/>
            </a:endParaRPr>
          </a:p>
          <a:p>
            <a:pPr marL="721360" marR="5080" lvl="1" indent="-297180">
              <a:lnSpc>
                <a:spcPct val="100000"/>
              </a:lnSpc>
              <a:spcBef>
                <a:spcPts val="320"/>
              </a:spcBef>
              <a:buChar char="–"/>
              <a:tabLst>
                <a:tab pos="721360" algn="l"/>
                <a:tab pos="1873885" algn="l"/>
                <a:tab pos="2371725" algn="l"/>
                <a:tab pos="2959735" algn="l"/>
                <a:tab pos="3298825" algn="l"/>
                <a:tab pos="4169410" algn="l"/>
                <a:tab pos="4937760" algn="l"/>
                <a:tab pos="5763260" algn="l"/>
                <a:tab pos="6487160" algn="l"/>
                <a:tab pos="6883400" algn="l"/>
                <a:tab pos="7448550" algn="l"/>
              </a:tabLst>
            </a:pPr>
            <a:r>
              <a:rPr sz="1600" spc="-10" dirty="0">
                <a:latin typeface="Arial MT"/>
                <a:cs typeface="Arial MT"/>
              </a:rPr>
              <a:t>Customers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avail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multiple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pricing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options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based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on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their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workload requirements.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30"/>
              </a:spcBef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marL="320675" indent="-307975">
              <a:lnSpc>
                <a:spcPct val="100000"/>
              </a:lnSpc>
              <a:spcBef>
                <a:spcPts val="5"/>
              </a:spcBef>
              <a:buChar char="•"/>
              <a:tabLst>
                <a:tab pos="320675" algn="l"/>
              </a:tabLst>
            </a:pPr>
            <a:r>
              <a:rPr sz="1800" b="1" dirty="0">
                <a:latin typeface="Arial"/>
                <a:cs typeface="Arial"/>
              </a:rPr>
              <a:t>Shift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CAPEX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OPEX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(variable)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042" y="3364991"/>
            <a:ext cx="6347460" cy="79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marR="5080" indent="-297180">
              <a:lnSpc>
                <a:spcPct val="100000"/>
              </a:lnSpc>
              <a:spcBef>
                <a:spcPts val="100"/>
              </a:spcBef>
              <a:buChar char="–"/>
              <a:tabLst>
                <a:tab pos="309245" algn="l"/>
                <a:tab pos="750570" algn="l"/>
                <a:tab pos="1564005" algn="l"/>
                <a:tab pos="2219960" algn="l"/>
                <a:tab pos="2570480" algn="l"/>
                <a:tab pos="3745865" algn="l"/>
                <a:tab pos="4266565" algn="l"/>
                <a:tab pos="5487035" algn="l"/>
              </a:tabLst>
            </a:pPr>
            <a:r>
              <a:rPr sz="1600" spc="-25" dirty="0">
                <a:latin typeface="Arial MT"/>
                <a:cs typeface="Arial MT"/>
              </a:rPr>
              <a:t>No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upfront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costs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purchasing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maintaining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hardware on-premise)</a:t>
            </a:r>
            <a:endParaRPr sz="1600">
              <a:latin typeface="Arial MT"/>
              <a:cs typeface="Arial MT"/>
            </a:endParaRPr>
          </a:p>
          <a:p>
            <a:pPr marL="309245" indent="-296545">
              <a:lnSpc>
                <a:spcPct val="100000"/>
              </a:lnSpc>
              <a:spcBef>
                <a:spcPts val="320"/>
              </a:spcBef>
              <a:buChar char="–"/>
              <a:tabLst>
                <a:tab pos="309245" algn="l"/>
              </a:tabLst>
            </a:pPr>
            <a:r>
              <a:rPr sz="1600" dirty="0">
                <a:latin typeface="Arial MT"/>
                <a:cs typeface="Arial MT"/>
              </a:rPr>
              <a:t>Only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resources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consumed</a:t>
            </a:r>
            <a:r>
              <a:rPr sz="1600" spc="-10" dirty="0">
                <a:latin typeface="Arial MT"/>
                <a:cs typeface="Arial MT"/>
              </a:rPr>
              <a:t> (pay-per-</a:t>
            </a:r>
            <a:r>
              <a:rPr sz="1600" spc="-20" dirty="0">
                <a:latin typeface="Arial MT"/>
                <a:cs typeface="Arial MT"/>
              </a:rPr>
              <a:t>use)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79442" y="3364991"/>
            <a:ext cx="6908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(except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6273" y="3364991"/>
            <a:ext cx="511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 MT"/>
                <a:cs typeface="Arial MT"/>
              </a:rPr>
              <a:t>when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8859" y="6428676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24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359" rIns="0" bIns="0" rtlCol="0">
            <a:spAutoFit/>
          </a:bodyPr>
          <a:lstStyle/>
          <a:p>
            <a:pPr marL="26752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Reducing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Costs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509" y="929131"/>
            <a:ext cx="8279130" cy="51054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07670" indent="-306070">
              <a:lnSpc>
                <a:spcPct val="100000"/>
              </a:lnSpc>
              <a:spcBef>
                <a:spcPts val="705"/>
              </a:spcBef>
              <a:buChar char="•"/>
              <a:tabLst>
                <a:tab pos="407670" algn="l"/>
              </a:tabLst>
            </a:pPr>
            <a:r>
              <a:rPr sz="1900" b="1" spc="-25" dirty="0">
                <a:latin typeface="Arial"/>
                <a:cs typeface="Arial"/>
              </a:rPr>
              <a:t>On-</a:t>
            </a:r>
            <a:r>
              <a:rPr sz="1900" b="1" dirty="0">
                <a:latin typeface="Arial"/>
                <a:cs typeface="Arial"/>
              </a:rPr>
              <a:t>demand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Scalability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and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Elasticity</a:t>
            </a:r>
            <a:endParaRPr sz="1900">
              <a:latin typeface="Arial"/>
              <a:cs typeface="Arial"/>
            </a:endParaRPr>
          </a:p>
          <a:p>
            <a:pPr marL="887730" lvl="1" indent="-353695">
              <a:lnSpc>
                <a:spcPct val="100000"/>
              </a:lnSpc>
              <a:spcBef>
                <a:spcPts val="515"/>
              </a:spcBef>
              <a:buChar char="–"/>
              <a:tabLst>
                <a:tab pos="887730" algn="l"/>
              </a:tabLst>
            </a:pPr>
            <a:r>
              <a:rPr sz="1600" dirty="0">
                <a:latin typeface="Arial MT"/>
                <a:cs typeface="Arial MT"/>
              </a:rPr>
              <a:t>Ability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scale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resources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up</a:t>
            </a:r>
            <a:r>
              <a:rPr sz="1575" baseline="31746" dirty="0">
                <a:latin typeface="Arial MT"/>
                <a:cs typeface="Arial MT"/>
              </a:rPr>
              <a:t>1</a:t>
            </a:r>
            <a:r>
              <a:rPr sz="1575" spc="195" baseline="31746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down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out</a:t>
            </a:r>
            <a:r>
              <a:rPr sz="1575" baseline="31746" dirty="0">
                <a:latin typeface="Arial MT"/>
                <a:cs typeface="Arial MT"/>
              </a:rPr>
              <a:t>2</a:t>
            </a:r>
            <a:r>
              <a:rPr sz="1575" spc="187" baseline="31746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need</a:t>
            </a:r>
            <a:endParaRPr sz="1600">
              <a:latin typeface="Arial MT"/>
              <a:cs typeface="Arial MT"/>
            </a:endParaRPr>
          </a:p>
          <a:p>
            <a:pPr marL="887730" lvl="1" indent="-353695">
              <a:lnSpc>
                <a:spcPct val="100000"/>
              </a:lnSpc>
              <a:spcBef>
                <a:spcPts val="500"/>
              </a:spcBef>
              <a:buChar char="–"/>
              <a:tabLst>
                <a:tab pos="887730" algn="l"/>
              </a:tabLst>
            </a:pPr>
            <a:r>
              <a:rPr sz="1600" dirty="0">
                <a:latin typeface="Arial MT"/>
                <a:cs typeface="Arial MT"/>
              </a:rPr>
              <a:t>Obviates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guessing,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planning,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provisioning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capacity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425"/>
              </a:spcBef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marL="407670" indent="-306070">
              <a:lnSpc>
                <a:spcPct val="100000"/>
              </a:lnSpc>
              <a:buChar char="•"/>
              <a:tabLst>
                <a:tab pos="407670" algn="l"/>
              </a:tabLst>
            </a:pPr>
            <a:r>
              <a:rPr sz="1900" b="1" dirty="0">
                <a:latin typeface="Arial"/>
                <a:cs typeface="Arial"/>
              </a:rPr>
              <a:t>Faster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time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to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market</a:t>
            </a:r>
            <a:endParaRPr sz="1900">
              <a:latin typeface="Arial"/>
              <a:cs typeface="Arial"/>
            </a:endParaRPr>
          </a:p>
          <a:p>
            <a:pPr marL="888365" marR="315595" lvl="1" indent="-468630">
              <a:lnSpc>
                <a:spcPct val="100000"/>
              </a:lnSpc>
              <a:spcBef>
                <a:spcPts val="515"/>
              </a:spcBef>
              <a:buChar char="–"/>
              <a:tabLst>
                <a:tab pos="888365" algn="l"/>
              </a:tabLst>
            </a:pPr>
            <a:r>
              <a:rPr sz="1600" dirty="0">
                <a:latin typeface="Arial MT"/>
                <a:cs typeface="Arial MT"/>
              </a:rPr>
              <a:t>Organizations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quickly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deploy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development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testing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environments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 </a:t>
            </a:r>
            <a:r>
              <a:rPr sz="1600" spc="-10" dirty="0">
                <a:latin typeface="Arial MT"/>
                <a:cs typeface="Arial MT"/>
              </a:rPr>
              <a:t>cloud.</a:t>
            </a:r>
            <a:endParaRPr sz="1600">
              <a:latin typeface="Arial MT"/>
              <a:cs typeface="Arial MT"/>
            </a:endParaRPr>
          </a:p>
          <a:p>
            <a:pPr marL="887730" lvl="1" indent="-467995">
              <a:lnSpc>
                <a:spcPct val="100000"/>
              </a:lnSpc>
              <a:spcBef>
                <a:spcPts val="500"/>
              </a:spcBef>
              <a:buChar char="–"/>
              <a:tabLst>
                <a:tab pos="887730" algn="l"/>
              </a:tabLst>
            </a:pPr>
            <a:r>
              <a:rPr sz="1600" dirty="0">
                <a:latin typeface="Arial MT"/>
                <a:cs typeface="Arial MT"/>
              </a:rPr>
              <a:t>Provides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opportunities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experiment,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innovate,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rapidly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develop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products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425"/>
              </a:spcBef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marL="407670" indent="-306070">
              <a:lnSpc>
                <a:spcPct val="100000"/>
              </a:lnSpc>
              <a:buChar char="•"/>
              <a:tabLst>
                <a:tab pos="407670" algn="l"/>
              </a:tabLst>
            </a:pPr>
            <a:r>
              <a:rPr sz="1900" b="1" dirty="0">
                <a:latin typeface="Arial"/>
                <a:cs typeface="Arial"/>
              </a:rPr>
              <a:t>More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Focus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on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Core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Business</a:t>
            </a:r>
            <a:endParaRPr sz="1900">
              <a:latin typeface="Arial"/>
              <a:cs typeface="Arial"/>
            </a:endParaRPr>
          </a:p>
          <a:p>
            <a:pPr marL="887730" lvl="1" indent="-467995">
              <a:lnSpc>
                <a:spcPct val="100000"/>
              </a:lnSpc>
              <a:spcBef>
                <a:spcPts val="515"/>
              </a:spcBef>
              <a:buChar char="–"/>
              <a:tabLst>
                <a:tab pos="887730" algn="l"/>
              </a:tabLst>
            </a:pP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adoption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transfers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routine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administrative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duties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CSP.</a:t>
            </a:r>
            <a:endParaRPr sz="1600">
              <a:latin typeface="Arial MT"/>
              <a:cs typeface="Arial MT"/>
            </a:endParaRPr>
          </a:p>
          <a:p>
            <a:pPr marL="887730" lvl="1" indent="-467995">
              <a:lnSpc>
                <a:spcPct val="100000"/>
              </a:lnSpc>
              <a:spcBef>
                <a:spcPts val="500"/>
              </a:spcBef>
              <a:buChar char="–"/>
              <a:tabLst>
                <a:tab pos="887730" algn="l"/>
              </a:tabLst>
            </a:pPr>
            <a:r>
              <a:rPr sz="1600" dirty="0">
                <a:latin typeface="Arial MT"/>
                <a:cs typeface="Arial MT"/>
              </a:rPr>
              <a:t>IT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staff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focus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more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important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business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goals.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65"/>
              </a:spcBef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marL="407670" indent="-306070">
              <a:lnSpc>
                <a:spcPct val="100000"/>
              </a:lnSpc>
              <a:buChar char="•"/>
              <a:tabLst>
                <a:tab pos="407670" algn="l"/>
              </a:tabLst>
            </a:pPr>
            <a:r>
              <a:rPr sz="1900" b="1" dirty="0">
                <a:latin typeface="Arial"/>
                <a:cs typeface="Arial"/>
              </a:rPr>
              <a:t>Global</a:t>
            </a:r>
            <a:r>
              <a:rPr sz="1900" b="1" spc="-9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access</a:t>
            </a:r>
            <a:endParaRPr sz="1900">
              <a:latin typeface="Arial"/>
              <a:cs typeface="Arial"/>
            </a:endParaRPr>
          </a:p>
          <a:p>
            <a:pPr marL="888365" marR="212090" lvl="1" indent="-468630">
              <a:lnSpc>
                <a:spcPct val="100000"/>
              </a:lnSpc>
              <a:spcBef>
                <a:spcPts val="515"/>
              </a:spcBef>
              <a:buChar char="–"/>
              <a:tabLst>
                <a:tab pos="888365" algn="l"/>
              </a:tabLst>
            </a:pPr>
            <a:r>
              <a:rPr sz="1600" dirty="0">
                <a:latin typeface="Arial MT"/>
                <a:cs typeface="Arial MT"/>
              </a:rPr>
              <a:t>Applications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deployed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multiple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geographic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regions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across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globe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provide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lower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latency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improved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experience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users.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8859" y="6428676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Arial MT"/>
                <a:cs typeface="Arial MT"/>
              </a:rPr>
              <a:t>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45333" y="304291"/>
            <a:ext cx="317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Increasing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Agility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425" y="6192381"/>
            <a:ext cx="3529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aseline="31250" dirty="0">
                <a:latin typeface="Arial MT"/>
                <a:cs typeface="Arial MT"/>
              </a:rPr>
              <a:t>1</a:t>
            </a:r>
            <a:r>
              <a:rPr sz="1200" spc="135" baseline="312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Scaling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known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vertical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scaling.</a:t>
            </a:r>
            <a:endParaRPr sz="1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200" baseline="31250" dirty="0">
                <a:latin typeface="Arial MT"/>
                <a:cs typeface="Arial MT"/>
              </a:rPr>
              <a:t>2</a:t>
            </a:r>
            <a:r>
              <a:rPr sz="1200" spc="127" baseline="312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Scaling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known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horizontal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scaling.</a:t>
            </a:r>
            <a:endParaRPr sz="12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If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referred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diagonal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scaling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785" marR="5080" indent="11811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Capacity</a:t>
            </a:r>
            <a:r>
              <a:rPr sz="3600" spc="-5" dirty="0"/>
              <a:t> </a:t>
            </a:r>
            <a:r>
              <a:rPr sz="3600" spc="-10" dirty="0"/>
              <a:t>Provisioning </a:t>
            </a:r>
            <a:r>
              <a:rPr sz="3600" dirty="0"/>
              <a:t>Traditional</a:t>
            </a:r>
            <a:r>
              <a:rPr sz="3600" spc="-25" dirty="0"/>
              <a:t> </a:t>
            </a:r>
            <a:r>
              <a:rPr sz="3600" dirty="0"/>
              <a:t>Data</a:t>
            </a:r>
            <a:r>
              <a:rPr sz="3600" spc="-25" dirty="0"/>
              <a:t> </a:t>
            </a:r>
            <a:r>
              <a:rPr sz="3600" dirty="0"/>
              <a:t>Center</a:t>
            </a:r>
            <a:r>
              <a:rPr sz="3600" spc="-25" dirty="0"/>
              <a:t> </a:t>
            </a:r>
            <a:r>
              <a:rPr sz="3600" dirty="0"/>
              <a:t>vs.</a:t>
            </a:r>
            <a:r>
              <a:rPr sz="3600" spc="-25" dirty="0"/>
              <a:t> </a:t>
            </a:r>
            <a:r>
              <a:rPr sz="3600" spc="-10" dirty="0"/>
              <a:t>Cloud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978477" y="4767510"/>
            <a:ext cx="939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Source: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AWS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1571" y="1498598"/>
            <a:ext cx="8681085" cy="3222625"/>
            <a:chOff x="231571" y="1498598"/>
            <a:chExt cx="8681085" cy="3222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571" y="1498599"/>
              <a:ext cx="4340428" cy="32223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3114" y="1498598"/>
              <a:ext cx="4319314" cy="322234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3081" y="5123097"/>
            <a:ext cx="759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figure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right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capacity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provisioning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closely </a:t>
            </a:r>
            <a:r>
              <a:rPr sz="1800" dirty="0">
                <a:latin typeface="Arial MT"/>
                <a:cs typeface="Arial MT"/>
              </a:rPr>
              <a:t>follows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demand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resulting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waste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customer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dissatisfaction.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34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846" y="339673"/>
            <a:ext cx="6580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Considerations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for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Cloud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Adoption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106909"/>
            <a:ext cx="7611109" cy="530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0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Organizations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consider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various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factors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before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-10" dirty="0">
                <a:latin typeface="Arial MT"/>
                <a:cs typeface="Arial MT"/>
              </a:rPr>
              <a:t> business </a:t>
            </a:r>
            <a:r>
              <a:rPr sz="1800" dirty="0">
                <a:latin typeface="Arial MT"/>
                <a:cs typeface="Arial MT"/>
              </a:rPr>
              <a:t>processes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cloud.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297815" indent="-251460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sz="1800" b="1" dirty="0">
                <a:latin typeface="Arial"/>
                <a:cs typeface="Arial"/>
              </a:rPr>
              <a:t>Choosing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right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Deployment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755650" marR="5080" lvl="1" indent="-259079">
              <a:lnSpc>
                <a:spcPct val="100000"/>
              </a:lnSpc>
              <a:spcBef>
                <a:spcPts val="15"/>
              </a:spcBef>
              <a:buChar char="•"/>
              <a:tabLst>
                <a:tab pos="755650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greatest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barrier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entry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startup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companies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capital.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startups,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public</a:t>
            </a:r>
            <a:r>
              <a:rPr sz="1400" spc="-20" dirty="0">
                <a:latin typeface="Arial MT"/>
                <a:cs typeface="Arial MT"/>
              </a:rPr>
              <a:t> cloud </a:t>
            </a:r>
            <a:r>
              <a:rPr sz="1400" dirty="0">
                <a:latin typeface="Arial MT"/>
                <a:cs typeface="Arial MT"/>
              </a:rPr>
              <a:t>solutions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offer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advantage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reduced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costs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outweighs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risks.</a:t>
            </a:r>
            <a:endParaRPr sz="1400">
              <a:latin typeface="Arial MT"/>
              <a:cs typeface="Arial MT"/>
            </a:endParaRPr>
          </a:p>
          <a:p>
            <a:pPr marL="755650" marR="52069" lvl="1" indent="-259079">
              <a:lnSpc>
                <a:spcPct val="100000"/>
              </a:lnSpc>
              <a:buChar char="•"/>
              <a:tabLst>
                <a:tab pos="755650" algn="l"/>
              </a:tabLst>
            </a:pPr>
            <a:r>
              <a:rPr sz="1400" b="1" spc="-10" dirty="0">
                <a:latin typeface="Arial"/>
                <a:cs typeface="Arial"/>
              </a:rPr>
              <a:t>Small-to-</a:t>
            </a:r>
            <a:r>
              <a:rPr sz="1400" b="1" dirty="0">
                <a:latin typeface="Arial"/>
                <a:cs typeface="Arial"/>
              </a:rPr>
              <a:t>Medium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sized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businesses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moderate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</a:t>
            </a:r>
            <a:r>
              <a:rPr sz="1400" spc="-10" dirty="0">
                <a:latin typeface="Arial MT"/>
                <a:cs typeface="Arial MT"/>
              </a:rPr>
              <a:t> hybrid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deployments.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enable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mission-</a:t>
            </a:r>
            <a:r>
              <a:rPr sz="1400" dirty="0">
                <a:latin typeface="Arial MT"/>
                <a:cs typeface="Arial MT"/>
              </a:rPr>
              <a:t>critical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their </a:t>
            </a:r>
            <a:r>
              <a:rPr sz="1400" dirty="0">
                <a:latin typeface="Arial MT"/>
                <a:cs typeface="Arial MT"/>
              </a:rPr>
              <a:t>private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less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critical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deployed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public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cloud.</a:t>
            </a:r>
            <a:endParaRPr sz="1400">
              <a:latin typeface="Arial MT"/>
              <a:cs typeface="Arial MT"/>
            </a:endParaRPr>
          </a:p>
          <a:p>
            <a:pPr marL="755650" marR="319405" lvl="1" indent="-259079">
              <a:lnSpc>
                <a:spcPct val="100000"/>
              </a:lnSpc>
              <a:buChar char="•"/>
              <a:tabLst>
                <a:tab pos="755650" algn="l"/>
              </a:tabLst>
            </a:pPr>
            <a:r>
              <a:rPr sz="1400" b="1" dirty="0">
                <a:latin typeface="Arial"/>
                <a:cs typeface="Arial"/>
              </a:rPr>
              <a:t>Enterprises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have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globe.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financially </a:t>
            </a:r>
            <a:r>
              <a:rPr sz="1400" dirty="0">
                <a:latin typeface="Arial MT"/>
                <a:cs typeface="Arial MT"/>
              </a:rPr>
              <a:t>capable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private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deployment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enables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control</a:t>
            </a:r>
            <a:r>
              <a:rPr sz="1400" spc="-20" dirty="0">
                <a:latin typeface="Arial MT"/>
                <a:cs typeface="Arial MT"/>
              </a:rPr>
              <a:t> data </a:t>
            </a:r>
            <a:r>
              <a:rPr sz="1400" dirty="0">
                <a:latin typeface="Arial MT"/>
                <a:cs typeface="Arial MT"/>
              </a:rPr>
              <a:t>location,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security,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35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97815" indent="-251460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sz="1800" b="1" dirty="0">
                <a:latin typeface="Arial"/>
                <a:cs typeface="Arial"/>
              </a:rPr>
              <a:t>Migrate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retain?</a:t>
            </a:r>
            <a:endParaRPr sz="1800">
              <a:latin typeface="Arial"/>
              <a:cs typeface="Arial"/>
            </a:endParaRPr>
          </a:p>
          <a:p>
            <a:pPr marL="755650" marR="24130" lvl="1" indent="-259079">
              <a:lnSpc>
                <a:spcPct val="100000"/>
              </a:lnSpc>
              <a:spcBef>
                <a:spcPts val="15"/>
              </a:spcBef>
              <a:buChar char="•"/>
              <a:tabLst>
                <a:tab pos="755650" algn="l"/>
              </a:tabLst>
            </a:pPr>
            <a:r>
              <a:rPr sz="1400" spc="-10" dirty="0">
                <a:latin typeface="Arial MT"/>
                <a:cs typeface="Arial MT"/>
              </a:rPr>
              <a:t>Mission-</a:t>
            </a:r>
            <a:r>
              <a:rPr sz="1400" dirty="0">
                <a:latin typeface="Arial MT"/>
                <a:cs typeface="Arial MT"/>
              </a:rPr>
              <a:t>critical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on-</a:t>
            </a:r>
            <a:r>
              <a:rPr sz="1400" dirty="0">
                <a:latin typeface="Arial MT"/>
                <a:cs typeface="Arial MT"/>
              </a:rPr>
              <a:t>premise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environment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private cloud.</a:t>
            </a:r>
            <a:endParaRPr sz="1400">
              <a:latin typeface="Arial MT"/>
              <a:cs typeface="Arial MT"/>
            </a:endParaRPr>
          </a:p>
          <a:p>
            <a:pPr marL="755650" marR="495300" lvl="1" indent="-259079">
              <a:lnSpc>
                <a:spcPct val="100000"/>
              </a:lnSpc>
              <a:buChar char="•"/>
              <a:tabLst>
                <a:tab pos="755650" algn="l"/>
              </a:tabLst>
            </a:pPr>
            <a:r>
              <a:rPr sz="1400" dirty="0">
                <a:latin typeface="Arial MT"/>
                <a:cs typeface="Arial MT"/>
              </a:rPr>
              <a:t>Regulatory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compliance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requirements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prevent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moving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using </a:t>
            </a:r>
            <a:r>
              <a:rPr sz="1400" dirty="0">
                <a:latin typeface="Arial MT"/>
                <a:cs typeface="Arial MT"/>
              </a:rPr>
              <a:t>sensitive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public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cloud.</a:t>
            </a:r>
            <a:endParaRPr sz="1400">
              <a:latin typeface="Arial MT"/>
              <a:cs typeface="Arial MT"/>
            </a:endParaRPr>
          </a:p>
          <a:p>
            <a:pPr marL="755650" marR="208279" lvl="1" indent="-259079">
              <a:lnSpc>
                <a:spcPct val="100000"/>
              </a:lnSpc>
              <a:buChar char="•"/>
              <a:tabLst>
                <a:tab pos="755650" algn="l"/>
              </a:tabLst>
            </a:pPr>
            <a:r>
              <a:rPr sz="1400" dirty="0">
                <a:latin typeface="Arial MT"/>
                <a:cs typeface="Arial MT"/>
              </a:rPr>
              <a:t>Legacy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proprietary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technology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should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run </a:t>
            </a:r>
            <a:r>
              <a:rPr sz="1400" spc="-10" dirty="0">
                <a:latin typeface="Arial MT"/>
                <a:cs typeface="Arial MT"/>
              </a:rPr>
              <a:t>in-house.</a:t>
            </a:r>
            <a:endParaRPr sz="1400">
              <a:latin typeface="Arial MT"/>
              <a:cs typeface="Arial MT"/>
            </a:endParaRPr>
          </a:p>
          <a:p>
            <a:pPr marL="755650" marR="50165" lvl="1" indent="-259079">
              <a:lnSpc>
                <a:spcPct val="100000"/>
              </a:lnSpc>
              <a:buChar char="•"/>
              <a:tabLst>
                <a:tab pos="755650" algn="l"/>
              </a:tabLst>
            </a:pP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dependencies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resources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residing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private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center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suffer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performance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(latency)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issues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migrated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public cloud.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35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86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alibri"/>
                <a:cs typeface="Calibri"/>
              </a:rPr>
              <a:t>Considerations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for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Cloud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Adoption</a:t>
            </a:r>
            <a:r>
              <a:rPr sz="3600" b="1" spc="-9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-</a:t>
            </a:r>
            <a:r>
              <a:rPr sz="3600" b="1" spc="-90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492" y="1313688"/>
            <a:ext cx="7545070" cy="267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1360" marR="5080" indent="-259079">
              <a:lnSpc>
                <a:spcPct val="100000"/>
              </a:lnSpc>
              <a:spcBef>
                <a:spcPts val="100"/>
              </a:spcBef>
              <a:buChar char="•"/>
              <a:tabLst>
                <a:tab pos="721360" algn="l"/>
              </a:tabLst>
            </a:pPr>
            <a:r>
              <a:rPr sz="1400" spc="-10" dirty="0">
                <a:latin typeface="Arial MT"/>
                <a:cs typeface="Arial MT"/>
              </a:rPr>
              <a:t>Non-</a:t>
            </a:r>
            <a:r>
              <a:rPr sz="1400" dirty="0">
                <a:latin typeface="Arial MT"/>
                <a:cs typeface="Arial MT"/>
              </a:rPr>
              <a:t>critical,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low-risk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such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collaboration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(email,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conferencing,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etc.), </a:t>
            </a:r>
            <a:r>
              <a:rPr sz="1400" dirty="0">
                <a:latin typeface="Arial MT"/>
                <a:cs typeface="Arial MT"/>
              </a:rPr>
              <a:t>personal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productivity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(word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processing,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spreadsheets,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etc.),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testing, </a:t>
            </a:r>
            <a:r>
              <a:rPr sz="1400" dirty="0">
                <a:latin typeface="Arial MT"/>
                <a:cs typeface="Arial MT"/>
              </a:rPr>
              <a:t>etc.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good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migration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public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cloud.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400">
              <a:latin typeface="Arial MT"/>
              <a:cs typeface="Arial MT"/>
            </a:endParaRPr>
          </a:p>
          <a:p>
            <a:pPr marL="263525" indent="-250825">
              <a:lnSpc>
                <a:spcPct val="100000"/>
              </a:lnSpc>
              <a:spcBef>
                <a:spcPts val="5"/>
              </a:spcBef>
              <a:buChar char="•"/>
              <a:tabLst>
                <a:tab pos="263525" algn="l"/>
              </a:tabLst>
            </a:pPr>
            <a:r>
              <a:rPr sz="1800" b="1" dirty="0">
                <a:latin typeface="Arial"/>
                <a:cs typeface="Arial"/>
              </a:rPr>
              <a:t>Choosing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Cloud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Service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  <a:p>
            <a:pPr marL="720725" lvl="1" indent="-258445">
              <a:lnSpc>
                <a:spcPct val="100000"/>
              </a:lnSpc>
              <a:spcBef>
                <a:spcPts val="15"/>
              </a:spcBef>
              <a:buChar char="•"/>
              <a:tabLst>
                <a:tab pos="720725" algn="l"/>
              </a:tabLst>
            </a:pP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provider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business?</a:t>
            </a:r>
            <a:endParaRPr sz="1400">
              <a:latin typeface="Arial MT"/>
              <a:cs typeface="Arial MT"/>
            </a:endParaRPr>
          </a:p>
          <a:p>
            <a:pPr marL="720725" lvl="1" indent="-258445">
              <a:lnSpc>
                <a:spcPct val="100000"/>
              </a:lnSpc>
              <a:buChar char="•"/>
              <a:tabLst>
                <a:tab pos="720725" algn="l"/>
              </a:tabLst>
            </a:pP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provider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future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requirements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organization?</a:t>
            </a:r>
            <a:endParaRPr sz="1400">
              <a:latin typeface="Arial MT"/>
              <a:cs typeface="Arial MT"/>
            </a:endParaRPr>
          </a:p>
          <a:p>
            <a:pPr marL="720725" lvl="1" indent="-258445">
              <a:lnSpc>
                <a:spcPct val="100000"/>
              </a:lnSpc>
              <a:buChar char="•"/>
              <a:tabLst>
                <a:tab pos="720725" algn="l"/>
              </a:tabLst>
            </a:pP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easy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remove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services?</a:t>
            </a:r>
            <a:endParaRPr sz="1400">
              <a:latin typeface="Arial MT"/>
              <a:cs typeface="Arial MT"/>
            </a:endParaRPr>
          </a:p>
          <a:p>
            <a:pPr marL="721360" marR="216535" lvl="1" indent="-259079">
              <a:lnSpc>
                <a:spcPct val="100000"/>
              </a:lnSpc>
              <a:buChar char="•"/>
              <a:tabLst>
                <a:tab pos="721360" algn="l"/>
              </a:tabLst>
            </a:pP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easily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transferred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another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provider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contract?</a:t>
            </a:r>
            <a:endParaRPr sz="1400">
              <a:latin typeface="Arial MT"/>
              <a:cs typeface="Arial MT"/>
            </a:endParaRPr>
          </a:p>
          <a:p>
            <a:pPr marL="721360" marR="711200" lvl="1" indent="-259079">
              <a:lnSpc>
                <a:spcPct val="100000"/>
              </a:lnSpc>
              <a:buChar char="•"/>
              <a:tabLst>
                <a:tab pos="721360" algn="l"/>
              </a:tabLst>
            </a:pP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provider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notify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clients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maintenance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windows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downtime scheduled?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36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3898" rIns="0" bIns="0" rtlCol="0">
            <a:spAutoFit/>
          </a:bodyPr>
          <a:lstStyle/>
          <a:p>
            <a:pPr marL="16433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Is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there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Cost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Advantage?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302" y="1312990"/>
            <a:ext cx="796798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17145" indent="-255270">
              <a:lnSpc>
                <a:spcPct val="150000"/>
              </a:lnSpc>
              <a:spcBef>
                <a:spcPts val="100"/>
              </a:spcBef>
              <a:buChar char="•"/>
              <a:tabLst>
                <a:tab pos="267970" algn="l"/>
              </a:tabLst>
            </a:pPr>
            <a:r>
              <a:rPr sz="1600" dirty="0">
                <a:latin typeface="Arial MT"/>
                <a:cs typeface="Arial MT"/>
              </a:rPr>
              <a:t>It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important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organizations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TCO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on-</a:t>
            </a:r>
            <a:r>
              <a:rPr sz="1600" dirty="0">
                <a:latin typeface="Arial MT"/>
                <a:cs typeface="Arial MT"/>
              </a:rPr>
              <a:t>premise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environment </a:t>
            </a:r>
            <a:r>
              <a:rPr sz="1600" dirty="0">
                <a:latin typeface="Arial MT"/>
                <a:cs typeface="Arial MT"/>
              </a:rPr>
              <a:t>versus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public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environment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identify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there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potential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benefit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cloud adoption.</a:t>
            </a:r>
            <a:endParaRPr sz="1600">
              <a:latin typeface="Arial MT"/>
              <a:cs typeface="Arial MT"/>
            </a:endParaRPr>
          </a:p>
          <a:p>
            <a:pPr marL="267970" marR="83820" indent="-255270">
              <a:lnSpc>
                <a:spcPct val="150000"/>
              </a:lnSpc>
              <a:buChar char="•"/>
              <a:tabLst>
                <a:tab pos="267970" algn="l"/>
              </a:tabLst>
            </a:pPr>
            <a:r>
              <a:rPr sz="1600" dirty="0">
                <a:latin typeface="Arial MT"/>
                <a:cs typeface="Arial MT"/>
              </a:rPr>
              <a:t>If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organization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owns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maintains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own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center,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TCO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calculation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will </a:t>
            </a:r>
            <a:r>
              <a:rPr sz="1600" dirty="0">
                <a:latin typeface="Arial MT"/>
                <a:cs typeface="Arial MT"/>
              </a:rPr>
              <a:t>include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both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capital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operational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expenses.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CAPEX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involves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costs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center </a:t>
            </a:r>
            <a:r>
              <a:rPr sz="1600" dirty="0">
                <a:latin typeface="Arial MT"/>
                <a:cs typeface="Arial MT"/>
              </a:rPr>
              <a:t>facilities,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servers,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storage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devices,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network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equipment,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operating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systems,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etc. </a:t>
            </a:r>
            <a:r>
              <a:rPr sz="1600" dirty="0">
                <a:latin typeface="Arial MT"/>
                <a:cs typeface="Arial MT"/>
              </a:rPr>
              <a:t>Examples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OPEX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include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costs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power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cooling,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personnel,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Internet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service, </a:t>
            </a:r>
            <a:r>
              <a:rPr sz="1600" spc="-20" dirty="0">
                <a:latin typeface="Arial MT"/>
                <a:cs typeface="Arial MT"/>
              </a:rPr>
              <a:t>etc.</a:t>
            </a:r>
            <a:endParaRPr sz="1600">
              <a:latin typeface="Arial MT"/>
              <a:cs typeface="Arial MT"/>
            </a:endParaRPr>
          </a:p>
          <a:p>
            <a:pPr marL="267970" marR="107314" indent="-255270">
              <a:lnSpc>
                <a:spcPct val="150000"/>
              </a:lnSpc>
              <a:buChar char="•"/>
              <a:tabLst>
                <a:tab pos="267970" algn="l"/>
              </a:tabLst>
            </a:pP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adoption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costs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include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migration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costs,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usage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services,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plus </a:t>
            </a:r>
            <a:r>
              <a:rPr sz="1600" dirty="0">
                <a:latin typeface="Arial MT"/>
                <a:cs typeface="Arial MT"/>
              </a:rPr>
              <a:t>costs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ensure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security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compliance.</a:t>
            </a:r>
            <a:endParaRPr sz="1600">
              <a:latin typeface="Arial MT"/>
              <a:cs typeface="Arial MT"/>
            </a:endParaRPr>
          </a:p>
          <a:p>
            <a:pPr marL="267970" marR="5080" indent="-255270">
              <a:lnSpc>
                <a:spcPct val="150000"/>
              </a:lnSpc>
              <a:buChar char="•"/>
              <a:tabLst>
                <a:tab pos="267970" algn="l"/>
              </a:tabLst>
            </a:pPr>
            <a:r>
              <a:rPr sz="1600" dirty="0">
                <a:latin typeface="Arial MT"/>
                <a:cs typeface="Arial MT"/>
              </a:rPr>
              <a:t>CSPs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Amazon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Web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provide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online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TCO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calculators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be </a:t>
            </a:r>
            <a:r>
              <a:rPr sz="1600" dirty="0">
                <a:latin typeface="Arial MT"/>
                <a:cs typeface="Arial MT"/>
              </a:rPr>
              <a:t>useful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financial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analysis.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AWS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Pricing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(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https://calculator.aws/#/</a:t>
            </a:r>
            <a:r>
              <a:rPr sz="1600" spc="-10" dirty="0">
                <a:latin typeface="Arial MT"/>
                <a:cs typeface="Arial MT"/>
              </a:rPr>
              <a:t>)</a:t>
            </a:r>
            <a:r>
              <a:rPr sz="1600" spc="-25" dirty="0">
                <a:latin typeface="Arial MT"/>
                <a:cs typeface="Arial MT"/>
              </a:rPr>
              <a:t> is </a:t>
            </a:r>
            <a:r>
              <a:rPr sz="1600" dirty="0">
                <a:latin typeface="Arial MT"/>
                <a:cs typeface="Arial MT"/>
              </a:rPr>
              <a:t>another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free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tool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aid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TCO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calculation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creating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cost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estimates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AWS </a:t>
            </a:r>
            <a:r>
              <a:rPr sz="1600" dirty="0">
                <a:latin typeface="Arial MT"/>
                <a:cs typeface="Arial MT"/>
              </a:rPr>
              <a:t>services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organization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utilize.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37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256" y="205549"/>
            <a:ext cx="665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Strategies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Application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Migration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425" y="734822"/>
            <a:ext cx="8835390" cy="572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27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Organizations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must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carefully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review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existing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applications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choose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strategies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best </a:t>
            </a:r>
            <a:r>
              <a:rPr sz="1600" dirty="0">
                <a:latin typeface="Arial MT"/>
                <a:cs typeface="Arial MT"/>
              </a:rPr>
              <a:t>match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business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needs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cost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savings,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improved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scalability,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availability,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etc.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Here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summary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common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strategies: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600">
              <a:latin typeface="Arial MT"/>
              <a:cs typeface="Arial MT"/>
            </a:endParaRPr>
          </a:p>
          <a:p>
            <a:pPr marL="354965" indent="-312420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1600" b="1" dirty="0">
                <a:latin typeface="Arial"/>
                <a:cs typeface="Arial"/>
              </a:rPr>
              <a:t>Rehosting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(Lift-and-</a:t>
            </a:r>
            <a:r>
              <a:rPr sz="1600" b="1" dirty="0">
                <a:latin typeface="Arial"/>
                <a:cs typeface="Arial"/>
              </a:rPr>
              <a:t>shift)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  <a:p>
            <a:pPr marL="755015" lvl="1" indent="-29400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</a:tabLst>
            </a:pPr>
            <a:r>
              <a:rPr sz="1200" dirty="0">
                <a:latin typeface="Arial MT"/>
                <a:cs typeface="Arial MT"/>
              </a:rPr>
              <a:t>Redeploying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on-</a:t>
            </a:r>
            <a:r>
              <a:rPr sz="1200" dirty="0">
                <a:latin typeface="Arial MT"/>
                <a:cs typeface="Arial MT"/>
              </a:rPr>
              <a:t>premise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cloud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IaaS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environment</a:t>
            </a:r>
            <a:endParaRPr sz="1200">
              <a:latin typeface="Arial MT"/>
              <a:cs typeface="Arial MT"/>
            </a:endParaRPr>
          </a:p>
          <a:p>
            <a:pPr marL="755015" lvl="1" indent="-29400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1200" dirty="0">
                <a:latin typeface="Arial MT"/>
                <a:cs typeface="Arial MT"/>
              </a:rPr>
              <a:t>Utilized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needs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quickly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without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optimizations</a:t>
            </a:r>
            <a:endParaRPr sz="1200">
              <a:latin typeface="Arial MT"/>
              <a:cs typeface="Arial MT"/>
            </a:endParaRPr>
          </a:p>
          <a:p>
            <a:pPr marL="755015" lvl="1" indent="-29400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1200" dirty="0">
                <a:latin typeface="Arial MT"/>
                <a:cs typeface="Arial MT"/>
              </a:rPr>
              <a:t>Fastest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perform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utilize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full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potential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cloud</a:t>
            </a:r>
            <a:endParaRPr sz="1200">
              <a:latin typeface="Arial MT"/>
              <a:cs typeface="Arial MT"/>
            </a:endParaRPr>
          </a:p>
          <a:p>
            <a:pPr marL="755650" marR="46990" lvl="1" indent="-294640">
              <a:lnSpc>
                <a:spcPct val="100000"/>
              </a:lnSpc>
              <a:spcBef>
                <a:spcPts val="240"/>
              </a:spcBef>
              <a:buChar char="–"/>
              <a:tabLst>
                <a:tab pos="755650" algn="l"/>
              </a:tabLst>
            </a:pP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performed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manually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through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automated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tools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AWS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Import/Export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(allows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organizations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export </a:t>
            </a:r>
            <a:r>
              <a:rPr sz="1200" dirty="0">
                <a:latin typeface="Arial MT"/>
                <a:cs typeface="Arial MT"/>
              </a:rPr>
              <a:t>virtual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images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on-</a:t>
            </a:r>
            <a:r>
              <a:rPr sz="1200" dirty="0">
                <a:latin typeface="Arial MT"/>
                <a:cs typeface="Arial MT"/>
              </a:rPr>
              <a:t>premise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environment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Amazon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EC2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instances)</a:t>
            </a:r>
            <a:endParaRPr sz="1200">
              <a:latin typeface="Arial MT"/>
              <a:cs typeface="Arial MT"/>
            </a:endParaRPr>
          </a:p>
          <a:p>
            <a:pPr marL="354965" indent="-312420">
              <a:lnSpc>
                <a:spcPct val="100000"/>
              </a:lnSpc>
              <a:spcBef>
                <a:spcPts val="305"/>
              </a:spcBef>
              <a:buChar char="•"/>
              <a:tabLst>
                <a:tab pos="354965" algn="l"/>
              </a:tabLst>
            </a:pPr>
            <a:r>
              <a:rPr sz="1600" b="1" spc="-20" dirty="0">
                <a:latin typeface="Arial"/>
                <a:cs typeface="Arial"/>
              </a:rPr>
              <a:t>Re-</a:t>
            </a:r>
            <a:r>
              <a:rPr sz="1600" b="1" spc="-10" dirty="0">
                <a:latin typeface="Arial"/>
                <a:cs typeface="Arial"/>
              </a:rPr>
              <a:t>platforming</a:t>
            </a:r>
            <a:endParaRPr sz="1600">
              <a:latin typeface="Arial"/>
              <a:cs typeface="Arial"/>
            </a:endParaRPr>
          </a:p>
          <a:p>
            <a:pPr marL="756920" lvl="1" indent="-295910" algn="just">
              <a:lnSpc>
                <a:spcPct val="100000"/>
              </a:lnSpc>
              <a:spcBef>
                <a:spcPts val="254"/>
              </a:spcBef>
              <a:buChar char="–"/>
              <a:tabLst>
                <a:tab pos="756920" algn="l"/>
              </a:tabLst>
            </a:pPr>
            <a:r>
              <a:rPr sz="1200" dirty="0">
                <a:latin typeface="Arial MT"/>
                <a:cs typeface="Arial MT"/>
              </a:rPr>
              <a:t>Involves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optimizations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without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changing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architecture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applications</a:t>
            </a:r>
            <a:endParaRPr sz="1200">
              <a:latin typeface="Arial MT"/>
              <a:cs typeface="Arial MT"/>
            </a:endParaRPr>
          </a:p>
          <a:p>
            <a:pPr marL="755650" marR="198755" lvl="1" indent="-294640" algn="just">
              <a:lnSpc>
                <a:spcPct val="100000"/>
              </a:lnSpc>
              <a:spcBef>
                <a:spcPts val="240"/>
              </a:spcBef>
              <a:buChar char="–"/>
              <a:tabLst>
                <a:tab pos="755650" algn="l"/>
                <a:tab pos="756920" algn="l"/>
              </a:tabLst>
            </a:pPr>
            <a:r>
              <a:rPr sz="1200" dirty="0">
                <a:latin typeface="Arial MT"/>
                <a:cs typeface="Arial MT"/>
              </a:rPr>
              <a:t>	For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e.g.,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reduce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administrative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overhead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managing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their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on-</a:t>
            </a:r>
            <a:r>
              <a:rPr sz="1200" dirty="0">
                <a:latin typeface="Arial MT"/>
                <a:cs typeface="Arial MT"/>
              </a:rPr>
              <a:t>premise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database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solution,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organization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may </a:t>
            </a:r>
            <a:r>
              <a:rPr sz="1200" dirty="0">
                <a:latin typeface="Arial MT"/>
                <a:cs typeface="Arial MT"/>
              </a:rPr>
              <a:t>consider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migrating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fully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managed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database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service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Amazon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Relational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Database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Service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(RDS).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managed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service,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CSP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responsible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administrative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tasks.</a:t>
            </a:r>
            <a:endParaRPr sz="1200">
              <a:latin typeface="Arial MT"/>
              <a:cs typeface="Arial MT"/>
            </a:endParaRPr>
          </a:p>
          <a:p>
            <a:pPr marL="354965" indent="-312420">
              <a:lnSpc>
                <a:spcPct val="100000"/>
              </a:lnSpc>
              <a:spcBef>
                <a:spcPts val="305"/>
              </a:spcBef>
              <a:buChar char="•"/>
              <a:tabLst>
                <a:tab pos="354965" algn="l"/>
              </a:tabLst>
            </a:pPr>
            <a:r>
              <a:rPr sz="1600" b="1" spc="-10" dirty="0">
                <a:latin typeface="Arial"/>
                <a:cs typeface="Arial"/>
              </a:rPr>
              <a:t>Repurchasing</a:t>
            </a:r>
            <a:endParaRPr sz="1600">
              <a:latin typeface="Arial"/>
              <a:cs typeface="Arial"/>
            </a:endParaRPr>
          </a:p>
          <a:p>
            <a:pPr marL="755015" lvl="1" indent="-29400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</a:tabLst>
            </a:pPr>
            <a:r>
              <a:rPr sz="1200" dirty="0">
                <a:latin typeface="Arial MT"/>
                <a:cs typeface="Arial MT"/>
              </a:rPr>
              <a:t>Investing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(cloud-native)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i.e.,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moving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different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product</a:t>
            </a:r>
            <a:endParaRPr sz="1200">
              <a:latin typeface="Arial MT"/>
              <a:cs typeface="Arial MT"/>
            </a:endParaRPr>
          </a:p>
          <a:p>
            <a:pPr marL="755015" lvl="1" indent="-29400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1200" dirty="0">
                <a:latin typeface="Arial MT"/>
                <a:cs typeface="Arial MT"/>
              </a:rPr>
              <a:t>Frees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staff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maintenance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updates</a:t>
            </a:r>
            <a:endParaRPr sz="1200">
              <a:latin typeface="Arial MT"/>
              <a:cs typeface="Arial MT"/>
            </a:endParaRPr>
          </a:p>
          <a:p>
            <a:pPr marL="755650" marR="658495" lvl="1" indent="-294640">
              <a:lnSpc>
                <a:spcPts val="1820"/>
              </a:lnSpc>
              <a:spcBef>
                <a:spcPts val="65"/>
              </a:spcBef>
              <a:buChar char="–"/>
              <a:tabLst>
                <a:tab pos="755650" algn="l"/>
              </a:tabLst>
            </a:pP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e.g.,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moving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system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Workday,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moving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Microsoft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Outlook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Office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365,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in-</a:t>
            </a:r>
            <a:r>
              <a:rPr sz="1200" dirty="0">
                <a:latin typeface="Arial MT"/>
                <a:cs typeface="Arial MT"/>
              </a:rPr>
              <a:t>house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solution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spc="-10" dirty="0">
                <a:latin typeface="Arial MT"/>
                <a:cs typeface="Arial MT"/>
              </a:rPr>
              <a:t>Salesforce</a:t>
            </a:r>
            <a:endParaRPr sz="1200">
              <a:latin typeface="Arial MT"/>
              <a:cs typeface="Arial MT"/>
            </a:endParaRPr>
          </a:p>
          <a:p>
            <a:pPr marL="354965" indent="-312420">
              <a:lnSpc>
                <a:spcPct val="100000"/>
              </a:lnSpc>
              <a:spcBef>
                <a:spcPts val="280"/>
              </a:spcBef>
              <a:buChar char="•"/>
              <a:tabLst>
                <a:tab pos="354965" algn="l"/>
              </a:tabLst>
            </a:pPr>
            <a:r>
              <a:rPr sz="1600" b="1" spc="-10" dirty="0">
                <a:latin typeface="Arial"/>
                <a:cs typeface="Arial"/>
              </a:rPr>
              <a:t>Rebuilding/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Re-</a:t>
            </a:r>
            <a:r>
              <a:rPr sz="1600" b="1" spc="-10" dirty="0">
                <a:latin typeface="Arial"/>
                <a:cs typeface="Arial"/>
              </a:rPr>
              <a:t>architecting</a:t>
            </a:r>
            <a:endParaRPr sz="1600">
              <a:latin typeface="Arial"/>
              <a:cs typeface="Arial"/>
            </a:endParaRPr>
          </a:p>
          <a:p>
            <a:pPr marL="755650" marR="5080" lvl="1" indent="-294640">
              <a:lnSpc>
                <a:spcPct val="100000"/>
              </a:lnSpc>
              <a:spcBef>
                <a:spcPts val="254"/>
              </a:spcBef>
              <a:buChar char="–"/>
              <a:tabLst>
                <a:tab pos="755650" algn="l"/>
              </a:tabLst>
            </a:pPr>
            <a:r>
              <a:rPr sz="1200" dirty="0">
                <a:latin typeface="Arial MT"/>
                <a:cs typeface="Arial MT"/>
              </a:rPr>
              <a:t>Changing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architecture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applications;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e.g.,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transforming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monolithic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microservices-based </a:t>
            </a:r>
            <a:r>
              <a:rPr sz="1200" dirty="0">
                <a:latin typeface="Arial MT"/>
                <a:cs typeface="Arial MT"/>
              </a:rPr>
              <a:t>application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serverless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(we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discuss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terms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Chapter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3)</a:t>
            </a:r>
            <a:endParaRPr sz="1200">
              <a:latin typeface="Arial MT"/>
              <a:cs typeface="Arial MT"/>
            </a:endParaRPr>
          </a:p>
          <a:p>
            <a:pPr marL="755015" lvl="1" indent="-29400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1200" dirty="0">
                <a:latin typeface="Arial MT"/>
                <a:cs typeface="Arial MT"/>
              </a:rPr>
              <a:t>Goal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achieve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considerable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increase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performance,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scale,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agility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features</a:t>
            </a:r>
            <a:endParaRPr sz="1200">
              <a:latin typeface="Arial MT"/>
              <a:cs typeface="Arial MT"/>
            </a:endParaRPr>
          </a:p>
          <a:p>
            <a:pPr marL="755015" lvl="1" indent="-294005">
              <a:lnSpc>
                <a:spcPct val="100000"/>
              </a:lnSpc>
              <a:spcBef>
                <a:spcPts val="240"/>
              </a:spcBef>
              <a:buChar char="–"/>
              <a:tabLst>
                <a:tab pos="755015" algn="l"/>
              </a:tabLst>
            </a:pP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expensive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option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38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417" y="298618"/>
            <a:ext cx="6001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Service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Level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Agreements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(SLAs)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25" dirty="0"/>
              <a:t> </a:t>
            </a:r>
            <a:r>
              <a:rPr dirty="0"/>
              <a:t>SLA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contract</a:t>
            </a:r>
            <a:r>
              <a:rPr spc="-20" dirty="0"/>
              <a:t> </a:t>
            </a:r>
            <a:r>
              <a:rPr dirty="0"/>
              <a:t>between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customer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CSP</a:t>
            </a:r>
            <a:r>
              <a:rPr spc="-20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spc="-10" dirty="0"/>
              <a:t>specifies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level</a:t>
            </a:r>
            <a:r>
              <a:rPr spc="-20" dirty="0"/>
              <a:t> </a:t>
            </a:r>
            <a:r>
              <a:rPr spc="-25" dirty="0"/>
              <a:t>of </a:t>
            </a:r>
            <a:r>
              <a:rPr dirty="0"/>
              <a:t>uptime</a:t>
            </a:r>
            <a:r>
              <a:rPr spc="-35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will</a:t>
            </a:r>
            <a:r>
              <a:rPr spc="-3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supported</a:t>
            </a:r>
            <a:r>
              <a:rPr spc="-30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provider</a:t>
            </a:r>
            <a:r>
              <a:rPr spc="-3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well</a:t>
            </a:r>
            <a:r>
              <a:rPr spc="-3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expected</a:t>
            </a:r>
            <a:r>
              <a:rPr spc="-30" dirty="0"/>
              <a:t> </a:t>
            </a:r>
            <a:r>
              <a:rPr spc="-10" dirty="0"/>
              <a:t>performance metrics.</a:t>
            </a: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/>
          </a:p>
          <a:p>
            <a:pPr marL="355600" marR="71120" indent="-31242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b="0" dirty="0">
                <a:latin typeface="Arial MT"/>
                <a:cs typeface="Arial MT"/>
              </a:rPr>
              <a:t>Should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include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provision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how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CSP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will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compensate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cloud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consumers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if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SLAs </a:t>
            </a:r>
            <a:r>
              <a:rPr b="0" dirty="0">
                <a:latin typeface="Arial MT"/>
                <a:cs typeface="Arial MT"/>
              </a:rPr>
              <a:t>are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not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met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(e.g.,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monetary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compensation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or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service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credits)</a:t>
            </a:r>
          </a:p>
          <a:p>
            <a:pPr marL="355600" marR="252729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</a:tabLst>
            </a:pPr>
            <a:r>
              <a:rPr b="0" dirty="0">
                <a:latin typeface="Arial MT"/>
                <a:cs typeface="Arial MT"/>
              </a:rPr>
              <a:t>SLAs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are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specific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cloud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service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i.e.,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SLA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cloud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storage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may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differ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from</a:t>
            </a:r>
            <a:r>
              <a:rPr b="0" spc="-25" dirty="0">
                <a:latin typeface="Arial MT"/>
                <a:cs typeface="Arial MT"/>
              </a:rPr>
              <a:t> the </a:t>
            </a:r>
            <a:r>
              <a:rPr b="0" dirty="0">
                <a:latin typeface="Arial MT"/>
                <a:cs typeface="Arial MT"/>
              </a:rPr>
              <a:t>SLA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cloud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virtual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machines.</a:t>
            </a:r>
          </a:p>
          <a:p>
            <a:pPr marL="355600" marR="508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</a:tabLst>
            </a:pPr>
            <a:r>
              <a:rPr b="0" dirty="0">
                <a:latin typeface="Arial MT"/>
                <a:cs typeface="Arial MT"/>
              </a:rPr>
              <a:t>An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SLA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may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describe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single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service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that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provided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all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customers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uniformly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or</a:t>
            </a:r>
            <a:r>
              <a:rPr b="0" spc="-25" dirty="0">
                <a:latin typeface="Arial MT"/>
                <a:cs typeface="Arial MT"/>
              </a:rPr>
              <a:t> it </a:t>
            </a:r>
            <a:r>
              <a:rPr b="0" dirty="0">
                <a:latin typeface="Arial MT"/>
                <a:cs typeface="Arial MT"/>
              </a:rPr>
              <a:t>could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custom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agreement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unique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between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customer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CSP.</a:t>
            </a:r>
          </a:p>
          <a:p>
            <a:pPr marL="355600" marR="5080" indent="-31242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</a:tabLst>
            </a:pPr>
            <a:r>
              <a:rPr b="0" dirty="0">
                <a:latin typeface="Arial MT"/>
                <a:cs typeface="Arial MT"/>
              </a:rPr>
              <a:t>SLAs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are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important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part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ensuring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adequate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availability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key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resources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so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that </a:t>
            </a:r>
            <a:r>
              <a:rPr b="0" dirty="0">
                <a:latin typeface="Arial MT"/>
                <a:cs typeface="Arial MT"/>
              </a:rPr>
              <a:t>organizations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can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continue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doing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business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not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suffer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excessive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losses.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430110"/>
            <a:ext cx="8076914" cy="27840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933" rIns="0" bIns="0" rtlCol="0">
            <a:spAutoFit/>
          </a:bodyPr>
          <a:lstStyle/>
          <a:p>
            <a:pPr marL="201485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An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Example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of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SLA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39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30225" y="4211066"/>
            <a:ext cx="8248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Arial MT"/>
                <a:cs typeface="Arial MT"/>
              </a:rPr>
              <a:t>Source:</a:t>
            </a:r>
            <a:r>
              <a:rPr sz="1050" spc="-75" dirty="0">
                <a:latin typeface="Arial MT"/>
                <a:cs typeface="Arial MT"/>
              </a:rPr>
              <a:t> </a:t>
            </a:r>
            <a:r>
              <a:rPr sz="1050" spc="-25" dirty="0">
                <a:latin typeface="Arial MT"/>
                <a:cs typeface="Arial MT"/>
              </a:rPr>
              <a:t>AWS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361" y="4642816"/>
            <a:ext cx="74409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above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example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Instance-</a:t>
            </a:r>
            <a:r>
              <a:rPr sz="1600" dirty="0">
                <a:latin typeface="Arial MT"/>
                <a:cs typeface="Arial MT"/>
              </a:rPr>
              <a:t>level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SLA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AWS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specified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their </a:t>
            </a:r>
            <a:r>
              <a:rPr sz="1600" dirty="0">
                <a:latin typeface="Arial MT"/>
                <a:cs typeface="Arial MT"/>
              </a:rPr>
              <a:t>website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individual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Amazon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EC2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instance.</a:t>
            </a:r>
            <a:endParaRPr sz="1600">
              <a:latin typeface="Arial MT"/>
              <a:cs typeface="Arial MT"/>
            </a:endParaRPr>
          </a:p>
          <a:p>
            <a:pPr marL="12700" marR="35306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Amazon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Elastic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Compute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EC2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instance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synonymous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virtual </a:t>
            </a:r>
            <a:r>
              <a:rPr sz="1600" dirty="0">
                <a:latin typeface="Arial MT"/>
                <a:cs typeface="Arial MT"/>
              </a:rPr>
              <a:t>machine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deployed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AWS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cloud.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spc="-50" dirty="0"/>
              <a:pPr marL="122555">
                <a:lnSpc>
                  <a:spcPts val="1425"/>
                </a:lnSpc>
              </a:pPr>
              <a:t>4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236" rIns="0" bIns="0" rtlCol="0">
            <a:spAutoFit/>
          </a:bodyPr>
          <a:lstStyle/>
          <a:p>
            <a:pPr marL="186753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Key</a:t>
            </a:r>
            <a:r>
              <a:rPr sz="4400" spc="-7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Terminology</a:t>
            </a:r>
            <a:r>
              <a:rPr sz="4400" spc="-7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-</a:t>
            </a:r>
            <a:r>
              <a:rPr sz="4400" spc="-65" dirty="0">
                <a:latin typeface="Calibri"/>
                <a:cs typeface="Calibri"/>
              </a:rPr>
              <a:t> </a:t>
            </a:r>
            <a:r>
              <a:rPr sz="4400" spc="-5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506" y="1236472"/>
            <a:ext cx="8298815" cy="425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115570" indent="-25527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dirty="0">
                <a:latin typeface="Times New Roman"/>
                <a:cs typeface="Times New Roman"/>
              </a:rPr>
              <a:t>Capital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Expenses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(CAPEX)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Costs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associated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fixed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assets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purchase, </a:t>
            </a:r>
            <a:r>
              <a:rPr sz="1600" dirty="0">
                <a:latin typeface="Times New Roman"/>
                <a:cs typeface="Times New Roman"/>
              </a:rPr>
              <a:t>maintenance,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improvement;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example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would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purchasing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land,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equipment, </a:t>
            </a:r>
            <a:r>
              <a:rPr sz="1600" dirty="0">
                <a:latin typeface="Times New Roman"/>
                <a:cs typeface="Times New Roman"/>
              </a:rPr>
              <a:t>software,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267970" marR="152400" indent="-2552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Operational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Expenses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(OPEX)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costs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associated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day-to-</a:t>
            </a:r>
            <a:r>
              <a:rPr sz="1600" dirty="0">
                <a:latin typeface="Times New Roman"/>
                <a:cs typeface="Times New Roman"/>
              </a:rPr>
              <a:t>day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running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business;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example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would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Internet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costs,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licensing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fees,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267970" marR="45720" indent="-2552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dirty="0">
                <a:latin typeface="Times New Roman"/>
                <a:cs typeface="Times New Roman"/>
              </a:rPr>
              <a:t>Vertical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scaling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involves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adding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resources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memory,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power,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etc.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same </a:t>
            </a:r>
            <a:r>
              <a:rPr sz="1600" spc="-10" dirty="0">
                <a:latin typeface="Times New Roman"/>
                <a:cs typeface="Times New Roman"/>
              </a:rPr>
              <a:t>node.</a:t>
            </a:r>
            <a:endParaRPr sz="1600">
              <a:latin typeface="Times New Roman"/>
              <a:cs typeface="Times New Roman"/>
            </a:endParaRPr>
          </a:p>
          <a:p>
            <a:pPr marL="267335" indent="-2546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33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Horizontal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scaling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–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involves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adding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distributed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  <a:p>
            <a:pPr marL="267970" marR="151130" indent="-2552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dirty="0">
                <a:latin typeface="Times New Roman"/>
                <a:cs typeface="Times New Roman"/>
              </a:rPr>
              <a:t>Total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Cost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Ownership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(TCO)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-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Complete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cost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service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throughout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lifetime,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purchase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disposal,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including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direct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indirect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costs</a:t>
            </a:r>
            <a:endParaRPr sz="1600">
              <a:latin typeface="Times New Roman"/>
              <a:cs typeface="Times New Roman"/>
            </a:endParaRPr>
          </a:p>
          <a:p>
            <a:pPr marL="267970" marR="311785" indent="-2552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dirty="0">
                <a:latin typeface="Times New Roman"/>
                <a:cs typeface="Times New Roman"/>
              </a:rPr>
              <a:t>Barrier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entry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economics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business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term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means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obstacles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new </a:t>
            </a:r>
            <a:r>
              <a:rPr sz="1600" dirty="0">
                <a:latin typeface="Times New Roman"/>
                <a:cs typeface="Times New Roman"/>
              </a:rPr>
              <a:t>company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enter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given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market.</a:t>
            </a:r>
            <a:endParaRPr sz="1600">
              <a:latin typeface="Times New Roman"/>
              <a:cs typeface="Times New Roman"/>
            </a:endParaRPr>
          </a:p>
          <a:p>
            <a:pPr marL="267335" indent="-2546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33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Monolithic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application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single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unit</a:t>
            </a:r>
            <a:endParaRPr sz="1600">
              <a:latin typeface="Times New Roman"/>
              <a:cs typeface="Times New Roman"/>
            </a:endParaRPr>
          </a:p>
          <a:p>
            <a:pPr marL="267970" marR="5080" indent="-25527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970" algn="l"/>
              </a:tabLst>
            </a:pPr>
            <a:r>
              <a:rPr sz="1600" b="1" spc="-20" dirty="0">
                <a:latin typeface="Times New Roman"/>
                <a:cs typeface="Times New Roman"/>
              </a:rPr>
              <a:t>Microservices-</a:t>
            </a:r>
            <a:r>
              <a:rPr sz="1600" b="1" dirty="0">
                <a:latin typeface="Times New Roman"/>
                <a:cs typeface="Times New Roman"/>
              </a:rPr>
              <a:t>based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application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broken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down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loosely-coupled </a:t>
            </a:r>
            <a:r>
              <a:rPr sz="1600" dirty="0">
                <a:latin typeface="Times New Roman"/>
                <a:cs typeface="Times New Roman"/>
              </a:rPr>
              <a:t>services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that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interact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other</a:t>
            </a:r>
            <a:endParaRPr sz="1600">
              <a:latin typeface="Times New Roman"/>
              <a:cs typeface="Times New Roman"/>
            </a:endParaRPr>
          </a:p>
          <a:p>
            <a:pPr marL="267335" indent="-2546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26733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Serverless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–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independent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provision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servers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40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73" rIns="0" bIns="0" rtlCol="0">
            <a:spAutoFit/>
          </a:bodyPr>
          <a:lstStyle/>
          <a:p>
            <a:pPr marL="240919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Current</a:t>
            </a:r>
            <a:r>
              <a:rPr sz="4400" spc="-17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Trends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463248"/>
            <a:ext cx="8233409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 algn="just">
              <a:lnSpc>
                <a:spcPct val="107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current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trend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industry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“Multi-</a:t>
            </a:r>
            <a:r>
              <a:rPr sz="1600" dirty="0">
                <a:latin typeface="Arial MT"/>
                <a:cs typeface="Arial MT"/>
              </a:rPr>
              <a:t>cloud”.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Multi-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services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vendor.</a:t>
            </a:r>
            <a:endParaRPr sz="1600">
              <a:latin typeface="Arial MT"/>
              <a:cs typeface="Arial MT"/>
            </a:endParaRPr>
          </a:p>
          <a:p>
            <a:pPr marL="298450" marR="6350" indent="-255270" algn="just">
              <a:lnSpc>
                <a:spcPct val="107000"/>
              </a:lnSpc>
              <a:spcBef>
                <a:spcPts val="800"/>
              </a:spcBef>
              <a:buChar char="•"/>
              <a:tabLst>
                <a:tab pos="298450" algn="l"/>
                <a:tab pos="300355" algn="l"/>
              </a:tabLst>
            </a:pPr>
            <a:r>
              <a:rPr sz="1600" dirty="0">
                <a:latin typeface="Arial MT"/>
                <a:cs typeface="Arial MT"/>
              </a:rPr>
              <a:t>	Each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vendor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AWS,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Azure,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Google,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etc.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continues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offer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myriad</a:t>
            </a:r>
            <a:r>
              <a:rPr sz="1600" spc="229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services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organizations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use.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offered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cloud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vendor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may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better </a:t>
            </a:r>
            <a:r>
              <a:rPr sz="1600" dirty="0">
                <a:latin typeface="Arial MT"/>
                <a:cs typeface="Arial MT"/>
              </a:rPr>
              <a:t>than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other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vendors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terms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performance,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easy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cost,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compliance,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etc.</a:t>
            </a:r>
            <a:endParaRPr sz="1600">
              <a:latin typeface="Arial MT"/>
              <a:cs typeface="Arial MT"/>
            </a:endParaRPr>
          </a:p>
          <a:p>
            <a:pPr marL="298450" marR="5080" indent="-255270" algn="just">
              <a:lnSpc>
                <a:spcPct val="107000"/>
              </a:lnSpc>
              <a:spcBef>
                <a:spcPts val="800"/>
              </a:spcBef>
              <a:buChar char="•"/>
              <a:tabLst>
                <a:tab pos="298450" algn="l"/>
                <a:tab pos="300355" algn="l"/>
              </a:tabLst>
            </a:pPr>
            <a:r>
              <a:rPr sz="1600" dirty="0">
                <a:latin typeface="Arial MT"/>
                <a:cs typeface="Arial MT"/>
              </a:rPr>
              <a:t>	</a:t>
            </a:r>
            <a:r>
              <a:rPr sz="1600" spc="-10" dirty="0">
                <a:latin typeface="Arial MT"/>
                <a:cs typeface="Arial MT"/>
              </a:rPr>
              <a:t>Multi-</a:t>
            </a:r>
            <a:r>
              <a:rPr sz="1600" dirty="0">
                <a:latin typeface="Arial MT"/>
                <a:cs typeface="Arial MT"/>
              </a:rPr>
              <a:t>cloud gives organizations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 flexibility to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choose 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service from 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vendor that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best </a:t>
            </a:r>
            <a:r>
              <a:rPr sz="1600" dirty="0">
                <a:latin typeface="Arial MT"/>
                <a:cs typeface="Arial MT"/>
              </a:rPr>
              <a:t>fits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needs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also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prevent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vendor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lock-</a:t>
            </a:r>
            <a:r>
              <a:rPr sz="1600" spc="-25" dirty="0">
                <a:latin typeface="Arial MT"/>
                <a:cs typeface="Arial MT"/>
              </a:rPr>
              <a:t>in.</a:t>
            </a:r>
            <a:endParaRPr sz="1600">
              <a:latin typeface="Arial MT"/>
              <a:cs typeface="Arial MT"/>
            </a:endParaRPr>
          </a:p>
          <a:p>
            <a:pPr marL="299720" indent="-257175" algn="just">
              <a:lnSpc>
                <a:spcPct val="100000"/>
              </a:lnSpc>
              <a:spcBef>
                <a:spcPts val="935"/>
              </a:spcBef>
              <a:buChar char="•"/>
              <a:tabLst>
                <a:tab pos="299720" algn="l"/>
              </a:tabLst>
            </a:pPr>
            <a:r>
              <a:rPr sz="1600" dirty="0">
                <a:latin typeface="Arial MT"/>
                <a:cs typeface="Arial MT"/>
              </a:rPr>
              <a:t>Though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very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appealing,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obvious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pitfall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management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complexity.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8667" y="291120"/>
            <a:ext cx="584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What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Amazon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Web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Services?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112" y="1008888"/>
            <a:ext cx="7542530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145" marR="141605" indent="-259079">
              <a:lnSpc>
                <a:spcPct val="100000"/>
              </a:lnSpc>
              <a:spcBef>
                <a:spcPts val="100"/>
              </a:spcBef>
              <a:buChar char="•"/>
              <a:tabLst>
                <a:tab pos="271145" algn="l"/>
              </a:tabLst>
            </a:pPr>
            <a:r>
              <a:rPr sz="1400" dirty="0">
                <a:latin typeface="Arial MT"/>
                <a:cs typeface="Arial MT"/>
              </a:rPr>
              <a:t>Amazon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(AWS)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founded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March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2006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world’s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public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provider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today.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71145" marR="655955" indent="-259079">
              <a:lnSpc>
                <a:spcPct val="100000"/>
              </a:lnSpc>
              <a:buChar char="•"/>
              <a:tabLst>
                <a:tab pos="271145" algn="l"/>
              </a:tabLst>
            </a:pPr>
            <a:r>
              <a:rPr sz="1400" dirty="0">
                <a:latin typeface="Arial MT"/>
                <a:cs typeface="Arial MT"/>
              </a:rPr>
              <a:t>AWS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provides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broad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storage,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database, </a:t>
            </a:r>
            <a:r>
              <a:rPr sz="1400" dirty="0">
                <a:latin typeface="Arial MT"/>
                <a:cs typeface="Arial MT"/>
              </a:rPr>
              <a:t>networking,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Global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Infrastructure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comprising</a:t>
            </a:r>
            <a:r>
              <a:rPr sz="1400" spc="-25" dirty="0">
                <a:latin typeface="Arial MT"/>
                <a:cs typeface="Arial MT"/>
              </a:rPr>
              <a:t> of </a:t>
            </a:r>
            <a:r>
              <a:rPr sz="1400" dirty="0">
                <a:latin typeface="Arial MT"/>
                <a:cs typeface="Arial MT"/>
              </a:rPr>
              <a:t>Regions,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Availability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Zones,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Edge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Locations.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71145" marR="5080" indent="-259079">
              <a:lnSpc>
                <a:spcPct val="100000"/>
              </a:lnSpc>
              <a:buChar char="•"/>
              <a:tabLst>
                <a:tab pos="271145" algn="l"/>
              </a:tabLst>
            </a:pPr>
            <a:r>
              <a:rPr sz="1400" dirty="0">
                <a:latin typeface="Arial MT"/>
                <a:cs typeface="Arial MT"/>
              </a:rPr>
              <a:t>AWS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either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console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(think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GUI </a:t>
            </a:r>
            <a:r>
              <a:rPr sz="1400" dirty="0">
                <a:latin typeface="Arial MT"/>
                <a:cs typeface="Arial MT"/>
              </a:rPr>
              <a:t>interface),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Command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Interface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(CLI)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allows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scripts,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Software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Development </a:t>
            </a:r>
            <a:r>
              <a:rPr sz="1400" dirty="0">
                <a:latin typeface="Arial MT"/>
                <a:cs typeface="Arial MT"/>
              </a:rPr>
              <a:t>Toolkits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(SDKs)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preferred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developers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supports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multiple </a:t>
            </a:r>
            <a:r>
              <a:rPr sz="1400" dirty="0">
                <a:latin typeface="Arial MT"/>
                <a:cs typeface="Arial MT"/>
              </a:rPr>
              <a:t>programming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languages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such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Python,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Java,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PHP,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Ruby,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C++,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etc..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959" y="3684525"/>
            <a:ext cx="6253155" cy="302235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pPr marL="38100">
                <a:lnSpc>
                  <a:spcPts val="1425"/>
                </a:lnSpc>
              </a:pPr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618" rIns="0" bIns="0" rtlCol="0">
            <a:spAutoFit/>
          </a:bodyPr>
          <a:lstStyle/>
          <a:p>
            <a:pPr marL="13004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Understanding</a:t>
            </a:r>
            <a:r>
              <a:rPr spc="-6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AWS</a:t>
            </a:r>
            <a:r>
              <a:rPr spc="-70" dirty="0"/>
              <a:t> </a:t>
            </a:r>
            <a:r>
              <a:rPr spc="-10" dirty="0"/>
              <a:t>Landscape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684" y="1695007"/>
            <a:ext cx="3457576" cy="19608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3637" y="1397112"/>
            <a:ext cx="2543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AWS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Regions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world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map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3646" y="1357624"/>
            <a:ext cx="3255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Availability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Zones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Regions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AWS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7225" y="3704704"/>
            <a:ext cx="939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Source: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AWS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5850" y="3627628"/>
            <a:ext cx="939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Source: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AWS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744" y="4030788"/>
            <a:ext cx="79781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27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67970" algn="l"/>
                <a:tab pos="269875" algn="l"/>
              </a:tabLst>
            </a:pPr>
            <a:r>
              <a:rPr sz="1600" dirty="0">
                <a:latin typeface="Arial MT"/>
                <a:cs typeface="Arial MT"/>
              </a:rPr>
              <a:t>	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AWS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footprint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consists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several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geographic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“Regions”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spread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across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globe.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Region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comprises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multiple,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physically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separate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Availability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Zones.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typical </a:t>
            </a:r>
            <a:r>
              <a:rPr sz="1600" dirty="0">
                <a:latin typeface="Arial MT"/>
                <a:cs typeface="Arial MT"/>
              </a:rPr>
              <a:t>number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three.</a:t>
            </a:r>
            <a:endParaRPr sz="1600">
              <a:latin typeface="Arial MT"/>
              <a:cs typeface="Arial MT"/>
            </a:endParaRPr>
          </a:p>
          <a:p>
            <a:pPr marL="267970" marR="58419" indent="-255270">
              <a:lnSpc>
                <a:spcPct val="100000"/>
              </a:lnSpc>
              <a:buChar char="•"/>
              <a:tabLst>
                <a:tab pos="267970" algn="l"/>
              </a:tabLst>
            </a:pP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“Availability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Zone”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cluster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discrete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centers.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AZs</a:t>
            </a:r>
            <a:r>
              <a:rPr sz="1600" spc="-25" dirty="0">
                <a:latin typeface="Arial MT"/>
                <a:cs typeface="Arial MT"/>
              </a:rPr>
              <a:t> are </a:t>
            </a:r>
            <a:r>
              <a:rPr sz="1600" dirty="0">
                <a:latin typeface="Arial MT"/>
                <a:cs typeface="Arial MT"/>
              </a:rPr>
              <a:t>powered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independently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separated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other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AZs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Region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about </a:t>
            </a:r>
            <a:r>
              <a:rPr sz="1600" dirty="0">
                <a:latin typeface="Arial MT"/>
                <a:cs typeface="Arial MT"/>
              </a:rPr>
              <a:t>100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kms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60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miles.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AZs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Region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interconnected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high-throughput </a:t>
            </a:r>
            <a:r>
              <a:rPr sz="1600" dirty="0">
                <a:latin typeface="Arial MT"/>
                <a:cs typeface="Arial MT"/>
              </a:rPr>
              <a:t>metro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fiber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connections.</a:t>
            </a:r>
            <a:endParaRPr sz="1600">
              <a:latin typeface="Arial MT"/>
              <a:cs typeface="Arial MT"/>
            </a:endParaRPr>
          </a:p>
          <a:p>
            <a:pPr marL="267970" marR="250190" indent="-255270">
              <a:lnSpc>
                <a:spcPct val="100000"/>
              </a:lnSpc>
              <a:buChar char="•"/>
              <a:tabLst>
                <a:tab pos="267970" algn="l"/>
              </a:tabLst>
            </a:pPr>
            <a:r>
              <a:rPr sz="1600" dirty="0">
                <a:latin typeface="Arial MT"/>
                <a:cs typeface="Arial MT"/>
              </a:rPr>
              <a:t>Click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u="heavy" spc="-2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https://aws.amazon.com/about-aws/global-</a:t>
            </a:r>
            <a:r>
              <a:rPr sz="1600" u="heavy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Arial MT"/>
                <a:cs typeface="Arial MT"/>
                <a:hlinkClick r:id="rId3"/>
              </a:rPr>
              <a:t>infrastructure/regions_az/</a:t>
            </a:r>
            <a:r>
              <a:rPr sz="1600" spc="155" dirty="0">
                <a:solidFill>
                  <a:srgbClr val="009999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more </a:t>
            </a:r>
            <a:r>
              <a:rPr sz="1600" spc="-10" dirty="0">
                <a:latin typeface="Arial MT"/>
                <a:cs typeface="Arial MT"/>
              </a:rPr>
              <a:t>information.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0162" y="1781340"/>
            <a:ext cx="3277153" cy="18062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390718" y="6280355"/>
            <a:ext cx="2235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25" dirty="0">
                <a:latin typeface="Arial MT"/>
                <a:cs typeface="Arial MT"/>
              </a:rPr>
              <a:t>35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What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is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Cloud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Computing?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on-demand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451" y="6046475"/>
            <a:ext cx="836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resources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requested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typically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hosted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centers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CSPs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Amazon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Services </a:t>
            </a:r>
            <a:r>
              <a:rPr sz="1400" dirty="0">
                <a:latin typeface="Times New Roman"/>
                <a:cs typeface="Times New Roman"/>
              </a:rPr>
              <a:t>(AWS),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Microsoft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Azure,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Google,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etc.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locations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across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globe.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implementation</a:t>
            </a:r>
            <a:r>
              <a:rPr sz="1400" spc="-25" dirty="0">
                <a:latin typeface="Times New Roman"/>
                <a:cs typeface="Times New Roman"/>
              </a:rPr>
              <a:t> are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451" y="6473195"/>
            <a:ext cx="2428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abstracted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(hidden)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3617" y="642867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561" y="2397161"/>
            <a:ext cx="6054607" cy="32162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3624" y="6298748"/>
            <a:ext cx="889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-5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" y="71436"/>
            <a:ext cx="8953499" cy="6715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89546" y="62635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25" y="6365488"/>
            <a:ext cx="8629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Source: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AWS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spc="-50" dirty="0"/>
              <a:pPr marL="122555">
                <a:lnSpc>
                  <a:spcPts val="1425"/>
                </a:lnSpc>
              </a:pPr>
              <a:t>7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1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0" dirty="0">
                <a:latin typeface="Arial MT"/>
                <a:cs typeface="Arial MT"/>
              </a:rPr>
              <a:t>The</a:t>
            </a:r>
            <a:r>
              <a:rPr sz="1800" b="0" spc="-4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US</a:t>
            </a:r>
            <a:r>
              <a:rPr sz="1800" b="0" spc="-30" dirty="0">
                <a:latin typeface="Arial MT"/>
                <a:cs typeface="Arial MT"/>
              </a:rPr>
              <a:t> </a:t>
            </a:r>
            <a:r>
              <a:rPr sz="1800" dirty="0"/>
              <a:t>National</a:t>
            </a:r>
            <a:r>
              <a:rPr sz="1800" spc="-30" dirty="0"/>
              <a:t> </a:t>
            </a:r>
            <a:r>
              <a:rPr sz="1800" dirty="0"/>
              <a:t>Institute</a:t>
            </a:r>
            <a:r>
              <a:rPr sz="1800" spc="-35" dirty="0"/>
              <a:t> </a:t>
            </a:r>
            <a:r>
              <a:rPr sz="1800" dirty="0"/>
              <a:t>of</a:t>
            </a:r>
            <a:r>
              <a:rPr sz="1800" spc="-35" dirty="0"/>
              <a:t> </a:t>
            </a:r>
            <a:r>
              <a:rPr sz="1800" dirty="0"/>
              <a:t>Standards</a:t>
            </a:r>
            <a:r>
              <a:rPr sz="1800" spc="-30" dirty="0"/>
              <a:t> </a:t>
            </a:r>
            <a:r>
              <a:rPr sz="1800" dirty="0"/>
              <a:t>and</a:t>
            </a:r>
            <a:r>
              <a:rPr sz="1800" spc="-35" dirty="0"/>
              <a:t> </a:t>
            </a:r>
            <a:r>
              <a:rPr sz="1800" dirty="0"/>
              <a:t>Technology</a:t>
            </a:r>
            <a:r>
              <a:rPr sz="1800" spc="-30" dirty="0"/>
              <a:t> </a:t>
            </a:r>
            <a:r>
              <a:rPr sz="1800" dirty="0"/>
              <a:t>(NIST) </a:t>
            </a:r>
            <a:r>
              <a:rPr sz="1800" b="0" i="1" spc="-10" dirty="0">
                <a:latin typeface="Arial"/>
                <a:cs typeface="Arial"/>
              </a:rPr>
              <a:t>Special </a:t>
            </a:r>
            <a:r>
              <a:rPr sz="1800" b="0" i="1" dirty="0">
                <a:latin typeface="Arial"/>
                <a:cs typeface="Arial"/>
              </a:rPr>
              <a:t>Publication</a:t>
            </a:r>
            <a:r>
              <a:rPr sz="1800" b="0" i="1" spc="-25" dirty="0">
                <a:latin typeface="Arial"/>
                <a:cs typeface="Arial"/>
              </a:rPr>
              <a:t> </a:t>
            </a:r>
            <a:r>
              <a:rPr sz="1800" b="0" i="1" spc="-10" dirty="0">
                <a:latin typeface="Arial"/>
                <a:cs typeface="Arial"/>
              </a:rPr>
              <a:t>800-</a:t>
            </a:r>
            <a:r>
              <a:rPr sz="1800" b="0" i="1" dirty="0">
                <a:latin typeface="Arial"/>
                <a:cs typeface="Arial"/>
              </a:rPr>
              <a:t>145</a:t>
            </a:r>
            <a:r>
              <a:rPr sz="1800" b="0" i="1" spc="-15" dirty="0">
                <a:latin typeface="Arial"/>
                <a:cs typeface="Arial"/>
              </a:rPr>
              <a:t> </a:t>
            </a:r>
            <a:r>
              <a:rPr sz="1800" b="0" dirty="0">
                <a:latin typeface="Arial MT"/>
                <a:cs typeface="Arial MT"/>
              </a:rPr>
              <a:t>is</a:t>
            </a:r>
            <a:r>
              <a:rPr sz="1800" b="0" spc="-2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a</a:t>
            </a:r>
            <a:r>
              <a:rPr sz="1800" b="0" spc="-2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widely</a:t>
            </a:r>
            <a:r>
              <a:rPr sz="1800" b="0" spc="-2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accepted</a:t>
            </a:r>
            <a:r>
              <a:rPr sz="1800" b="0" spc="-2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standard</a:t>
            </a:r>
            <a:r>
              <a:rPr sz="1800" b="0" spc="-2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that</a:t>
            </a:r>
            <a:r>
              <a:rPr sz="1800" b="0" spc="-2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will</a:t>
            </a:r>
            <a:r>
              <a:rPr sz="1800" b="0" spc="-2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be</a:t>
            </a:r>
            <a:r>
              <a:rPr sz="1800" b="0" spc="-2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the</a:t>
            </a:r>
            <a:r>
              <a:rPr sz="1800" b="0" spc="-2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premise</a:t>
            </a:r>
            <a:r>
              <a:rPr sz="1800" b="0" spc="-20" dirty="0">
                <a:latin typeface="Arial MT"/>
                <a:cs typeface="Arial MT"/>
              </a:rPr>
              <a:t> </a:t>
            </a:r>
            <a:r>
              <a:rPr sz="1800" b="0" spc="-25" dirty="0">
                <a:latin typeface="Arial MT"/>
                <a:cs typeface="Arial MT"/>
              </a:rPr>
              <a:t>of </a:t>
            </a:r>
            <a:r>
              <a:rPr sz="1800" b="0" dirty="0">
                <a:latin typeface="Arial MT"/>
                <a:cs typeface="Arial MT"/>
              </a:rPr>
              <a:t>our</a:t>
            </a:r>
            <a:r>
              <a:rPr sz="1800" b="0" spc="-1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next</a:t>
            </a:r>
            <a:r>
              <a:rPr sz="1800" b="0" spc="-10" dirty="0">
                <a:latin typeface="Arial MT"/>
                <a:cs typeface="Arial MT"/>
              </a:rPr>
              <a:t> discussion.</a:t>
            </a:r>
            <a:endParaRPr sz="1800">
              <a:latin typeface="Arial MT"/>
              <a:cs typeface="Arial MT"/>
            </a:endParaRPr>
          </a:p>
          <a:p>
            <a:pPr marL="12700" marR="11430">
              <a:lnSpc>
                <a:spcPct val="150000"/>
              </a:lnSpc>
            </a:pPr>
            <a:r>
              <a:rPr sz="1800" b="0" dirty="0">
                <a:latin typeface="Arial MT"/>
                <a:cs typeface="Arial MT"/>
              </a:rPr>
              <a:t>The</a:t>
            </a:r>
            <a:r>
              <a:rPr sz="1800" b="0" spc="-2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standard</a:t>
            </a:r>
            <a:r>
              <a:rPr sz="1800" b="0" spc="-2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includes</a:t>
            </a:r>
            <a:r>
              <a:rPr sz="1800" b="0" spc="-2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the</a:t>
            </a:r>
            <a:r>
              <a:rPr sz="1800" b="0" spc="-2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definition</a:t>
            </a:r>
            <a:r>
              <a:rPr sz="1800" b="0" spc="-2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of</a:t>
            </a:r>
            <a:r>
              <a:rPr sz="1800" b="0" spc="-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Cloud</a:t>
            </a:r>
            <a:r>
              <a:rPr sz="1800" b="0" spc="-1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Computing</a:t>
            </a:r>
            <a:r>
              <a:rPr sz="1800" b="0" spc="-2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and</a:t>
            </a:r>
            <a:r>
              <a:rPr sz="1800" b="0" spc="-2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describes</a:t>
            </a:r>
            <a:r>
              <a:rPr sz="1800" b="0" spc="-20" dirty="0">
                <a:latin typeface="Arial MT"/>
                <a:cs typeface="Arial MT"/>
              </a:rPr>
              <a:t> five </a:t>
            </a:r>
            <a:r>
              <a:rPr sz="1800" b="0" dirty="0">
                <a:latin typeface="Arial MT"/>
                <a:cs typeface="Arial MT"/>
              </a:rPr>
              <a:t>essential</a:t>
            </a:r>
            <a:r>
              <a:rPr sz="1800" b="0" spc="-4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characteristics,</a:t>
            </a:r>
            <a:r>
              <a:rPr sz="1800" b="0" spc="-3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four</a:t>
            </a:r>
            <a:r>
              <a:rPr sz="1800" b="0" spc="-3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deployment</a:t>
            </a:r>
            <a:r>
              <a:rPr sz="1800" b="0" spc="-3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models,</a:t>
            </a:r>
            <a:r>
              <a:rPr sz="1800" b="0" spc="-4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and</a:t>
            </a:r>
            <a:r>
              <a:rPr sz="1800" b="0" spc="-3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three</a:t>
            </a:r>
            <a:r>
              <a:rPr sz="1800" b="0" spc="-3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service</a:t>
            </a:r>
            <a:r>
              <a:rPr sz="1800" b="0" spc="-35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models.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780" rIns="0" bIns="0" rtlCol="0">
            <a:spAutoFit/>
          </a:bodyPr>
          <a:lstStyle/>
          <a:p>
            <a:pPr marL="205867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NIST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Cloud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Model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425"/>
              </a:lnSpc>
            </a:pPr>
            <a:fld id="{81D60167-4931-47E6-BA6A-407CBD079E47}" type="slidenum">
              <a:rPr spc="-50" dirty="0"/>
              <a:pPr marL="122555">
                <a:lnSpc>
                  <a:spcPts val="1425"/>
                </a:lnSpc>
              </a:pPr>
              <a:t>8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1063625" y="1689608"/>
            <a:ext cx="732155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625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Cloud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computing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model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for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enabling</a:t>
            </a:r>
            <a:r>
              <a:rPr sz="2400" i="1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ubiquitous, convenient,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on-</a:t>
            </a:r>
            <a:r>
              <a:rPr sz="2400" i="1" dirty="0">
                <a:latin typeface="Calibri"/>
                <a:cs typeface="Calibri"/>
              </a:rPr>
              <a:t>demand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network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access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to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shared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pool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of </a:t>
            </a:r>
            <a:r>
              <a:rPr sz="2400" i="1" spc="-10" dirty="0">
                <a:latin typeface="Calibri"/>
                <a:cs typeface="Calibri"/>
              </a:rPr>
              <a:t>configurable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computing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resources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(e.g.,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networks,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servers, </a:t>
            </a:r>
            <a:r>
              <a:rPr sz="2400" i="1" dirty="0">
                <a:latin typeface="Calibri"/>
                <a:cs typeface="Calibri"/>
              </a:rPr>
              <a:t>storage,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applications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services)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that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can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be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rapidly provisioned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released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with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minimal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management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effort </a:t>
            </a:r>
            <a:r>
              <a:rPr sz="2400" i="1" dirty="0">
                <a:latin typeface="Calibri"/>
                <a:cs typeface="Calibri"/>
              </a:rPr>
              <a:t>or</a:t>
            </a:r>
            <a:r>
              <a:rPr sz="2400" i="1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service</a:t>
            </a:r>
            <a:r>
              <a:rPr sz="2400" i="1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provider</a:t>
            </a:r>
            <a:r>
              <a:rPr sz="2400" i="1" spc="-8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interaction.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400" i="1" spc="-20" dirty="0">
                <a:latin typeface="Calibri"/>
                <a:cs typeface="Calibri"/>
              </a:rPr>
              <a:t>-NIST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180" rIns="0" bIns="0" rtlCol="0">
            <a:spAutoFit/>
          </a:bodyPr>
          <a:lstStyle/>
          <a:p>
            <a:pPr marL="74866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NIST</a:t>
            </a:r>
            <a:r>
              <a:rPr sz="3600" b="1" spc="-1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Definition</a:t>
            </a:r>
            <a:r>
              <a:rPr sz="3600" b="1" spc="-1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of</a:t>
            </a:r>
            <a:r>
              <a:rPr sz="3600" b="1" spc="-1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Cloud</a:t>
            </a:r>
            <a:r>
              <a:rPr sz="3600" b="1" spc="-11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Computing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7685" y="5911885"/>
            <a:ext cx="7415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common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misconception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among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people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cloud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computing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technology.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Cloud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computing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5" dirty="0">
                <a:latin typeface="Arial MT"/>
                <a:cs typeface="Arial MT"/>
              </a:rPr>
              <a:t> in </a:t>
            </a:r>
            <a:r>
              <a:rPr sz="1200" dirty="0">
                <a:latin typeface="Arial MT"/>
                <a:cs typeface="Arial MT"/>
              </a:rPr>
              <a:t>fact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service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relies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enabling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technologies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virtualization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storage.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7987" y="1524000"/>
            <a:ext cx="8458200" cy="3693795"/>
          </a:xfrm>
          <a:custGeom>
            <a:avLst/>
            <a:gdLst/>
            <a:ahLst/>
            <a:cxnLst/>
            <a:rect l="l" t="t" r="r" b="b"/>
            <a:pathLst>
              <a:path w="8458200" h="3693795">
                <a:moveTo>
                  <a:pt x="0" y="0"/>
                </a:moveTo>
                <a:lnTo>
                  <a:pt x="8458199" y="0"/>
                </a:lnTo>
                <a:lnTo>
                  <a:pt x="8458199" y="3693319"/>
                </a:lnTo>
                <a:lnTo>
                  <a:pt x="0" y="3693319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385E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5279" y="1540255"/>
            <a:ext cx="827087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162560" indent="-252095">
              <a:lnSpc>
                <a:spcPct val="100000"/>
              </a:lnSpc>
              <a:spcBef>
                <a:spcPts val="100"/>
              </a:spcBef>
              <a:buChar char="•"/>
              <a:tabLst>
                <a:tab pos="264160" algn="l"/>
              </a:tabLst>
            </a:pPr>
            <a:r>
              <a:rPr sz="1800" b="1" spc="-10" dirty="0">
                <a:latin typeface="Arial"/>
                <a:cs typeface="Arial"/>
              </a:rPr>
              <a:t>On-</a:t>
            </a:r>
            <a:r>
              <a:rPr sz="1800" b="1" dirty="0">
                <a:latin typeface="Arial"/>
                <a:cs typeface="Arial"/>
              </a:rPr>
              <a:t>demand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Self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Service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provision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resources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needed </a:t>
            </a:r>
            <a:r>
              <a:rPr sz="1800" dirty="0">
                <a:latin typeface="Arial MT"/>
                <a:cs typeface="Arial MT"/>
              </a:rPr>
              <a:t>automatically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without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human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provider</a:t>
            </a:r>
            <a:endParaRPr sz="1800">
              <a:latin typeface="Arial MT"/>
              <a:cs typeface="Arial MT"/>
            </a:endParaRPr>
          </a:p>
          <a:p>
            <a:pPr marL="264160" marR="341630" indent="-252095">
              <a:lnSpc>
                <a:spcPct val="100000"/>
              </a:lnSpc>
              <a:buChar char="•"/>
              <a:tabLst>
                <a:tab pos="264160" algn="l"/>
              </a:tabLst>
            </a:pPr>
            <a:r>
              <a:rPr sz="1800" b="1" dirty="0">
                <a:latin typeface="Arial"/>
                <a:cs typeface="Arial"/>
              </a:rPr>
              <a:t>Broad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network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access: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Access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resources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available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client </a:t>
            </a:r>
            <a:r>
              <a:rPr sz="1800" dirty="0">
                <a:latin typeface="Arial MT"/>
                <a:cs typeface="Arial MT"/>
              </a:rPr>
              <a:t>platforms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phones,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tablets,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laptops,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workstations,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 marL="264160" marR="37465" indent="-252095">
              <a:lnSpc>
                <a:spcPct val="100000"/>
              </a:lnSpc>
              <a:buChar char="•"/>
              <a:tabLst>
                <a:tab pos="264160" algn="l"/>
                <a:tab pos="1440815" algn="l"/>
                <a:tab pos="2477770" algn="l"/>
                <a:tab pos="3006725" algn="l"/>
                <a:tab pos="3865879" algn="l"/>
                <a:tab pos="4826635" algn="l"/>
                <a:tab pos="5711190" algn="l"/>
                <a:tab pos="6393180" algn="l"/>
                <a:tab pos="6718300" algn="l"/>
                <a:tab pos="7857490" algn="l"/>
              </a:tabLst>
            </a:pPr>
            <a:r>
              <a:rPr sz="1800" b="1" spc="-10" dirty="0">
                <a:latin typeface="Arial"/>
                <a:cs typeface="Arial"/>
              </a:rPr>
              <a:t>Resource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pooling: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spc="-2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service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provider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creates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pools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resources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10" dirty="0">
                <a:latin typeface="Arial MT"/>
                <a:cs typeface="Arial MT"/>
              </a:rPr>
              <a:t>i.e., </a:t>
            </a:r>
            <a:r>
              <a:rPr sz="1800" dirty="0">
                <a:latin typeface="Arial MT"/>
                <a:cs typeface="Arial MT"/>
              </a:rPr>
              <a:t>servers,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storage,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etc.,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multiple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consumers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(multitenancy).</a:t>
            </a:r>
            <a:endParaRPr sz="1800">
              <a:latin typeface="Arial MT"/>
              <a:cs typeface="Arial MT"/>
            </a:endParaRPr>
          </a:p>
          <a:p>
            <a:pPr marL="262890" marR="5080" indent="-250825" algn="just">
              <a:lnSpc>
                <a:spcPct val="100000"/>
              </a:lnSpc>
              <a:buChar char="•"/>
              <a:tabLst>
                <a:tab pos="264160" algn="l"/>
              </a:tabLst>
            </a:pPr>
            <a:r>
              <a:rPr sz="1800" b="1" dirty="0">
                <a:latin typeface="Arial"/>
                <a:cs typeface="Arial"/>
              </a:rPr>
              <a:t>Rapid</a:t>
            </a:r>
            <a:r>
              <a:rPr sz="1800" b="1" spc="125" dirty="0">
                <a:latin typeface="Arial"/>
                <a:cs typeface="Arial"/>
              </a:rPr>
              <a:t>  </a:t>
            </a:r>
            <a:r>
              <a:rPr sz="1800" b="1" dirty="0">
                <a:latin typeface="Arial"/>
                <a:cs typeface="Arial"/>
              </a:rPr>
              <a:t>Elasticity:</a:t>
            </a:r>
            <a:r>
              <a:rPr sz="1800" b="1" spc="135" dirty="0">
                <a:latin typeface="Arial"/>
                <a:cs typeface="Arial"/>
              </a:rPr>
              <a:t>  </a:t>
            </a:r>
            <a:r>
              <a:rPr sz="1800" dirty="0">
                <a:latin typeface="Arial MT"/>
                <a:cs typeface="Arial MT"/>
              </a:rPr>
              <a:t>Resources</a:t>
            </a:r>
            <a:r>
              <a:rPr sz="1800" spc="13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12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13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provisioned</a:t>
            </a:r>
            <a:r>
              <a:rPr sz="1800" spc="13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125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released</a:t>
            </a:r>
            <a:r>
              <a:rPr sz="1800" spc="130" dirty="0">
                <a:latin typeface="Arial MT"/>
                <a:cs typeface="Arial MT"/>
              </a:rPr>
              <a:t> 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30" dirty="0">
                <a:latin typeface="Arial MT"/>
                <a:cs typeface="Arial MT"/>
              </a:rPr>
              <a:t>  </a:t>
            </a:r>
            <a:r>
              <a:rPr sz="1800" spc="-10" dirty="0">
                <a:latin typeface="Arial MT"/>
                <a:cs typeface="Arial MT"/>
              </a:rPr>
              <a:t>match 	</a:t>
            </a:r>
            <a:r>
              <a:rPr sz="1800" dirty="0">
                <a:latin typeface="Arial MT"/>
                <a:cs typeface="Arial MT"/>
              </a:rPr>
              <a:t>demand.</a:t>
            </a:r>
            <a:r>
              <a:rPr sz="1800" spc="2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e.g.,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virtual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machines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2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added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demand</a:t>
            </a:r>
            <a:r>
              <a:rPr sz="1800" spc="2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grows</a:t>
            </a:r>
            <a:r>
              <a:rPr sz="1800" spc="28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 	</a:t>
            </a:r>
            <a:r>
              <a:rPr sz="1800" dirty="0">
                <a:latin typeface="Arial MT"/>
                <a:cs typeface="Arial MT"/>
              </a:rPr>
              <a:t>terminated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demand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drops.</a:t>
            </a:r>
            <a:endParaRPr sz="1800">
              <a:latin typeface="Arial MT"/>
              <a:cs typeface="Arial MT"/>
            </a:endParaRPr>
          </a:p>
          <a:p>
            <a:pPr marL="264160" marR="175260" indent="-252095">
              <a:lnSpc>
                <a:spcPct val="100000"/>
              </a:lnSpc>
              <a:buChar char="•"/>
              <a:tabLst>
                <a:tab pos="264160" algn="l"/>
              </a:tabLst>
            </a:pPr>
            <a:r>
              <a:rPr sz="1800" b="1" dirty="0">
                <a:latin typeface="Arial"/>
                <a:cs typeface="Arial"/>
              </a:rPr>
              <a:t>Measured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Service: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Resource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usage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monitored,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controlled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reported, </a:t>
            </a:r>
            <a:r>
              <a:rPr sz="1800" dirty="0">
                <a:latin typeface="Arial MT"/>
                <a:cs typeface="Arial MT"/>
              </a:rPr>
              <a:t>providing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transparency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consumer.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Billing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on </a:t>
            </a:r>
            <a:r>
              <a:rPr sz="1800" dirty="0">
                <a:latin typeface="Arial MT"/>
                <a:cs typeface="Arial MT"/>
              </a:rPr>
              <a:t>actual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consumption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“pay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go”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(similar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consuming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electricity</a:t>
            </a:r>
            <a:r>
              <a:rPr sz="1800" spc="-25" dirty="0">
                <a:latin typeface="Arial MT"/>
                <a:cs typeface="Arial MT"/>
              </a:rPr>
              <a:t> 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812" y="388111"/>
            <a:ext cx="8447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Essential</a:t>
            </a:r>
            <a:r>
              <a:rPr sz="3600" b="1" spc="-12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Characteristics</a:t>
            </a:r>
            <a:r>
              <a:rPr sz="3600" b="1" spc="-12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of</a:t>
            </a:r>
            <a:r>
              <a:rPr sz="3600" b="1" spc="-114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Cloud</a:t>
            </a:r>
            <a:r>
              <a:rPr sz="3600" b="1" spc="-12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Computing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12" y="6395321"/>
            <a:ext cx="4572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Other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terms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similar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meaning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i="1" dirty="0">
                <a:latin typeface="Arial"/>
                <a:cs typeface="Arial"/>
              </a:rPr>
              <a:t>pay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as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you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go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are </a:t>
            </a:r>
            <a:r>
              <a:rPr sz="1200" i="1" spc="-10" dirty="0">
                <a:latin typeface="Arial"/>
                <a:cs typeface="Arial"/>
              </a:rPr>
              <a:t>pay-per-</a:t>
            </a:r>
            <a:r>
              <a:rPr sz="1200" i="1" spc="-20" dirty="0">
                <a:latin typeface="Arial"/>
                <a:cs typeface="Arial"/>
              </a:rPr>
              <a:t>use.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2845</Words>
  <Application>Microsoft Office PowerPoint</Application>
  <PresentationFormat>On-screen Show (4:3)</PresentationFormat>
  <Paragraphs>257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What is Cloud Computing?</vt:lpstr>
      <vt:lpstr>Overview</vt:lpstr>
      <vt:lpstr>Key Terminology</vt:lpstr>
      <vt:lpstr>Key Terminology - 2</vt:lpstr>
      <vt:lpstr>What is Cloud Computing? An on-demand delivery of servers, storage, database, applications and other IT resources as services over the Internet.</vt:lpstr>
      <vt:lpstr>Slide 6</vt:lpstr>
      <vt:lpstr>The NIST Cloud Model</vt:lpstr>
      <vt:lpstr>NIST Definition of Cloud Computing</vt:lpstr>
      <vt:lpstr>Essential Characteristics of Cloud Computing</vt:lpstr>
      <vt:lpstr>Cloud Deployment Models</vt:lpstr>
      <vt:lpstr>Public Cloud</vt:lpstr>
      <vt:lpstr>Slide 12</vt:lpstr>
      <vt:lpstr>Slide 13</vt:lpstr>
      <vt:lpstr>Private Cloud</vt:lpstr>
      <vt:lpstr>Slide 15</vt:lpstr>
      <vt:lpstr>Slide 16</vt:lpstr>
      <vt:lpstr>Hybrid Cloud</vt:lpstr>
      <vt:lpstr>Slide 18</vt:lpstr>
      <vt:lpstr>Cloud Bursting using Hybrid Clouds</vt:lpstr>
      <vt:lpstr>Community Cloud</vt:lpstr>
      <vt:lpstr>Slide 21</vt:lpstr>
      <vt:lpstr>Slide 22</vt:lpstr>
      <vt:lpstr>Cloud Service Models A Service model defines the type of service that the cloud provider is offering.</vt:lpstr>
      <vt:lpstr>Characteristics of IaaS</vt:lpstr>
      <vt:lpstr>Characteristics of PaaS</vt:lpstr>
      <vt:lpstr>What is an API?</vt:lpstr>
      <vt:lpstr>API using HTTP</vt:lpstr>
      <vt:lpstr>Characteristics of SaaS</vt:lpstr>
      <vt:lpstr>Shared Responsibility Model</vt:lpstr>
      <vt:lpstr>Business Drivers for Cloud Computing</vt:lpstr>
      <vt:lpstr>Reducing Costs</vt:lpstr>
      <vt:lpstr>Increasing Agility</vt:lpstr>
      <vt:lpstr>Capacity Provisioning Traditional Data Center vs. Cloud</vt:lpstr>
      <vt:lpstr>Considerations for Cloud Adoption</vt:lpstr>
      <vt:lpstr>Considerations for Cloud Adoption - 2</vt:lpstr>
      <vt:lpstr>Is there a Cost Advantage?</vt:lpstr>
      <vt:lpstr>Strategies for Application Migration</vt:lpstr>
      <vt:lpstr>Service Level Agreements (SLAs)</vt:lpstr>
      <vt:lpstr>An Example of SLA</vt:lpstr>
      <vt:lpstr>Current Trends</vt:lpstr>
      <vt:lpstr>What is Amazon Web Services?</vt:lpstr>
      <vt:lpstr>Understanding the AWS Landscape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Cloud Computing?</dc:title>
  <dc:creator>Dell</dc:creator>
  <cp:lastModifiedBy>Dell</cp:lastModifiedBy>
  <cp:revision>2</cp:revision>
  <dcterms:created xsi:type="dcterms:W3CDTF">2024-08-26T04:16:16Z</dcterms:created>
  <dcterms:modified xsi:type="dcterms:W3CDTF">2024-08-26T04:50:17Z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