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72" r:id="rId5"/>
    <p:sldId id="259" r:id="rId6"/>
    <p:sldId id="262" r:id="rId7"/>
    <p:sldId id="261" r:id="rId8"/>
    <p:sldId id="260" r:id="rId9"/>
    <p:sldId id="273" r:id="rId10"/>
    <p:sldId id="265" r:id="rId11"/>
    <p:sldId id="267" r:id="rId12"/>
    <p:sldId id="266" r:id="rId13"/>
    <p:sldId id="268" r:id="rId14"/>
    <p:sldId id="269" r:id="rId15"/>
    <p:sldId id="270" r:id="rId16"/>
    <p:sldId id="274" r:id="rId17"/>
    <p:sldId id="275" r:id="rId18"/>
    <p:sldId id="271" r:id="rId19"/>
    <p:sldId id="263" r:id="rId20"/>
    <p:sldId id="264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47"/>
    <p:restoredTop sz="94683"/>
  </p:normalViewPr>
  <p:slideViewPr>
    <p:cSldViewPr snapToGrid="0" snapToObjects="1">
      <p:cViewPr varScale="1">
        <p:scale>
          <a:sx n="93" d="100"/>
          <a:sy n="93" d="100"/>
        </p:scale>
        <p:origin x="208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84735-6FCD-2240-8B68-7BAE12E9FC16}" type="datetimeFigureOut">
              <a:rPr lang="en-GB" smtClean="0"/>
              <a:t>18/02/2020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9AA4A-040F-8F44-854C-202670EB76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8349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84735-6FCD-2240-8B68-7BAE12E9FC16}" type="datetimeFigureOut">
              <a:rPr lang="en-GB" smtClean="0"/>
              <a:t>18/02/2020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9AA4A-040F-8F44-854C-202670EB76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132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84735-6FCD-2240-8B68-7BAE12E9FC16}" type="datetimeFigureOut">
              <a:rPr lang="en-GB" smtClean="0"/>
              <a:t>18/02/2020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9AA4A-040F-8F44-854C-202670EB76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231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84735-6FCD-2240-8B68-7BAE12E9FC16}" type="datetimeFigureOut">
              <a:rPr lang="en-GB" smtClean="0"/>
              <a:t>18/02/2020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9AA4A-040F-8F44-854C-202670EB76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3572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84735-6FCD-2240-8B68-7BAE12E9FC16}" type="datetimeFigureOut">
              <a:rPr lang="en-GB" smtClean="0"/>
              <a:t>18/02/2020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9AA4A-040F-8F44-854C-202670EB76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5449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84735-6FCD-2240-8B68-7BAE12E9FC16}" type="datetimeFigureOut">
              <a:rPr lang="en-GB" smtClean="0"/>
              <a:t>18/02/2020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9AA4A-040F-8F44-854C-202670EB76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0115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84735-6FCD-2240-8B68-7BAE12E9FC16}" type="datetimeFigureOut">
              <a:rPr lang="en-GB" smtClean="0"/>
              <a:t>18/02/2020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9AA4A-040F-8F44-854C-202670EB76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4759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84735-6FCD-2240-8B68-7BAE12E9FC16}" type="datetimeFigureOut">
              <a:rPr lang="en-GB" smtClean="0"/>
              <a:t>18/02/2020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9AA4A-040F-8F44-854C-202670EB76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6257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84735-6FCD-2240-8B68-7BAE12E9FC16}" type="datetimeFigureOut">
              <a:rPr lang="en-GB" smtClean="0"/>
              <a:t>18/02/2020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9AA4A-040F-8F44-854C-202670EB76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0325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84735-6FCD-2240-8B68-7BAE12E9FC16}" type="datetimeFigureOut">
              <a:rPr lang="en-GB" smtClean="0"/>
              <a:t>18/02/2020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9AA4A-040F-8F44-854C-202670EB76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7111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84735-6FCD-2240-8B68-7BAE12E9FC16}" type="datetimeFigureOut">
              <a:rPr lang="en-GB" smtClean="0"/>
              <a:t>18/02/2020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9AA4A-040F-8F44-854C-202670EB76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5504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384735-6FCD-2240-8B68-7BAE12E9FC16}" type="datetimeFigureOut">
              <a:rPr lang="en-GB" smtClean="0"/>
              <a:t>18/02/2020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49AA4A-040F-8F44-854C-202670EB76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6098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vaulot.github.io/tutorials/Phyloseq_tutorial.html" TargetMode="External"/><Relationship Id="rId2" Type="http://schemas.openxmlformats.org/officeDocument/2006/relationships/hyperlink" Target="https://joey711.github.io/phyloseq/tutorials-index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joey711.github.io/phyloseq/plot_tree-examples.html" TargetMode="External"/><Relationship Id="rId4" Type="http://schemas.openxmlformats.org/officeDocument/2006/relationships/hyperlink" Target="https://joey711.github.io/phyloseq/import-data.htm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journals.plos.org/plosone/article/file?type=printable&amp;id=10.1371/journal.pone.0061217" TargetMode="External"/><Relationship Id="rId2" Type="http://schemas.openxmlformats.org/officeDocument/2006/relationships/hyperlink" Target="http://joey711.github.io/phyloseq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microbiome.github.io/tutorials/" TargetMode="External"/><Relationship Id="rId2" Type="http://schemas.openxmlformats.org/officeDocument/2006/relationships/hyperlink" Target="https://microbiome.github.io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520B2-D62D-274B-B241-A70EA6848A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Phyloseq</a:t>
            </a:r>
            <a:r>
              <a:rPr lang="en-GB" dirty="0"/>
              <a:t> and Microbiome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5CD96E-2AD5-AC46-8BD5-25E1AE9259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Anders K. Krabberød</a:t>
            </a:r>
          </a:p>
        </p:txBody>
      </p:sp>
    </p:spTree>
    <p:extLst>
      <p:ext uri="{BB962C8B-B14F-4D97-AF65-F5344CB8AC3E}">
        <p14:creationId xmlns:p14="http://schemas.microsoft.com/office/powerpoint/2010/main" val="29015327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82593-DC75-FF44-B6CE-9F8109852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Constructors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178E8C-1653-1545-A483-4412015DE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78728" y="1825625"/>
            <a:ext cx="5536622" cy="4351338"/>
          </a:xfrm>
        </p:spPr>
        <p:txBody>
          <a:bodyPr/>
          <a:lstStyle/>
          <a:p>
            <a:r>
              <a:rPr lang="en-GB" dirty="0"/>
              <a:t>Constructor for the OTU abundance matrix</a:t>
            </a:r>
          </a:p>
          <a:p>
            <a:r>
              <a:rPr lang="en-GB" i="1" dirty="0" err="1"/>
              <a:t>otu_table</a:t>
            </a:r>
            <a:r>
              <a:rPr lang="en-GB" i="1" dirty="0"/>
              <a:t>()</a:t>
            </a:r>
          </a:p>
          <a:p>
            <a:r>
              <a:rPr lang="en-GB" dirty="0"/>
              <a:t>Works on any numeric matrix. You must specify if the species are rows or columns</a:t>
            </a:r>
          </a:p>
          <a:p>
            <a:r>
              <a:rPr lang="en-GB" dirty="0"/>
              <a:t>Default: A matrix with samples as columns and </a:t>
            </a:r>
            <a:r>
              <a:rPr lang="en-GB" dirty="0" err="1"/>
              <a:t>otus</a:t>
            </a:r>
            <a:r>
              <a:rPr lang="en-GB" dirty="0"/>
              <a:t> as rows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6B543B-F0F7-0D44-AE73-7E0C587277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8570" b="59351"/>
          <a:stretch/>
        </p:blipFill>
        <p:spPr>
          <a:xfrm>
            <a:off x="1098290" y="2399429"/>
            <a:ext cx="1589492" cy="1812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0311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47DBB-40AB-474A-AAC2-6144C44B2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Constructors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52C71-F598-5245-81F7-8B3383F330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2364" y="1825625"/>
            <a:ext cx="5882986" cy="4351338"/>
          </a:xfrm>
        </p:spPr>
        <p:txBody>
          <a:bodyPr/>
          <a:lstStyle/>
          <a:p>
            <a:r>
              <a:rPr lang="en-GB" dirty="0"/>
              <a:t>Taxonomic assignments for the OTUs</a:t>
            </a:r>
          </a:p>
          <a:p>
            <a:r>
              <a:rPr lang="en-GB" i="1" dirty="0" err="1"/>
              <a:t>tax_table</a:t>
            </a:r>
            <a:r>
              <a:rPr lang="en-GB" i="1" dirty="0"/>
              <a:t>()</a:t>
            </a:r>
          </a:p>
          <a:p>
            <a:r>
              <a:rPr lang="en-GB" dirty="0"/>
              <a:t>Works on any character matrix. The </a:t>
            </a:r>
            <a:r>
              <a:rPr lang="en-GB" dirty="0" err="1"/>
              <a:t>rownames</a:t>
            </a:r>
            <a:r>
              <a:rPr lang="en-GB" dirty="0"/>
              <a:t> must match the OTU names (</a:t>
            </a:r>
            <a:r>
              <a:rPr lang="en-GB" i="1" dirty="0" err="1"/>
              <a:t>taxa_names</a:t>
            </a:r>
            <a:r>
              <a:rPr lang="en-GB" dirty="0"/>
              <a:t>) of the </a:t>
            </a:r>
            <a:r>
              <a:rPr lang="en-GB" i="1" dirty="0" err="1"/>
              <a:t>otu_table</a:t>
            </a:r>
            <a:r>
              <a:rPr lang="en-GB" i="1" dirty="0"/>
              <a:t> </a:t>
            </a:r>
            <a:r>
              <a:rPr lang="en-GB" dirty="0"/>
              <a:t>if you plan to combine it with a </a:t>
            </a:r>
            <a:r>
              <a:rPr lang="en-GB" dirty="0" err="1"/>
              <a:t>phyloseq</a:t>
            </a:r>
            <a:r>
              <a:rPr lang="en-GB" dirty="0"/>
              <a:t>-object.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C00D66-D9F0-4044-9A3D-8186243AAB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241" r="44387" b="57797"/>
          <a:stretch/>
        </p:blipFill>
        <p:spPr>
          <a:xfrm>
            <a:off x="858981" y="2585169"/>
            <a:ext cx="1288473" cy="1881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2932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47DBB-40AB-474A-AAC2-6144C44B2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Constructors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52C71-F598-5245-81F7-8B3383F330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0908" y="1825625"/>
            <a:ext cx="5744441" cy="4351338"/>
          </a:xfrm>
        </p:spPr>
        <p:txBody>
          <a:bodyPr/>
          <a:lstStyle/>
          <a:p>
            <a:r>
              <a:rPr lang="en-GB" dirty="0"/>
              <a:t>Metadata for samples</a:t>
            </a:r>
          </a:p>
          <a:p>
            <a:r>
              <a:rPr lang="en-GB" i="1" dirty="0" err="1"/>
              <a:t>sample_data</a:t>
            </a:r>
            <a:r>
              <a:rPr lang="en-GB" i="1" dirty="0"/>
              <a:t>()</a:t>
            </a:r>
          </a:p>
          <a:p>
            <a:r>
              <a:rPr lang="en-GB" dirty="0"/>
              <a:t>A matrix with samples as rows (!) and variables as columns</a:t>
            </a:r>
          </a:p>
          <a:p>
            <a:r>
              <a:rPr lang="en-GB" dirty="0"/>
              <a:t>Works on any </a:t>
            </a:r>
            <a:r>
              <a:rPr lang="en-GB" dirty="0" err="1"/>
              <a:t>data.frame</a:t>
            </a:r>
            <a:r>
              <a:rPr lang="en-GB" dirty="0"/>
              <a:t>. The </a:t>
            </a:r>
            <a:r>
              <a:rPr lang="en-GB" dirty="0" err="1"/>
              <a:t>rownames</a:t>
            </a:r>
            <a:r>
              <a:rPr lang="en-GB" dirty="0"/>
              <a:t> must match the sample names in the </a:t>
            </a:r>
            <a:r>
              <a:rPr lang="en-GB" dirty="0" err="1"/>
              <a:t>otu_table</a:t>
            </a:r>
            <a:r>
              <a:rPr lang="en-GB" dirty="0"/>
              <a:t> if you plan to combine them as a </a:t>
            </a:r>
            <a:r>
              <a:rPr lang="en-GB" dirty="0" err="1"/>
              <a:t>phyloseq</a:t>
            </a:r>
            <a:r>
              <a:rPr lang="en-GB" dirty="0"/>
              <a:t>-object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C00D66-D9F0-4044-9A3D-8186243AAB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628" r="61946" b="50029"/>
          <a:stretch/>
        </p:blipFill>
        <p:spPr>
          <a:xfrm>
            <a:off x="628650" y="2315005"/>
            <a:ext cx="1440872" cy="2227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4839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47DBB-40AB-474A-AAC2-6144C44B2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Constructors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52C71-F598-5245-81F7-8B3383F330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4566804" cy="4351338"/>
          </a:xfrm>
        </p:spPr>
        <p:txBody>
          <a:bodyPr>
            <a:normAutofit fontScale="92500"/>
          </a:bodyPr>
          <a:lstStyle/>
          <a:p>
            <a:r>
              <a:rPr lang="en-GB" dirty="0"/>
              <a:t>You can also add phylogenetic trees (Alex will do that later)  and sequence data. </a:t>
            </a:r>
          </a:p>
          <a:p>
            <a:r>
              <a:rPr lang="en-GB" dirty="0"/>
              <a:t> </a:t>
            </a:r>
            <a:r>
              <a:rPr lang="en-GB" i="1" dirty="0" err="1"/>
              <a:t>phylo</a:t>
            </a:r>
            <a:r>
              <a:rPr lang="en-GB" dirty="0"/>
              <a:t>, or </a:t>
            </a:r>
            <a:r>
              <a:rPr lang="en-GB" i="1" dirty="0" err="1"/>
              <a:t>XStringSet</a:t>
            </a:r>
            <a:r>
              <a:rPr lang="en-GB" dirty="0"/>
              <a:t>. The tip labels of a </a:t>
            </a:r>
            <a:r>
              <a:rPr lang="en-GB" dirty="0" err="1"/>
              <a:t>phylo</a:t>
            </a:r>
            <a:r>
              <a:rPr lang="en-GB" dirty="0"/>
              <a:t>-object (tree) must match the OTU names of the </a:t>
            </a:r>
            <a:r>
              <a:rPr lang="en-GB" i="1" dirty="0" err="1"/>
              <a:t>otu_table</a:t>
            </a:r>
            <a:r>
              <a:rPr lang="en-GB" dirty="0"/>
              <a:t>, and similarly, the sequence names of an</a:t>
            </a:r>
            <a:r>
              <a:rPr lang="en-GB" i="1" dirty="0"/>
              <a:t> </a:t>
            </a:r>
            <a:r>
              <a:rPr lang="en-GB" i="1" dirty="0" err="1"/>
              <a:t>XStringSet</a:t>
            </a:r>
            <a:r>
              <a:rPr lang="en-GB" i="1" dirty="0"/>
              <a:t> </a:t>
            </a:r>
            <a:r>
              <a:rPr lang="en-GB" dirty="0"/>
              <a:t>object must match the OTU names of the </a:t>
            </a:r>
            <a:r>
              <a:rPr lang="en-GB" i="1" dirty="0" err="1"/>
              <a:t>otu_table</a:t>
            </a:r>
            <a:r>
              <a:rPr lang="en-GB" i="1" dirty="0"/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C00D66-D9F0-4044-9A3D-8186243AAB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240" b="57797"/>
          <a:stretch/>
        </p:blipFill>
        <p:spPr>
          <a:xfrm>
            <a:off x="5403273" y="2488187"/>
            <a:ext cx="3319895" cy="1881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3831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47DBB-40AB-474A-AAC2-6144C44B2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Phyloseq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52C71-F598-5245-81F7-8B3383F330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C00D66-D9F0-4044-9A3D-8186243AAB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290" y="2399429"/>
            <a:ext cx="7417060" cy="445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1662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47DBB-40AB-474A-AAC2-6144C44B2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Accessors and Processors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52C71-F598-5245-81F7-8B3383F330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5065568" cy="4351338"/>
          </a:xfrm>
        </p:spPr>
        <p:txBody>
          <a:bodyPr/>
          <a:lstStyle/>
          <a:p>
            <a:r>
              <a:rPr lang="en-GB" dirty="0"/>
              <a:t>The </a:t>
            </a:r>
            <a:r>
              <a:rPr lang="en-GB" b="1" dirty="0"/>
              <a:t>accessors</a:t>
            </a:r>
            <a:r>
              <a:rPr lang="en-GB" dirty="0"/>
              <a:t>, functions used to access a particular parts of the </a:t>
            </a:r>
            <a:r>
              <a:rPr lang="en-GB" dirty="0" err="1"/>
              <a:t>phyloseq</a:t>
            </a:r>
            <a:r>
              <a:rPr lang="en-GB" dirty="0"/>
              <a:t> object</a:t>
            </a:r>
          </a:p>
          <a:p>
            <a:endParaRPr lang="en-GB" dirty="0"/>
          </a:p>
          <a:p>
            <a:r>
              <a:rPr lang="en-GB" b="1" dirty="0"/>
              <a:t>Processors</a:t>
            </a:r>
            <a:r>
              <a:rPr lang="en-GB" dirty="0"/>
              <a:t>, functions made to process and analyse the </a:t>
            </a:r>
            <a:r>
              <a:rPr lang="en-GB" dirty="0" err="1"/>
              <a:t>phyloseq</a:t>
            </a:r>
            <a:r>
              <a:rPr lang="en-GB" dirty="0"/>
              <a:t> object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C00D66-D9F0-4044-9A3D-8186243AAB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019" t="36920" b="20198"/>
          <a:stretch/>
        </p:blipFill>
        <p:spPr>
          <a:xfrm>
            <a:off x="5846618" y="4045528"/>
            <a:ext cx="2668732" cy="1911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8862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47DBB-40AB-474A-AAC2-6144C44B2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Accessors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52C71-F598-5245-81F7-8B3383F330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50159"/>
            <a:ext cx="5065568" cy="4351338"/>
          </a:xfrm>
        </p:spPr>
        <p:txBody>
          <a:bodyPr>
            <a:normAutofit lnSpcReduction="10000"/>
          </a:bodyPr>
          <a:lstStyle/>
          <a:p>
            <a:r>
              <a:rPr lang="en-GB" dirty="0" err="1"/>
              <a:t>get_taxa</a:t>
            </a:r>
            <a:r>
              <a:rPr lang="en-GB" dirty="0"/>
              <a:t>()</a:t>
            </a:r>
          </a:p>
          <a:p>
            <a:r>
              <a:rPr lang="en-GB" dirty="0" err="1"/>
              <a:t>get_samples</a:t>
            </a:r>
            <a:r>
              <a:rPr lang="en-GB" dirty="0"/>
              <a:t>()</a:t>
            </a:r>
          </a:p>
          <a:p>
            <a:r>
              <a:rPr lang="en-GB" dirty="0" err="1"/>
              <a:t>get_variables</a:t>
            </a:r>
            <a:endParaRPr lang="en-GB" dirty="0"/>
          </a:p>
          <a:p>
            <a:r>
              <a:rPr lang="en-GB" dirty="0" err="1"/>
              <a:t>nsamples</a:t>
            </a:r>
            <a:r>
              <a:rPr lang="en-GB" dirty="0"/>
              <a:t>()</a:t>
            </a:r>
          </a:p>
          <a:p>
            <a:r>
              <a:rPr lang="en-GB" dirty="0" err="1"/>
              <a:t>ntaxa</a:t>
            </a:r>
            <a:r>
              <a:rPr lang="en-GB" dirty="0"/>
              <a:t>()</a:t>
            </a:r>
          </a:p>
          <a:p>
            <a:r>
              <a:rPr lang="en-GB" dirty="0" err="1"/>
              <a:t>sample_sums</a:t>
            </a:r>
            <a:r>
              <a:rPr lang="en-GB" dirty="0"/>
              <a:t>()</a:t>
            </a:r>
          </a:p>
          <a:p>
            <a:r>
              <a:rPr lang="en-GB" dirty="0" err="1"/>
              <a:t>taxa_sums</a:t>
            </a:r>
            <a:r>
              <a:rPr lang="en-GB" dirty="0"/>
              <a:t>()</a:t>
            </a:r>
          </a:p>
          <a:p>
            <a:r>
              <a:rPr lang="en-GB" dirty="0" err="1"/>
              <a:t>rank_names</a:t>
            </a:r>
            <a:r>
              <a:rPr lang="en-GB" dirty="0"/>
              <a:t>()</a:t>
            </a:r>
          </a:p>
          <a:p>
            <a:r>
              <a:rPr lang="en-GB" dirty="0"/>
              <a:t>Etc.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C00D66-D9F0-4044-9A3D-8186243AAB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019" t="36920" r="19917" b="20198"/>
          <a:stretch/>
        </p:blipFill>
        <p:spPr>
          <a:xfrm>
            <a:off x="7323859" y="1825625"/>
            <a:ext cx="1191491" cy="1911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2196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47DBB-40AB-474A-AAC2-6144C44B2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Processors and plotting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52C71-F598-5245-81F7-8B3383F330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50159"/>
            <a:ext cx="5065568" cy="4351338"/>
          </a:xfrm>
        </p:spPr>
        <p:txBody>
          <a:bodyPr/>
          <a:lstStyle/>
          <a:p>
            <a:r>
              <a:rPr lang="en-GB" dirty="0" err="1"/>
              <a:t>merge_phyloseq</a:t>
            </a:r>
            <a:r>
              <a:rPr lang="en-GB" dirty="0"/>
              <a:t>()</a:t>
            </a:r>
          </a:p>
          <a:p>
            <a:r>
              <a:rPr lang="en-GB" dirty="0" err="1"/>
              <a:t>merge_samples</a:t>
            </a:r>
            <a:r>
              <a:rPr lang="en-GB" dirty="0"/>
              <a:t>()</a:t>
            </a:r>
          </a:p>
          <a:p>
            <a:r>
              <a:rPr lang="en-GB" dirty="0" err="1"/>
              <a:t>subset_samples</a:t>
            </a:r>
            <a:r>
              <a:rPr lang="en-GB" dirty="0"/>
              <a:t>()</a:t>
            </a:r>
          </a:p>
          <a:p>
            <a:r>
              <a:rPr lang="en-GB" dirty="0" err="1"/>
              <a:t>subset_taxa</a:t>
            </a:r>
            <a:r>
              <a:rPr lang="en-GB" dirty="0"/>
              <a:t>()</a:t>
            </a:r>
          </a:p>
          <a:p>
            <a:r>
              <a:rPr lang="en-GB" dirty="0" err="1"/>
              <a:t>plot_bar</a:t>
            </a:r>
            <a:r>
              <a:rPr lang="en-GB" dirty="0"/>
              <a:t>()</a:t>
            </a:r>
          </a:p>
          <a:p>
            <a:r>
              <a:rPr lang="en-GB" dirty="0" err="1"/>
              <a:t>tax_glom</a:t>
            </a:r>
            <a:r>
              <a:rPr lang="en-GB" dirty="0"/>
              <a:t>()</a:t>
            </a:r>
          </a:p>
          <a:p>
            <a:r>
              <a:rPr lang="en-GB" dirty="0"/>
              <a:t>etc</a:t>
            </a:r>
          </a:p>
          <a:p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C00D66-D9F0-4044-9A3D-8186243AAB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7842" t="37852" r="6094" b="19266"/>
          <a:stretch/>
        </p:blipFill>
        <p:spPr>
          <a:xfrm>
            <a:off x="7323859" y="1825625"/>
            <a:ext cx="1191491" cy="1911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7751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47DBB-40AB-474A-AAC2-6144C44B2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Phyloseq</a:t>
            </a:r>
            <a:endParaRPr lang="en-GB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35A2C40-D736-DF4A-828F-8460C3B459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102186" cy="4351338"/>
          </a:xfrm>
        </p:spPr>
        <p:txBody>
          <a:bodyPr/>
          <a:lstStyle/>
          <a:p>
            <a:r>
              <a:rPr lang="en-GB" dirty="0"/>
              <a:t>There are many more functions. </a:t>
            </a:r>
          </a:p>
          <a:p>
            <a:r>
              <a:rPr lang="en-GB" dirty="0"/>
              <a:t>Use 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help(package = "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phyloseq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") </a:t>
            </a:r>
          </a:p>
        </p:txBody>
      </p:sp>
    </p:spTree>
    <p:extLst>
      <p:ext uri="{BB962C8B-B14F-4D97-AF65-F5344CB8AC3E}">
        <p14:creationId xmlns:p14="http://schemas.microsoft.com/office/powerpoint/2010/main" val="1251406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D87A0-C05A-CE4C-9B74-4E05C451F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Phyloseq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5C41E-E6AC-854F-BCEC-E33007A9F7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Tutorials online:</a:t>
            </a:r>
          </a:p>
          <a:p>
            <a:pPr lvl="1"/>
            <a:r>
              <a:rPr lang="en-GB" dirty="0"/>
              <a:t>General use with examples</a:t>
            </a:r>
          </a:p>
          <a:p>
            <a:pPr lvl="2"/>
            <a:r>
              <a:rPr lang="en-GB" dirty="0">
                <a:hlinkClick r:id="rId2"/>
              </a:rPr>
              <a:t>https://joey711.github.io/phyloseq/tutorials-index.html</a:t>
            </a:r>
            <a:endParaRPr lang="en-GB" dirty="0">
              <a:hlinkClick r:id="rId3"/>
            </a:endParaRPr>
          </a:p>
          <a:p>
            <a:pPr lvl="2"/>
            <a:r>
              <a:rPr lang="en-GB" dirty="0">
                <a:hlinkClick r:id="rId3"/>
              </a:rPr>
              <a:t>https://vaulot.github.io/tutorials/Phyloseq_tutorial.html</a:t>
            </a:r>
            <a:endParaRPr lang="en-GB" dirty="0"/>
          </a:p>
          <a:p>
            <a:pPr lvl="1"/>
            <a:r>
              <a:rPr lang="en-GB" dirty="0"/>
              <a:t>For data import </a:t>
            </a:r>
          </a:p>
          <a:p>
            <a:pPr lvl="2"/>
            <a:r>
              <a:rPr lang="en-GB" dirty="0">
                <a:hlinkClick r:id="rId4"/>
              </a:rPr>
              <a:t>https://joey711.github.io/phyloseq/import-data.html</a:t>
            </a:r>
            <a:r>
              <a:rPr lang="en-GB" dirty="0"/>
              <a:t>	</a:t>
            </a:r>
          </a:p>
          <a:p>
            <a:pPr lvl="1"/>
            <a:r>
              <a:rPr lang="en-GB" dirty="0"/>
              <a:t>Plotting trees: </a:t>
            </a:r>
          </a:p>
          <a:p>
            <a:pPr lvl="2"/>
            <a:r>
              <a:rPr lang="en-GB" dirty="0">
                <a:hlinkClick r:id="rId5"/>
              </a:rPr>
              <a:t>https://joey711.github.io/phyloseq/plot_tree-examples.html</a:t>
            </a:r>
            <a:endParaRPr lang="en-GB" dirty="0"/>
          </a:p>
          <a:p>
            <a:pPr lvl="2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92903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EA13D-3BEE-674E-849C-D7AFF5F27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Phyloseq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7EB26-B621-B545-8EB1-189998BDC9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The main page of </a:t>
            </a:r>
            <a:r>
              <a:rPr lang="en-GB" dirty="0" err="1"/>
              <a:t>phyloseq</a:t>
            </a:r>
            <a:r>
              <a:rPr lang="en-GB" dirty="0"/>
              <a:t>: </a:t>
            </a:r>
            <a:r>
              <a:rPr lang="en-GB" dirty="0">
                <a:hlinkClick r:id="rId2"/>
              </a:rPr>
              <a:t>http://joey711.github.io/phyloseq/</a:t>
            </a:r>
            <a:endParaRPr lang="en-GB" dirty="0"/>
          </a:p>
          <a:p>
            <a:r>
              <a:rPr lang="en-GB" dirty="0"/>
              <a:t>Published in PLOS ONE:  </a:t>
            </a:r>
            <a:r>
              <a:rPr lang="en-GB" dirty="0" err="1"/>
              <a:t>Mcmurdi</a:t>
            </a:r>
            <a:r>
              <a:rPr lang="en-GB" dirty="0"/>
              <a:t> &amp; Holmes 2013</a:t>
            </a:r>
          </a:p>
          <a:p>
            <a:r>
              <a:rPr lang="en-GB" sz="1500" dirty="0">
                <a:hlinkClick r:id="rId3"/>
              </a:rPr>
              <a:t>https://journals.plos.org/plosone/article/file?type=printable&amp;id=10.1371/journal.pone.0061217</a:t>
            </a:r>
            <a:endParaRPr lang="en-GB" sz="1500" dirty="0"/>
          </a:p>
          <a:p>
            <a:r>
              <a:rPr lang="en-GB" dirty="0"/>
              <a:t>Installation  </a:t>
            </a:r>
          </a:p>
          <a:p>
            <a:pPr lvl="1"/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BiocManager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::install("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phyloseq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")</a:t>
            </a:r>
          </a:p>
          <a:p>
            <a:r>
              <a:rPr lang="en-GB" dirty="0"/>
              <a:t>Designed to make it easier to import, store, and analyse sequencing data that has been grouped (or clustered) into Operational Taxonomic Units.</a:t>
            </a:r>
          </a:p>
          <a:p>
            <a:pPr lvl="1"/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997583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88BA9-95FA-8642-A635-5FF74C4D0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Microbiome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148535-DCD9-3848-9E95-18CBD81D5C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/>
              <a:t>Also a package in R. </a:t>
            </a:r>
          </a:p>
          <a:p>
            <a:r>
              <a:rPr lang="en-GB" dirty="0"/>
              <a:t>Developed by Leo Lahti, Sudarshan Shetty and others.</a:t>
            </a:r>
          </a:p>
          <a:p>
            <a:r>
              <a:rPr lang="en-GB" dirty="0">
                <a:hlinkClick r:id="rId2"/>
              </a:rPr>
              <a:t>https://microbiome.github.io/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An extension of </a:t>
            </a:r>
            <a:r>
              <a:rPr lang="en-GB" dirty="0" err="1"/>
              <a:t>Phyloseq</a:t>
            </a:r>
            <a:r>
              <a:rPr lang="en-GB" dirty="0"/>
              <a:t> with a particular focus on amplicon sequencing data.</a:t>
            </a:r>
          </a:p>
          <a:p>
            <a:r>
              <a:rPr lang="en-GB" dirty="0"/>
              <a:t>Use the same </a:t>
            </a:r>
            <a:r>
              <a:rPr lang="en-GB" dirty="0" err="1"/>
              <a:t>phyloseq</a:t>
            </a:r>
            <a:r>
              <a:rPr lang="en-GB" dirty="0"/>
              <a:t> object, have included some extra functionality</a:t>
            </a:r>
          </a:p>
          <a:p>
            <a:pPr lvl="1"/>
            <a:r>
              <a:rPr lang="en-GB" dirty="0"/>
              <a:t>Tutorials and examples</a:t>
            </a:r>
          </a:p>
          <a:p>
            <a:pPr lvl="1"/>
            <a:r>
              <a:rPr lang="en-GB" dirty="0">
                <a:hlinkClick r:id="rId3"/>
              </a:rPr>
              <a:t>https://microbiome.github.io/tutorials/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4267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13BF4-B266-CC49-B455-02E248145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Phyloseq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420FC4-BD05-0B4C-B2B9-3575C82368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It is object-oriented and can store representations of several different kinds of data</a:t>
            </a:r>
          </a:p>
          <a:p>
            <a:pPr lvl="1"/>
            <a:r>
              <a:rPr lang="en-GB" dirty="0"/>
              <a:t>OTU abundance tables, taxonomic information, phylogenetic trees, metadata etc. </a:t>
            </a:r>
          </a:p>
          <a:p>
            <a:r>
              <a:rPr lang="en-GB" dirty="0"/>
              <a:t>It supports importing data from a variety of common formats. </a:t>
            </a:r>
          </a:p>
          <a:p>
            <a:pPr lvl="1"/>
            <a:r>
              <a:rPr lang="en-GB" dirty="0"/>
              <a:t>Tab</a:t>
            </a:r>
          </a:p>
        </p:txBody>
      </p:sp>
    </p:spTree>
    <p:extLst>
      <p:ext uri="{BB962C8B-B14F-4D97-AF65-F5344CB8AC3E}">
        <p14:creationId xmlns:p14="http://schemas.microsoft.com/office/powerpoint/2010/main" val="1296514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13BF4-B266-CC49-B455-02E248145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Phyloseq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420FC4-BD05-0B4C-B2B9-3575C82368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Analyses include </a:t>
            </a:r>
          </a:p>
          <a:p>
            <a:pPr lvl="1"/>
            <a:r>
              <a:rPr lang="en-GB" dirty="0"/>
              <a:t>calibration, </a:t>
            </a:r>
          </a:p>
          <a:p>
            <a:pPr lvl="1"/>
            <a:r>
              <a:rPr lang="en-GB" dirty="0"/>
              <a:t>filtering, </a:t>
            </a:r>
          </a:p>
          <a:p>
            <a:pPr lvl="1"/>
            <a:r>
              <a:rPr lang="en-GB" dirty="0" err="1"/>
              <a:t>subsetting</a:t>
            </a:r>
            <a:r>
              <a:rPr lang="en-GB" dirty="0"/>
              <a:t>, </a:t>
            </a:r>
          </a:p>
          <a:p>
            <a:pPr lvl="1"/>
            <a:r>
              <a:rPr lang="en-GB" dirty="0"/>
              <a:t>agglomeration, </a:t>
            </a:r>
          </a:p>
          <a:p>
            <a:pPr lvl="1"/>
            <a:r>
              <a:rPr lang="en-GB" dirty="0"/>
              <a:t>multi-table comparisons, </a:t>
            </a:r>
          </a:p>
          <a:p>
            <a:pPr lvl="1"/>
            <a:r>
              <a:rPr lang="en-GB" dirty="0"/>
              <a:t>diversity analysis, </a:t>
            </a:r>
          </a:p>
          <a:p>
            <a:pPr lvl="1"/>
            <a:r>
              <a:rPr lang="en-GB" dirty="0"/>
              <a:t>parallelized Fast </a:t>
            </a:r>
            <a:r>
              <a:rPr lang="en-GB" dirty="0" err="1"/>
              <a:t>UniFrac</a:t>
            </a:r>
            <a:r>
              <a:rPr lang="en-GB" dirty="0"/>
              <a:t>, </a:t>
            </a:r>
          </a:p>
          <a:p>
            <a:pPr lvl="1"/>
            <a:r>
              <a:rPr lang="en-GB" dirty="0"/>
              <a:t>ordination methods, </a:t>
            </a:r>
          </a:p>
          <a:p>
            <a:pPr lvl="1"/>
            <a:r>
              <a:rPr lang="en-GB" dirty="0"/>
              <a:t>publication-quality graphics, etc. </a:t>
            </a:r>
          </a:p>
        </p:txBody>
      </p:sp>
    </p:spTree>
    <p:extLst>
      <p:ext uri="{BB962C8B-B14F-4D97-AF65-F5344CB8AC3E}">
        <p14:creationId xmlns:p14="http://schemas.microsoft.com/office/powerpoint/2010/main" val="773603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47DBB-40AB-474A-AAC2-6144C44B2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Phyloseq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52C71-F598-5245-81F7-8B3383F330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GB" dirty="0"/>
              <a:t>Integrates many kinds of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17F006-B8E5-7040-AA3A-4F3F65583D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342" y="2850752"/>
            <a:ext cx="6889315" cy="3642122"/>
          </a:xfrm>
          <a:prstGeom prst="rect">
            <a:avLst/>
          </a:prstGeom>
        </p:spPr>
      </p:pic>
      <p:sp>
        <p:nvSpPr>
          <p:cNvPr id="5" name="L-shape 4">
            <a:extLst>
              <a:ext uri="{FF2B5EF4-FFF2-40B4-BE49-F238E27FC236}">
                <a16:creationId xmlns:a16="http://schemas.microsoft.com/office/drawing/2014/main" id="{D4402E9A-A7C3-4B47-BA0A-1264B39FE139}"/>
              </a:ext>
            </a:extLst>
          </p:cNvPr>
          <p:cNvSpPr/>
          <p:nvPr/>
        </p:nvSpPr>
        <p:spPr>
          <a:xfrm>
            <a:off x="1590805" y="3620023"/>
            <a:ext cx="2755727" cy="2367418"/>
          </a:xfrm>
          <a:prstGeom prst="corner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5861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5781F-B2F2-D54C-A17D-EA11A5D67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Phyloseq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DE86CB9-C8F5-1A47-8C83-47C49EA177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520811"/>
            <a:ext cx="7886700" cy="3972063"/>
          </a:xfr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A4CDC3D-D0E2-E54C-BFFE-A4079A33F4A4}"/>
              </a:ext>
            </a:extLst>
          </p:cNvPr>
          <p:cNvSpPr txBox="1">
            <a:spLocks/>
          </p:cNvSpPr>
          <p:nvPr/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GB" dirty="0"/>
              <a:t>Functions to make it easy to plot data</a:t>
            </a:r>
          </a:p>
        </p:txBody>
      </p:sp>
    </p:spTree>
    <p:extLst>
      <p:ext uri="{BB962C8B-B14F-4D97-AF65-F5344CB8AC3E}">
        <p14:creationId xmlns:p14="http://schemas.microsoft.com/office/powerpoint/2010/main" val="1017801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7CCB4-4891-3542-96BC-44EAA8215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2360C36-6DB5-294C-B3C1-11F27ADB99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5145" b="39464"/>
          <a:stretch/>
        </p:blipFill>
        <p:spPr>
          <a:xfrm>
            <a:off x="279603" y="538619"/>
            <a:ext cx="8584793" cy="6146049"/>
          </a:xfrm>
        </p:spPr>
      </p:pic>
    </p:spTree>
    <p:extLst>
      <p:ext uri="{BB962C8B-B14F-4D97-AF65-F5344CB8AC3E}">
        <p14:creationId xmlns:p14="http://schemas.microsoft.com/office/powerpoint/2010/main" val="37390135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47DBB-40AB-474A-AAC2-6144C44B2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Phyloseq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52C71-F598-5245-81F7-8B3383F330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Content of a </a:t>
            </a:r>
            <a:r>
              <a:rPr lang="en-GB" dirty="0" err="1"/>
              <a:t>phyloseq</a:t>
            </a:r>
            <a:r>
              <a:rPr lang="en-GB" dirty="0"/>
              <a:t> object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C00D66-D9F0-4044-9A3D-8186243AAB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290" y="2399429"/>
            <a:ext cx="7417060" cy="445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4916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47DBB-40AB-474A-AAC2-6144C44B2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Phyloseq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52C71-F598-5245-81F7-8B3383F330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Constructors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C00D66-D9F0-4044-9A3D-8186243AAB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290" y="2399429"/>
            <a:ext cx="7417060" cy="445857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474FB8B-3C36-2F41-9563-5B925F0C620B}"/>
              </a:ext>
            </a:extLst>
          </p:cNvPr>
          <p:cNvSpPr/>
          <p:nvPr/>
        </p:nvSpPr>
        <p:spPr>
          <a:xfrm>
            <a:off x="471055" y="2399429"/>
            <a:ext cx="7744689" cy="192318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5039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1230</TotalTime>
  <Words>614</Words>
  <Application>Microsoft Macintosh PowerPoint</Application>
  <PresentationFormat>On-screen Show (4:3)</PresentationFormat>
  <Paragraphs>94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Consolas</vt:lpstr>
      <vt:lpstr>Office Theme</vt:lpstr>
      <vt:lpstr>Phyloseq and Microbiome</vt:lpstr>
      <vt:lpstr>Phyloseq</vt:lpstr>
      <vt:lpstr>Phyloseq</vt:lpstr>
      <vt:lpstr>Phyloseq</vt:lpstr>
      <vt:lpstr>Phyloseq</vt:lpstr>
      <vt:lpstr>Phyloseq</vt:lpstr>
      <vt:lpstr>PowerPoint Presentation</vt:lpstr>
      <vt:lpstr>Phyloseq</vt:lpstr>
      <vt:lpstr>Phyloseq</vt:lpstr>
      <vt:lpstr>Constructors</vt:lpstr>
      <vt:lpstr>Constructors</vt:lpstr>
      <vt:lpstr>Constructors</vt:lpstr>
      <vt:lpstr>Constructors</vt:lpstr>
      <vt:lpstr>Phyloseq</vt:lpstr>
      <vt:lpstr>Accessors and Processors</vt:lpstr>
      <vt:lpstr>Accessors</vt:lpstr>
      <vt:lpstr>Processors and plotting</vt:lpstr>
      <vt:lpstr>Phyloseq</vt:lpstr>
      <vt:lpstr>Phyloseq</vt:lpstr>
      <vt:lpstr>Microbiome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Phyloseq and Microbiome</dc:title>
  <dc:creator>Anders Krabberod</dc:creator>
  <cp:lastModifiedBy>Anders Krabberod</cp:lastModifiedBy>
  <cp:revision>19</cp:revision>
  <cp:lastPrinted>2020-02-16T18:17:16Z</cp:lastPrinted>
  <dcterms:created xsi:type="dcterms:W3CDTF">2020-02-16T18:16:22Z</dcterms:created>
  <dcterms:modified xsi:type="dcterms:W3CDTF">2020-02-19T12:34:25Z</dcterms:modified>
</cp:coreProperties>
</file>