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28" r:id="rId1"/>
  </p:sldMasterIdLst>
  <p:notesMasterIdLst>
    <p:notesMasterId r:id="rId48"/>
  </p:notesMasterIdLst>
  <p:sldIdLst>
    <p:sldId id="293" r:id="rId2"/>
    <p:sldId id="305" r:id="rId3"/>
    <p:sldId id="309" r:id="rId4"/>
    <p:sldId id="317" r:id="rId5"/>
    <p:sldId id="319" r:id="rId6"/>
    <p:sldId id="320" r:id="rId7"/>
    <p:sldId id="318" r:id="rId8"/>
    <p:sldId id="323" r:id="rId9"/>
    <p:sldId id="321" r:id="rId10"/>
    <p:sldId id="310" r:id="rId11"/>
    <p:sldId id="313" r:id="rId12"/>
    <p:sldId id="308" r:id="rId13"/>
    <p:sldId id="286" r:id="rId14"/>
    <p:sldId id="288" r:id="rId15"/>
    <p:sldId id="289" r:id="rId16"/>
    <p:sldId id="290" r:id="rId17"/>
    <p:sldId id="291" r:id="rId18"/>
    <p:sldId id="292" r:id="rId19"/>
    <p:sldId id="324" r:id="rId20"/>
    <p:sldId id="325" r:id="rId21"/>
    <p:sldId id="301" r:id="rId22"/>
    <p:sldId id="296" r:id="rId23"/>
    <p:sldId id="300" r:id="rId24"/>
    <p:sldId id="297" r:id="rId25"/>
    <p:sldId id="273" r:id="rId26"/>
    <p:sldId id="326" r:id="rId27"/>
    <p:sldId id="327" r:id="rId28"/>
    <p:sldId id="302" r:id="rId29"/>
    <p:sldId id="328" r:id="rId30"/>
    <p:sldId id="329" r:id="rId31"/>
    <p:sldId id="316" r:id="rId32"/>
    <p:sldId id="322" r:id="rId33"/>
    <p:sldId id="294" r:id="rId34"/>
    <p:sldId id="280" r:id="rId35"/>
    <p:sldId id="306" r:id="rId36"/>
    <p:sldId id="307" r:id="rId37"/>
    <p:sldId id="281" r:id="rId38"/>
    <p:sldId id="304" r:id="rId39"/>
    <p:sldId id="303" r:id="rId40"/>
    <p:sldId id="275" r:id="rId41"/>
    <p:sldId id="276" r:id="rId42"/>
    <p:sldId id="277" r:id="rId43"/>
    <p:sldId id="278" r:id="rId44"/>
    <p:sldId id="279" r:id="rId45"/>
    <p:sldId id="298" r:id="rId46"/>
    <p:sldId id="299" r:id="rId47"/>
  </p:sldIdLst>
  <p:sldSz cx="17340263" cy="97536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Krabberod" initials="AK" lastIdx="1" clrIdx="0">
    <p:extLst>
      <p:ext uri="{19B8F6BF-5375-455C-9EA6-DF929625EA0E}">
        <p15:presenceInfo xmlns:p15="http://schemas.microsoft.com/office/powerpoint/2012/main" userId="176b7b3b374969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8F44A2F1-9E1F-4B54-A3A2-5F16C0AD49E2}" styleName="">
    <a:tblBg/>
    <a:wholeTbl>
      <a:tcTxStyle b="off" i="off">
        <a:fontRef idx="minor">
          <a:srgbClr val="5F7579"/>
        </a:fontRef>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p:restoredTop sz="94694"/>
  </p:normalViewPr>
  <p:slideViewPr>
    <p:cSldViewPr snapToGrid="0" snapToObjects="1">
      <p:cViewPr varScale="1">
        <p:scale>
          <a:sx n="85" d="100"/>
          <a:sy n="85" d="100"/>
        </p:scale>
        <p:origin x="6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xfrm>
            <a:off x="381000" y="685800"/>
            <a:ext cx="6096000" cy="3429000"/>
          </a:xfrm>
          <a:prstGeom prst="rect">
            <a:avLst/>
          </a:prstGeom>
        </p:spPr>
        <p:txBody>
          <a:bodyPr/>
          <a:lstStyle/>
          <a:p>
            <a:endParaRPr/>
          </a:p>
        </p:txBody>
      </p:sp>
      <p:sp>
        <p:nvSpPr>
          <p:cNvPr id="170" name="Shape 1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defTabSz="584200" latinLnBrk="0">
      <a:defRPr sz="2200">
        <a:latin typeface="Lucida Grande"/>
        <a:ea typeface="Lucida Grande"/>
        <a:cs typeface="Lucida Grande"/>
        <a:sym typeface="Lucida Grande"/>
      </a:defRPr>
    </a:lvl2pPr>
    <a:lvl3pPr defTabSz="584200" latinLnBrk="0">
      <a:defRPr sz="2200">
        <a:latin typeface="Lucida Grande"/>
        <a:ea typeface="Lucida Grande"/>
        <a:cs typeface="Lucida Grande"/>
        <a:sym typeface="Lucida Grande"/>
      </a:defRPr>
    </a:lvl3pPr>
    <a:lvl4pPr defTabSz="584200" latinLnBrk="0">
      <a:defRPr sz="2200">
        <a:latin typeface="Lucida Grande"/>
        <a:ea typeface="Lucida Grande"/>
        <a:cs typeface="Lucida Grande"/>
        <a:sym typeface="Lucida Grande"/>
      </a:defRPr>
    </a:lvl4pPr>
    <a:lvl5pPr defTabSz="584200" latinLnBrk="0">
      <a:defRPr sz="2200">
        <a:latin typeface="Lucida Grande"/>
        <a:ea typeface="Lucida Grande"/>
        <a:cs typeface="Lucida Grande"/>
        <a:sym typeface="Lucida Grande"/>
      </a:defRPr>
    </a:lvl5pPr>
    <a:lvl6pPr defTabSz="584200" latinLnBrk="0">
      <a:defRPr sz="2200">
        <a:latin typeface="Lucida Grande"/>
        <a:ea typeface="Lucida Grande"/>
        <a:cs typeface="Lucida Grande"/>
        <a:sym typeface="Lucida Grande"/>
      </a:defRPr>
    </a:lvl6pPr>
    <a:lvl7pPr defTabSz="584200" latinLnBrk="0">
      <a:defRPr sz="2200">
        <a:latin typeface="Lucida Grande"/>
        <a:ea typeface="Lucida Grande"/>
        <a:cs typeface="Lucida Grande"/>
        <a:sym typeface="Lucida Grande"/>
      </a:defRPr>
    </a:lvl7pPr>
    <a:lvl8pPr defTabSz="584200" latinLnBrk="0">
      <a:defRPr sz="2200">
        <a:latin typeface="Lucida Grande"/>
        <a:ea typeface="Lucida Grande"/>
        <a:cs typeface="Lucida Grande"/>
        <a:sym typeface="Lucida Grande"/>
      </a:defRPr>
    </a:lvl8pPr>
    <a:lvl9pPr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557"/>
          <p:cNvSpPr>
            <a:spLocks noGrp="1" noRot="1" noChangeAspect="1"/>
          </p:cNvSpPr>
          <p:nvPr>
            <p:ph type="sldImg"/>
          </p:nvPr>
        </p:nvSpPr>
        <p:spPr>
          <a:xfrm>
            <a:off x="381000" y="685800"/>
            <a:ext cx="6096000" cy="3429000"/>
          </a:xfrm>
          <a:prstGeom prst="rect">
            <a:avLst/>
          </a:prstGeom>
        </p:spPr>
        <p:txBody>
          <a:bodyPr/>
          <a:lstStyle/>
          <a:p>
            <a:endParaRPr/>
          </a:p>
        </p:txBody>
      </p:sp>
      <p:sp>
        <p:nvSpPr>
          <p:cNvPr id="558" name="Shape 558"/>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0B9E-E5C0-5646-B178-7E709241B875}"/>
              </a:ext>
            </a:extLst>
          </p:cNvPr>
          <p:cNvSpPr>
            <a:spLocks noGrp="1"/>
          </p:cNvSpPr>
          <p:nvPr>
            <p:ph type="ctrTitle"/>
          </p:nvPr>
        </p:nvSpPr>
        <p:spPr>
          <a:xfrm>
            <a:off x="2167533" y="1596249"/>
            <a:ext cx="13005197" cy="3395698"/>
          </a:xfrm>
        </p:spPr>
        <p:txBody>
          <a:bodyPr anchor="b"/>
          <a:lstStyle>
            <a:lvl1pPr algn="ctr">
              <a:defRPr sz="8533"/>
            </a:lvl1pPr>
          </a:lstStyle>
          <a:p>
            <a:r>
              <a:rPr lang="en-GB"/>
              <a:t>Click to edit Master title style</a:t>
            </a:r>
          </a:p>
        </p:txBody>
      </p:sp>
      <p:sp>
        <p:nvSpPr>
          <p:cNvPr id="3" name="Subtitle 2">
            <a:extLst>
              <a:ext uri="{FF2B5EF4-FFF2-40B4-BE49-F238E27FC236}">
                <a16:creationId xmlns:a16="http://schemas.microsoft.com/office/drawing/2014/main" id="{32C9D39F-55CD-324F-BC64-D4BD1217A11D}"/>
              </a:ext>
            </a:extLst>
          </p:cNvPr>
          <p:cNvSpPr>
            <a:spLocks noGrp="1"/>
          </p:cNvSpPr>
          <p:nvPr>
            <p:ph type="subTitle" idx="1"/>
          </p:nvPr>
        </p:nvSpPr>
        <p:spPr>
          <a:xfrm>
            <a:off x="2167533" y="5122898"/>
            <a:ext cx="13005197"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GB"/>
              <a:t>Click to edit Master subtitle style</a:t>
            </a:r>
          </a:p>
        </p:txBody>
      </p:sp>
      <p:sp>
        <p:nvSpPr>
          <p:cNvPr id="4" name="Date Placeholder 3">
            <a:extLst>
              <a:ext uri="{FF2B5EF4-FFF2-40B4-BE49-F238E27FC236}">
                <a16:creationId xmlns:a16="http://schemas.microsoft.com/office/drawing/2014/main" id="{EA468DE0-1D7F-C047-BFD5-8C59DF88D3D3}"/>
              </a:ext>
            </a:extLst>
          </p:cNvPr>
          <p:cNvSpPr>
            <a:spLocks noGrp="1"/>
          </p:cNvSpPr>
          <p:nvPr>
            <p:ph type="dt" sz="half" idx="10"/>
          </p:nvPr>
        </p:nvSpPr>
        <p:spPr/>
        <p:txBody>
          <a:bodyPr/>
          <a:lstStyle/>
          <a:p>
            <a:fld id="{9AB3A824-1A51-4B26-AD58-A6D8E14F6C04}" type="datetimeFigureOut">
              <a:rPr lang="en-US" smtClean="0"/>
              <a:t>10/9/22</a:t>
            </a:fld>
            <a:endParaRPr lang="en-US" dirty="0"/>
          </a:p>
        </p:txBody>
      </p:sp>
      <p:sp>
        <p:nvSpPr>
          <p:cNvPr id="5" name="Footer Placeholder 4">
            <a:extLst>
              <a:ext uri="{FF2B5EF4-FFF2-40B4-BE49-F238E27FC236}">
                <a16:creationId xmlns:a16="http://schemas.microsoft.com/office/drawing/2014/main" id="{B2984664-F548-FE40-B9DB-7D7FD2926A2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73C7592-3716-8044-911E-C9B3B5E4CEC1}"/>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53400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9B98-626F-804A-A6B5-88DB636DB2E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9713A49-BC69-2143-9831-8BF40C2E19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65BF2D1-EBA7-3F40-8C07-217763A8ECA0}"/>
              </a:ext>
            </a:extLst>
          </p:cNvPr>
          <p:cNvSpPr>
            <a:spLocks noGrp="1"/>
          </p:cNvSpPr>
          <p:nvPr>
            <p:ph type="dt" sz="half" idx="10"/>
          </p:nvPr>
        </p:nvSpPr>
        <p:spPr/>
        <p:txBody>
          <a:bodyPr/>
          <a:lstStyle/>
          <a:p>
            <a:fld id="{3CBC1C18-307B-4F68-A007-B5B542270E8D}" type="datetimeFigureOut">
              <a:rPr lang="en-US" smtClean="0"/>
              <a:pPr/>
              <a:t>10/9/22</a:t>
            </a:fld>
            <a:endParaRPr lang="en-US" dirty="0"/>
          </a:p>
        </p:txBody>
      </p:sp>
      <p:sp>
        <p:nvSpPr>
          <p:cNvPr id="5" name="Footer Placeholder 4">
            <a:extLst>
              <a:ext uri="{FF2B5EF4-FFF2-40B4-BE49-F238E27FC236}">
                <a16:creationId xmlns:a16="http://schemas.microsoft.com/office/drawing/2014/main" id="{E6318455-26C1-D94F-A3E2-675273E272C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9D30661D-6990-DF4C-B1E6-F6587C9A279F}"/>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00986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A81B6-FB0D-A94B-AC90-5E5A73F141FB}"/>
              </a:ext>
            </a:extLst>
          </p:cNvPr>
          <p:cNvSpPr>
            <a:spLocks noGrp="1"/>
          </p:cNvSpPr>
          <p:nvPr>
            <p:ph type="title" orient="vert"/>
          </p:nvPr>
        </p:nvSpPr>
        <p:spPr>
          <a:xfrm>
            <a:off x="12409126" y="519289"/>
            <a:ext cx="3738994" cy="8265725"/>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6FD0A84-6C16-E149-9261-0FF96438BCD2}"/>
              </a:ext>
            </a:extLst>
          </p:cNvPr>
          <p:cNvSpPr>
            <a:spLocks noGrp="1"/>
          </p:cNvSpPr>
          <p:nvPr>
            <p:ph type="body" orient="vert" idx="1"/>
          </p:nvPr>
        </p:nvSpPr>
        <p:spPr>
          <a:xfrm>
            <a:off x="1192143" y="519289"/>
            <a:ext cx="11000229" cy="82657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BD61EE2-F484-A24E-8B56-F8F84E87A612}"/>
              </a:ext>
            </a:extLst>
          </p:cNvPr>
          <p:cNvSpPr>
            <a:spLocks noGrp="1"/>
          </p:cNvSpPr>
          <p:nvPr>
            <p:ph type="dt" sz="half" idx="10"/>
          </p:nvPr>
        </p:nvSpPr>
        <p:spPr/>
        <p:txBody>
          <a:bodyPr/>
          <a:lstStyle/>
          <a:p>
            <a:fld id="{3CBC1C18-307B-4F68-A007-B5B542270E8D}" type="datetimeFigureOut">
              <a:rPr lang="en-US" smtClean="0"/>
              <a:pPr/>
              <a:t>10/9/22</a:t>
            </a:fld>
            <a:endParaRPr lang="en-US" dirty="0"/>
          </a:p>
        </p:txBody>
      </p:sp>
      <p:sp>
        <p:nvSpPr>
          <p:cNvPr id="5" name="Footer Placeholder 4">
            <a:extLst>
              <a:ext uri="{FF2B5EF4-FFF2-40B4-BE49-F238E27FC236}">
                <a16:creationId xmlns:a16="http://schemas.microsoft.com/office/drawing/2014/main" id="{A685403B-DE44-584D-BD0C-4ECAB75CA7F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C58BB3A-4FE6-7342-919A-77BE470F1336}"/>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2840926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 Photo">
    <p:spTree>
      <p:nvGrpSpPr>
        <p:cNvPr id="1" name=""/>
        <p:cNvGrpSpPr/>
        <p:nvPr/>
      </p:nvGrpSpPr>
      <p:grpSpPr>
        <a:xfrm>
          <a:off x="0" y="0"/>
          <a:ext cx="0" cy="0"/>
          <a:chOff x="0" y="0"/>
          <a:chExt cx="0" cy="0"/>
        </a:xfrm>
      </p:grpSpPr>
      <p:sp>
        <p:nvSpPr>
          <p:cNvPr id="20" name="Image"/>
          <p:cNvSpPr>
            <a:spLocks noGrp="1"/>
          </p:cNvSpPr>
          <p:nvPr>
            <p:ph type="pic" idx="21"/>
          </p:nvPr>
        </p:nvSpPr>
        <p:spPr>
          <a:xfrm>
            <a:off x="1744188" y="520688"/>
            <a:ext cx="13851892" cy="5880853"/>
          </a:xfrm>
          <a:prstGeom prst="rect">
            <a:avLst/>
          </a:prstGeom>
        </p:spPr>
        <p:txBody>
          <a:bodyPr lIns="91439" tIns="45719" rIns="91439" bIns="45719" anchor="t"/>
          <a:lstStyle/>
          <a:p>
            <a:endParaRPr/>
          </a:p>
        </p:txBody>
      </p:sp>
      <p:sp>
        <p:nvSpPr>
          <p:cNvPr id="21" name="Title Text"/>
          <p:cNvSpPr txBox="1">
            <a:spLocks noGrp="1"/>
          </p:cNvSpPr>
          <p:nvPr>
            <p:ph type="title"/>
          </p:nvPr>
        </p:nvSpPr>
        <p:spPr>
          <a:xfrm>
            <a:off x="474148" y="6832600"/>
            <a:ext cx="16391967" cy="1257300"/>
          </a:xfrm>
          <a:prstGeom prst="rect">
            <a:avLst/>
          </a:prstGeom>
        </p:spPr>
        <p:txBody>
          <a:bodyPr anchor="b"/>
          <a:lstStyle/>
          <a:p>
            <a:r>
              <a:t>Title Text</a:t>
            </a:r>
          </a:p>
        </p:txBody>
      </p:sp>
      <p:sp>
        <p:nvSpPr>
          <p:cNvPr id="22" name="Body Level One…"/>
          <p:cNvSpPr txBox="1">
            <a:spLocks noGrp="1"/>
          </p:cNvSpPr>
          <p:nvPr>
            <p:ph type="body" sz="quarter" idx="1"/>
          </p:nvPr>
        </p:nvSpPr>
        <p:spPr>
          <a:xfrm>
            <a:off x="474148" y="8077200"/>
            <a:ext cx="16391967" cy="1206500"/>
          </a:xfrm>
          <a:prstGeom prst="rect">
            <a:avLst/>
          </a:prstGeom>
        </p:spPr>
        <p:txBody>
          <a:bodyPr anchor="t"/>
          <a:lstStyle>
            <a:lvl1pPr marL="0" indent="0" algn="ctr">
              <a:lnSpc>
                <a:spcPct val="100000"/>
              </a:lnSpc>
              <a:spcBef>
                <a:spcPts val="0"/>
              </a:spcBef>
              <a:buSzTx/>
              <a:buNone/>
              <a:defRPr sz="5067"/>
            </a:lvl1pPr>
            <a:lvl2pPr marL="0" indent="0" algn="ctr">
              <a:lnSpc>
                <a:spcPct val="100000"/>
              </a:lnSpc>
              <a:spcBef>
                <a:spcPts val="0"/>
              </a:spcBef>
              <a:buSzTx/>
              <a:buNone/>
              <a:defRPr sz="5067"/>
            </a:lvl2pPr>
            <a:lvl3pPr marL="0" indent="0" algn="ctr">
              <a:lnSpc>
                <a:spcPct val="100000"/>
              </a:lnSpc>
              <a:spcBef>
                <a:spcPts val="0"/>
              </a:spcBef>
              <a:buSzTx/>
              <a:buNone/>
              <a:defRPr sz="5067"/>
            </a:lvl3pPr>
            <a:lvl4pPr marL="0" indent="0" algn="ctr">
              <a:lnSpc>
                <a:spcPct val="100000"/>
              </a:lnSpc>
              <a:spcBef>
                <a:spcPts val="0"/>
              </a:spcBef>
              <a:buSzTx/>
              <a:buNone/>
              <a:defRPr sz="5067"/>
            </a:lvl4pPr>
            <a:lvl5pPr marL="0" indent="0" algn="ctr">
              <a:lnSpc>
                <a:spcPct val="100000"/>
              </a:lnSpc>
              <a:spcBef>
                <a:spcPts val="0"/>
              </a:spcBef>
              <a:buSzTx/>
              <a:buNone/>
              <a:defRPr sz="5067"/>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39477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0A41-32FA-F04A-AA59-2762766992B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CD2EC19-FB8D-E245-A0D5-8F3760BFFB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E6D6761-BECC-3C41-A0B4-1B019E84B5FF}"/>
              </a:ext>
            </a:extLst>
          </p:cNvPr>
          <p:cNvSpPr>
            <a:spLocks noGrp="1"/>
          </p:cNvSpPr>
          <p:nvPr>
            <p:ph type="dt" sz="half" idx="10"/>
          </p:nvPr>
        </p:nvSpPr>
        <p:spPr/>
        <p:txBody>
          <a:bodyPr/>
          <a:lstStyle/>
          <a:p>
            <a:fld id="{3CBC1C18-307B-4F68-A007-B5B542270E8D}" type="datetimeFigureOut">
              <a:rPr lang="en-US" smtClean="0"/>
              <a:pPr/>
              <a:t>10/9/22</a:t>
            </a:fld>
            <a:endParaRPr lang="en-US" dirty="0"/>
          </a:p>
        </p:txBody>
      </p:sp>
      <p:sp>
        <p:nvSpPr>
          <p:cNvPr id="5" name="Footer Placeholder 4">
            <a:extLst>
              <a:ext uri="{FF2B5EF4-FFF2-40B4-BE49-F238E27FC236}">
                <a16:creationId xmlns:a16="http://schemas.microsoft.com/office/drawing/2014/main" id="{E9EEF7F8-7901-3446-BC3F-5A3F2ECCEF0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C0541F3-DDA4-7F4C-BF57-96727331273E}"/>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77049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4203-816E-2142-8DD0-DFA661C8908E}"/>
              </a:ext>
            </a:extLst>
          </p:cNvPr>
          <p:cNvSpPr>
            <a:spLocks noGrp="1"/>
          </p:cNvSpPr>
          <p:nvPr>
            <p:ph type="title"/>
          </p:nvPr>
        </p:nvSpPr>
        <p:spPr>
          <a:xfrm>
            <a:off x="1183112" y="2431628"/>
            <a:ext cx="14955977" cy="4057226"/>
          </a:xfrm>
        </p:spPr>
        <p:txBody>
          <a:bodyPr anchor="b"/>
          <a:lstStyle>
            <a:lvl1pPr>
              <a:defRPr sz="8533"/>
            </a:lvl1pPr>
          </a:lstStyle>
          <a:p>
            <a:r>
              <a:rPr lang="en-GB"/>
              <a:t>Click to edit Master title style</a:t>
            </a:r>
          </a:p>
        </p:txBody>
      </p:sp>
      <p:sp>
        <p:nvSpPr>
          <p:cNvPr id="3" name="Text Placeholder 2">
            <a:extLst>
              <a:ext uri="{FF2B5EF4-FFF2-40B4-BE49-F238E27FC236}">
                <a16:creationId xmlns:a16="http://schemas.microsoft.com/office/drawing/2014/main" id="{8768979D-8890-4947-9180-A1F86890E8F4}"/>
              </a:ext>
            </a:extLst>
          </p:cNvPr>
          <p:cNvSpPr>
            <a:spLocks noGrp="1"/>
          </p:cNvSpPr>
          <p:nvPr>
            <p:ph type="body" idx="1"/>
          </p:nvPr>
        </p:nvSpPr>
        <p:spPr>
          <a:xfrm>
            <a:off x="1183112" y="6527237"/>
            <a:ext cx="14955977" cy="2133599"/>
          </a:xfrm>
        </p:spPr>
        <p:txBody>
          <a:bodyPr/>
          <a:lstStyle>
            <a:lvl1pPr marL="0" indent="0">
              <a:buNone/>
              <a:defRPr sz="3413">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464903C-92D3-2440-8AAD-70AB15D90E50}"/>
              </a:ext>
            </a:extLst>
          </p:cNvPr>
          <p:cNvSpPr>
            <a:spLocks noGrp="1"/>
          </p:cNvSpPr>
          <p:nvPr>
            <p:ph type="dt" sz="half" idx="10"/>
          </p:nvPr>
        </p:nvSpPr>
        <p:spPr/>
        <p:txBody>
          <a:bodyPr/>
          <a:lstStyle/>
          <a:p>
            <a:fld id="{3E5059C3-6A89-4494-99FF-5A4D6FFD50EB}" type="datetimeFigureOut">
              <a:rPr lang="en-US" smtClean="0"/>
              <a:t>10/9/22</a:t>
            </a:fld>
            <a:endParaRPr lang="en-US" dirty="0"/>
          </a:p>
        </p:txBody>
      </p:sp>
      <p:sp>
        <p:nvSpPr>
          <p:cNvPr id="5" name="Footer Placeholder 4">
            <a:extLst>
              <a:ext uri="{FF2B5EF4-FFF2-40B4-BE49-F238E27FC236}">
                <a16:creationId xmlns:a16="http://schemas.microsoft.com/office/drawing/2014/main" id="{556F8ED1-F712-AA40-A1C1-3DFE0FED495F}"/>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7E03F16-47B3-0A40-BAAC-0F817EC3A744}"/>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62532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E412-69C4-694B-9573-20430019138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FD91CDB-73AE-9C4F-95D1-5CA316A53372}"/>
              </a:ext>
            </a:extLst>
          </p:cNvPr>
          <p:cNvSpPr>
            <a:spLocks noGrp="1"/>
          </p:cNvSpPr>
          <p:nvPr>
            <p:ph sz="half" idx="1"/>
          </p:nvPr>
        </p:nvSpPr>
        <p:spPr>
          <a:xfrm>
            <a:off x="1192143" y="2596444"/>
            <a:ext cx="7369612" cy="6188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EEBEF8E-0DC3-C84F-82FA-B8936F41BB59}"/>
              </a:ext>
            </a:extLst>
          </p:cNvPr>
          <p:cNvSpPr>
            <a:spLocks noGrp="1"/>
          </p:cNvSpPr>
          <p:nvPr>
            <p:ph sz="half" idx="2"/>
          </p:nvPr>
        </p:nvSpPr>
        <p:spPr>
          <a:xfrm>
            <a:off x="8778508" y="2596444"/>
            <a:ext cx="7369612" cy="6188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58EB1E3-91DB-DA42-945B-1905DDAE9E69}"/>
              </a:ext>
            </a:extLst>
          </p:cNvPr>
          <p:cNvSpPr>
            <a:spLocks noGrp="1"/>
          </p:cNvSpPr>
          <p:nvPr>
            <p:ph type="dt" sz="half" idx="10"/>
          </p:nvPr>
        </p:nvSpPr>
        <p:spPr/>
        <p:txBody>
          <a:bodyPr/>
          <a:lstStyle/>
          <a:p>
            <a:fld id="{3CBC1C18-307B-4F68-A007-B5B542270E8D}" type="datetimeFigureOut">
              <a:rPr lang="en-US" smtClean="0"/>
              <a:pPr/>
              <a:t>10/9/22</a:t>
            </a:fld>
            <a:endParaRPr lang="en-US" dirty="0"/>
          </a:p>
        </p:txBody>
      </p:sp>
      <p:sp>
        <p:nvSpPr>
          <p:cNvPr id="6" name="Footer Placeholder 5">
            <a:extLst>
              <a:ext uri="{FF2B5EF4-FFF2-40B4-BE49-F238E27FC236}">
                <a16:creationId xmlns:a16="http://schemas.microsoft.com/office/drawing/2014/main" id="{85A46013-AA49-9F4D-994B-FA3124E7EBF8}"/>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56231B5C-AE01-E148-93A4-6EC07D92A513}"/>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36674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3F6D-E871-9C4D-969E-8C43506AC648}"/>
              </a:ext>
            </a:extLst>
          </p:cNvPr>
          <p:cNvSpPr>
            <a:spLocks noGrp="1"/>
          </p:cNvSpPr>
          <p:nvPr>
            <p:ph type="title"/>
          </p:nvPr>
        </p:nvSpPr>
        <p:spPr>
          <a:xfrm>
            <a:off x="1194402" y="519290"/>
            <a:ext cx="14955977" cy="1885245"/>
          </a:xfrm>
        </p:spPr>
        <p:txBody>
          <a:bodyPr/>
          <a:lstStyle/>
          <a:p>
            <a:r>
              <a:rPr lang="en-GB"/>
              <a:t>Click to edit Master title style</a:t>
            </a:r>
          </a:p>
        </p:txBody>
      </p:sp>
      <p:sp>
        <p:nvSpPr>
          <p:cNvPr id="3" name="Text Placeholder 2">
            <a:extLst>
              <a:ext uri="{FF2B5EF4-FFF2-40B4-BE49-F238E27FC236}">
                <a16:creationId xmlns:a16="http://schemas.microsoft.com/office/drawing/2014/main" id="{84C53F7A-065E-CF41-A7ED-513CAFF86C29}"/>
              </a:ext>
            </a:extLst>
          </p:cNvPr>
          <p:cNvSpPr>
            <a:spLocks noGrp="1"/>
          </p:cNvSpPr>
          <p:nvPr>
            <p:ph type="body" idx="1"/>
          </p:nvPr>
        </p:nvSpPr>
        <p:spPr>
          <a:xfrm>
            <a:off x="1194403" y="2390987"/>
            <a:ext cx="7335743"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GB"/>
              <a:t>Click to edit Master text styles</a:t>
            </a:r>
          </a:p>
        </p:txBody>
      </p:sp>
      <p:sp>
        <p:nvSpPr>
          <p:cNvPr id="4" name="Content Placeholder 3">
            <a:extLst>
              <a:ext uri="{FF2B5EF4-FFF2-40B4-BE49-F238E27FC236}">
                <a16:creationId xmlns:a16="http://schemas.microsoft.com/office/drawing/2014/main" id="{5BF16440-B9A1-124D-9A23-23D047628CEC}"/>
              </a:ext>
            </a:extLst>
          </p:cNvPr>
          <p:cNvSpPr>
            <a:spLocks noGrp="1"/>
          </p:cNvSpPr>
          <p:nvPr>
            <p:ph sz="half" idx="2"/>
          </p:nvPr>
        </p:nvSpPr>
        <p:spPr>
          <a:xfrm>
            <a:off x="1194403" y="3562773"/>
            <a:ext cx="7335743" cy="5240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6A88BFC-9FFF-7748-8184-52CBDCB671B0}"/>
              </a:ext>
            </a:extLst>
          </p:cNvPr>
          <p:cNvSpPr>
            <a:spLocks noGrp="1"/>
          </p:cNvSpPr>
          <p:nvPr>
            <p:ph type="body" sz="quarter" idx="3"/>
          </p:nvPr>
        </p:nvSpPr>
        <p:spPr>
          <a:xfrm>
            <a:off x="8778508" y="2390987"/>
            <a:ext cx="7371870"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GB"/>
              <a:t>Click to edit Master text styles</a:t>
            </a:r>
          </a:p>
        </p:txBody>
      </p:sp>
      <p:sp>
        <p:nvSpPr>
          <p:cNvPr id="6" name="Content Placeholder 5">
            <a:extLst>
              <a:ext uri="{FF2B5EF4-FFF2-40B4-BE49-F238E27FC236}">
                <a16:creationId xmlns:a16="http://schemas.microsoft.com/office/drawing/2014/main" id="{E46DFF89-AFCB-C541-9745-84E2015EF613}"/>
              </a:ext>
            </a:extLst>
          </p:cNvPr>
          <p:cNvSpPr>
            <a:spLocks noGrp="1"/>
          </p:cNvSpPr>
          <p:nvPr>
            <p:ph sz="quarter" idx="4"/>
          </p:nvPr>
        </p:nvSpPr>
        <p:spPr>
          <a:xfrm>
            <a:off x="8778508" y="3562773"/>
            <a:ext cx="7371870" cy="5240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9C03F60-6DAC-1640-BF5F-D6F057A39AFA}"/>
              </a:ext>
            </a:extLst>
          </p:cNvPr>
          <p:cNvSpPr>
            <a:spLocks noGrp="1"/>
          </p:cNvSpPr>
          <p:nvPr>
            <p:ph type="dt" sz="half" idx="10"/>
          </p:nvPr>
        </p:nvSpPr>
        <p:spPr/>
        <p:txBody>
          <a:bodyPr/>
          <a:lstStyle/>
          <a:p>
            <a:fld id="{3CBC1C18-307B-4F68-A007-B5B542270E8D}" type="datetimeFigureOut">
              <a:rPr lang="en-US" smtClean="0"/>
              <a:pPr/>
              <a:t>10/9/22</a:t>
            </a:fld>
            <a:endParaRPr lang="en-US" dirty="0"/>
          </a:p>
        </p:txBody>
      </p:sp>
      <p:sp>
        <p:nvSpPr>
          <p:cNvPr id="8" name="Footer Placeholder 7">
            <a:extLst>
              <a:ext uri="{FF2B5EF4-FFF2-40B4-BE49-F238E27FC236}">
                <a16:creationId xmlns:a16="http://schemas.microsoft.com/office/drawing/2014/main" id="{BA272A5E-ED5D-A64E-89FF-01C75154A971}"/>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7A271B2A-80DE-FC47-BEB4-899DC12F73C0}"/>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50493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D5F3-88CE-FF4E-A609-4410228D064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3AC5EDD-1157-FB4C-865A-90D383D8DBE5}"/>
              </a:ext>
            </a:extLst>
          </p:cNvPr>
          <p:cNvSpPr>
            <a:spLocks noGrp="1"/>
          </p:cNvSpPr>
          <p:nvPr>
            <p:ph type="dt" sz="half" idx="10"/>
          </p:nvPr>
        </p:nvSpPr>
        <p:spPr/>
        <p:txBody>
          <a:bodyPr/>
          <a:lstStyle/>
          <a:p>
            <a:fld id="{1FAF3416-4057-4DAA-829D-4CA07428D088}" type="datetimeFigureOut">
              <a:rPr lang="en-US" smtClean="0"/>
              <a:t>10/9/22</a:t>
            </a:fld>
            <a:endParaRPr lang="en-US" dirty="0"/>
          </a:p>
        </p:txBody>
      </p:sp>
      <p:sp>
        <p:nvSpPr>
          <p:cNvPr id="4" name="Footer Placeholder 3">
            <a:extLst>
              <a:ext uri="{FF2B5EF4-FFF2-40B4-BE49-F238E27FC236}">
                <a16:creationId xmlns:a16="http://schemas.microsoft.com/office/drawing/2014/main" id="{5B986056-1B41-FF47-BFB5-F2BA1DD57E67}"/>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DF2C472C-B733-4640-97E0-4AC94885873D}"/>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245104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5BFF8-6429-2F48-AD86-1F119CBB0909}"/>
              </a:ext>
            </a:extLst>
          </p:cNvPr>
          <p:cNvSpPr>
            <a:spLocks noGrp="1"/>
          </p:cNvSpPr>
          <p:nvPr>
            <p:ph type="dt" sz="half" idx="10"/>
          </p:nvPr>
        </p:nvSpPr>
        <p:spPr/>
        <p:txBody>
          <a:bodyPr/>
          <a:lstStyle/>
          <a:p>
            <a:fld id="{921D9284-D300-4297-87F7-E791DCC15DB1}" type="datetimeFigureOut">
              <a:rPr lang="en-US" smtClean="0"/>
              <a:t>10/9/22</a:t>
            </a:fld>
            <a:endParaRPr lang="en-US" dirty="0"/>
          </a:p>
        </p:txBody>
      </p:sp>
      <p:sp>
        <p:nvSpPr>
          <p:cNvPr id="3" name="Footer Placeholder 2">
            <a:extLst>
              <a:ext uri="{FF2B5EF4-FFF2-40B4-BE49-F238E27FC236}">
                <a16:creationId xmlns:a16="http://schemas.microsoft.com/office/drawing/2014/main" id="{3D5A2D41-89DA-0348-90B0-8E010A94AB55}"/>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857C36B4-3EF8-A240-A1EF-A3696B942ED3}"/>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215374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0B6A-7C5B-2D42-82B8-76C298BFBCDC}"/>
              </a:ext>
            </a:extLst>
          </p:cNvPr>
          <p:cNvSpPr>
            <a:spLocks noGrp="1"/>
          </p:cNvSpPr>
          <p:nvPr>
            <p:ph type="title"/>
          </p:nvPr>
        </p:nvSpPr>
        <p:spPr>
          <a:xfrm>
            <a:off x="1194402" y="650240"/>
            <a:ext cx="5592686" cy="2275840"/>
          </a:xfrm>
        </p:spPr>
        <p:txBody>
          <a:bodyPr anchor="b"/>
          <a:lstStyle>
            <a:lvl1pPr>
              <a:defRPr sz="4551"/>
            </a:lvl1pPr>
          </a:lstStyle>
          <a:p>
            <a:r>
              <a:rPr lang="en-GB"/>
              <a:t>Click to edit Master title style</a:t>
            </a:r>
          </a:p>
        </p:txBody>
      </p:sp>
      <p:sp>
        <p:nvSpPr>
          <p:cNvPr id="3" name="Content Placeholder 2">
            <a:extLst>
              <a:ext uri="{FF2B5EF4-FFF2-40B4-BE49-F238E27FC236}">
                <a16:creationId xmlns:a16="http://schemas.microsoft.com/office/drawing/2014/main" id="{8D7F6896-1AE1-FF47-8977-6CF8E85F4CA3}"/>
              </a:ext>
            </a:extLst>
          </p:cNvPr>
          <p:cNvSpPr>
            <a:spLocks noGrp="1"/>
          </p:cNvSpPr>
          <p:nvPr>
            <p:ph idx="1"/>
          </p:nvPr>
        </p:nvSpPr>
        <p:spPr>
          <a:xfrm>
            <a:off x="7371870" y="1404338"/>
            <a:ext cx="8778508"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BBB29F9-1904-414E-B801-84F6D1431DC8}"/>
              </a:ext>
            </a:extLst>
          </p:cNvPr>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GB"/>
              <a:t>Click to edit Master text styles</a:t>
            </a:r>
          </a:p>
        </p:txBody>
      </p:sp>
      <p:sp>
        <p:nvSpPr>
          <p:cNvPr id="5" name="Date Placeholder 4">
            <a:extLst>
              <a:ext uri="{FF2B5EF4-FFF2-40B4-BE49-F238E27FC236}">
                <a16:creationId xmlns:a16="http://schemas.microsoft.com/office/drawing/2014/main" id="{E6830D93-0F36-4645-84D1-F1F45EB365D0}"/>
              </a:ext>
            </a:extLst>
          </p:cNvPr>
          <p:cNvSpPr>
            <a:spLocks noGrp="1"/>
          </p:cNvSpPr>
          <p:nvPr>
            <p:ph type="dt" sz="half" idx="10"/>
          </p:nvPr>
        </p:nvSpPr>
        <p:spPr/>
        <p:txBody>
          <a:bodyPr/>
          <a:lstStyle/>
          <a:p>
            <a:fld id="{3CBC1C18-307B-4F68-A007-B5B542270E8D}" type="datetimeFigureOut">
              <a:rPr lang="en-US" smtClean="0"/>
              <a:pPr/>
              <a:t>10/9/22</a:t>
            </a:fld>
            <a:endParaRPr lang="en-US" dirty="0"/>
          </a:p>
        </p:txBody>
      </p:sp>
      <p:sp>
        <p:nvSpPr>
          <p:cNvPr id="6" name="Footer Placeholder 5">
            <a:extLst>
              <a:ext uri="{FF2B5EF4-FFF2-40B4-BE49-F238E27FC236}">
                <a16:creationId xmlns:a16="http://schemas.microsoft.com/office/drawing/2014/main" id="{FA000E85-F2A0-8740-BC20-E00F5894721F}"/>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95B33464-42D8-ED4A-BCDA-F1F9217A5E0B}"/>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45780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64C3-AC30-034E-8C43-C24C90E79B96}"/>
              </a:ext>
            </a:extLst>
          </p:cNvPr>
          <p:cNvSpPr>
            <a:spLocks noGrp="1"/>
          </p:cNvSpPr>
          <p:nvPr>
            <p:ph type="title"/>
          </p:nvPr>
        </p:nvSpPr>
        <p:spPr>
          <a:xfrm>
            <a:off x="1194402" y="650240"/>
            <a:ext cx="5592686" cy="2275840"/>
          </a:xfrm>
        </p:spPr>
        <p:txBody>
          <a:bodyPr anchor="b"/>
          <a:lstStyle>
            <a:lvl1pPr>
              <a:defRPr sz="4551"/>
            </a:lvl1pPr>
          </a:lstStyle>
          <a:p>
            <a:r>
              <a:rPr lang="en-GB"/>
              <a:t>Click to edit Master title style</a:t>
            </a:r>
          </a:p>
        </p:txBody>
      </p:sp>
      <p:sp>
        <p:nvSpPr>
          <p:cNvPr id="3" name="Picture Placeholder 2">
            <a:extLst>
              <a:ext uri="{FF2B5EF4-FFF2-40B4-BE49-F238E27FC236}">
                <a16:creationId xmlns:a16="http://schemas.microsoft.com/office/drawing/2014/main" id="{28B1A69B-5499-1C47-A4B0-5B148A8BCADF}"/>
              </a:ext>
            </a:extLst>
          </p:cNvPr>
          <p:cNvSpPr>
            <a:spLocks noGrp="1"/>
          </p:cNvSpPr>
          <p:nvPr>
            <p:ph type="pic" idx="1"/>
          </p:nvPr>
        </p:nvSpPr>
        <p:spPr>
          <a:xfrm>
            <a:off x="7371870" y="1404338"/>
            <a:ext cx="8778508" cy="6931378"/>
          </a:xfrm>
        </p:spPr>
        <p:txBody>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endParaRPr lang="en-GB"/>
          </a:p>
        </p:txBody>
      </p:sp>
      <p:sp>
        <p:nvSpPr>
          <p:cNvPr id="4" name="Text Placeholder 3">
            <a:extLst>
              <a:ext uri="{FF2B5EF4-FFF2-40B4-BE49-F238E27FC236}">
                <a16:creationId xmlns:a16="http://schemas.microsoft.com/office/drawing/2014/main" id="{84BA5EA4-12C7-8A4F-88D5-7251950023E0}"/>
              </a:ext>
            </a:extLst>
          </p:cNvPr>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GB"/>
              <a:t>Click to edit Master text styles</a:t>
            </a:r>
          </a:p>
        </p:txBody>
      </p:sp>
      <p:sp>
        <p:nvSpPr>
          <p:cNvPr id="5" name="Date Placeholder 4">
            <a:extLst>
              <a:ext uri="{FF2B5EF4-FFF2-40B4-BE49-F238E27FC236}">
                <a16:creationId xmlns:a16="http://schemas.microsoft.com/office/drawing/2014/main" id="{7B9D8C90-F9F8-A641-A30A-7936227EE20C}"/>
              </a:ext>
            </a:extLst>
          </p:cNvPr>
          <p:cNvSpPr>
            <a:spLocks noGrp="1"/>
          </p:cNvSpPr>
          <p:nvPr>
            <p:ph type="dt" sz="half" idx="10"/>
          </p:nvPr>
        </p:nvSpPr>
        <p:spPr/>
        <p:txBody>
          <a:bodyPr/>
          <a:lstStyle/>
          <a:p>
            <a:fld id="{3CBC1C18-307B-4F68-A007-B5B542270E8D}" type="datetimeFigureOut">
              <a:rPr lang="en-US" smtClean="0"/>
              <a:pPr/>
              <a:t>10/9/22</a:t>
            </a:fld>
            <a:endParaRPr lang="en-US" dirty="0"/>
          </a:p>
        </p:txBody>
      </p:sp>
      <p:sp>
        <p:nvSpPr>
          <p:cNvPr id="6" name="Footer Placeholder 5">
            <a:extLst>
              <a:ext uri="{FF2B5EF4-FFF2-40B4-BE49-F238E27FC236}">
                <a16:creationId xmlns:a16="http://schemas.microsoft.com/office/drawing/2014/main" id="{47CBFB1E-85CA-F144-A434-76689C6E493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B67BDA6-C17F-E441-BE9E-9D83C5C2D7C6}"/>
              </a:ext>
            </a:extLst>
          </p:cNvPr>
          <p:cNvSpPr>
            <a:spLocks noGrp="1"/>
          </p:cNvSpPr>
          <p:nvPr>
            <p:ph type="sldNum" sz="quarter" idx="12"/>
          </p:nvPr>
        </p:nvSpPr>
        <p:spPr/>
        <p:txBody>
          <a:bodyPr/>
          <a:lstStyle/>
          <a:p>
            <a:fld id="{86CB4B4D-7CA3-9044-876B-883B54F8677D}" type="slidenum">
              <a:rPr lang="en-NO" smtClean="0"/>
              <a:t>‹#›</a:t>
            </a:fld>
            <a:endParaRPr lang="en-NO"/>
          </a:p>
        </p:txBody>
      </p:sp>
    </p:spTree>
    <p:extLst>
      <p:ext uri="{BB962C8B-B14F-4D97-AF65-F5344CB8AC3E}">
        <p14:creationId xmlns:p14="http://schemas.microsoft.com/office/powerpoint/2010/main" val="207249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8BD61-C644-FF41-B7F4-BE17968CC4BB}"/>
              </a:ext>
            </a:extLst>
          </p:cNvPr>
          <p:cNvSpPr>
            <a:spLocks noGrp="1"/>
          </p:cNvSpPr>
          <p:nvPr>
            <p:ph type="title"/>
          </p:nvPr>
        </p:nvSpPr>
        <p:spPr>
          <a:xfrm>
            <a:off x="1192143" y="519290"/>
            <a:ext cx="14955977" cy="1885245"/>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3633155-FA14-2B4B-952A-DA8BEF3141A3}"/>
              </a:ext>
            </a:extLst>
          </p:cNvPr>
          <p:cNvSpPr>
            <a:spLocks noGrp="1"/>
          </p:cNvSpPr>
          <p:nvPr>
            <p:ph type="body" idx="1"/>
          </p:nvPr>
        </p:nvSpPr>
        <p:spPr>
          <a:xfrm>
            <a:off x="1192143" y="2596444"/>
            <a:ext cx="14955977" cy="618857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BE777C7-8E15-6F42-A382-998F67D15DCF}"/>
              </a:ext>
            </a:extLst>
          </p:cNvPr>
          <p:cNvSpPr>
            <a:spLocks noGrp="1"/>
          </p:cNvSpPr>
          <p:nvPr>
            <p:ph type="dt" sz="half" idx="2"/>
          </p:nvPr>
        </p:nvSpPr>
        <p:spPr>
          <a:xfrm>
            <a:off x="1192143" y="9040143"/>
            <a:ext cx="3901559"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3CBC1C18-307B-4F68-A007-B5B542270E8D}" type="datetimeFigureOut">
              <a:rPr lang="en-US" smtClean="0"/>
              <a:pPr/>
              <a:t>10/9/22</a:t>
            </a:fld>
            <a:endParaRPr lang="en-US" dirty="0"/>
          </a:p>
        </p:txBody>
      </p:sp>
      <p:sp>
        <p:nvSpPr>
          <p:cNvPr id="5" name="Footer Placeholder 4">
            <a:extLst>
              <a:ext uri="{FF2B5EF4-FFF2-40B4-BE49-F238E27FC236}">
                <a16:creationId xmlns:a16="http://schemas.microsoft.com/office/drawing/2014/main" id="{6EB73D51-66AD-D249-B2DE-01729AD44F53}"/>
              </a:ext>
            </a:extLst>
          </p:cNvPr>
          <p:cNvSpPr>
            <a:spLocks noGrp="1"/>
          </p:cNvSpPr>
          <p:nvPr>
            <p:ph type="ftr" sz="quarter" idx="3"/>
          </p:nvPr>
        </p:nvSpPr>
        <p:spPr>
          <a:xfrm>
            <a:off x="5743962" y="9040143"/>
            <a:ext cx="5852339"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22E0F164-CF28-564F-A143-E084496CC39D}"/>
              </a:ext>
            </a:extLst>
          </p:cNvPr>
          <p:cNvSpPr>
            <a:spLocks noGrp="1"/>
          </p:cNvSpPr>
          <p:nvPr>
            <p:ph type="sldNum" sz="quarter" idx="4"/>
          </p:nvPr>
        </p:nvSpPr>
        <p:spPr>
          <a:xfrm>
            <a:off x="12246561" y="9040143"/>
            <a:ext cx="3901559"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86CB4B4D-7CA3-9044-876B-883B54F8677D}" type="slidenum">
              <a:rPr lang="en-NO" smtClean="0"/>
              <a:t>‹#›</a:t>
            </a:fld>
            <a:endParaRPr lang="en-NO"/>
          </a:p>
        </p:txBody>
      </p:sp>
    </p:spTree>
    <p:extLst>
      <p:ext uri="{BB962C8B-B14F-4D97-AF65-F5344CB8AC3E}">
        <p14:creationId xmlns:p14="http://schemas.microsoft.com/office/powerpoint/2010/main" val="1557992543"/>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 id="2147484440" r:id="rId12"/>
  </p:sldLayoutIdLst>
  <p:txStyles>
    <p:title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NO"/>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enjjneb.github.io/dada2/tutorial.html" TargetMode="External"/><Relationship Id="rId2" Type="http://schemas.openxmlformats.org/officeDocument/2006/relationships/hyperlink" Target="https://benjjneb.github.io/dada2/" TargetMode="External"/><Relationship Id="rId1" Type="http://schemas.openxmlformats.org/officeDocument/2006/relationships/slideLayout" Target="../slideLayouts/slideLayout2.xml"/><Relationship Id="rId4" Type="http://schemas.openxmlformats.org/officeDocument/2006/relationships/hyperlink" Target="https://benjjneb.github.io/dada2/ITS_workflow.html"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127.0.0.1:31208/help/library/ShortRead/html/FastqStreamer.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krabberod/BIO9905MERG1_V2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9A65D-98AF-664E-9B80-9837F11F29CC}"/>
              </a:ext>
            </a:extLst>
          </p:cNvPr>
          <p:cNvSpPr>
            <a:spLocks noGrp="1"/>
          </p:cNvSpPr>
          <p:nvPr>
            <p:ph type="ctrTitle"/>
          </p:nvPr>
        </p:nvSpPr>
        <p:spPr/>
        <p:txBody>
          <a:bodyPr/>
          <a:lstStyle/>
          <a:p>
            <a:r>
              <a:rPr lang="nb-NO" dirty="0"/>
              <a:t>Clustering </a:t>
            </a:r>
            <a:endParaRPr lang="en-GB" dirty="0"/>
          </a:p>
        </p:txBody>
      </p:sp>
      <p:sp>
        <p:nvSpPr>
          <p:cNvPr id="5" name="Subtitle 4">
            <a:extLst>
              <a:ext uri="{FF2B5EF4-FFF2-40B4-BE49-F238E27FC236}">
                <a16:creationId xmlns:a16="http://schemas.microsoft.com/office/drawing/2014/main" id="{54E0D40D-EF4B-804D-9F57-DD9C5677F19D}"/>
              </a:ext>
            </a:extLst>
          </p:cNvPr>
          <p:cNvSpPr>
            <a:spLocks noGrp="1"/>
          </p:cNvSpPr>
          <p:nvPr>
            <p:ph type="subTitle" idx="1"/>
          </p:nvPr>
        </p:nvSpPr>
        <p:spPr/>
        <p:txBody>
          <a:bodyPr>
            <a:normAutofit fontScale="77500" lnSpcReduction="20000"/>
          </a:bodyPr>
          <a:lstStyle/>
          <a:p>
            <a:r>
              <a:rPr lang="en-US" dirty="0"/>
              <a:t>AB332 - </a:t>
            </a:r>
            <a:r>
              <a:rPr lang="en-US"/>
              <a:t>Autumn 2022 </a:t>
            </a:r>
            <a:endParaRPr lang="en-US" dirty="0"/>
          </a:p>
          <a:p>
            <a:endParaRPr lang="en-US" dirty="0"/>
          </a:p>
          <a:p>
            <a:r>
              <a:rPr lang="en-US" dirty="0"/>
              <a:t>Anders K. Krabberød</a:t>
            </a:r>
          </a:p>
          <a:p>
            <a:r>
              <a:rPr lang="en-US" dirty="0"/>
              <a:t>University of Oslo - Department of Biosciences</a:t>
            </a:r>
          </a:p>
          <a:p>
            <a:r>
              <a:rPr lang="en-US" dirty="0" err="1"/>
              <a:t>a.k.krabberod@ibv.uio.no</a:t>
            </a:r>
            <a:endParaRPr lang="en-US" dirty="0"/>
          </a:p>
        </p:txBody>
      </p:sp>
      <p:pic>
        <p:nvPicPr>
          <p:cNvPr id="6" name="Picture 5">
            <a:extLst>
              <a:ext uri="{FF2B5EF4-FFF2-40B4-BE49-F238E27FC236}">
                <a16:creationId xmlns:a16="http://schemas.microsoft.com/office/drawing/2014/main" id="{118DE3BB-EDD9-7643-9B59-3E8E68A29488}"/>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19758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The reality</a:t>
            </a:r>
          </a:p>
        </p:txBody>
      </p:sp>
      <p:pic>
        <p:nvPicPr>
          <p:cNvPr id="5" name="Content Placeholder 4">
            <a:extLst>
              <a:ext uri="{FF2B5EF4-FFF2-40B4-BE49-F238E27FC236}">
                <a16:creationId xmlns:a16="http://schemas.microsoft.com/office/drawing/2014/main" id="{1E213E1B-DC72-8A43-89E6-A10ED8BC53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143" y="3121153"/>
            <a:ext cx="14955837" cy="5140068"/>
          </a:xfrm>
        </p:spPr>
      </p:pic>
      <p:cxnSp>
        <p:nvCxnSpPr>
          <p:cNvPr id="9" name="Straight Connector 8">
            <a:extLst>
              <a:ext uri="{FF2B5EF4-FFF2-40B4-BE49-F238E27FC236}">
                <a16:creationId xmlns:a16="http://schemas.microsoft.com/office/drawing/2014/main" id="{895EC20F-2B0B-7C41-8AE5-98496682FD61}"/>
              </a:ext>
            </a:extLst>
          </p:cNvPr>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F860801-8B2E-9F4B-914A-063558D86542}"/>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A5E6BDE-5083-8842-B8A1-574A4E47866A}"/>
              </a:ext>
            </a:extLst>
          </p:cNvPr>
          <p:cNvSpPr txBox="1"/>
          <p:nvPr/>
        </p:nvSpPr>
        <p:spPr>
          <a:xfrm>
            <a:off x="12352284" y="8971303"/>
            <a:ext cx="768352" cy="369332"/>
          </a:xfrm>
          <a:prstGeom prst="rect">
            <a:avLst/>
          </a:prstGeom>
          <a:noFill/>
        </p:spPr>
        <p:txBody>
          <a:bodyPr wrap="none" rtlCol="0">
            <a:spAutoFit/>
          </a:bodyPr>
          <a:lstStyle/>
          <a:p>
            <a:r>
              <a:rPr lang="en-GB" dirty="0"/>
              <a:t>Trait 1</a:t>
            </a:r>
          </a:p>
        </p:txBody>
      </p:sp>
      <p:sp>
        <p:nvSpPr>
          <p:cNvPr id="12" name="TextBox 11">
            <a:extLst>
              <a:ext uri="{FF2B5EF4-FFF2-40B4-BE49-F238E27FC236}">
                <a16:creationId xmlns:a16="http://schemas.microsoft.com/office/drawing/2014/main" id="{8DB3402A-F2CD-2744-93DC-A4A9D7412102}"/>
              </a:ext>
            </a:extLst>
          </p:cNvPr>
          <p:cNvSpPr txBox="1"/>
          <p:nvPr/>
        </p:nvSpPr>
        <p:spPr>
          <a:xfrm rot="16200000">
            <a:off x="8635199" y="5982178"/>
            <a:ext cx="768352" cy="369332"/>
          </a:xfrm>
          <a:prstGeom prst="rect">
            <a:avLst/>
          </a:prstGeom>
          <a:noFill/>
        </p:spPr>
        <p:txBody>
          <a:bodyPr wrap="none" rtlCol="0">
            <a:spAutoFit/>
          </a:bodyPr>
          <a:lstStyle/>
          <a:p>
            <a:r>
              <a:rPr lang="en-GB" dirty="0"/>
              <a:t>Trait 2</a:t>
            </a:r>
          </a:p>
        </p:txBody>
      </p:sp>
    </p:spTree>
    <p:extLst>
      <p:ext uri="{BB962C8B-B14F-4D97-AF65-F5344CB8AC3E}">
        <p14:creationId xmlns:p14="http://schemas.microsoft.com/office/powerpoint/2010/main" val="90691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The reality</a:t>
            </a:r>
          </a:p>
        </p:txBody>
      </p:sp>
      <p:pic>
        <p:nvPicPr>
          <p:cNvPr id="5" name="Content Placeholder 4">
            <a:extLst>
              <a:ext uri="{FF2B5EF4-FFF2-40B4-BE49-F238E27FC236}">
                <a16:creationId xmlns:a16="http://schemas.microsoft.com/office/drawing/2014/main" id="{1E213E1B-DC72-8A43-89E6-A10ED8BC53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143" y="3121153"/>
            <a:ext cx="14955837" cy="5140068"/>
          </a:xfrm>
        </p:spPr>
      </p:pic>
      <p:sp>
        <p:nvSpPr>
          <p:cNvPr id="3" name="Oval 2">
            <a:extLst>
              <a:ext uri="{FF2B5EF4-FFF2-40B4-BE49-F238E27FC236}">
                <a16:creationId xmlns:a16="http://schemas.microsoft.com/office/drawing/2014/main" id="{9DF2B6DE-A7EA-AD44-8BBA-2317673EF714}"/>
              </a:ext>
            </a:extLst>
          </p:cNvPr>
          <p:cNvSpPr/>
          <p:nvPr/>
        </p:nvSpPr>
        <p:spPr>
          <a:xfrm>
            <a:off x="11326760" y="3121152"/>
            <a:ext cx="2403987" cy="162782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B2907C78-69C2-A04E-B2D4-7D0063F04111}"/>
              </a:ext>
            </a:extLst>
          </p:cNvPr>
          <p:cNvSpPr/>
          <p:nvPr/>
        </p:nvSpPr>
        <p:spPr>
          <a:xfrm>
            <a:off x="14015884" y="3406288"/>
            <a:ext cx="2403987" cy="162782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EB414F4-10E1-6546-A23D-64F48095E8AA}"/>
              </a:ext>
            </a:extLst>
          </p:cNvPr>
          <p:cNvSpPr/>
          <p:nvPr/>
        </p:nvSpPr>
        <p:spPr>
          <a:xfrm>
            <a:off x="9354854" y="4086552"/>
            <a:ext cx="2483183" cy="1822533"/>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2776A612-184F-F840-9D5A-4ADAD5749717}"/>
              </a:ext>
            </a:extLst>
          </p:cNvPr>
          <p:cNvSpPr/>
          <p:nvPr/>
        </p:nvSpPr>
        <p:spPr>
          <a:xfrm>
            <a:off x="10124767" y="5519676"/>
            <a:ext cx="2403987" cy="162782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70C23326-2773-1D4B-A8DD-919BAD87D2FF}"/>
              </a:ext>
            </a:extLst>
          </p:cNvPr>
          <p:cNvSpPr/>
          <p:nvPr/>
        </p:nvSpPr>
        <p:spPr>
          <a:xfrm>
            <a:off x="10999838" y="6679782"/>
            <a:ext cx="2403987" cy="162782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2F3EACE-9087-584E-87B2-D8C6AE69DC1B}"/>
              </a:ext>
            </a:extLst>
          </p:cNvPr>
          <p:cNvSpPr txBox="1"/>
          <p:nvPr/>
        </p:nvSpPr>
        <p:spPr>
          <a:xfrm>
            <a:off x="14837709" y="5319251"/>
            <a:ext cx="760336" cy="369332"/>
          </a:xfrm>
          <a:prstGeom prst="rect">
            <a:avLst/>
          </a:prstGeom>
          <a:noFill/>
        </p:spPr>
        <p:txBody>
          <a:bodyPr wrap="none" rtlCol="0">
            <a:spAutoFit/>
          </a:bodyPr>
          <a:lstStyle/>
          <a:p>
            <a:r>
              <a:rPr lang="en-GB" dirty="0"/>
              <a:t>OTU 1</a:t>
            </a:r>
          </a:p>
        </p:txBody>
      </p:sp>
      <p:sp>
        <p:nvSpPr>
          <p:cNvPr id="11" name="TextBox 10">
            <a:extLst>
              <a:ext uri="{FF2B5EF4-FFF2-40B4-BE49-F238E27FC236}">
                <a16:creationId xmlns:a16="http://schemas.microsoft.com/office/drawing/2014/main" id="{7E63DD5B-332F-AF41-90F3-0A4E176C2409}"/>
              </a:ext>
            </a:extLst>
          </p:cNvPr>
          <p:cNvSpPr txBox="1"/>
          <p:nvPr/>
        </p:nvSpPr>
        <p:spPr>
          <a:xfrm>
            <a:off x="12732812" y="4833414"/>
            <a:ext cx="760336" cy="369332"/>
          </a:xfrm>
          <a:prstGeom prst="rect">
            <a:avLst/>
          </a:prstGeom>
          <a:noFill/>
        </p:spPr>
        <p:txBody>
          <a:bodyPr wrap="none" rtlCol="0">
            <a:spAutoFit/>
          </a:bodyPr>
          <a:lstStyle/>
          <a:p>
            <a:r>
              <a:rPr lang="en-GB" dirty="0"/>
              <a:t>OTU 2</a:t>
            </a:r>
          </a:p>
        </p:txBody>
      </p:sp>
      <p:sp>
        <p:nvSpPr>
          <p:cNvPr id="12" name="TextBox 11">
            <a:extLst>
              <a:ext uri="{FF2B5EF4-FFF2-40B4-BE49-F238E27FC236}">
                <a16:creationId xmlns:a16="http://schemas.microsoft.com/office/drawing/2014/main" id="{97647243-836C-9A4B-BCF8-DB3B50CC3914}"/>
              </a:ext>
            </a:extLst>
          </p:cNvPr>
          <p:cNvSpPr txBox="1"/>
          <p:nvPr/>
        </p:nvSpPr>
        <p:spPr>
          <a:xfrm>
            <a:off x="11821663" y="5134585"/>
            <a:ext cx="760336" cy="369332"/>
          </a:xfrm>
          <a:prstGeom prst="rect">
            <a:avLst/>
          </a:prstGeom>
          <a:noFill/>
        </p:spPr>
        <p:txBody>
          <a:bodyPr wrap="none" rtlCol="0">
            <a:spAutoFit/>
          </a:bodyPr>
          <a:lstStyle/>
          <a:p>
            <a:r>
              <a:rPr lang="en-GB" dirty="0"/>
              <a:t>OTU 3</a:t>
            </a:r>
          </a:p>
        </p:txBody>
      </p:sp>
      <p:sp>
        <p:nvSpPr>
          <p:cNvPr id="13" name="TextBox 12">
            <a:extLst>
              <a:ext uri="{FF2B5EF4-FFF2-40B4-BE49-F238E27FC236}">
                <a16:creationId xmlns:a16="http://schemas.microsoft.com/office/drawing/2014/main" id="{97E1223D-CC9E-D44D-874E-64043026073A}"/>
              </a:ext>
            </a:extLst>
          </p:cNvPr>
          <p:cNvSpPr txBox="1"/>
          <p:nvPr/>
        </p:nvSpPr>
        <p:spPr>
          <a:xfrm>
            <a:off x="12573082" y="5952141"/>
            <a:ext cx="760336" cy="369332"/>
          </a:xfrm>
          <a:prstGeom prst="rect">
            <a:avLst/>
          </a:prstGeom>
          <a:noFill/>
        </p:spPr>
        <p:txBody>
          <a:bodyPr wrap="none" rtlCol="0">
            <a:spAutoFit/>
          </a:bodyPr>
          <a:lstStyle/>
          <a:p>
            <a:r>
              <a:rPr lang="en-GB" dirty="0"/>
              <a:t>OTU 4</a:t>
            </a:r>
          </a:p>
        </p:txBody>
      </p:sp>
      <p:sp>
        <p:nvSpPr>
          <p:cNvPr id="14" name="TextBox 13">
            <a:extLst>
              <a:ext uri="{FF2B5EF4-FFF2-40B4-BE49-F238E27FC236}">
                <a16:creationId xmlns:a16="http://schemas.microsoft.com/office/drawing/2014/main" id="{CCD334AB-2B53-9548-BB2B-B44DCDD8DEB1}"/>
              </a:ext>
            </a:extLst>
          </p:cNvPr>
          <p:cNvSpPr txBox="1"/>
          <p:nvPr/>
        </p:nvSpPr>
        <p:spPr>
          <a:xfrm>
            <a:off x="13518560" y="7309030"/>
            <a:ext cx="760336" cy="369332"/>
          </a:xfrm>
          <a:prstGeom prst="rect">
            <a:avLst/>
          </a:prstGeom>
          <a:noFill/>
        </p:spPr>
        <p:txBody>
          <a:bodyPr wrap="none" rtlCol="0">
            <a:spAutoFit/>
          </a:bodyPr>
          <a:lstStyle/>
          <a:p>
            <a:r>
              <a:rPr lang="en-GB" dirty="0"/>
              <a:t>OTU 5</a:t>
            </a:r>
          </a:p>
        </p:txBody>
      </p:sp>
      <p:cxnSp>
        <p:nvCxnSpPr>
          <p:cNvPr id="15" name="Straight Connector 14">
            <a:extLst>
              <a:ext uri="{FF2B5EF4-FFF2-40B4-BE49-F238E27FC236}">
                <a16:creationId xmlns:a16="http://schemas.microsoft.com/office/drawing/2014/main" id="{324AB4DA-6B8F-D445-BDF0-CF312DC5D396}"/>
              </a:ext>
            </a:extLst>
          </p:cNvPr>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35C2177-C7CE-8B41-990F-4829EF62EB43}"/>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6D97F9D-0772-8E4F-AFCF-70D8BE0A9B8B}"/>
              </a:ext>
            </a:extLst>
          </p:cNvPr>
          <p:cNvSpPr txBox="1"/>
          <p:nvPr/>
        </p:nvSpPr>
        <p:spPr>
          <a:xfrm>
            <a:off x="12352284" y="8971303"/>
            <a:ext cx="768352" cy="369332"/>
          </a:xfrm>
          <a:prstGeom prst="rect">
            <a:avLst/>
          </a:prstGeom>
          <a:noFill/>
        </p:spPr>
        <p:txBody>
          <a:bodyPr wrap="none" rtlCol="0">
            <a:spAutoFit/>
          </a:bodyPr>
          <a:lstStyle/>
          <a:p>
            <a:r>
              <a:rPr lang="en-GB" dirty="0"/>
              <a:t>Trait 1</a:t>
            </a:r>
          </a:p>
        </p:txBody>
      </p:sp>
      <p:sp>
        <p:nvSpPr>
          <p:cNvPr id="18" name="TextBox 17">
            <a:extLst>
              <a:ext uri="{FF2B5EF4-FFF2-40B4-BE49-F238E27FC236}">
                <a16:creationId xmlns:a16="http://schemas.microsoft.com/office/drawing/2014/main" id="{C7935A0B-8B62-994A-99D4-BF2A3D4FEC7A}"/>
              </a:ext>
            </a:extLst>
          </p:cNvPr>
          <p:cNvSpPr txBox="1"/>
          <p:nvPr/>
        </p:nvSpPr>
        <p:spPr>
          <a:xfrm rot="16200000">
            <a:off x="8635199" y="5982178"/>
            <a:ext cx="768352" cy="369332"/>
          </a:xfrm>
          <a:prstGeom prst="rect">
            <a:avLst/>
          </a:prstGeom>
          <a:noFill/>
        </p:spPr>
        <p:txBody>
          <a:bodyPr wrap="none" rtlCol="0">
            <a:spAutoFit/>
          </a:bodyPr>
          <a:lstStyle/>
          <a:p>
            <a:r>
              <a:rPr lang="en-GB" dirty="0"/>
              <a:t>Trait 2</a:t>
            </a:r>
          </a:p>
        </p:txBody>
      </p:sp>
    </p:spTree>
    <p:extLst>
      <p:ext uri="{BB962C8B-B14F-4D97-AF65-F5344CB8AC3E}">
        <p14:creationId xmlns:p14="http://schemas.microsoft.com/office/powerpoint/2010/main" val="286632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F312A7-0A2F-F342-B35D-B0DAB8899816}"/>
              </a:ext>
            </a:extLst>
          </p:cNvPr>
          <p:cNvSpPr>
            <a:spLocks noGrp="1"/>
          </p:cNvSpPr>
          <p:nvPr>
            <p:ph type="title"/>
          </p:nvPr>
        </p:nvSpPr>
        <p:spPr/>
        <p:txBody>
          <a:bodyPr/>
          <a:lstStyle/>
          <a:p>
            <a:r>
              <a:rPr lang="en-GB" dirty="0"/>
              <a:t>Amplicons, OTUs, and species</a:t>
            </a:r>
          </a:p>
        </p:txBody>
      </p:sp>
      <p:sp>
        <p:nvSpPr>
          <p:cNvPr id="6" name="Content Placeholder 5">
            <a:extLst>
              <a:ext uri="{FF2B5EF4-FFF2-40B4-BE49-F238E27FC236}">
                <a16:creationId xmlns:a16="http://schemas.microsoft.com/office/drawing/2014/main" id="{CBBD500B-C166-FA4E-A22C-5E73732D14EE}"/>
              </a:ext>
            </a:extLst>
          </p:cNvPr>
          <p:cNvSpPr>
            <a:spLocks noGrp="1"/>
          </p:cNvSpPr>
          <p:nvPr>
            <p:ph idx="1"/>
          </p:nvPr>
        </p:nvSpPr>
        <p:spPr/>
        <p:txBody>
          <a:bodyPr>
            <a:normAutofit/>
          </a:bodyPr>
          <a:lstStyle/>
          <a:p>
            <a:pPr>
              <a:lnSpc>
                <a:spcPct val="100000"/>
              </a:lnSpc>
            </a:pPr>
            <a:r>
              <a:rPr lang="en-GB" dirty="0"/>
              <a:t>Clusters of similar amplicons is called OTUs (operational taxonomic units)</a:t>
            </a:r>
          </a:p>
          <a:p>
            <a:pPr lvl="1">
              <a:lnSpc>
                <a:spcPct val="100000"/>
              </a:lnSpc>
            </a:pPr>
            <a:r>
              <a:rPr lang="en-GB" dirty="0"/>
              <a:t>Proxies for species, ecotypes, populations or another functional unit </a:t>
            </a:r>
          </a:p>
          <a:p>
            <a:pPr lvl="1">
              <a:lnSpc>
                <a:spcPct val="100000"/>
              </a:lnSpc>
            </a:pPr>
            <a:r>
              <a:rPr lang="en-GB" dirty="0"/>
              <a:t>Clustered based on often based on dissimilarity cut-off </a:t>
            </a:r>
          </a:p>
          <a:p>
            <a:pPr lvl="1">
              <a:lnSpc>
                <a:spcPct val="100000"/>
              </a:lnSpc>
            </a:pPr>
            <a:r>
              <a:rPr lang="en-GB" dirty="0"/>
              <a:t>But what cut-off to choose?</a:t>
            </a:r>
          </a:p>
          <a:p>
            <a:pPr lvl="1">
              <a:lnSpc>
                <a:spcPct val="100000"/>
              </a:lnSpc>
            </a:pPr>
            <a:r>
              <a:rPr lang="en-GB" dirty="0"/>
              <a:t>And how to calculate the similarity/dissimilarity?</a:t>
            </a:r>
          </a:p>
          <a:p>
            <a:pPr>
              <a:lnSpc>
                <a:spcPct val="100000"/>
              </a:lnSpc>
            </a:pPr>
            <a:r>
              <a:rPr lang="en-GB" dirty="0"/>
              <a:t>One solution is UPGMA-style clustering.</a:t>
            </a:r>
          </a:p>
          <a:p>
            <a:pPr lvl="1">
              <a:lnSpc>
                <a:spcPct val="100000"/>
              </a:lnSpc>
            </a:pPr>
            <a:r>
              <a:rPr lang="en-GB" dirty="0"/>
              <a:t>I.e. clustering at a fixed sequence distance</a:t>
            </a:r>
          </a:p>
          <a:p>
            <a:pPr lvl="1">
              <a:lnSpc>
                <a:spcPct val="100000"/>
              </a:lnSpc>
            </a:pPr>
            <a:r>
              <a:rPr lang="en-GB" dirty="0"/>
              <a:t>For instance 97%, which is often used for 18S V4</a:t>
            </a:r>
          </a:p>
        </p:txBody>
      </p:sp>
      <p:pic>
        <p:nvPicPr>
          <p:cNvPr id="7" name="Picture 6">
            <a:extLst>
              <a:ext uri="{FF2B5EF4-FFF2-40B4-BE49-F238E27FC236}">
                <a16:creationId xmlns:a16="http://schemas.microsoft.com/office/drawing/2014/main" id="{789FA89F-9F0E-BF44-B77F-299F11E2D5C2}"/>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34576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9B61-81EC-7B49-AD43-F20156E04E4D}"/>
              </a:ext>
            </a:extLst>
          </p:cNvPr>
          <p:cNvSpPr>
            <a:spLocks noGrp="1"/>
          </p:cNvSpPr>
          <p:nvPr>
            <p:ph type="title"/>
          </p:nvPr>
        </p:nvSpPr>
        <p:spPr/>
        <p:txBody>
          <a:bodyPr/>
          <a:lstStyle/>
          <a:p>
            <a:r>
              <a:rPr lang="en-GB" dirty="0"/>
              <a:t>Clustering types</a:t>
            </a:r>
          </a:p>
        </p:txBody>
      </p:sp>
      <p:sp>
        <p:nvSpPr>
          <p:cNvPr id="3" name="Content Placeholder 2">
            <a:extLst>
              <a:ext uri="{FF2B5EF4-FFF2-40B4-BE49-F238E27FC236}">
                <a16:creationId xmlns:a16="http://schemas.microsoft.com/office/drawing/2014/main" id="{567178B5-B989-6D48-BEC3-FF07552F7567}"/>
              </a:ext>
            </a:extLst>
          </p:cNvPr>
          <p:cNvSpPr>
            <a:spLocks noGrp="1"/>
          </p:cNvSpPr>
          <p:nvPr>
            <p:ph idx="1"/>
          </p:nvPr>
        </p:nvSpPr>
        <p:spPr>
          <a:xfrm>
            <a:off x="1192143" y="2596444"/>
            <a:ext cx="15193315" cy="3450395"/>
          </a:xfrm>
        </p:spPr>
        <p:txBody>
          <a:bodyPr>
            <a:normAutofit fontScale="62500" lnSpcReduction="20000"/>
          </a:bodyPr>
          <a:lstStyle/>
          <a:p>
            <a:pPr>
              <a:lnSpc>
                <a:spcPct val="120000"/>
              </a:lnSpc>
            </a:pPr>
            <a:r>
              <a:rPr lang="en-GB" b="1" dirty="0"/>
              <a:t>Complete linkage</a:t>
            </a:r>
            <a:r>
              <a:rPr lang="en-GB" dirty="0"/>
              <a:t> means that </a:t>
            </a:r>
            <a:r>
              <a:rPr lang="en-GB" i="1" dirty="0"/>
              <a:t>all</a:t>
            </a:r>
            <a:r>
              <a:rPr lang="en-GB" dirty="0"/>
              <a:t> pairs of sequences in a cluster must be closer than the threshold. </a:t>
            </a:r>
          </a:p>
          <a:p>
            <a:pPr>
              <a:lnSpc>
                <a:spcPct val="120000"/>
              </a:lnSpc>
            </a:pPr>
            <a:r>
              <a:rPr lang="en-GB" b="1" dirty="0"/>
              <a:t>Single linkage</a:t>
            </a:r>
            <a:r>
              <a:rPr lang="en-GB" dirty="0"/>
              <a:t> means that a sequence should be included in a cluster if the distance to any other sequence is below the threshold. </a:t>
            </a:r>
          </a:p>
          <a:p>
            <a:pPr>
              <a:lnSpc>
                <a:spcPct val="120000"/>
              </a:lnSpc>
            </a:pPr>
            <a:r>
              <a:rPr lang="en-GB" b="1" dirty="0"/>
              <a:t>Average linkage</a:t>
            </a:r>
            <a:r>
              <a:rPr lang="en-GB" dirty="0"/>
              <a:t> (similar to UPGMA) distance between the “average sequence” for a cluster with the other cluster (the average is in fact calculated over all pairs).</a:t>
            </a:r>
          </a:p>
          <a:p>
            <a:pPr>
              <a:lnSpc>
                <a:spcPct val="120000"/>
              </a:lnSpc>
            </a:pPr>
            <a:r>
              <a:rPr lang="en-GB" dirty="0"/>
              <a:t>With average linkage, clusters tend to be larger than maximum linkage and smaller than minimum linkage. </a:t>
            </a:r>
          </a:p>
        </p:txBody>
      </p:sp>
      <p:pic>
        <p:nvPicPr>
          <p:cNvPr id="5" name="Picture 4">
            <a:extLst>
              <a:ext uri="{FF2B5EF4-FFF2-40B4-BE49-F238E27FC236}">
                <a16:creationId xmlns:a16="http://schemas.microsoft.com/office/drawing/2014/main" id="{FC12B108-F9D6-F541-908B-DC286DEC3737}"/>
              </a:ext>
            </a:extLst>
          </p:cNvPr>
          <p:cNvPicPr>
            <a:picLocks noChangeAspect="1"/>
          </p:cNvPicPr>
          <p:nvPr/>
        </p:nvPicPr>
        <p:blipFill rotWithShape="1">
          <a:blip r:embed="rId2"/>
          <a:srcRect r="66612"/>
          <a:stretch/>
        </p:blipFill>
        <p:spPr>
          <a:xfrm>
            <a:off x="3702693" y="5913715"/>
            <a:ext cx="3333448" cy="2920180"/>
          </a:xfrm>
          <a:prstGeom prst="rect">
            <a:avLst/>
          </a:prstGeom>
        </p:spPr>
      </p:pic>
      <p:sp>
        <p:nvSpPr>
          <p:cNvPr id="6" name="TextBox 5">
            <a:extLst>
              <a:ext uri="{FF2B5EF4-FFF2-40B4-BE49-F238E27FC236}">
                <a16:creationId xmlns:a16="http://schemas.microsoft.com/office/drawing/2014/main" id="{D60F41A0-8691-9C46-A903-F290B4157196}"/>
              </a:ext>
            </a:extLst>
          </p:cNvPr>
          <p:cNvSpPr txBox="1"/>
          <p:nvPr/>
        </p:nvSpPr>
        <p:spPr>
          <a:xfrm>
            <a:off x="5309419" y="9159218"/>
            <a:ext cx="5106206" cy="369332"/>
          </a:xfrm>
          <a:prstGeom prst="rect">
            <a:avLst/>
          </a:prstGeom>
          <a:noFill/>
        </p:spPr>
        <p:txBody>
          <a:bodyPr wrap="none" rtlCol="0">
            <a:spAutoFit/>
          </a:bodyPr>
          <a:lstStyle/>
          <a:p>
            <a:r>
              <a:rPr lang="en-GB" dirty="0"/>
              <a:t>https://drive5.com/</a:t>
            </a:r>
            <a:r>
              <a:rPr lang="en-GB" dirty="0" err="1"/>
              <a:t>usearch</a:t>
            </a:r>
            <a:r>
              <a:rPr lang="en-GB" dirty="0"/>
              <a:t>/manual8.1/</a:t>
            </a:r>
            <a:r>
              <a:rPr lang="en-GB" dirty="0" err="1"/>
              <a:t>linkage.html</a:t>
            </a:r>
            <a:endParaRPr lang="en-GB" dirty="0"/>
          </a:p>
        </p:txBody>
      </p:sp>
      <p:pic>
        <p:nvPicPr>
          <p:cNvPr id="8" name="Picture 7">
            <a:extLst>
              <a:ext uri="{FF2B5EF4-FFF2-40B4-BE49-F238E27FC236}">
                <a16:creationId xmlns:a16="http://schemas.microsoft.com/office/drawing/2014/main" id="{F27B8351-930B-BF45-8C57-27C0EFC1F15D}"/>
              </a:ext>
            </a:extLst>
          </p:cNvPr>
          <p:cNvPicPr>
            <a:picLocks noChangeAspect="1"/>
          </p:cNvPicPr>
          <p:nvPr/>
        </p:nvPicPr>
        <p:blipFill>
          <a:blip r:embed="rId3"/>
          <a:stretch>
            <a:fillRect/>
          </a:stretch>
        </p:blipFill>
        <p:spPr>
          <a:xfrm>
            <a:off x="312261" y="8700770"/>
            <a:ext cx="2451100" cy="825500"/>
          </a:xfrm>
          <a:prstGeom prst="rect">
            <a:avLst/>
          </a:prstGeom>
        </p:spPr>
      </p:pic>
      <p:pic>
        <p:nvPicPr>
          <p:cNvPr id="9" name="Picture 8">
            <a:extLst>
              <a:ext uri="{FF2B5EF4-FFF2-40B4-BE49-F238E27FC236}">
                <a16:creationId xmlns:a16="http://schemas.microsoft.com/office/drawing/2014/main" id="{6FFE4537-D443-6544-8353-BA8CB7D8ED1D}"/>
              </a:ext>
            </a:extLst>
          </p:cNvPr>
          <p:cNvPicPr>
            <a:picLocks noChangeAspect="1"/>
          </p:cNvPicPr>
          <p:nvPr/>
        </p:nvPicPr>
        <p:blipFill rotWithShape="1">
          <a:blip r:embed="rId2"/>
          <a:srcRect l="513" r="39226"/>
          <a:stretch/>
        </p:blipFill>
        <p:spPr>
          <a:xfrm>
            <a:off x="3702693" y="5992906"/>
            <a:ext cx="6016549" cy="2920180"/>
          </a:xfrm>
          <a:prstGeom prst="rect">
            <a:avLst/>
          </a:prstGeom>
        </p:spPr>
      </p:pic>
      <p:pic>
        <p:nvPicPr>
          <p:cNvPr id="10" name="Picture 9">
            <a:extLst>
              <a:ext uri="{FF2B5EF4-FFF2-40B4-BE49-F238E27FC236}">
                <a16:creationId xmlns:a16="http://schemas.microsoft.com/office/drawing/2014/main" id="{E3C4F7E7-DE40-1F4A-A1E1-2045915CFBAA}"/>
              </a:ext>
            </a:extLst>
          </p:cNvPr>
          <p:cNvPicPr>
            <a:picLocks noChangeAspect="1"/>
          </p:cNvPicPr>
          <p:nvPr/>
        </p:nvPicPr>
        <p:blipFill>
          <a:blip r:embed="rId2"/>
          <a:stretch>
            <a:fillRect/>
          </a:stretch>
        </p:blipFill>
        <p:spPr>
          <a:xfrm>
            <a:off x="3678091" y="6019044"/>
            <a:ext cx="9984079" cy="2920180"/>
          </a:xfrm>
          <a:prstGeom prst="rect">
            <a:avLst/>
          </a:prstGeom>
        </p:spPr>
      </p:pic>
    </p:spTree>
    <p:extLst>
      <p:ext uri="{BB962C8B-B14F-4D97-AF65-F5344CB8AC3E}">
        <p14:creationId xmlns:p14="http://schemas.microsoft.com/office/powerpoint/2010/main" val="7572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534335-B18D-464E-9107-7E457C66ED22}"/>
              </a:ext>
            </a:extLst>
          </p:cNvPr>
          <p:cNvPicPr>
            <a:picLocks noChangeAspect="1"/>
          </p:cNvPicPr>
          <p:nvPr/>
        </p:nvPicPr>
        <p:blipFill>
          <a:blip r:embed="rId2"/>
          <a:stretch>
            <a:fillRect/>
          </a:stretch>
        </p:blipFill>
        <p:spPr>
          <a:xfrm>
            <a:off x="10989538" y="4121836"/>
            <a:ext cx="6350725" cy="4353642"/>
          </a:xfrm>
          <a:prstGeom prst="rect">
            <a:avLst/>
          </a:prstGeom>
        </p:spPr>
      </p:pic>
      <p:sp>
        <p:nvSpPr>
          <p:cNvPr id="2" name="Title 1">
            <a:extLst>
              <a:ext uri="{FF2B5EF4-FFF2-40B4-BE49-F238E27FC236}">
                <a16:creationId xmlns:a16="http://schemas.microsoft.com/office/drawing/2014/main" id="{DFAA84FD-22AC-2340-A6ED-91DD540E1EA7}"/>
              </a:ext>
            </a:extLst>
          </p:cNvPr>
          <p:cNvSpPr>
            <a:spLocks noGrp="1"/>
          </p:cNvSpPr>
          <p:nvPr>
            <p:ph type="title"/>
          </p:nvPr>
        </p:nvSpPr>
        <p:spPr/>
        <p:txBody>
          <a:bodyPr/>
          <a:lstStyle/>
          <a:p>
            <a:r>
              <a:rPr lang="en-GB" dirty="0"/>
              <a:t>UPARSE - (U/VSEARCH)</a:t>
            </a:r>
          </a:p>
        </p:txBody>
      </p:sp>
      <p:sp>
        <p:nvSpPr>
          <p:cNvPr id="3" name="Content Placeholder 2">
            <a:extLst>
              <a:ext uri="{FF2B5EF4-FFF2-40B4-BE49-F238E27FC236}">
                <a16:creationId xmlns:a16="http://schemas.microsoft.com/office/drawing/2014/main" id="{2D8CC00C-AB5D-0C48-8689-9DD0D98FC25D}"/>
              </a:ext>
            </a:extLst>
          </p:cNvPr>
          <p:cNvSpPr>
            <a:spLocks noGrp="1"/>
          </p:cNvSpPr>
          <p:nvPr>
            <p:ph idx="1"/>
          </p:nvPr>
        </p:nvSpPr>
        <p:spPr>
          <a:xfrm>
            <a:off x="1192144" y="2596444"/>
            <a:ext cx="10223108" cy="6188570"/>
          </a:xfrm>
        </p:spPr>
        <p:txBody>
          <a:bodyPr>
            <a:normAutofit fontScale="77500" lnSpcReduction="20000"/>
          </a:bodyPr>
          <a:lstStyle/>
          <a:p>
            <a:pPr>
              <a:lnSpc>
                <a:spcPct val="120000"/>
              </a:lnSpc>
            </a:pPr>
            <a:r>
              <a:rPr lang="en-GB" dirty="0"/>
              <a:t>UPARSE-OTU takes sequences in order of decreasing abundance as input. This means that OTU centroids tend to be selected from the more abundant reads, and hence are more likely to be correct biological sequences.</a:t>
            </a:r>
          </a:p>
          <a:p>
            <a:pPr marL="742950" indent="-742950">
              <a:lnSpc>
                <a:spcPct val="120000"/>
              </a:lnSpc>
              <a:buFont typeface="+mj-lt"/>
              <a:buAutoNum type="arabicPeriod"/>
            </a:pPr>
            <a:r>
              <a:rPr lang="en-GB" dirty="0"/>
              <a:t>All pairs of OTU sequences should have pair-wise sequence identity for a set value (typically 97%)</a:t>
            </a:r>
          </a:p>
          <a:p>
            <a:pPr marL="742950" indent="-742950">
              <a:lnSpc>
                <a:spcPct val="120000"/>
              </a:lnSpc>
              <a:buFont typeface="+mj-lt"/>
              <a:buAutoNum type="arabicPeriod"/>
            </a:pPr>
            <a:r>
              <a:rPr lang="en-GB" dirty="0"/>
              <a:t>An OTU sequence should be the most abundant within a 97% neighbourhood.</a:t>
            </a:r>
          </a:p>
          <a:p>
            <a:pPr marL="742950" indent="-742950">
              <a:lnSpc>
                <a:spcPct val="120000"/>
              </a:lnSpc>
              <a:buFont typeface="+mj-lt"/>
              <a:buAutoNum type="arabicPeriod"/>
            </a:pPr>
            <a:r>
              <a:rPr lang="en-GB" dirty="0"/>
              <a:t>Chimeric sequences should be discarded.</a:t>
            </a:r>
          </a:p>
          <a:p>
            <a:pPr marL="742950" indent="-742950">
              <a:lnSpc>
                <a:spcPct val="120000"/>
              </a:lnSpc>
              <a:buFont typeface="+mj-lt"/>
              <a:buAutoNum type="arabicPeriod"/>
            </a:pPr>
            <a:r>
              <a:rPr lang="en-GB" dirty="0"/>
              <a:t>All non-chimeric input sequences should match at least one OTU with &gt;= 97% identity.</a:t>
            </a:r>
          </a:p>
        </p:txBody>
      </p:sp>
      <p:pic>
        <p:nvPicPr>
          <p:cNvPr id="5" name="Picture 4">
            <a:extLst>
              <a:ext uri="{FF2B5EF4-FFF2-40B4-BE49-F238E27FC236}">
                <a16:creationId xmlns:a16="http://schemas.microsoft.com/office/drawing/2014/main" id="{FCAC7D62-BE22-F344-847D-EBEEFD568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2451" y="1605419"/>
            <a:ext cx="5278207" cy="1982050"/>
          </a:xfrm>
          <a:prstGeom prst="rect">
            <a:avLst/>
          </a:prstGeom>
        </p:spPr>
      </p:pic>
      <p:sp>
        <p:nvSpPr>
          <p:cNvPr id="8" name="TextBox 7">
            <a:extLst>
              <a:ext uri="{FF2B5EF4-FFF2-40B4-BE49-F238E27FC236}">
                <a16:creationId xmlns:a16="http://schemas.microsoft.com/office/drawing/2014/main" id="{BD7AA02A-78D6-BC44-AA8D-61A9C55110C8}"/>
              </a:ext>
            </a:extLst>
          </p:cNvPr>
          <p:cNvSpPr txBox="1"/>
          <p:nvPr/>
        </p:nvSpPr>
        <p:spPr>
          <a:xfrm>
            <a:off x="11532773" y="8976923"/>
            <a:ext cx="5617885" cy="369332"/>
          </a:xfrm>
          <a:prstGeom prst="rect">
            <a:avLst/>
          </a:prstGeom>
          <a:noFill/>
        </p:spPr>
        <p:txBody>
          <a:bodyPr wrap="none" rtlCol="0">
            <a:spAutoFit/>
          </a:bodyPr>
          <a:lstStyle/>
          <a:p>
            <a:r>
              <a:rPr lang="en-GB" dirty="0"/>
              <a:t>https://drive5.com/</a:t>
            </a:r>
            <a:r>
              <a:rPr lang="en-GB" dirty="0" err="1"/>
              <a:t>usearch</a:t>
            </a:r>
            <a:r>
              <a:rPr lang="en-GB" dirty="0"/>
              <a:t>/manual/</a:t>
            </a:r>
            <a:r>
              <a:rPr lang="en-GB" dirty="0" err="1"/>
              <a:t>uparseotu_algo.html</a:t>
            </a:r>
            <a:endParaRPr lang="en-GB" dirty="0"/>
          </a:p>
        </p:txBody>
      </p:sp>
      <p:pic>
        <p:nvPicPr>
          <p:cNvPr id="7" name="Picture 6">
            <a:extLst>
              <a:ext uri="{FF2B5EF4-FFF2-40B4-BE49-F238E27FC236}">
                <a16:creationId xmlns:a16="http://schemas.microsoft.com/office/drawing/2014/main" id="{EC93EB42-FDF1-B341-A668-D6DEA54D3A1A}"/>
              </a:ext>
            </a:extLst>
          </p:cNvPr>
          <p:cNvPicPr>
            <a:picLocks noChangeAspect="1"/>
          </p:cNvPicPr>
          <p:nvPr/>
        </p:nvPicPr>
        <p:blipFill>
          <a:blip r:embed="rId4"/>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220656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034E-D911-EB4B-8A6D-9129AE635A04}"/>
              </a:ext>
            </a:extLst>
          </p:cNvPr>
          <p:cNvSpPr>
            <a:spLocks noGrp="1"/>
          </p:cNvSpPr>
          <p:nvPr>
            <p:ph type="title"/>
          </p:nvPr>
        </p:nvSpPr>
        <p:spPr/>
        <p:txBody>
          <a:bodyPr/>
          <a:lstStyle/>
          <a:p>
            <a:r>
              <a:rPr lang="en-GB" dirty="0"/>
              <a:t>UPARSE</a:t>
            </a:r>
          </a:p>
        </p:txBody>
      </p:sp>
      <p:sp>
        <p:nvSpPr>
          <p:cNvPr id="3" name="Content Placeholder 2">
            <a:extLst>
              <a:ext uri="{FF2B5EF4-FFF2-40B4-BE49-F238E27FC236}">
                <a16:creationId xmlns:a16="http://schemas.microsoft.com/office/drawing/2014/main" id="{FCC7F7D7-4115-E447-9343-8723210315A0}"/>
              </a:ext>
            </a:extLst>
          </p:cNvPr>
          <p:cNvSpPr>
            <a:spLocks noGrp="1"/>
          </p:cNvSpPr>
          <p:nvPr>
            <p:ph idx="1"/>
          </p:nvPr>
        </p:nvSpPr>
        <p:spPr>
          <a:xfrm>
            <a:off x="1192143" y="2596444"/>
            <a:ext cx="9987133" cy="6188570"/>
          </a:xfrm>
        </p:spPr>
        <p:txBody>
          <a:bodyPr>
            <a:normAutofit fontScale="85000" lnSpcReduction="10000"/>
          </a:bodyPr>
          <a:lstStyle/>
          <a:p>
            <a:pPr>
              <a:lnSpc>
                <a:spcPct val="110000"/>
              </a:lnSpc>
            </a:pPr>
            <a:r>
              <a:rPr lang="en-GB" sz="4000" dirty="0"/>
              <a:t>UPARSE implements a greedy algorithm that performs OTU clustering</a:t>
            </a:r>
          </a:p>
          <a:p>
            <a:pPr>
              <a:lnSpc>
                <a:spcPct val="110000"/>
              </a:lnSpc>
            </a:pPr>
            <a:r>
              <a:rPr lang="en-GB" sz="4000" dirty="0"/>
              <a:t>Advantages</a:t>
            </a:r>
          </a:p>
          <a:p>
            <a:pPr lvl="1">
              <a:lnSpc>
                <a:spcPct val="110000"/>
              </a:lnSpc>
            </a:pPr>
            <a:r>
              <a:rPr lang="en-GB" sz="2862" dirty="0"/>
              <a:t>Fast and greedy</a:t>
            </a:r>
          </a:p>
          <a:p>
            <a:pPr lvl="1">
              <a:lnSpc>
                <a:spcPct val="110000"/>
              </a:lnSpc>
            </a:pPr>
            <a:r>
              <a:rPr lang="en-GB" sz="2862" dirty="0"/>
              <a:t>Similarity threshold is relatively easy to interpret (although not necessarily easy to decide…) </a:t>
            </a:r>
          </a:p>
          <a:p>
            <a:pPr>
              <a:lnSpc>
                <a:spcPct val="110000"/>
              </a:lnSpc>
            </a:pPr>
            <a:r>
              <a:rPr lang="en-GB" sz="3431" dirty="0"/>
              <a:t>Disadvantages</a:t>
            </a:r>
          </a:p>
          <a:p>
            <a:pPr lvl="1">
              <a:lnSpc>
                <a:spcPct val="110000"/>
              </a:lnSpc>
            </a:pPr>
            <a:r>
              <a:rPr lang="en-GB" sz="2862" dirty="0"/>
              <a:t>Arbitrary fixed global clustering threshold. But different lineages evolve at different rate, which means that there is no single cut-off value for the entire tree of life</a:t>
            </a:r>
          </a:p>
          <a:p>
            <a:pPr lvl="1">
              <a:lnSpc>
                <a:spcPct val="110000"/>
              </a:lnSpc>
            </a:pPr>
            <a:r>
              <a:rPr lang="en-GB" sz="2862" dirty="0"/>
              <a:t>The input order of the amplicons strongly influences the clustering results. Centroid selections are not re-evaluated during the clustering process, this might lead to inaccurately formed OTUs. </a:t>
            </a:r>
            <a:endParaRPr lang="en-GB" sz="3431" dirty="0"/>
          </a:p>
        </p:txBody>
      </p:sp>
      <p:pic>
        <p:nvPicPr>
          <p:cNvPr id="4" name="Picture 3">
            <a:extLst>
              <a:ext uri="{FF2B5EF4-FFF2-40B4-BE49-F238E27FC236}">
                <a16:creationId xmlns:a16="http://schemas.microsoft.com/office/drawing/2014/main" id="{FB58D2BC-10A0-8B41-A2AE-1063E328D932}"/>
              </a:ext>
            </a:extLst>
          </p:cNvPr>
          <p:cNvPicPr>
            <a:picLocks noChangeAspect="1"/>
          </p:cNvPicPr>
          <p:nvPr/>
        </p:nvPicPr>
        <p:blipFill>
          <a:blip r:embed="rId2"/>
          <a:stretch>
            <a:fillRect/>
          </a:stretch>
        </p:blipFill>
        <p:spPr>
          <a:xfrm>
            <a:off x="10989538" y="4121836"/>
            <a:ext cx="6350725" cy="4353642"/>
          </a:xfrm>
          <a:prstGeom prst="rect">
            <a:avLst/>
          </a:prstGeom>
        </p:spPr>
      </p:pic>
      <p:sp>
        <p:nvSpPr>
          <p:cNvPr id="5" name="TextBox 4">
            <a:extLst>
              <a:ext uri="{FF2B5EF4-FFF2-40B4-BE49-F238E27FC236}">
                <a16:creationId xmlns:a16="http://schemas.microsoft.com/office/drawing/2014/main" id="{260A552C-5153-D241-ACB1-CBDC1C8D9BF4}"/>
              </a:ext>
            </a:extLst>
          </p:cNvPr>
          <p:cNvSpPr txBox="1"/>
          <p:nvPr/>
        </p:nvSpPr>
        <p:spPr>
          <a:xfrm>
            <a:off x="11532773" y="8976923"/>
            <a:ext cx="5617885" cy="369332"/>
          </a:xfrm>
          <a:prstGeom prst="rect">
            <a:avLst/>
          </a:prstGeom>
          <a:noFill/>
        </p:spPr>
        <p:txBody>
          <a:bodyPr wrap="none" rtlCol="0">
            <a:spAutoFit/>
          </a:bodyPr>
          <a:lstStyle/>
          <a:p>
            <a:r>
              <a:rPr lang="en-GB" dirty="0"/>
              <a:t>https://drive5.com/</a:t>
            </a:r>
            <a:r>
              <a:rPr lang="en-GB" dirty="0" err="1"/>
              <a:t>usearch</a:t>
            </a:r>
            <a:r>
              <a:rPr lang="en-GB" dirty="0"/>
              <a:t>/manual/</a:t>
            </a:r>
            <a:r>
              <a:rPr lang="en-GB" dirty="0" err="1"/>
              <a:t>uparseotu_algo.html</a:t>
            </a:r>
            <a:endParaRPr lang="en-GB" dirty="0"/>
          </a:p>
        </p:txBody>
      </p:sp>
      <p:pic>
        <p:nvPicPr>
          <p:cNvPr id="7" name="Picture 6">
            <a:extLst>
              <a:ext uri="{FF2B5EF4-FFF2-40B4-BE49-F238E27FC236}">
                <a16:creationId xmlns:a16="http://schemas.microsoft.com/office/drawing/2014/main" id="{9A2FA290-69BD-5945-B71B-3DA82030DBFF}"/>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41211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8579-929C-034B-98C9-51A37B6246D9}"/>
              </a:ext>
            </a:extLst>
          </p:cNvPr>
          <p:cNvSpPr>
            <a:spLocks noGrp="1"/>
          </p:cNvSpPr>
          <p:nvPr>
            <p:ph type="title"/>
          </p:nvPr>
        </p:nvSpPr>
        <p:spPr/>
        <p:txBody>
          <a:bodyPr/>
          <a:lstStyle/>
          <a:p>
            <a:r>
              <a:rPr lang="en-GB" dirty="0"/>
              <a:t>SWARM</a:t>
            </a:r>
          </a:p>
        </p:txBody>
      </p:sp>
      <p:sp>
        <p:nvSpPr>
          <p:cNvPr id="3" name="Content Placeholder 2">
            <a:extLst>
              <a:ext uri="{FF2B5EF4-FFF2-40B4-BE49-F238E27FC236}">
                <a16:creationId xmlns:a16="http://schemas.microsoft.com/office/drawing/2014/main" id="{105296FB-3776-1944-A9D1-24E9F39AC2E0}"/>
              </a:ext>
            </a:extLst>
          </p:cNvPr>
          <p:cNvSpPr>
            <a:spLocks noGrp="1"/>
          </p:cNvSpPr>
          <p:nvPr>
            <p:ph idx="1"/>
          </p:nvPr>
        </p:nvSpPr>
        <p:spPr>
          <a:xfrm>
            <a:off x="1192144" y="2596444"/>
            <a:ext cx="12109520" cy="6188570"/>
          </a:xfrm>
        </p:spPr>
        <p:txBody>
          <a:bodyPr>
            <a:normAutofit/>
          </a:bodyPr>
          <a:lstStyle/>
          <a:p>
            <a:r>
              <a:rPr lang="en-GB" dirty="0"/>
              <a:t>Fast and exact, two-phased, agglomerative, unsupervised (de novo) single-linkage-clustering algorithm. </a:t>
            </a:r>
          </a:p>
          <a:p>
            <a:r>
              <a:rPr lang="en-GB" dirty="0"/>
              <a:t>Advantage</a:t>
            </a:r>
          </a:p>
          <a:p>
            <a:pPr lvl="1"/>
            <a:r>
              <a:rPr lang="en-GB" dirty="0"/>
              <a:t>No global (and arbitrary) clustering threshold</a:t>
            </a:r>
          </a:p>
          <a:p>
            <a:pPr lvl="1"/>
            <a:r>
              <a:rPr lang="en-GB" dirty="0"/>
              <a:t>The result is not dependent on the input sequence order</a:t>
            </a:r>
          </a:p>
          <a:p>
            <a:r>
              <a:rPr lang="en-GB" dirty="0"/>
              <a:t>SWARM builds OTUs in two steps</a:t>
            </a:r>
          </a:p>
          <a:p>
            <a:pPr lvl="1"/>
            <a:r>
              <a:rPr lang="en-GB" dirty="0"/>
              <a:t>An initial set of OTUs is constructed by iteratively agglomerating similar amplicons </a:t>
            </a:r>
          </a:p>
          <a:p>
            <a:pPr lvl="1"/>
            <a:r>
              <a:rPr lang="en-GB" dirty="0"/>
              <a:t>Amplicon  </a:t>
            </a:r>
            <a:r>
              <a:rPr lang="en-GB" dirty="0" err="1"/>
              <a:t>aundances</a:t>
            </a:r>
            <a:r>
              <a:rPr lang="en-GB" dirty="0"/>
              <a:t> are used to break clusters into sub-OTUs</a:t>
            </a:r>
          </a:p>
        </p:txBody>
      </p:sp>
      <p:pic>
        <p:nvPicPr>
          <p:cNvPr id="5" name="Picture 4">
            <a:extLst>
              <a:ext uri="{FF2B5EF4-FFF2-40B4-BE49-F238E27FC236}">
                <a16:creationId xmlns:a16="http://schemas.microsoft.com/office/drawing/2014/main" id="{BC52302D-0492-4746-81A0-E342DAA25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619" y="695103"/>
            <a:ext cx="6857206" cy="1533617"/>
          </a:xfrm>
          <a:prstGeom prst="rect">
            <a:avLst/>
          </a:prstGeom>
        </p:spPr>
      </p:pic>
      <p:pic>
        <p:nvPicPr>
          <p:cNvPr id="6" name="Picture 5">
            <a:extLst>
              <a:ext uri="{FF2B5EF4-FFF2-40B4-BE49-F238E27FC236}">
                <a16:creationId xmlns:a16="http://schemas.microsoft.com/office/drawing/2014/main" id="{BA46FCD0-D329-7E4E-B12E-F5D76DF252B2}"/>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66336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84A0-52DF-724B-9269-B8F127C010D7}"/>
              </a:ext>
            </a:extLst>
          </p:cNvPr>
          <p:cNvSpPr>
            <a:spLocks noGrp="1"/>
          </p:cNvSpPr>
          <p:nvPr>
            <p:ph type="title"/>
          </p:nvPr>
        </p:nvSpPr>
        <p:spPr/>
        <p:txBody>
          <a:bodyPr/>
          <a:lstStyle/>
          <a:p>
            <a:r>
              <a:rPr lang="en-GB" dirty="0"/>
              <a:t>Greedy cluster vs. SWARM</a:t>
            </a:r>
          </a:p>
        </p:txBody>
      </p:sp>
      <p:pic>
        <p:nvPicPr>
          <p:cNvPr id="5" name="Content Placeholder 4">
            <a:extLst>
              <a:ext uri="{FF2B5EF4-FFF2-40B4-BE49-F238E27FC236}">
                <a16:creationId xmlns:a16="http://schemas.microsoft.com/office/drawing/2014/main" id="{62A5F742-B7A5-7E47-898C-F8EABA6D3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7090" y="2228720"/>
            <a:ext cx="9108785" cy="6502183"/>
          </a:xfrm>
        </p:spPr>
      </p:pic>
      <p:pic>
        <p:nvPicPr>
          <p:cNvPr id="7" name="Picture 6">
            <a:extLst>
              <a:ext uri="{FF2B5EF4-FFF2-40B4-BE49-F238E27FC236}">
                <a16:creationId xmlns:a16="http://schemas.microsoft.com/office/drawing/2014/main" id="{609D44EE-F0B1-BE4E-9846-D52FCC256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3057" y="1423284"/>
            <a:ext cx="6857206" cy="1533617"/>
          </a:xfrm>
          <a:prstGeom prst="rect">
            <a:avLst/>
          </a:prstGeom>
        </p:spPr>
      </p:pic>
      <p:pic>
        <p:nvPicPr>
          <p:cNvPr id="6" name="Picture 5">
            <a:extLst>
              <a:ext uri="{FF2B5EF4-FFF2-40B4-BE49-F238E27FC236}">
                <a16:creationId xmlns:a16="http://schemas.microsoft.com/office/drawing/2014/main" id="{853784CD-2B5F-DF40-BB8D-6D3D8AAA384E}"/>
              </a:ext>
            </a:extLst>
          </p:cNvPr>
          <p:cNvPicPr>
            <a:picLocks noChangeAspect="1"/>
          </p:cNvPicPr>
          <p:nvPr/>
        </p:nvPicPr>
        <p:blipFill>
          <a:blip r:embed="rId4"/>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404869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1A8-03CD-AF45-96AE-01E1AF0D2882}"/>
              </a:ext>
            </a:extLst>
          </p:cNvPr>
          <p:cNvSpPr>
            <a:spLocks noGrp="1"/>
          </p:cNvSpPr>
          <p:nvPr>
            <p:ph type="title"/>
          </p:nvPr>
        </p:nvSpPr>
        <p:spPr/>
        <p:txBody>
          <a:bodyPr/>
          <a:lstStyle/>
          <a:p>
            <a:r>
              <a:rPr lang="en-GB" dirty="0"/>
              <a:t>SWARM</a:t>
            </a:r>
          </a:p>
        </p:txBody>
      </p:sp>
      <p:sp>
        <p:nvSpPr>
          <p:cNvPr id="3" name="Content Placeholder 2">
            <a:extLst>
              <a:ext uri="{FF2B5EF4-FFF2-40B4-BE49-F238E27FC236}">
                <a16:creationId xmlns:a16="http://schemas.microsoft.com/office/drawing/2014/main" id="{E0E90335-1431-A04E-A911-AF6CB211D4B6}"/>
              </a:ext>
            </a:extLst>
          </p:cNvPr>
          <p:cNvSpPr>
            <a:spLocks noGrp="1"/>
          </p:cNvSpPr>
          <p:nvPr>
            <p:ph idx="1"/>
          </p:nvPr>
        </p:nvSpPr>
        <p:spPr>
          <a:xfrm>
            <a:off x="1062832" y="2093524"/>
            <a:ext cx="7981156" cy="5685125"/>
          </a:xfrm>
        </p:spPr>
        <p:txBody>
          <a:bodyPr>
            <a:normAutofit fontScale="62500" lnSpcReduction="20000"/>
          </a:bodyPr>
          <a:lstStyle/>
          <a:p>
            <a:pPr>
              <a:lnSpc>
                <a:spcPct val="120000"/>
              </a:lnSpc>
            </a:pPr>
            <a:r>
              <a:rPr lang="en-GB" dirty="0"/>
              <a:t>(A) Swarm clusters amplicons iteratively by using a small user-chosen local threshold, d, allowing OTUs to grow to their natural limits, where no other amplicons can be added. </a:t>
            </a:r>
          </a:p>
          <a:p>
            <a:pPr>
              <a:lnSpc>
                <a:spcPct val="120000"/>
              </a:lnSpc>
            </a:pPr>
            <a:r>
              <a:rPr lang="en-GB" dirty="0">
                <a:solidFill>
                  <a:schemeClr val="bg1"/>
                </a:solidFill>
              </a:rPr>
              <a:t>(B) Swarm takes into account the abundance of each amplicon to produce higher resolution clusters, by not allowing the formation of amplicon chains. The darker the red, the higher the abundance.</a:t>
            </a:r>
          </a:p>
          <a:p>
            <a:pPr>
              <a:lnSpc>
                <a:spcPct val="120000"/>
              </a:lnSpc>
            </a:pPr>
            <a:r>
              <a:rPr lang="en-GB" dirty="0">
                <a:solidFill>
                  <a:schemeClr val="bg1"/>
                </a:solidFill>
              </a:rPr>
              <a:t>(C) The fastidious option avoids under-grouping (e.g., the production of small OTUs such as singletons and doubletons) by postulating the existence of virtual linking amplicons to graft smaller OTUs onto larger ones.</a:t>
            </a:r>
          </a:p>
        </p:txBody>
      </p:sp>
      <p:pic>
        <p:nvPicPr>
          <p:cNvPr id="9" name="Picture 8">
            <a:extLst>
              <a:ext uri="{FF2B5EF4-FFF2-40B4-BE49-F238E27FC236}">
                <a16:creationId xmlns:a16="http://schemas.microsoft.com/office/drawing/2014/main" id="{D7EE7FD3-774F-CB4B-A50A-D4024DCB8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7" y="7297637"/>
            <a:ext cx="4706179" cy="1714702"/>
          </a:xfrm>
          <a:prstGeom prst="rect">
            <a:avLst/>
          </a:prstGeom>
        </p:spPr>
      </p:pic>
      <p:pic>
        <p:nvPicPr>
          <p:cNvPr id="11" name="Picture 10">
            <a:extLst>
              <a:ext uri="{FF2B5EF4-FFF2-40B4-BE49-F238E27FC236}">
                <a16:creationId xmlns:a16="http://schemas.microsoft.com/office/drawing/2014/main" id="{F45D1E9D-60A7-504F-84D7-DD598F4009B6}"/>
              </a:ext>
            </a:extLst>
          </p:cNvPr>
          <p:cNvPicPr>
            <a:picLocks noChangeAspect="1"/>
          </p:cNvPicPr>
          <p:nvPr/>
        </p:nvPicPr>
        <p:blipFill rotWithShape="1">
          <a:blip r:embed="rId3">
            <a:extLst>
              <a:ext uri="{28A0092B-C50C-407E-A947-70E740481C1C}">
                <a14:useLocalDpi xmlns:a14="http://schemas.microsoft.com/office/drawing/2010/main" val="0"/>
              </a:ext>
            </a:extLst>
          </a:blip>
          <a:srcRect b="68642"/>
          <a:stretch/>
        </p:blipFill>
        <p:spPr>
          <a:xfrm>
            <a:off x="9173299" y="1717675"/>
            <a:ext cx="7480300" cy="2214245"/>
          </a:xfrm>
          <a:prstGeom prst="rect">
            <a:avLst/>
          </a:prstGeom>
        </p:spPr>
      </p:pic>
      <p:pic>
        <p:nvPicPr>
          <p:cNvPr id="6" name="Picture 5">
            <a:extLst>
              <a:ext uri="{FF2B5EF4-FFF2-40B4-BE49-F238E27FC236}">
                <a16:creationId xmlns:a16="http://schemas.microsoft.com/office/drawing/2014/main" id="{87C6475B-D220-054B-8F77-49DE35FD5619}"/>
              </a:ext>
            </a:extLst>
          </p:cNvPr>
          <p:cNvPicPr>
            <a:picLocks noChangeAspect="1"/>
          </p:cNvPicPr>
          <p:nvPr/>
        </p:nvPicPr>
        <p:blipFill>
          <a:blip r:embed="rId4"/>
          <a:stretch>
            <a:fillRect/>
          </a:stretch>
        </p:blipFill>
        <p:spPr>
          <a:xfrm>
            <a:off x="312261" y="8700770"/>
            <a:ext cx="2451100" cy="825500"/>
          </a:xfrm>
          <a:prstGeom prst="rect">
            <a:avLst/>
          </a:prstGeom>
        </p:spPr>
      </p:pic>
      <p:sp>
        <p:nvSpPr>
          <p:cNvPr id="4" name="Rectangle 3">
            <a:extLst>
              <a:ext uri="{FF2B5EF4-FFF2-40B4-BE49-F238E27FC236}">
                <a16:creationId xmlns:a16="http://schemas.microsoft.com/office/drawing/2014/main" id="{6D4FFB7E-8C9B-1945-B80A-459DC427922D}"/>
              </a:ext>
            </a:extLst>
          </p:cNvPr>
          <p:cNvSpPr/>
          <p:nvPr/>
        </p:nvSpPr>
        <p:spPr>
          <a:xfrm>
            <a:off x="9173299" y="3543300"/>
            <a:ext cx="2188121"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416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1A8-03CD-AF45-96AE-01E1AF0D2882}"/>
              </a:ext>
            </a:extLst>
          </p:cNvPr>
          <p:cNvSpPr>
            <a:spLocks noGrp="1"/>
          </p:cNvSpPr>
          <p:nvPr>
            <p:ph type="title"/>
          </p:nvPr>
        </p:nvSpPr>
        <p:spPr/>
        <p:txBody>
          <a:bodyPr/>
          <a:lstStyle/>
          <a:p>
            <a:r>
              <a:rPr lang="en-GB" dirty="0"/>
              <a:t>SWARM</a:t>
            </a:r>
          </a:p>
        </p:txBody>
      </p:sp>
      <p:sp>
        <p:nvSpPr>
          <p:cNvPr id="3" name="Content Placeholder 2">
            <a:extLst>
              <a:ext uri="{FF2B5EF4-FFF2-40B4-BE49-F238E27FC236}">
                <a16:creationId xmlns:a16="http://schemas.microsoft.com/office/drawing/2014/main" id="{E0E90335-1431-A04E-A911-AF6CB211D4B6}"/>
              </a:ext>
            </a:extLst>
          </p:cNvPr>
          <p:cNvSpPr>
            <a:spLocks noGrp="1"/>
          </p:cNvSpPr>
          <p:nvPr>
            <p:ph idx="1"/>
          </p:nvPr>
        </p:nvSpPr>
        <p:spPr>
          <a:xfrm>
            <a:off x="1062832" y="2093524"/>
            <a:ext cx="7981156" cy="5685125"/>
          </a:xfrm>
        </p:spPr>
        <p:txBody>
          <a:bodyPr>
            <a:normAutofit fontScale="62500" lnSpcReduction="20000"/>
          </a:bodyPr>
          <a:lstStyle/>
          <a:p>
            <a:pPr>
              <a:lnSpc>
                <a:spcPct val="120000"/>
              </a:lnSpc>
            </a:pPr>
            <a:r>
              <a:rPr lang="en-GB" dirty="0"/>
              <a:t>(A) Swarm clusters amplicons iteratively by using a small user-chosen local threshold, d, allowing OTUs to grow to their natural limits, where no other amplicons can be added. </a:t>
            </a:r>
          </a:p>
          <a:p>
            <a:pPr>
              <a:lnSpc>
                <a:spcPct val="120000"/>
              </a:lnSpc>
            </a:pPr>
            <a:r>
              <a:rPr lang="en-GB" dirty="0"/>
              <a:t>(B) Swarm takes into account the abundance of each amplicon to produce higher resolution clusters, by not allowing the formation of amplicon chains. The darker the red, the higher the abundance.</a:t>
            </a:r>
          </a:p>
          <a:p>
            <a:pPr>
              <a:lnSpc>
                <a:spcPct val="120000"/>
              </a:lnSpc>
            </a:pPr>
            <a:r>
              <a:rPr lang="en-GB" dirty="0">
                <a:solidFill>
                  <a:schemeClr val="bg1"/>
                </a:solidFill>
              </a:rPr>
              <a:t>(C) The fastidious option avoids under-grouping (e.g., the production of small OTUs such as singletons and doubletons) by postulating the existence of virtual linking amplicons to graft smaller OTUs onto larger ones.</a:t>
            </a:r>
          </a:p>
        </p:txBody>
      </p:sp>
      <p:pic>
        <p:nvPicPr>
          <p:cNvPr id="9" name="Picture 8">
            <a:extLst>
              <a:ext uri="{FF2B5EF4-FFF2-40B4-BE49-F238E27FC236}">
                <a16:creationId xmlns:a16="http://schemas.microsoft.com/office/drawing/2014/main" id="{D7EE7FD3-774F-CB4B-A50A-D4024DCB8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7" y="7297637"/>
            <a:ext cx="4706179" cy="1714702"/>
          </a:xfrm>
          <a:prstGeom prst="rect">
            <a:avLst/>
          </a:prstGeom>
        </p:spPr>
      </p:pic>
      <p:pic>
        <p:nvPicPr>
          <p:cNvPr id="11" name="Picture 10">
            <a:extLst>
              <a:ext uri="{FF2B5EF4-FFF2-40B4-BE49-F238E27FC236}">
                <a16:creationId xmlns:a16="http://schemas.microsoft.com/office/drawing/2014/main" id="{F45D1E9D-60A7-504F-84D7-DD598F4009B6}"/>
              </a:ext>
            </a:extLst>
          </p:cNvPr>
          <p:cNvPicPr>
            <a:picLocks noChangeAspect="1"/>
          </p:cNvPicPr>
          <p:nvPr/>
        </p:nvPicPr>
        <p:blipFill rotWithShape="1">
          <a:blip r:embed="rId3">
            <a:extLst>
              <a:ext uri="{28A0092B-C50C-407E-A947-70E740481C1C}">
                <a14:useLocalDpi xmlns:a14="http://schemas.microsoft.com/office/drawing/2010/main" val="0"/>
              </a:ext>
            </a:extLst>
          </a:blip>
          <a:srcRect b="45980"/>
          <a:stretch/>
        </p:blipFill>
        <p:spPr>
          <a:xfrm>
            <a:off x="9173299" y="1717675"/>
            <a:ext cx="7480300" cy="3814445"/>
          </a:xfrm>
          <a:prstGeom prst="rect">
            <a:avLst/>
          </a:prstGeom>
        </p:spPr>
      </p:pic>
      <p:pic>
        <p:nvPicPr>
          <p:cNvPr id="6" name="Picture 5">
            <a:extLst>
              <a:ext uri="{FF2B5EF4-FFF2-40B4-BE49-F238E27FC236}">
                <a16:creationId xmlns:a16="http://schemas.microsoft.com/office/drawing/2014/main" id="{87C6475B-D220-054B-8F77-49DE35FD5619}"/>
              </a:ext>
            </a:extLst>
          </p:cNvPr>
          <p:cNvPicPr>
            <a:picLocks noChangeAspect="1"/>
          </p:cNvPicPr>
          <p:nvPr/>
        </p:nvPicPr>
        <p:blipFill>
          <a:blip r:embed="rId4"/>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386130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A9D7-790E-D04D-A665-D91B2A670CD4}"/>
              </a:ext>
            </a:extLst>
          </p:cNvPr>
          <p:cNvSpPr>
            <a:spLocks noGrp="1"/>
          </p:cNvSpPr>
          <p:nvPr>
            <p:ph type="title"/>
          </p:nvPr>
        </p:nvSpPr>
        <p:spPr/>
        <p:txBody>
          <a:bodyPr/>
          <a:lstStyle/>
          <a:p>
            <a:r>
              <a:rPr lang="en-GB" dirty="0"/>
              <a:t>Illumina seq. and amplicon data</a:t>
            </a:r>
          </a:p>
        </p:txBody>
      </p:sp>
      <p:sp>
        <p:nvSpPr>
          <p:cNvPr id="3" name="Content Placeholder 2">
            <a:extLst>
              <a:ext uri="{FF2B5EF4-FFF2-40B4-BE49-F238E27FC236}">
                <a16:creationId xmlns:a16="http://schemas.microsoft.com/office/drawing/2014/main" id="{070266A8-336E-2E42-89CB-58D532E513DE}"/>
              </a:ext>
            </a:extLst>
          </p:cNvPr>
          <p:cNvSpPr>
            <a:spLocks noGrp="1"/>
          </p:cNvSpPr>
          <p:nvPr>
            <p:ph idx="1"/>
          </p:nvPr>
        </p:nvSpPr>
        <p:spPr/>
        <p:txBody>
          <a:bodyPr>
            <a:normAutofit lnSpcReduction="10000"/>
          </a:bodyPr>
          <a:lstStyle/>
          <a:p>
            <a:pPr>
              <a:lnSpc>
                <a:spcPct val="110000"/>
              </a:lnSpc>
            </a:pPr>
            <a:r>
              <a:rPr lang="en-GB" sz="3600" dirty="0"/>
              <a:t>Illumina </a:t>
            </a:r>
            <a:r>
              <a:rPr lang="en-GB" sz="3600" dirty="0" err="1"/>
              <a:t>HiSeq</a:t>
            </a:r>
            <a:r>
              <a:rPr lang="en-GB" sz="3600" dirty="0"/>
              <a:t> and </a:t>
            </a:r>
            <a:r>
              <a:rPr lang="en-GB" sz="3600" dirty="0" err="1"/>
              <a:t>MiSeq</a:t>
            </a:r>
            <a:r>
              <a:rPr lang="en-GB" sz="3600" dirty="0"/>
              <a:t> sequencing has been used extensively for amplicons sequencing in the last years</a:t>
            </a:r>
          </a:p>
          <a:p>
            <a:pPr lvl="1">
              <a:lnSpc>
                <a:spcPct val="110000"/>
              </a:lnSpc>
            </a:pPr>
            <a:r>
              <a:rPr lang="en-GB" sz="3031" dirty="0"/>
              <a:t>High yields with relative low cost</a:t>
            </a:r>
          </a:p>
          <a:p>
            <a:pPr lvl="1">
              <a:lnSpc>
                <a:spcPct val="110000"/>
              </a:lnSpc>
            </a:pPr>
            <a:r>
              <a:rPr lang="en-GB" sz="3200" dirty="0" err="1"/>
              <a:t>HiSeq</a:t>
            </a:r>
            <a:r>
              <a:rPr lang="en-GB" sz="3200" dirty="0"/>
              <a:t> (and </a:t>
            </a:r>
            <a:r>
              <a:rPr lang="en-GB" sz="3200" dirty="0" err="1"/>
              <a:t>NovaSeq</a:t>
            </a:r>
            <a:r>
              <a:rPr lang="en-GB" sz="3200" dirty="0"/>
              <a:t>) short fragments 2*150bp </a:t>
            </a:r>
          </a:p>
          <a:p>
            <a:pPr lvl="1">
              <a:lnSpc>
                <a:spcPct val="110000"/>
              </a:lnSpc>
            </a:pPr>
            <a:r>
              <a:rPr lang="en-GB" sz="3200" dirty="0" err="1"/>
              <a:t>MiSeq</a:t>
            </a:r>
            <a:r>
              <a:rPr lang="en-GB" sz="3200" dirty="0"/>
              <a:t> a bit longer reads 2*300bp</a:t>
            </a:r>
          </a:p>
          <a:p>
            <a:pPr>
              <a:lnSpc>
                <a:spcPct val="110000"/>
              </a:lnSpc>
            </a:pPr>
            <a:r>
              <a:rPr lang="en-GB" sz="3769" dirty="0"/>
              <a:t>Low error rate, but due to the high number of sequences generated errors are bound to occur in the library</a:t>
            </a:r>
          </a:p>
          <a:p>
            <a:pPr lvl="1">
              <a:lnSpc>
                <a:spcPct val="110000"/>
              </a:lnSpc>
            </a:pPr>
            <a:r>
              <a:rPr lang="en-GB" sz="3200" dirty="0"/>
              <a:t>(About 1% pr 1000 </a:t>
            </a:r>
            <a:r>
              <a:rPr lang="en-GB" sz="3200" dirty="0" err="1"/>
              <a:t>nt</a:t>
            </a:r>
            <a:r>
              <a:rPr lang="en-GB" sz="3200" dirty="0"/>
              <a:t>, not adjusted for improvements due to overlapping reads. )</a:t>
            </a:r>
          </a:p>
          <a:p>
            <a:pPr>
              <a:lnSpc>
                <a:spcPct val="110000"/>
              </a:lnSpc>
            </a:pPr>
            <a:r>
              <a:rPr lang="en-GB" sz="3600" dirty="0"/>
              <a:t>How to deal with errors, has been an ongoing discussion for high-throughput data for a quite some time</a:t>
            </a:r>
          </a:p>
          <a:p>
            <a:pPr>
              <a:lnSpc>
                <a:spcPct val="110000"/>
              </a:lnSpc>
            </a:pPr>
            <a:endParaRPr lang="en-GB" sz="3600" dirty="0"/>
          </a:p>
          <a:p>
            <a:pPr>
              <a:lnSpc>
                <a:spcPct val="110000"/>
              </a:lnSpc>
            </a:pPr>
            <a:endParaRPr lang="en-GB" sz="3769" dirty="0"/>
          </a:p>
          <a:p>
            <a:pPr lvl="1">
              <a:lnSpc>
                <a:spcPct val="110000"/>
              </a:lnSpc>
            </a:pPr>
            <a:endParaRPr lang="en-GB" sz="3031" dirty="0"/>
          </a:p>
          <a:p>
            <a:pPr>
              <a:lnSpc>
                <a:spcPct val="110000"/>
              </a:lnSpc>
            </a:pPr>
            <a:endParaRPr lang="en-GB" dirty="0"/>
          </a:p>
        </p:txBody>
      </p:sp>
      <p:pic>
        <p:nvPicPr>
          <p:cNvPr id="7" name="Picture 6">
            <a:extLst>
              <a:ext uri="{FF2B5EF4-FFF2-40B4-BE49-F238E27FC236}">
                <a16:creationId xmlns:a16="http://schemas.microsoft.com/office/drawing/2014/main" id="{88231983-7B2E-8F4E-B0C7-429979095D03}"/>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1323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71A8-03CD-AF45-96AE-01E1AF0D2882}"/>
              </a:ext>
            </a:extLst>
          </p:cNvPr>
          <p:cNvSpPr>
            <a:spLocks noGrp="1"/>
          </p:cNvSpPr>
          <p:nvPr>
            <p:ph type="title"/>
          </p:nvPr>
        </p:nvSpPr>
        <p:spPr/>
        <p:txBody>
          <a:bodyPr/>
          <a:lstStyle/>
          <a:p>
            <a:r>
              <a:rPr lang="en-GB" dirty="0"/>
              <a:t>SWARM</a:t>
            </a:r>
          </a:p>
        </p:txBody>
      </p:sp>
      <p:sp>
        <p:nvSpPr>
          <p:cNvPr id="3" name="Content Placeholder 2">
            <a:extLst>
              <a:ext uri="{FF2B5EF4-FFF2-40B4-BE49-F238E27FC236}">
                <a16:creationId xmlns:a16="http://schemas.microsoft.com/office/drawing/2014/main" id="{E0E90335-1431-A04E-A911-AF6CB211D4B6}"/>
              </a:ext>
            </a:extLst>
          </p:cNvPr>
          <p:cNvSpPr>
            <a:spLocks noGrp="1"/>
          </p:cNvSpPr>
          <p:nvPr>
            <p:ph idx="1"/>
          </p:nvPr>
        </p:nvSpPr>
        <p:spPr>
          <a:xfrm>
            <a:off x="1062832" y="2093524"/>
            <a:ext cx="7981156" cy="5685125"/>
          </a:xfrm>
        </p:spPr>
        <p:txBody>
          <a:bodyPr>
            <a:normAutofit fontScale="62500" lnSpcReduction="20000"/>
          </a:bodyPr>
          <a:lstStyle/>
          <a:p>
            <a:pPr>
              <a:lnSpc>
                <a:spcPct val="120000"/>
              </a:lnSpc>
            </a:pPr>
            <a:r>
              <a:rPr lang="en-GB" dirty="0"/>
              <a:t>(A) Swarm clusters amplicons iteratively by using a small user-chosen local threshold, d, allowing OTUs to grow to their natural limits, where no other amplicons can be added. </a:t>
            </a:r>
          </a:p>
          <a:p>
            <a:pPr>
              <a:lnSpc>
                <a:spcPct val="120000"/>
              </a:lnSpc>
            </a:pPr>
            <a:r>
              <a:rPr lang="en-GB" dirty="0"/>
              <a:t>(B) Swarm takes into account the abundance of each amplicon to produce higher resolution clusters, by not allowing the formation of amplicon chains. The darker the red, the higher the abundance.</a:t>
            </a:r>
          </a:p>
          <a:p>
            <a:pPr>
              <a:lnSpc>
                <a:spcPct val="120000"/>
              </a:lnSpc>
            </a:pPr>
            <a:r>
              <a:rPr lang="en-GB" dirty="0"/>
              <a:t>(C) The fastidious option avoids under-grouping (e.g., the production of small OTUs such as singletons and doubletons) by postulating the existence of virtual linking amplicons to graft smaller OTUs onto larger ones.</a:t>
            </a:r>
          </a:p>
        </p:txBody>
      </p:sp>
      <p:pic>
        <p:nvPicPr>
          <p:cNvPr id="9" name="Picture 8">
            <a:extLst>
              <a:ext uri="{FF2B5EF4-FFF2-40B4-BE49-F238E27FC236}">
                <a16:creationId xmlns:a16="http://schemas.microsoft.com/office/drawing/2014/main" id="{D7EE7FD3-774F-CB4B-A50A-D4024DCB8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7" y="7297637"/>
            <a:ext cx="4706179" cy="1714702"/>
          </a:xfrm>
          <a:prstGeom prst="rect">
            <a:avLst/>
          </a:prstGeom>
        </p:spPr>
      </p:pic>
      <p:pic>
        <p:nvPicPr>
          <p:cNvPr id="11" name="Picture 10">
            <a:extLst>
              <a:ext uri="{FF2B5EF4-FFF2-40B4-BE49-F238E27FC236}">
                <a16:creationId xmlns:a16="http://schemas.microsoft.com/office/drawing/2014/main" id="{F45D1E9D-60A7-504F-84D7-DD598F400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3299" y="1717675"/>
            <a:ext cx="7480300" cy="7061200"/>
          </a:xfrm>
          <a:prstGeom prst="rect">
            <a:avLst/>
          </a:prstGeom>
        </p:spPr>
      </p:pic>
      <p:pic>
        <p:nvPicPr>
          <p:cNvPr id="6" name="Picture 5">
            <a:extLst>
              <a:ext uri="{FF2B5EF4-FFF2-40B4-BE49-F238E27FC236}">
                <a16:creationId xmlns:a16="http://schemas.microsoft.com/office/drawing/2014/main" id="{87C6475B-D220-054B-8F77-49DE35FD5619}"/>
              </a:ext>
            </a:extLst>
          </p:cNvPr>
          <p:cNvPicPr>
            <a:picLocks noChangeAspect="1"/>
          </p:cNvPicPr>
          <p:nvPr/>
        </p:nvPicPr>
        <p:blipFill>
          <a:blip r:embed="rId4"/>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73782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6A03-AFDD-B54D-AB4A-49F90BD94D61}"/>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4E2D4383-223D-114E-AE29-23198AF5D186}"/>
              </a:ext>
            </a:extLst>
          </p:cNvPr>
          <p:cNvSpPr>
            <a:spLocks noGrp="1"/>
          </p:cNvSpPr>
          <p:nvPr>
            <p:ph idx="1"/>
          </p:nvPr>
        </p:nvSpPr>
        <p:spPr>
          <a:xfrm>
            <a:off x="1537811" y="2616075"/>
            <a:ext cx="14955977" cy="6188570"/>
          </a:xfrm>
        </p:spPr>
        <p:txBody>
          <a:bodyPr/>
          <a:lstStyle/>
          <a:p>
            <a:pPr>
              <a:lnSpc>
                <a:spcPct val="100000"/>
              </a:lnSpc>
            </a:pPr>
            <a:r>
              <a:rPr lang="en-GB" dirty="0"/>
              <a:t>An update of DADA (Rosen et al., 2012)</a:t>
            </a:r>
          </a:p>
          <a:p>
            <a:pPr>
              <a:lnSpc>
                <a:spcPct val="100000"/>
              </a:lnSpc>
            </a:pPr>
            <a:r>
              <a:rPr lang="en-GB" b="1" dirty="0"/>
              <a:t>Divisive Amplicon Denoising Algorithm </a:t>
            </a:r>
          </a:p>
          <a:p>
            <a:pPr lvl="1">
              <a:lnSpc>
                <a:spcPct val="100000"/>
              </a:lnSpc>
            </a:pPr>
            <a:r>
              <a:rPr lang="en-GB" dirty="0"/>
              <a:t>Originally made for 454 data.</a:t>
            </a:r>
          </a:p>
          <a:p>
            <a:pPr>
              <a:lnSpc>
                <a:spcPct val="100000"/>
              </a:lnSpc>
            </a:pPr>
            <a:r>
              <a:rPr lang="en-GB" b="1" dirty="0"/>
              <a:t>DADA2</a:t>
            </a:r>
            <a:r>
              <a:rPr lang="en-GB" dirty="0"/>
              <a:t> Infers ”amplicon sequence variants from Illumina-scale amplicon data data without imposing the arbitrary dissimilarity thresholds that define molecular OTUs”</a:t>
            </a:r>
          </a:p>
          <a:p>
            <a:pPr>
              <a:lnSpc>
                <a:spcPct val="100000"/>
              </a:lnSpc>
            </a:pPr>
            <a:endParaRPr lang="en-GB" dirty="0"/>
          </a:p>
        </p:txBody>
      </p:sp>
      <p:sp>
        <p:nvSpPr>
          <p:cNvPr id="4" name="TextBox 3">
            <a:extLst>
              <a:ext uri="{FF2B5EF4-FFF2-40B4-BE49-F238E27FC236}">
                <a16:creationId xmlns:a16="http://schemas.microsoft.com/office/drawing/2014/main" id="{02C0B63D-A99C-8245-ABA7-B22A59AD4005}"/>
              </a:ext>
            </a:extLst>
          </p:cNvPr>
          <p:cNvSpPr txBox="1"/>
          <p:nvPr/>
        </p:nvSpPr>
        <p:spPr>
          <a:xfrm>
            <a:off x="11115676" y="8607591"/>
            <a:ext cx="6483486" cy="646331"/>
          </a:xfrm>
          <a:prstGeom prst="rect">
            <a:avLst/>
          </a:prstGeom>
          <a:noFill/>
        </p:spPr>
        <p:txBody>
          <a:bodyPr wrap="square" rtlCol="0">
            <a:spAutoFit/>
          </a:bodyPr>
          <a:lstStyle/>
          <a:p>
            <a:r>
              <a:rPr lang="en-GB" dirty="0"/>
              <a:t>Callahan et al., </a:t>
            </a:r>
            <a:r>
              <a:rPr lang="en-GB" dirty="0" err="1"/>
              <a:t>Nat.Meth</a:t>
            </a:r>
            <a:r>
              <a:rPr lang="en-GB" dirty="0"/>
              <a:t>. (2016); Callahan et al., </a:t>
            </a:r>
            <a:r>
              <a:rPr lang="en-GB" dirty="0" err="1"/>
              <a:t>ISMEj</a:t>
            </a:r>
            <a:r>
              <a:rPr lang="en-GB" dirty="0"/>
              <a:t> (2017)</a:t>
            </a:r>
          </a:p>
          <a:p>
            <a:endParaRPr lang="en-GB" dirty="0"/>
          </a:p>
        </p:txBody>
      </p:sp>
      <p:pic>
        <p:nvPicPr>
          <p:cNvPr id="6" name="Picture 5">
            <a:extLst>
              <a:ext uri="{FF2B5EF4-FFF2-40B4-BE49-F238E27FC236}">
                <a16:creationId xmlns:a16="http://schemas.microsoft.com/office/drawing/2014/main" id="{EDE0508B-2DFD-A143-BE52-8CA259CA3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676" y="948955"/>
            <a:ext cx="5778500" cy="3124200"/>
          </a:xfrm>
          <a:prstGeom prst="rect">
            <a:avLst/>
          </a:prstGeom>
        </p:spPr>
      </p:pic>
      <p:pic>
        <p:nvPicPr>
          <p:cNvPr id="7" name="Picture 6">
            <a:extLst>
              <a:ext uri="{FF2B5EF4-FFF2-40B4-BE49-F238E27FC236}">
                <a16:creationId xmlns:a16="http://schemas.microsoft.com/office/drawing/2014/main" id="{5BD50C0F-D4E6-0448-B758-F03547B45FCD}"/>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294492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0E7D-AE14-3B48-9841-B526E14BFEE9}"/>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C03C4CCF-A019-9B4C-8617-5B3BCB6AC113}"/>
              </a:ext>
            </a:extLst>
          </p:cNvPr>
          <p:cNvSpPr>
            <a:spLocks noGrp="1"/>
          </p:cNvSpPr>
          <p:nvPr>
            <p:ph idx="1"/>
          </p:nvPr>
        </p:nvSpPr>
        <p:spPr/>
        <p:txBody>
          <a:bodyPr>
            <a:normAutofit/>
          </a:bodyPr>
          <a:lstStyle/>
          <a:p>
            <a:pPr>
              <a:lnSpc>
                <a:spcPct val="100000"/>
              </a:lnSpc>
            </a:pPr>
            <a:r>
              <a:rPr lang="en-GB" dirty="0"/>
              <a:t>Advantages (according to themselves, aka the selling point…) </a:t>
            </a:r>
          </a:p>
          <a:p>
            <a:pPr lvl="1">
              <a:lnSpc>
                <a:spcPct val="100000"/>
              </a:lnSpc>
            </a:pPr>
            <a:r>
              <a:rPr lang="en-GB" b="1" dirty="0"/>
              <a:t>Resolution</a:t>
            </a:r>
            <a:r>
              <a:rPr lang="en-GB" dirty="0"/>
              <a:t>: DADA2 infers exact amplicon sequence variants (ASVs) from amplicon data, resolving biological differences of even 1 or 2 nucleotides.</a:t>
            </a:r>
          </a:p>
          <a:p>
            <a:pPr lvl="1">
              <a:lnSpc>
                <a:spcPct val="100000"/>
              </a:lnSpc>
            </a:pPr>
            <a:r>
              <a:rPr lang="en-GB" b="1" dirty="0"/>
              <a:t>Accuracy</a:t>
            </a:r>
            <a:r>
              <a:rPr lang="en-GB" dirty="0"/>
              <a:t>: DADA2 reports fewer false positive sequence variants than other methods report false OTUs.</a:t>
            </a:r>
          </a:p>
          <a:p>
            <a:pPr lvl="1">
              <a:lnSpc>
                <a:spcPct val="100000"/>
              </a:lnSpc>
            </a:pPr>
            <a:r>
              <a:rPr lang="en-GB" b="1" dirty="0"/>
              <a:t>Comparability</a:t>
            </a:r>
            <a:r>
              <a:rPr lang="en-GB" dirty="0"/>
              <a:t>: The ASVs output by DADA2 can be directly compared between studies, without the need to reprocess the pooled data.</a:t>
            </a:r>
          </a:p>
          <a:p>
            <a:pPr lvl="1">
              <a:lnSpc>
                <a:spcPct val="100000"/>
              </a:lnSpc>
            </a:pPr>
            <a:r>
              <a:rPr lang="en-GB" b="1" dirty="0"/>
              <a:t>Computational Scaling</a:t>
            </a:r>
            <a:r>
              <a:rPr lang="en-GB" dirty="0"/>
              <a:t>: The compute time of DADA2 scales linearly sample number, and memory requirements are essentially flat.</a:t>
            </a:r>
          </a:p>
        </p:txBody>
      </p:sp>
      <p:sp>
        <p:nvSpPr>
          <p:cNvPr id="4" name="TextBox 3">
            <a:extLst>
              <a:ext uri="{FF2B5EF4-FFF2-40B4-BE49-F238E27FC236}">
                <a16:creationId xmlns:a16="http://schemas.microsoft.com/office/drawing/2014/main" id="{87B30EA7-0369-E94C-9D10-1B38C13D3548}"/>
              </a:ext>
            </a:extLst>
          </p:cNvPr>
          <p:cNvSpPr txBox="1"/>
          <p:nvPr/>
        </p:nvSpPr>
        <p:spPr>
          <a:xfrm>
            <a:off x="11115676" y="8607591"/>
            <a:ext cx="6483486" cy="646331"/>
          </a:xfrm>
          <a:prstGeom prst="rect">
            <a:avLst/>
          </a:prstGeom>
          <a:noFill/>
        </p:spPr>
        <p:txBody>
          <a:bodyPr wrap="square" rtlCol="0">
            <a:spAutoFit/>
          </a:bodyPr>
          <a:lstStyle/>
          <a:p>
            <a:r>
              <a:rPr lang="en-GB" dirty="0"/>
              <a:t>Callahan et al., </a:t>
            </a:r>
            <a:r>
              <a:rPr lang="en-GB" dirty="0" err="1"/>
              <a:t>Nat.Meth</a:t>
            </a:r>
            <a:r>
              <a:rPr lang="en-GB" dirty="0"/>
              <a:t>. (2016); Callahan et al., </a:t>
            </a:r>
            <a:r>
              <a:rPr lang="en-GB" dirty="0" err="1"/>
              <a:t>ISMEj</a:t>
            </a:r>
            <a:r>
              <a:rPr lang="en-GB" dirty="0"/>
              <a:t> (2017)</a:t>
            </a:r>
          </a:p>
          <a:p>
            <a:endParaRPr lang="en-GB" dirty="0"/>
          </a:p>
        </p:txBody>
      </p:sp>
      <p:pic>
        <p:nvPicPr>
          <p:cNvPr id="5" name="Picture 4">
            <a:extLst>
              <a:ext uri="{FF2B5EF4-FFF2-40B4-BE49-F238E27FC236}">
                <a16:creationId xmlns:a16="http://schemas.microsoft.com/office/drawing/2014/main" id="{F6F0D8CF-ABF3-614D-A47A-4CA3B5A1D547}"/>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368673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FE0F-B17C-6248-8A68-FDAE41CBDDC6}"/>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09C6977C-0129-2046-82FD-6156EB51E4B1}"/>
              </a:ext>
            </a:extLst>
          </p:cNvPr>
          <p:cNvSpPr>
            <a:spLocks noGrp="1"/>
          </p:cNvSpPr>
          <p:nvPr>
            <p:ph idx="1"/>
          </p:nvPr>
        </p:nvSpPr>
        <p:spPr/>
        <p:txBody>
          <a:bodyPr>
            <a:normAutofit/>
          </a:bodyPr>
          <a:lstStyle/>
          <a:p>
            <a:pPr>
              <a:lnSpc>
                <a:spcPct val="100000"/>
              </a:lnSpc>
            </a:pPr>
            <a:r>
              <a:rPr lang="en-GB" dirty="0"/>
              <a:t>How it works: </a:t>
            </a:r>
          </a:p>
          <a:p>
            <a:pPr lvl="1">
              <a:lnSpc>
                <a:spcPct val="100000"/>
              </a:lnSpc>
            </a:pPr>
            <a:r>
              <a:rPr lang="en-GB" dirty="0"/>
              <a:t>Infers an </a:t>
            </a:r>
            <a:r>
              <a:rPr lang="en-GB" b="1" dirty="0"/>
              <a:t>error model </a:t>
            </a:r>
            <a:r>
              <a:rPr lang="en-GB" dirty="0"/>
              <a:t>from the sequencing data.</a:t>
            </a:r>
          </a:p>
          <a:p>
            <a:pPr lvl="1">
              <a:lnSpc>
                <a:spcPct val="100000"/>
              </a:lnSpc>
            </a:pPr>
            <a:r>
              <a:rPr lang="en-GB" dirty="0"/>
              <a:t>The error model incorporates (qualitative) abundances </a:t>
            </a:r>
          </a:p>
          <a:p>
            <a:pPr lvl="1">
              <a:lnSpc>
                <a:spcPct val="100000"/>
              </a:lnSpc>
            </a:pPr>
            <a:r>
              <a:rPr lang="en-GB" dirty="0"/>
              <a:t>Which are used to divide the amplicon reads into partitions, and calculate the expected error rate for the partition(s) given that these are representatives of true </a:t>
            </a:r>
            <a:r>
              <a:rPr lang="en-GB" dirty="0" err="1"/>
              <a:t>sample-sequence+errors</a:t>
            </a:r>
            <a:endParaRPr lang="en-GB" dirty="0"/>
          </a:p>
          <a:p>
            <a:pPr lvl="1">
              <a:lnSpc>
                <a:spcPct val="100000"/>
              </a:lnSpc>
            </a:pPr>
            <a:r>
              <a:rPr lang="en-GB" dirty="0"/>
              <a:t>Iterative process that runs until convergence (i.e. the until the cut-off parameters for expected errors are met)</a:t>
            </a:r>
          </a:p>
        </p:txBody>
      </p:sp>
      <p:pic>
        <p:nvPicPr>
          <p:cNvPr id="2049" name="Picture 1" descr="page5image30946096">
            <a:extLst>
              <a:ext uri="{FF2B5EF4-FFF2-40B4-BE49-F238E27FC236}">
                <a16:creationId xmlns:a16="http://schemas.microsoft.com/office/drawing/2014/main" id="{A50CC5F5-6F5D-EE4A-B931-1355A0A43B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97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page5image30946096">
            <a:extLst>
              <a:ext uri="{FF2B5EF4-FFF2-40B4-BE49-F238E27FC236}">
                <a16:creationId xmlns:a16="http://schemas.microsoft.com/office/drawing/2014/main" id="{D494897B-8703-7441-ADC6-D333010911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97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96FFA17-FEAC-B54F-93E4-E8178F570665}"/>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81505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E6DE-43DC-434C-922F-4B21092CDEA8}"/>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BE63E701-68FB-794A-85F0-ACADAE699135}"/>
              </a:ext>
            </a:extLst>
          </p:cNvPr>
          <p:cNvSpPr>
            <a:spLocks noGrp="1"/>
          </p:cNvSpPr>
          <p:nvPr>
            <p:ph idx="1"/>
          </p:nvPr>
        </p:nvSpPr>
        <p:spPr/>
        <p:txBody>
          <a:bodyPr>
            <a:normAutofit fontScale="85000" lnSpcReduction="10000"/>
          </a:bodyPr>
          <a:lstStyle/>
          <a:p>
            <a:pPr>
              <a:lnSpc>
                <a:spcPct val="120000"/>
              </a:lnSpc>
            </a:pPr>
            <a:r>
              <a:rPr lang="en-GB" dirty="0"/>
              <a:t>The error model incorporates </a:t>
            </a:r>
            <a:r>
              <a:rPr lang="en-GB" u="sng" dirty="0"/>
              <a:t>quality information</a:t>
            </a:r>
            <a:r>
              <a:rPr lang="en-GB" dirty="0"/>
              <a:t>, which is usually ignored by other methods (after filtering). </a:t>
            </a:r>
          </a:p>
          <a:p>
            <a:pPr>
              <a:lnSpc>
                <a:spcPct val="120000"/>
              </a:lnSpc>
            </a:pPr>
            <a:r>
              <a:rPr lang="en-GB" dirty="0"/>
              <a:t>The error model incorporates </a:t>
            </a:r>
            <a:r>
              <a:rPr lang="en-GB" u="sng" dirty="0"/>
              <a:t>quantitative abundances</a:t>
            </a:r>
            <a:r>
              <a:rPr lang="en-GB" dirty="0"/>
              <a:t>, whereas most other methods use abundance ranks (if they use abundance at all). </a:t>
            </a:r>
          </a:p>
          <a:p>
            <a:pPr>
              <a:lnSpc>
                <a:spcPct val="120000"/>
              </a:lnSpc>
            </a:pPr>
            <a:r>
              <a:rPr lang="en-GB" dirty="0"/>
              <a:t>The error model </a:t>
            </a:r>
            <a:r>
              <a:rPr lang="en-GB" u="sng" dirty="0"/>
              <a:t>have different error rates for different substitutions,</a:t>
            </a:r>
            <a:r>
              <a:rPr lang="en-GB" dirty="0"/>
              <a:t> </a:t>
            </a:r>
          </a:p>
          <a:p>
            <a:pPr lvl="1">
              <a:lnSpc>
                <a:spcPct val="120000"/>
              </a:lnSpc>
            </a:pPr>
            <a:r>
              <a:rPr lang="en-GB" dirty="0" err="1"/>
              <a:t>eg.</a:t>
            </a:r>
            <a:r>
              <a:rPr lang="en-GB" dirty="0"/>
              <a:t> A-&gt;C, is different from A-&gt;G whereas other methods merely count the mismatches. </a:t>
            </a:r>
          </a:p>
          <a:p>
            <a:pPr>
              <a:lnSpc>
                <a:spcPct val="120000"/>
              </a:lnSpc>
            </a:pPr>
            <a:r>
              <a:rPr lang="en-GB" dirty="0"/>
              <a:t>DADA2 can </a:t>
            </a:r>
            <a:r>
              <a:rPr lang="en-GB" u="sng" dirty="0"/>
              <a:t>parameterize its error model from the data itself</a:t>
            </a:r>
            <a:r>
              <a:rPr lang="en-GB" dirty="0"/>
              <a:t>, rather than relying on previous datasets that may or may not reflect the PCR and sequencing protocols used in your study.</a:t>
            </a:r>
          </a:p>
          <a:p>
            <a:pPr>
              <a:lnSpc>
                <a:spcPct val="120000"/>
              </a:lnSpc>
            </a:pPr>
            <a:endParaRPr lang="en-GB" dirty="0"/>
          </a:p>
        </p:txBody>
      </p:sp>
      <p:sp>
        <p:nvSpPr>
          <p:cNvPr id="4" name="TextBox 3">
            <a:extLst>
              <a:ext uri="{FF2B5EF4-FFF2-40B4-BE49-F238E27FC236}">
                <a16:creationId xmlns:a16="http://schemas.microsoft.com/office/drawing/2014/main" id="{5F6EC760-3539-9C44-A323-BD57FBD99B89}"/>
              </a:ext>
            </a:extLst>
          </p:cNvPr>
          <p:cNvSpPr txBox="1"/>
          <p:nvPr/>
        </p:nvSpPr>
        <p:spPr>
          <a:xfrm>
            <a:off x="11115676" y="8607591"/>
            <a:ext cx="6483486" cy="646331"/>
          </a:xfrm>
          <a:prstGeom prst="rect">
            <a:avLst/>
          </a:prstGeom>
          <a:noFill/>
        </p:spPr>
        <p:txBody>
          <a:bodyPr wrap="square" rtlCol="0">
            <a:spAutoFit/>
          </a:bodyPr>
          <a:lstStyle/>
          <a:p>
            <a:r>
              <a:rPr lang="en-GB" dirty="0"/>
              <a:t>Callahan et al., </a:t>
            </a:r>
            <a:r>
              <a:rPr lang="en-GB" dirty="0" err="1"/>
              <a:t>Nat.Meth</a:t>
            </a:r>
            <a:r>
              <a:rPr lang="en-GB" dirty="0"/>
              <a:t>. (2016); Callahan et al., </a:t>
            </a:r>
            <a:r>
              <a:rPr lang="en-GB" dirty="0" err="1"/>
              <a:t>ISMEj</a:t>
            </a:r>
            <a:r>
              <a:rPr lang="en-GB" dirty="0"/>
              <a:t> (2017)</a:t>
            </a:r>
          </a:p>
          <a:p>
            <a:endParaRPr lang="en-GB" dirty="0"/>
          </a:p>
        </p:txBody>
      </p:sp>
      <p:pic>
        <p:nvPicPr>
          <p:cNvPr id="5" name="Picture 4">
            <a:extLst>
              <a:ext uri="{FF2B5EF4-FFF2-40B4-BE49-F238E27FC236}">
                <a16:creationId xmlns:a16="http://schemas.microsoft.com/office/drawing/2014/main" id="{F8E5388A-82D6-D141-BFB9-17D73072CEB7}"/>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15935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pic>
        <p:nvPicPr>
          <p:cNvPr id="272" name="Image" descr="Image"/>
          <p:cNvPicPr>
            <a:picLocks noChangeAspect="1"/>
          </p:cNvPicPr>
          <p:nvPr/>
        </p:nvPicPr>
        <p:blipFill rotWithShape="1">
          <a:blip r:embed="rId2"/>
          <a:srcRect r="73783" b="42306"/>
          <a:stretch/>
        </p:blipFill>
        <p:spPr>
          <a:xfrm>
            <a:off x="775333" y="1223926"/>
            <a:ext cx="4139568" cy="5428334"/>
          </a:xfrm>
          <a:prstGeom prst="rect">
            <a:avLst/>
          </a:prstGeom>
          <a:ln w="12700">
            <a:miter lim="400000"/>
          </a:ln>
        </p:spPr>
      </p:pic>
      <p:pic>
        <p:nvPicPr>
          <p:cNvPr id="4" name="Picture 3">
            <a:extLst>
              <a:ext uri="{FF2B5EF4-FFF2-40B4-BE49-F238E27FC236}">
                <a16:creationId xmlns:a16="http://schemas.microsoft.com/office/drawing/2014/main" id="{DCBE4003-DCC9-284B-8F87-BBE5EFC51061}"/>
              </a:ext>
            </a:extLst>
          </p:cNvPr>
          <p:cNvPicPr>
            <a:picLocks noChangeAspect="1"/>
          </p:cNvPicPr>
          <p:nvPr/>
        </p:nvPicPr>
        <p:blipFill>
          <a:blip r:embed="rId3"/>
          <a:stretch>
            <a:fillRect/>
          </a:stretch>
        </p:blipFill>
        <p:spPr>
          <a:xfrm>
            <a:off x="312261" y="8700770"/>
            <a:ext cx="2451100" cy="82550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pic>
        <p:nvPicPr>
          <p:cNvPr id="272" name="Image" descr="Image"/>
          <p:cNvPicPr>
            <a:picLocks noChangeAspect="1"/>
          </p:cNvPicPr>
          <p:nvPr/>
        </p:nvPicPr>
        <p:blipFill rotWithShape="1">
          <a:blip r:embed="rId2"/>
          <a:srcRect r="44103" b="32344"/>
          <a:stretch/>
        </p:blipFill>
        <p:spPr>
          <a:xfrm>
            <a:off x="775332" y="1223926"/>
            <a:ext cx="8825867" cy="6365594"/>
          </a:xfrm>
          <a:prstGeom prst="rect">
            <a:avLst/>
          </a:prstGeom>
          <a:ln w="12700">
            <a:miter lim="400000"/>
          </a:ln>
        </p:spPr>
      </p:pic>
      <p:pic>
        <p:nvPicPr>
          <p:cNvPr id="4" name="Picture 3">
            <a:extLst>
              <a:ext uri="{FF2B5EF4-FFF2-40B4-BE49-F238E27FC236}">
                <a16:creationId xmlns:a16="http://schemas.microsoft.com/office/drawing/2014/main" id="{DCBE4003-DCC9-284B-8F87-BBE5EFC51061}"/>
              </a:ext>
            </a:extLst>
          </p:cNvPr>
          <p:cNvPicPr>
            <a:picLocks noChangeAspect="1"/>
          </p:cNvPicPr>
          <p:nvPr/>
        </p:nvPicPr>
        <p:blipFill>
          <a:blip r:embed="rId3"/>
          <a:stretch>
            <a:fillRect/>
          </a:stretch>
        </p:blipFill>
        <p:spPr>
          <a:xfrm>
            <a:off x="312261" y="8700770"/>
            <a:ext cx="2451100" cy="825500"/>
          </a:xfrm>
          <a:prstGeom prst="rect">
            <a:avLst/>
          </a:prstGeom>
        </p:spPr>
      </p:pic>
      <p:sp>
        <p:nvSpPr>
          <p:cNvPr id="2" name="Rectangle 1">
            <a:extLst>
              <a:ext uri="{FF2B5EF4-FFF2-40B4-BE49-F238E27FC236}">
                <a16:creationId xmlns:a16="http://schemas.microsoft.com/office/drawing/2014/main" id="{37B49D63-28CC-F546-86F8-6D8BF2F70518}"/>
              </a:ext>
            </a:extLst>
          </p:cNvPr>
          <p:cNvSpPr/>
          <p:nvPr/>
        </p:nvSpPr>
        <p:spPr>
          <a:xfrm>
            <a:off x="7932420" y="6764020"/>
            <a:ext cx="2286000" cy="125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60738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pic>
        <p:nvPicPr>
          <p:cNvPr id="272" name="Image" descr="Image"/>
          <p:cNvPicPr>
            <a:picLocks noChangeAspect="1"/>
          </p:cNvPicPr>
          <p:nvPr/>
        </p:nvPicPr>
        <p:blipFill>
          <a:blip r:embed="rId2"/>
          <a:stretch>
            <a:fillRect/>
          </a:stretch>
        </p:blipFill>
        <p:spPr>
          <a:xfrm>
            <a:off x="775332" y="1223926"/>
            <a:ext cx="15789597" cy="9408868"/>
          </a:xfrm>
          <a:prstGeom prst="rect">
            <a:avLst/>
          </a:prstGeom>
          <a:ln w="12700">
            <a:miter lim="400000"/>
          </a:ln>
        </p:spPr>
      </p:pic>
      <p:pic>
        <p:nvPicPr>
          <p:cNvPr id="4" name="Picture 3">
            <a:extLst>
              <a:ext uri="{FF2B5EF4-FFF2-40B4-BE49-F238E27FC236}">
                <a16:creationId xmlns:a16="http://schemas.microsoft.com/office/drawing/2014/main" id="{DCBE4003-DCC9-284B-8F87-BBE5EFC51061}"/>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97918086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8357-3FFB-C84C-8D44-37DDC6BBAD86}"/>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17833C98-A211-E146-B3EF-7A5908E68108}"/>
              </a:ext>
            </a:extLst>
          </p:cNvPr>
          <p:cNvSpPr>
            <a:spLocks noGrp="1"/>
          </p:cNvSpPr>
          <p:nvPr>
            <p:ph idx="1"/>
          </p:nvPr>
        </p:nvSpPr>
        <p:spPr/>
        <p:txBody>
          <a:bodyPr/>
          <a:lstStyle/>
          <a:p>
            <a:pPr>
              <a:lnSpc>
                <a:spcPct val="100000"/>
              </a:lnSpc>
            </a:pPr>
            <a:r>
              <a:rPr lang="en-GB" dirty="0"/>
              <a:t>The core denoising algorithm in the DADA2 is built on a model of the errors in Illumina-sequenced amplicon reads. </a:t>
            </a:r>
          </a:p>
          <a:p>
            <a:pPr>
              <a:lnSpc>
                <a:spcPct val="100000"/>
              </a:lnSpc>
            </a:pPr>
            <a:r>
              <a:rPr lang="en-GB" dirty="0"/>
              <a:t>These can be modelled based on the data</a:t>
            </a:r>
          </a:p>
        </p:txBody>
      </p:sp>
      <p:pic>
        <p:nvPicPr>
          <p:cNvPr id="5" name="Picture 4">
            <a:extLst>
              <a:ext uri="{FF2B5EF4-FFF2-40B4-BE49-F238E27FC236}">
                <a16:creationId xmlns:a16="http://schemas.microsoft.com/office/drawing/2014/main" id="{BF00FABB-AF70-0845-B0E2-21F07203FA7E}"/>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422676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8357-3FFB-C84C-8D44-37DDC6BBAD86}"/>
              </a:ext>
            </a:extLst>
          </p:cNvPr>
          <p:cNvSpPr>
            <a:spLocks noGrp="1"/>
          </p:cNvSpPr>
          <p:nvPr>
            <p:ph type="title"/>
          </p:nvPr>
        </p:nvSpPr>
        <p:spPr/>
        <p:txBody>
          <a:bodyPr/>
          <a:lstStyle/>
          <a:p>
            <a:r>
              <a:rPr lang="en-GB" dirty="0"/>
              <a:t>DADA2 </a:t>
            </a:r>
          </a:p>
        </p:txBody>
      </p:sp>
      <p:sp>
        <p:nvSpPr>
          <p:cNvPr id="3" name="Content Placeholder 2">
            <a:extLst>
              <a:ext uri="{FF2B5EF4-FFF2-40B4-BE49-F238E27FC236}">
                <a16:creationId xmlns:a16="http://schemas.microsoft.com/office/drawing/2014/main" id="{17833C98-A211-E146-B3EF-7A5908E68108}"/>
              </a:ext>
            </a:extLst>
          </p:cNvPr>
          <p:cNvSpPr>
            <a:spLocks noGrp="1"/>
          </p:cNvSpPr>
          <p:nvPr>
            <p:ph idx="1"/>
          </p:nvPr>
        </p:nvSpPr>
        <p:spPr/>
        <p:txBody>
          <a:bodyPr/>
          <a:lstStyle/>
          <a:p>
            <a:pPr>
              <a:lnSpc>
                <a:spcPct val="100000"/>
              </a:lnSpc>
            </a:pPr>
            <a:r>
              <a:rPr lang="en-GB" dirty="0"/>
              <a:t>The core denoising algorithm in the DADA2 is built on a model of the errors in Illumina-sequenced amplicon reads. </a:t>
            </a:r>
          </a:p>
          <a:p>
            <a:pPr>
              <a:lnSpc>
                <a:spcPct val="100000"/>
              </a:lnSpc>
            </a:pPr>
            <a:r>
              <a:rPr lang="en-GB" b="1" dirty="0"/>
              <a:t>However: </a:t>
            </a:r>
            <a:r>
              <a:rPr lang="en-GB" dirty="0"/>
              <a:t>Clustering might still be needed since there are other sources of noise.</a:t>
            </a:r>
          </a:p>
          <a:p>
            <a:pPr>
              <a:lnSpc>
                <a:spcPct val="100000"/>
              </a:lnSpc>
            </a:pPr>
            <a:r>
              <a:rPr lang="en-GB" dirty="0"/>
              <a:t>And depends on the marker sequenced</a:t>
            </a:r>
          </a:p>
          <a:p>
            <a:pPr lvl="1">
              <a:lnSpc>
                <a:spcPct val="100000"/>
              </a:lnSpc>
            </a:pPr>
            <a:r>
              <a:rPr lang="en-GB" dirty="0"/>
              <a:t>SSU (18S) has multiple copies in many eukaryotes</a:t>
            </a:r>
          </a:p>
          <a:p>
            <a:pPr lvl="1">
              <a:lnSpc>
                <a:spcPct val="100000"/>
              </a:lnSpc>
            </a:pPr>
            <a:r>
              <a:rPr lang="en-GB" dirty="0"/>
              <a:t>Intragenomic variation might be around the “</a:t>
            </a:r>
            <a:r>
              <a:rPr lang="en-GB" dirty="0" err="1"/>
              <a:t>usuall</a:t>
            </a:r>
            <a:r>
              <a:rPr lang="en-GB" dirty="0"/>
              <a:t>” cut-off used for </a:t>
            </a:r>
            <a:r>
              <a:rPr lang="en-GB" dirty="0" err="1"/>
              <a:t>vsearch</a:t>
            </a:r>
            <a:r>
              <a:rPr lang="en-GB" dirty="0"/>
              <a:t>/</a:t>
            </a:r>
            <a:r>
              <a:rPr lang="en-GB" dirty="0" err="1"/>
              <a:t>usearch</a:t>
            </a:r>
            <a:r>
              <a:rPr lang="en-GB" dirty="0"/>
              <a:t> type clustering (i.e. 2-3% difference). </a:t>
            </a:r>
          </a:p>
          <a:p>
            <a:pPr lvl="1">
              <a:lnSpc>
                <a:spcPct val="100000"/>
              </a:lnSpc>
            </a:pPr>
            <a:r>
              <a:rPr lang="en-GB" dirty="0"/>
              <a:t>ITS is highly variable</a:t>
            </a:r>
          </a:p>
        </p:txBody>
      </p:sp>
      <p:pic>
        <p:nvPicPr>
          <p:cNvPr id="5" name="Picture 4">
            <a:extLst>
              <a:ext uri="{FF2B5EF4-FFF2-40B4-BE49-F238E27FC236}">
                <a16:creationId xmlns:a16="http://schemas.microsoft.com/office/drawing/2014/main" id="{BF00FABB-AF70-0845-B0E2-21F07203FA7E}"/>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298844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endParaRPr lang="en-GB" dirty="0"/>
          </a:p>
        </p:txBody>
      </p:sp>
      <p:pic>
        <p:nvPicPr>
          <p:cNvPr id="6" name="Picture 5">
            <a:extLst>
              <a:ext uri="{FF2B5EF4-FFF2-40B4-BE49-F238E27FC236}">
                <a16:creationId xmlns:a16="http://schemas.microsoft.com/office/drawing/2014/main" id="{E6EF8F84-870A-B04E-AF55-F094E6E194FA}"/>
              </a:ext>
            </a:extLst>
          </p:cNvPr>
          <p:cNvPicPr>
            <a:picLocks noChangeAspect="1"/>
          </p:cNvPicPr>
          <p:nvPr/>
        </p:nvPicPr>
        <p:blipFill>
          <a:blip r:embed="rId2"/>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31813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8357-3FFB-C84C-8D44-37DDC6BBAD86}"/>
              </a:ext>
            </a:extLst>
          </p:cNvPr>
          <p:cNvSpPr>
            <a:spLocks noGrp="1"/>
          </p:cNvSpPr>
          <p:nvPr>
            <p:ph type="title"/>
          </p:nvPr>
        </p:nvSpPr>
        <p:spPr/>
        <p:txBody>
          <a:bodyPr/>
          <a:lstStyle/>
          <a:p>
            <a:r>
              <a:rPr lang="en-GB" dirty="0"/>
              <a:t>Do you still need </a:t>
            </a:r>
            <a:r>
              <a:rPr lang="en-GB"/>
              <a:t>to cluster?</a:t>
            </a:r>
            <a:endParaRPr lang="en-GB" dirty="0"/>
          </a:p>
        </p:txBody>
      </p:sp>
      <p:sp>
        <p:nvSpPr>
          <p:cNvPr id="3" name="Content Placeholder 2">
            <a:extLst>
              <a:ext uri="{FF2B5EF4-FFF2-40B4-BE49-F238E27FC236}">
                <a16:creationId xmlns:a16="http://schemas.microsoft.com/office/drawing/2014/main" id="{17833C98-A211-E146-B3EF-7A5908E68108}"/>
              </a:ext>
            </a:extLst>
          </p:cNvPr>
          <p:cNvSpPr>
            <a:spLocks noGrp="1"/>
          </p:cNvSpPr>
          <p:nvPr>
            <p:ph idx="1"/>
          </p:nvPr>
        </p:nvSpPr>
        <p:spPr/>
        <p:txBody>
          <a:bodyPr/>
          <a:lstStyle/>
          <a:p>
            <a:pPr>
              <a:lnSpc>
                <a:spcPct val="100000"/>
              </a:lnSpc>
            </a:pPr>
            <a:r>
              <a:rPr lang="en-GB" dirty="0"/>
              <a:t>Clustering might still be needed since there are other sources of “noise”.</a:t>
            </a:r>
          </a:p>
          <a:p>
            <a:pPr lvl="1">
              <a:lnSpc>
                <a:spcPct val="100000"/>
              </a:lnSpc>
            </a:pPr>
            <a:r>
              <a:rPr lang="en-GB" dirty="0"/>
              <a:t>I.e. even though an inferred read is a “true sequence” with a discernible abundance it might not by itself represent a species. </a:t>
            </a:r>
          </a:p>
        </p:txBody>
      </p:sp>
      <p:pic>
        <p:nvPicPr>
          <p:cNvPr id="5" name="Picture 4">
            <a:extLst>
              <a:ext uri="{FF2B5EF4-FFF2-40B4-BE49-F238E27FC236}">
                <a16:creationId xmlns:a16="http://schemas.microsoft.com/office/drawing/2014/main" id="{BF00FABB-AF70-0845-B0E2-21F07203FA7E}"/>
              </a:ext>
            </a:extLst>
          </p:cNvPr>
          <p:cNvPicPr>
            <a:picLocks noChangeAspect="1"/>
          </p:cNvPicPr>
          <p:nvPr/>
        </p:nvPicPr>
        <p:blipFill>
          <a:blip r:embed="rId2"/>
          <a:stretch>
            <a:fillRect/>
          </a:stretch>
        </p:blipFill>
        <p:spPr>
          <a:xfrm>
            <a:off x="312261" y="8700770"/>
            <a:ext cx="2451100" cy="825500"/>
          </a:xfrm>
          <a:prstGeom prst="rect">
            <a:avLst/>
          </a:prstGeom>
        </p:spPr>
      </p:pic>
      <p:grpSp>
        <p:nvGrpSpPr>
          <p:cNvPr id="12" name="Group 11">
            <a:extLst>
              <a:ext uri="{FF2B5EF4-FFF2-40B4-BE49-F238E27FC236}">
                <a16:creationId xmlns:a16="http://schemas.microsoft.com/office/drawing/2014/main" id="{EBDD7F78-833D-534F-9248-2E08F2C86415}"/>
              </a:ext>
            </a:extLst>
          </p:cNvPr>
          <p:cNvGrpSpPr/>
          <p:nvPr/>
        </p:nvGrpSpPr>
        <p:grpSpPr>
          <a:xfrm>
            <a:off x="3433911" y="5752531"/>
            <a:ext cx="11827440" cy="3481779"/>
            <a:chOff x="1192143" y="3121153"/>
            <a:chExt cx="14955837" cy="5720242"/>
          </a:xfrm>
        </p:grpSpPr>
        <p:pic>
          <p:nvPicPr>
            <p:cNvPr id="6" name="Content Placeholder 4">
              <a:extLst>
                <a:ext uri="{FF2B5EF4-FFF2-40B4-BE49-F238E27FC236}">
                  <a16:creationId xmlns:a16="http://schemas.microsoft.com/office/drawing/2014/main" id="{725B9E0F-44A2-5C43-A44F-8C7AADDC78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2143" y="3121153"/>
              <a:ext cx="14955837" cy="5140068"/>
            </a:xfrm>
            <a:prstGeom prst="rect">
              <a:avLst/>
            </a:prstGeom>
          </p:spPr>
        </p:pic>
        <p:cxnSp>
          <p:nvCxnSpPr>
            <p:cNvPr id="7" name="Straight Connector 6">
              <a:extLst>
                <a:ext uri="{FF2B5EF4-FFF2-40B4-BE49-F238E27FC236}">
                  <a16:creationId xmlns:a16="http://schemas.microsoft.com/office/drawing/2014/main" id="{A95136B3-74A0-2243-92D1-AC355D1B6557}"/>
                </a:ext>
              </a:extLst>
            </p:cNvPr>
            <p:cNvCxnSpPr>
              <a:cxnSpLocks/>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968E494-8724-B845-BD23-397FB81AE04D}"/>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2977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112641-B4D9-DE46-A603-5141882FB3CC}"/>
              </a:ext>
            </a:extLst>
          </p:cNvPr>
          <p:cNvPicPr>
            <a:picLocks noChangeAspect="1"/>
          </p:cNvPicPr>
          <p:nvPr/>
        </p:nvPicPr>
        <p:blipFill>
          <a:blip r:embed="rId2"/>
          <a:stretch>
            <a:fillRect/>
          </a:stretch>
        </p:blipFill>
        <p:spPr>
          <a:xfrm>
            <a:off x="312261" y="8700770"/>
            <a:ext cx="2451100" cy="825500"/>
          </a:xfrm>
          <a:prstGeom prst="rect">
            <a:avLst/>
          </a:prstGeom>
        </p:spPr>
      </p:pic>
      <p:sp>
        <p:nvSpPr>
          <p:cNvPr id="2" name="Title 1">
            <a:extLst>
              <a:ext uri="{FF2B5EF4-FFF2-40B4-BE49-F238E27FC236}">
                <a16:creationId xmlns:a16="http://schemas.microsoft.com/office/drawing/2014/main" id="{430040A7-710A-4C23-9351-7B60D960A488}"/>
              </a:ext>
            </a:extLst>
          </p:cNvPr>
          <p:cNvSpPr>
            <a:spLocks noGrp="1"/>
          </p:cNvSpPr>
          <p:nvPr>
            <p:ph type="title"/>
          </p:nvPr>
        </p:nvSpPr>
        <p:spPr/>
        <p:txBody>
          <a:bodyPr/>
          <a:lstStyle/>
          <a:p>
            <a:r>
              <a:rPr lang="en-US" dirty="0"/>
              <a:t>The output </a:t>
            </a:r>
          </a:p>
        </p:txBody>
      </p:sp>
      <p:sp>
        <p:nvSpPr>
          <p:cNvPr id="3" name="Content Placeholder 2">
            <a:extLst>
              <a:ext uri="{FF2B5EF4-FFF2-40B4-BE49-F238E27FC236}">
                <a16:creationId xmlns:a16="http://schemas.microsoft.com/office/drawing/2014/main" id="{6824C328-3412-455D-BA0D-055EB04332AB}"/>
              </a:ext>
            </a:extLst>
          </p:cNvPr>
          <p:cNvSpPr>
            <a:spLocks noGrp="1"/>
          </p:cNvSpPr>
          <p:nvPr>
            <p:ph idx="1"/>
          </p:nvPr>
        </p:nvSpPr>
        <p:spPr/>
        <p:txBody>
          <a:bodyPr/>
          <a:lstStyle/>
          <a:p>
            <a:r>
              <a:rPr lang="en-US" dirty="0"/>
              <a:t>For our purpose, the important part is that the output is a table with the </a:t>
            </a:r>
            <a:r>
              <a:rPr lang="en-US" b="1" i="1" u="sng" dirty="0"/>
              <a:t>read</a:t>
            </a:r>
            <a:r>
              <a:rPr lang="en-US" dirty="0"/>
              <a:t> abundance for </a:t>
            </a:r>
            <a:r>
              <a:rPr lang="en-US" b="1" i="1" u="sng" dirty="0"/>
              <a:t>OTUs</a:t>
            </a:r>
            <a:r>
              <a:rPr lang="en-US" dirty="0"/>
              <a:t> across the samples.</a:t>
            </a:r>
          </a:p>
          <a:p>
            <a:r>
              <a:rPr lang="en-US" dirty="0"/>
              <a:t>Keep in mind that these are </a:t>
            </a:r>
            <a:r>
              <a:rPr lang="en-US" i="1" dirty="0"/>
              <a:t>Operational</a:t>
            </a:r>
            <a:r>
              <a:rPr lang="en-US" dirty="0"/>
              <a:t> </a:t>
            </a:r>
            <a:r>
              <a:rPr lang="en-US" i="1" dirty="0"/>
              <a:t>Taxonomic</a:t>
            </a:r>
            <a:r>
              <a:rPr lang="en-US" dirty="0"/>
              <a:t> </a:t>
            </a:r>
            <a:r>
              <a:rPr lang="en-US" i="1" dirty="0"/>
              <a:t>Units</a:t>
            </a:r>
            <a:r>
              <a:rPr lang="en-US" dirty="0"/>
              <a:t> </a:t>
            </a:r>
            <a:r>
              <a:rPr lang="en-US" b="1" dirty="0"/>
              <a:t>not </a:t>
            </a:r>
            <a:r>
              <a:rPr lang="en-US" dirty="0"/>
              <a:t>necessarily the same as species</a:t>
            </a:r>
          </a:p>
          <a:p>
            <a:r>
              <a:rPr lang="en-US" i="1" dirty="0"/>
              <a:t>Read abundance </a:t>
            </a:r>
            <a:r>
              <a:rPr lang="en-US" dirty="0"/>
              <a:t>does </a:t>
            </a:r>
            <a:r>
              <a:rPr lang="en-US" u="sng" dirty="0"/>
              <a:t>not</a:t>
            </a:r>
            <a:r>
              <a:rPr lang="en-US" dirty="0"/>
              <a:t> equal organismal abundance</a:t>
            </a:r>
          </a:p>
          <a:p>
            <a:endParaRPr lang="en-US" dirty="0"/>
          </a:p>
          <a:p>
            <a:endParaRPr lang="en-US" dirty="0"/>
          </a:p>
        </p:txBody>
      </p:sp>
      <p:graphicFrame>
        <p:nvGraphicFramePr>
          <p:cNvPr id="4" name="Table 4">
            <a:extLst>
              <a:ext uri="{FF2B5EF4-FFF2-40B4-BE49-F238E27FC236}">
                <a16:creationId xmlns:a16="http://schemas.microsoft.com/office/drawing/2014/main" id="{48BD1CBB-C880-485F-A8AF-9269D9693AA0}"/>
              </a:ext>
            </a:extLst>
          </p:cNvPr>
          <p:cNvGraphicFramePr>
            <a:graphicFrameLocks noGrp="1"/>
          </p:cNvGraphicFramePr>
          <p:nvPr>
            <p:extLst>
              <p:ext uri="{D42A27DB-BD31-4B8C-83A1-F6EECF244321}">
                <p14:modId xmlns:p14="http://schemas.microsoft.com/office/powerpoint/2010/main" val="3822243642"/>
              </p:ext>
            </p:extLst>
          </p:nvPr>
        </p:nvGraphicFramePr>
        <p:xfrm>
          <a:off x="5417819" y="6554892"/>
          <a:ext cx="10236101" cy="2422031"/>
        </p:xfrm>
        <a:graphic>
          <a:graphicData uri="http://schemas.openxmlformats.org/drawingml/2006/table">
            <a:tbl>
              <a:tblPr firstRow="1" bandRow="1">
                <a:tableStyleId>{2708684C-4D16-4618-839F-0558EEFCDFE6}</a:tableStyleId>
              </a:tblPr>
              <a:tblGrid>
                <a:gridCol w="1329903">
                  <a:extLst>
                    <a:ext uri="{9D8B030D-6E8A-4147-A177-3AD203B41FA5}">
                      <a16:colId xmlns:a16="http://schemas.microsoft.com/office/drawing/2014/main" val="1529233009"/>
                    </a:ext>
                  </a:extLst>
                </a:gridCol>
                <a:gridCol w="1329903">
                  <a:extLst>
                    <a:ext uri="{9D8B030D-6E8A-4147-A177-3AD203B41FA5}">
                      <a16:colId xmlns:a16="http://schemas.microsoft.com/office/drawing/2014/main" val="1177424139"/>
                    </a:ext>
                  </a:extLst>
                </a:gridCol>
                <a:gridCol w="1329903">
                  <a:extLst>
                    <a:ext uri="{9D8B030D-6E8A-4147-A177-3AD203B41FA5}">
                      <a16:colId xmlns:a16="http://schemas.microsoft.com/office/drawing/2014/main" val="2515579189"/>
                    </a:ext>
                  </a:extLst>
                </a:gridCol>
                <a:gridCol w="1329903">
                  <a:extLst>
                    <a:ext uri="{9D8B030D-6E8A-4147-A177-3AD203B41FA5}">
                      <a16:colId xmlns:a16="http://schemas.microsoft.com/office/drawing/2014/main" val="1819212860"/>
                    </a:ext>
                  </a:extLst>
                </a:gridCol>
                <a:gridCol w="1329903">
                  <a:extLst>
                    <a:ext uri="{9D8B030D-6E8A-4147-A177-3AD203B41FA5}">
                      <a16:colId xmlns:a16="http://schemas.microsoft.com/office/drawing/2014/main" val="780345445"/>
                    </a:ext>
                  </a:extLst>
                </a:gridCol>
                <a:gridCol w="1329903">
                  <a:extLst>
                    <a:ext uri="{9D8B030D-6E8A-4147-A177-3AD203B41FA5}">
                      <a16:colId xmlns:a16="http://schemas.microsoft.com/office/drawing/2014/main" val="1789964904"/>
                    </a:ext>
                  </a:extLst>
                </a:gridCol>
                <a:gridCol w="1329903">
                  <a:extLst>
                    <a:ext uri="{9D8B030D-6E8A-4147-A177-3AD203B41FA5}">
                      <a16:colId xmlns:a16="http://schemas.microsoft.com/office/drawing/2014/main" val="2387488859"/>
                    </a:ext>
                  </a:extLst>
                </a:gridCol>
                <a:gridCol w="926780">
                  <a:extLst>
                    <a:ext uri="{9D8B030D-6E8A-4147-A177-3AD203B41FA5}">
                      <a16:colId xmlns:a16="http://schemas.microsoft.com/office/drawing/2014/main" val="234475654"/>
                    </a:ext>
                  </a:extLst>
                </a:gridCol>
              </a:tblGrid>
              <a:tr h="332726">
                <a:tc>
                  <a:txBody>
                    <a:bodyPr/>
                    <a:lstStyle/>
                    <a:p>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Sample_6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err="1"/>
                        <a:t>etc</a:t>
                      </a:r>
                      <a:r>
                        <a:rPr lang="en-US" sz="14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370717"/>
                  </a:ext>
                </a:extLst>
              </a:tr>
              <a:tr h="417861">
                <a:tc>
                  <a:txBody>
                    <a:bodyPr/>
                    <a:lstStyle/>
                    <a:p>
                      <a:r>
                        <a:rPr lang="en-US" sz="1400" b="1" dirty="0"/>
                        <a:t>OTU_1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964634"/>
                  </a:ext>
                </a:extLst>
              </a:tr>
              <a:tr h="417861">
                <a:tc>
                  <a:txBody>
                    <a:bodyPr/>
                    <a:lstStyle/>
                    <a:p>
                      <a:r>
                        <a:rPr lang="en-US" sz="1400" b="1" dirty="0"/>
                        <a:t>OTU_2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167589"/>
                  </a:ext>
                </a:extLst>
              </a:tr>
              <a:tr h="417861">
                <a:tc>
                  <a:txBody>
                    <a:bodyPr/>
                    <a:lstStyle/>
                    <a:p>
                      <a:r>
                        <a:rPr lang="en-US" sz="1400" b="1" dirty="0"/>
                        <a:t>OTU_3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4827786"/>
                  </a:ext>
                </a:extLst>
              </a:tr>
              <a:tr h="417861">
                <a:tc>
                  <a:txBody>
                    <a:bodyPr/>
                    <a:lstStyle/>
                    <a:p>
                      <a:r>
                        <a:rPr lang="en-US" sz="1400" b="1" dirty="0"/>
                        <a:t>OTU_4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4646323"/>
                  </a:ext>
                </a:extLst>
              </a:tr>
              <a:tr h="417861">
                <a:tc>
                  <a:txBody>
                    <a:bodyPr/>
                    <a:lstStyle/>
                    <a:p>
                      <a:r>
                        <a:rPr lang="en-US" sz="1400" b="1" dirty="0"/>
                        <a:t>….</a:t>
                      </a:r>
                      <a:r>
                        <a:rPr lang="en-US" sz="1400" b="1" dirty="0" err="1"/>
                        <a:t>etc</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066488"/>
                  </a:ext>
                </a:extLst>
              </a:tr>
            </a:tbl>
          </a:graphicData>
        </a:graphic>
      </p:graphicFrame>
    </p:spTree>
    <p:extLst>
      <p:ext uri="{BB962C8B-B14F-4D97-AF65-F5344CB8AC3E}">
        <p14:creationId xmlns:p14="http://schemas.microsoft.com/office/powerpoint/2010/main" val="232496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7968-A3CE-B744-A47E-72A6490045BF}"/>
              </a:ext>
            </a:extLst>
          </p:cNvPr>
          <p:cNvSpPr>
            <a:spLocks noGrp="1"/>
          </p:cNvSpPr>
          <p:nvPr>
            <p:ph type="title"/>
          </p:nvPr>
        </p:nvSpPr>
        <p:spPr/>
        <p:txBody>
          <a:bodyPr/>
          <a:lstStyle/>
          <a:p>
            <a:r>
              <a:rPr lang="en-GB" dirty="0"/>
              <a:t>Long read amplicon sequencing</a:t>
            </a:r>
          </a:p>
        </p:txBody>
      </p:sp>
      <p:sp>
        <p:nvSpPr>
          <p:cNvPr id="3" name="Content Placeholder 2">
            <a:extLst>
              <a:ext uri="{FF2B5EF4-FFF2-40B4-BE49-F238E27FC236}">
                <a16:creationId xmlns:a16="http://schemas.microsoft.com/office/drawing/2014/main" id="{88AC9414-87BE-CD44-B065-9E1A8A12B8F9}"/>
              </a:ext>
            </a:extLst>
          </p:cNvPr>
          <p:cNvSpPr>
            <a:spLocks noGrp="1"/>
          </p:cNvSpPr>
          <p:nvPr>
            <p:ph idx="1"/>
          </p:nvPr>
        </p:nvSpPr>
        <p:spPr/>
        <p:txBody>
          <a:bodyPr>
            <a:normAutofit/>
          </a:bodyPr>
          <a:lstStyle/>
          <a:p>
            <a:pPr>
              <a:lnSpc>
                <a:spcPct val="100000"/>
              </a:lnSpc>
            </a:pPr>
            <a:r>
              <a:rPr lang="en-GB" sz="4400" dirty="0"/>
              <a:t>Recent development in long read sequencing technologies:</a:t>
            </a:r>
          </a:p>
          <a:p>
            <a:pPr lvl="1">
              <a:lnSpc>
                <a:spcPct val="100000"/>
              </a:lnSpc>
            </a:pPr>
            <a:r>
              <a:rPr lang="en-GB" sz="4000" dirty="0"/>
              <a:t>PacBio HiFi reads are 99.9% accurate and up to 15 </a:t>
            </a:r>
            <a:r>
              <a:rPr lang="en-GB" sz="4000" dirty="0" err="1"/>
              <a:t>kbp</a:t>
            </a:r>
            <a:r>
              <a:rPr lang="en-GB" sz="4000" dirty="0"/>
              <a:t> long!</a:t>
            </a:r>
          </a:p>
          <a:p>
            <a:pPr lvl="1">
              <a:lnSpc>
                <a:spcPct val="100000"/>
              </a:lnSpc>
            </a:pPr>
            <a:r>
              <a:rPr lang="en-GB" sz="4000" dirty="0"/>
              <a:t>Still not as many reads as Illumina sequencing, but there is no need for denoise. </a:t>
            </a:r>
          </a:p>
          <a:p>
            <a:pPr lvl="1">
              <a:lnSpc>
                <a:spcPct val="100000"/>
              </a:lnSpc>
            </a:pPr>
            <a:r>
              <a:rPr lang="en-GB" sz="4000" dirty="0"/>
              <a:t>The much longer reads have a higher phylogenetic signal </a:t>
            </a:r>
          </a:p>
        </p:txBody>
      </p:sp>
      <p:pic>
        <p:nvPicPr>
          <p:cNvPr id="4" name="Picture 3">
            <a:extLst>
              <a:ext uri="{FF2B5EF4-FFF2-40B4-BE49-F238E27FC236}">
                <a16:creationId xmlns:a16="http://schemas.microsoft.com/office/drawing/2014/main" id="{7961BBD9-1BA3-1243-AF11-166CDAC37A76}"/>
              </a:ext>
            </a:extLst>
          </p:cNvPr>
          <p:cNvPicPr>
            <a:picLocks noChangeAspect="1"/>
          </p:cNvPicPr>
          <p:nvPr/>
        </p:nvPicPr>
        <p:blipFill>
          <a:blip r:embed="rId2"/>
          <a:stretch>
            <a:fillRect/>
          </a:stretch>
        </p:blipFill>
        <p:spPr>
          <a:xfrm>
            <a:off x="312261" y="8700770"/>
            <a:ext cx="2451100" cy="825500"/>
          </a:xfrm>
          <a:prstGeom prst="rect">
            <a:avLst/>
          </a:prstGeom>
        </p:spPr>
      </p:pic>
      <p:sp>
        <p:nvSpPr>
          <p:cNvPr id="5" name="TextBox 4">
            <a:extLst>
              <a:ext uri="{FF2B5EF4-FFF2-40B4-BE49-F238E27FC236}">
                <a16:creationId xmlns:a16="http://schemas.microsoft.com/office/drawing/2014/main" id="{6D96F486-34E5-A346-A5F5-2A8DF9C713A8}"/>
              </a:ext>
            </a:extLst>
          </p:cNvPr>
          <p:cNvSpPr txBox="1"/>
          <p:nvPr/>
        </p:nvSpPr>
        <p:spPr>
          <a:xfrm>
            <a:off x="9554059" y="9113520"/>
            <a:ext cx="4166653" cy="369332"/>
          </a:xfrm>
          <a:prstGeom prst="rect">
            <a:avLst/>
          </a:prstGeom>
          <a:noFill/>
        </p:spPr>
        <p:txBody>
          <a:bodyPr wrap="none" rtlCol="0">
            <a:spAutoFit/>
          </a:bodyPr>
          <a:lstStyle/>
          <a:p>
            <a:r>
              <a:rPr lang="en-GB" dirty="0"/>
              <a:t>https://</a:t>
            </a:r>
            <a:r>
              <a:rPr lang="en-GB" dirty="0" err="1"/>
              <a:t>doi.org</a:t>
            </a:r>
            <a:r>
              <a:rPr lang="en-GB" dirty="0"/>
              <a:t>/10.1111/1755-0998.13117</a:t>
            </a:r>
          </a:p>
        </p:txBody>
      </p:sp>
      <p:pic>
        <p:nvPicPr>
          <p:cNvPr id="8" name="Picture 7">
            <a:extLst>
              <a:ext uri="{FF2B5EF4-FFF2-40B4-BE49-F238E27FC236}">
                <a16:creationId xmlns:a16="http://schemas.microsoft.com/office/drawing/2014/main" id="{CA77641D-8670-F940-AA4D-79E1B27A3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181" y="6139180"/>
            <a:ext cx="5978950" cy="3387090"/>
          </a:xfrm>
          <a:prstGeom prst="rect">
            <a:avLst/>
          </a:prstGeom>
        </p:spPr>
      </p:pic>
    </p:spTree>
    <p:extLst>
      <p:ext uri="{BB962C8B-B14F-4D97-AF65-F5344CB8AC3E}">
        <p14:creationId xmlns:p14="http://schemas.microsoft.com/office/powerpoint/2010/main" val="3065994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28DA-6498-3746-A589-D6A8EAC55335}"/>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5744EC52-D404-6243-95F4-32443958E202}"/>
              </a:ext>
            </a:extLst>
          </p:cNvPr>
          <p:cNvSpPr>
            <a:spLocks noGrp="1"/>
          </p:cNvSpPr>
          <p:nvPr>
            <p:ph idx="1"/>
          </p:nvPr>
        </p:nvSpPr>
        <p:spPr/>
        <p:txBody>
          <a:bodyPr/>
          <a:lstStyle/>
          <a:p>
            <a:r>
              <a:rPr lang="en-GB" dirty="0"/>
              <a:t>Resources: </a:t>
            </a:r>
          </a:p>
          <a:p>
            <a:r>
              <a:rPr lang="en-GB" dirty="0"/>
              <a:t>The developer has a nice tutorial</a:t>
            </a:r>
          </a:p>
          <a:p>
            <a:pPr lvl="1"/>
            <a:r>
              <a:rPr lang="en-GB" dirty="0">
                <a:hlinkClick r:id="rId2"/>
              </a:rPr>
              <a:t>https://benjjneb.github.io/dada2/</a:t>
            </a:r>
            <a:endParaRPr lang="en-GB" dirty="0"/>
          </a:p>
          <a:p>
            <a:pPr lvl="1"/>
            <a:r>
              <a:rPr lang="en-GB" dirty="0">
                <a:hlinkClick r:id="rId3"/>
              </a:rPr>
              <a:t>https://benjjneb.github.io/dada2/tutorial.html</a:t>
            </a:r>
            <a:endParaRPr lang="en-GB" dirty="0"/>
          </a:p>
          <a:p>
            <a:r>
              <a:rPr lang="en-GB" dirty="0"/>
              <a:t>DADA2 for ITS</a:t>
            </a:r>
          </a:p>
          <a:p>
            <a:pPr lvl="1"/>
            <a:r>
              <a:rPr lang="en-GB" dirty="0">
                <a:hlinkClick r:id="rId4"/>
              </a:rPr>
              <a:t>https://benjjneb.github.io/dada2/ITS_workflow.html</a:t>
            </a:r>
            <a:endParaRPr lang="en-GB" dirty="0"/>
          </a:p>
          <a:p>
            <a:endParaRPr lang="en-GB" dirty="0"/>
          </a:p>
          <a:p>
            <a:endParaRPr lang="en-GB" dirty="0"/>
          </a:p>
        </p:txBody>
      </p:sp>
    </p:spTree>
    <p:extLst>
      <p:ext uri="{BB962C8B-B14F-4D97-AF65-F5344CB8AC3E}">
        <p14:creationId xmlns:p14="http://schemas.microsoft.com/office/powerpoint/2010/main" val="1129627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2" name="DADA2 assumptions"/>
          <p:cNvSpPr txBox="1">
            <a:spLocks noGrp="1"/>
          </p:cNvSpPr>
          <p:nvPr>
            <p:ph type="title"/>
          </p:nvPr>
        </p:nvSpPr>
        <p:spPr>
          <a:prstGeom prst="rect">
            <a:avLst/>
          </a:prstGeom>
        </p:spPr>
        <p:txBody>
          <a:bodyPr>
            <a:normAutofit/>
          </a:bodyPr>
          <a:lstStyle/>
          <a:p>
            <a:r>
              <a:rPr dirty="0"/>
              <a:t>DADA2</a:t>
            </a:r>
          </a:p>
        </p:txBody>
      </p:sp>
      <p:sp>
        <p:nvSpPr>
          <p:cNvPr id="5" name="Content Placeholder 4">
            <a:extLst>
              <a:ext uri="{FF2B5EF4-FFF2-40B4-BE49-F238E27FC236}">
                <a16:creationId xmlns:a16="http://schemas.microsoft.com/office/drawing/2014/main" id="{03DBDFB2-B8D9-0E4E-A4C9-04794134824B}"/>
              </a:ext>
            </a:extLst>
          </p:cNvPr>
          <p:cNvSpPr>
            <a:spLocks noGrp="1"/>
          </p:cNvSpPr>
          <p:nvPr>
            <p:ph idx="1"/>
          </p:nvPr>
        </p:nvSpPr>
        <p:spPr/>
        <p:txBody>
          <a:bodyPr>
            <a:normAutofit fontScale="92500" lnSpcReduction="10000"/>
          </a:bodyPr>
          <a:lstStyle/>
          <a:p>
            <a:pPr>
              <a:lnSpc>
                <a:spcPct val="110000"/>
              </a:lnSpc>
              <a:spcBef>
                <a:spcPts val="0"/>
              </a:spcBef>
            </a:pPr>
            <a:r>
              <a:rPr lang="en-GB" b="1" dirty="0"/>
              <a:t>Build error model</a:t>
            </a:r>
          </a:p>
          <a:p>
            <a:pPr lvl="1">
              <a:lnSpc>
                <a:spcPct val="110000"/>
              </a:lnSpc>
              <a:spcBef>
                <a:spcPts val="0"/>
              </a:spcBef>
            </a:pPr>
            <a:r>
              <a:rPr lang="en-GB" dirty="0"/>
              <a:t>Assumption: Errors occurs independently within a read </a:t>
            </a:r>
          </a:p>
          <a:p>
            <a:pPr lvl="1">
              <a:lnSpc>
                <a:spcPct val="110000"/>
              </a:lnSpc>
              <a:spcBef>
                <a:spcPts val="0"/>
              </a:spcBef>
            </a:pPr>
            <a:r>
              <a:rPr lang="en-GB" dirty="0"/>
              <a:t>Assumption: Errors occurs independently between reads</a:t>
            </a:r>
          </a:p>
          <a:p>
            <a:pPr lvl="1">
              <a:lnSpc>
                <a:spcPct val="110000"/>
              </a:lnSpc>
              <a:spcBef>
                <a:spcPts val="0"/>
              </a:spcBef>
            </a:pPr>
            <a:r>
              <a:rPr lang="en-GB" dirty="0"/>
              <a:t>The rate at which an amplicon read with sequence </a:t>
            </a:r>
            <a:r>
              <a:rPr lang="en-GB" i="1" dirty="0" err="1"/>
              <a:t>i</a:t>
            </a:r>
            <a:r>
              <a:rPr lang="en-GB" dirty="0"/>
              <a:t> is produced from sample sequence </a:t>
            </a:r>
            <a:r>
              <a:rPr lang="en-GB" i="1" dirty="0"/>
              <a:t>j</a:t>
            </a:r>
            <a:r>
              <a:rPr lang="en-GB" dirty="0"/>
              <a:t> is the product of the transition probabilities of the aligned nucleotides:</a:t>
            </a:r>
            <a:endParaRPr lang="en-GB" sz="3600" dirty="0"/>
          </a:p>
          <a:p>
            <a:pPr lvl="1">
              <a:lnSpc>
                <a:spcPct val="110000"/>
              </a:lnSpc>
              <a:spcBef>
                <a:spcPts val="0"/>
              </a:spcBef>
            </a:pPr>
            <a:endParaRPr lang="en-GB" sz="3600" dirty="0"/>
          </a:p>
          <a:p>
            <a:pPr lvl="1">
              <a:lnSpc>
                <a:spcPct val="110000"/>
              </a:lnSpc>
              <a:spcBef>
                <a:spcPts val="0"/>
              </a:spcBef>
            </a:pPr>
            <a:endParaRPr lang="en-GB" sz="3600" dirty="0"/>
          </a:p>
          <a:p>
            <a:pPr lvl="1">
              <a:lnSpc>
                <a:spcPct val="110000"/>
              </a:lnSpc>
              <a:spcBef>
                <a:spcPts val="0"/>
              </a:spcBef>
            </a:pPr>
            <a:endParaRPr lang="en-GB" sz="3600" dirty="0"/>
          </a:p>
          <a:p>
            <a:pPr lvl="1">
              <a:lnSpc>
                <a:spcPct val="110000"/>
              </a:lnSpc>
              <a:spcBef>
                <a:spcPts val="0"/>
              </a:spcBef>
            </a:pPr>
            <a:r>
              <a:rPr lang="en-GB" dirty="0"/>
              <a:t>The transition probability between aligned nucleotides depend on the original nucleotide, substituting nucleotide, and associated quality score, for example, p(A→C, 35). </a:t>
            </a:r>
          </a:p>
          <a:p>
            <a:pPr lvl="1">
              <a:lnSpc>
                <a:spcPct val="110000"/>
              </a:lnSpc>
              <a:spcBef>
                <a:spcPts val="0"/>
              </a:spcBef>
            </a:pPr>
            <a:r>
              <a:rPr lang="en-GB" dirty="0"/>
              <a:t>After sequence alignment, the error rate </a:t>
            </a:r>
            <a:r>
              <a:rPr lang="el-GR" i="1" dirty="0"/>
              <a:t>λ</a:t>
            </a:r>
            <a:r>
              <a:rPr lang="en-GB" i="1" dirty="0"/>
              <a:t>ji</a:t>
            </a:r>
            <a:r>
              <a:rPr lang="en-GB" dirty="0"/>
              <a:t> is calculated and stored. </a:t>
            </a:r>
          </a:p>
        </p:txBody>
      </p:sp>
      <mc:AlternateContent xmlns:mc="http://schemas.openxmlformats.org/markup-compatibility/2006" xmlns:a14="http://schemas.microsoft.com/office/drawing/2010/main">
        <mc:Choice Requires="a14">
          <p:sp>
            <p:nvSpPr>
              <p:cNvPr id="646" name="Equation"/>
              <p:cNvSpPr txBox="1"/>
              <p:nvPr/>
            </p:nvSpPr>
            <p:spPr>
              <a:xfrm>
                <a:off x="5327104" y="5371858"/>
                <a:ext cx="5466112" cy="974626"/>
              </a:xfrm>
              <a:prstGeom prst="rect">
                <a:avLst/>
              </a:prstGeom>
              <a:ln w="12700">
                <a:miter lim="400000"/>
              </a:ln>
            </p:spPr>
            <p:txBody>
              <a:bodyPr wrap="none" lIns="0" tIns="0" rIns="0" bIns="0">
                <a:spAutoFit/>
              </a:bodyPr>
              <a:lstStyle/>
              <a:p>
                <a:pPr defTabSz="1219261"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200" i="1" smtClean="0">
                              <a:solidFill>
                                <a:srgbClr val="525252"/>
                              </a:solidFill>
                              <a:latin typeface="Cambria Math" panose="02040503050406030204" pitchFamily="18" charset="0"/>
                            </a:rPr>
                          </m:ctrlPr>
                        </m:sSubPr>
                        <m:e>
                          <m:r>
                            <a:rPr sz="3200" i="1">
                              <a:solidFill>
                                <a:srgbClr val="525252"/>
                              </a:solidFill>
                              <a:latin typeface="Cambria Math" panose="02040503050406030204" pitchFamily="18" charset="0"/>
                            </a:rPr>
                            <m:t>𝜆</m:t>
                          </m:r>
                        </m:e>
                        <m:sub>
                          <m:r>
                            <a:rPr sz="3200" i="1">
                              <a:solidFill>
                                <a:srgbClr val="525252"/>
                              </a:solidFill>
                              <a:latin typeface="Cambria Math" panose="02040503050406030204" pitchFamily="18" charset="0"/>
                            </a:rPr>
                            <m:t>𝑗</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𝑖</m:t>
                          </m:r>
                        </m:sub>
                      </m:sSub>
                      <m:r>
                        <a:rPr sz="3200" i="1">
                          <a:solidFill>
                            <a:srgbClr val="525252"/>
                          </a:solidFill>
                          <a:latin typeface="Cambria Math" panose="02040503050406030204" pitchFamily="18" charset="0"/>
                        </a:rPr>
                        <m:t>=</m:t>
                      </m:r>
                      <m:limUpp>
                        <m:limUppPr>
                          <m:ctrlPr>
                            <a:rPr sz="3200" i="1">
                              <a:solidFill>
                                <a:srgbClr val="525252"/>
                              </a:solidFill>
                              <a:latin typeface="Cambria Math" panose="02040503050406030204" pitchFamily="18" charset="0"/>
                            </a:rPr>
                          </m:ctrlPr>
                        </m:limUppPr>
                        <m:e>
                          <m:limLow>
                            <m:limLowPr>
                              <m:ctrlPr>
                                <a:rPr sz="3200" i="1">
                                  <a:solidFill>
                                    <a:srgbClr val="525252"/>
                                  </a:solidFill>
                                  <a:latin typeface="Cambria Math" panose="02040503050406030204" pitchFamily="18" charset="0"/>
                                </a:rPr>
                              </m:ctrlPr>
                            </m:limLowPr>
                            <m:e>
                              <m:r>
                                <a:rPr sz="3200" i="1">
                                  <a:solidFill>
                                    <a:srgbClr val="525252"/>
                                  </a:solidFill>
                                  <a:latin typeface="Cambria Math" panose="02040503050406030204" pitchFamily="18" charset="0"/>
                                </a:rPr>
                                <m:t>∏</m:t>
                              </m:r>
                            </m:e>
                            <m:lim>
                              <m:r>
                                <a:rPr sz="3200" i="1">
                                  <a:solidFill>
                                    <a:srgbClr val="525252"/>
                                  </a:solidFill>
                                  <a:latin typeface="Cambria Math" panose="02040503050406030204" pitchFamily="18" charset="0"/>
                                </a:rPr>
                                <m:t>𝑙</m:t>
                              </m:r>
                              <m:r>
                                <a:rPr sz="3200" i="1">
                                  <a:solidFill>
                                    <a:srgbClr val="525252"/>
                                  </a:solidFill>
                                  <a:latin typeface="Cambria Math" panose="02040503050406030204" pitchFamily="18" charset="0"/>
                                </a:rPr>
                                <m:t>=0</m:t>
                              </m:r>
                            </m:lim>
                          </m:limLow>
                        </m:e>
                        <m:lim>
                          <m:r>
                            <a:rPr sz="3200" i="1">
                              <a:solidFill>
                                <a:srgbClr val="525252"/>
                              </a:solidFill>
                              <a:latin typeface="Cambria Math" panose="02040503050406030204" pitchFamily="18" charset="0"/>
                            </a:rPr>
                            <m:t>𝐿</m:t>
                          </m:r>
                        </m:lim>
                      </m:limUpp>
                      <m:r>
                        <a:rPr sz="3200" i="1">
                          <a:solidFill>
                            <a:srgbClr val="525252"/>
                          </a:solidFill>
                          <a:latin typeface="Cambria Math" panose="02040503050406030204" pitchFamily="18" charset="0"/>
                        </a:rPr>
                        <m:t>𝑝</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𝑗</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𝑙</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𝑖</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𝑙</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𝑞</m:t>
                      </m:r>
                      <m:r>
                        <a:rPr sz="3200" i="1">
                          <a:solidFill>
                            <a:srgbClr val="525252"/>
                          </a:solidFill>
                          <a:latin typeface="Cambria Math" panose="02040503050406030204" pitchFamily="18" charset="0"/>
                        </a:rPr>
                        <m:t>(</m:t>
                      </m:r>
                      <m:r>
                        <a:rPr sz="3200" i="1">
                          <a:solidFill>
                            <a:srgbClr val="525252"/>
                          </a:solidFill>
                          <a:latin typeface="Cambria Math" panose="02040503050406030204" pitchFamily="18" charset="0"/>
                        </a:rPr>
                        <m:t>𝑙</m:t>
                      </m:r>
                      <m:r>
                        <a:rPr sz="3200" i="1">
                          <a:solidFill>
                            <a:srgbClr val="525252"/>
                          </a:solidFill>
                          <a:latin typeface="Cambria Math" panose="02040503050406030204" pitchFamily="18" charset="0"/>
                        </a:rPr>
                        <m:t>))))</m:t>
                      </m:r>
                    </m:oMath>
                  </m:oMathPara>
                </a14:m>
                <a:endParaRPr sz="3200" dirty="0">
                  <a:solidFill>
                    <a:srgbClr val="535353"/>
                  </a:solidFill>
                </a:endParaRPr>
              </a:p>
            </p:txBody>
          </p:sp>
        </mc:Choice>
        <mc:Fallback xmlns="">
          <p:sp>
            <p:nvSpPr>
              <p:cNvPr id="646" name="Equation"/>
              <p:cNvSpPr txBox="1">
                <a:spLocks noRot="1" noChangeAspect="1" noMove="1" noResize="1" noEditPoints="1" noAdjustHandles="1" noChangeArrowheads="1" noChangeShapeType="1" noTextEdit="1"/>
              </p:cNvSpPr>
              <p:nvPr/>
            </p:nvSpPr>
            <p:spPr>
              <a:xfrm>
                <a:off x="5327104" y="5371858"/>
                <a:ext cx="5466112" cy="974626"/>
              </a:xfrm>
              <a:prstGeom prst="rect">
                <a:avLst/>
              </a:prstGeom>
              <a:blipFill>
                <a:blip r:embed="rId2"/>
                <a:stretch>
                  <a:fillRect l="-1389" r="-2083" b="-10256"/>
                </a:stretch>
              </a:blipFill>
              <a:ln w="12700">
                <a:miter lim="400000"/>
              </a:ln>
            </p:spPr>
            <p:txBody>
              <a:bodyPr/>
              <a:lstStyle/>
              <a:p>
                <a:r>
                  <a:rPr lang="en-GB">
                    <a:noFill/>
                  </a:rPr>
                  <a:t> </a:t>
                </a:r>
              </a:p>
            </p:txBody>
          </p:sp>
        </mc:Fallback>
      </mc:AlternateContent>
      <p:sp>
        <p:nvSpPr>
          <p:cNvPr id="6" name="TextBox 5">
            <a:extLst>
              <a:ext uri="{FF2B5EF4-FFF2-40B4-BE49-F238E27FC236}">
                <a16:creationId xmlns:a16="http://schemas.microsoft.com/office/drawing/2014/main" id="{CFC51121-9D57-1B4D-B9FA-ED781F02E322}"/>
              </a:ext>
            </a:extLst>
          </p:cNvPr>
          <p:cNvSpPr txBox="1"/>
          <p:nvPr/>
        </p:nvSpPr>
        <p:spPr>
          <a:xfrm>
            <a:off x="14387512" y="9234310"/>
            <a:ext cx="2227276" cy="369332"/>
          </a:xfrm>
          <a:prstGeom prst="rect">
            <a:avLst/>
          </a:prstGeom>
          <a:noFill/>
        </p:spPr>
        <p:txBody>
          <a:bodyPr wrap="none" rtlCol="0">
            <a:spAutoFit/>
          </a:bodyPr>
          <a:lstStyle/>
          <a:p>
            <a:r>
              <a:rPr lang="en-GB" dirty="0"/>
              <a:t>Callahan et al., (2016)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4F66-6F4F-544F-8E40-3C2D5AB2A17E}"/>
              </a:ext>
            </a:extLst>
          </p:cNvPr>
          <p:cNvSpPr>
            <a:spLocks noGrp="1"/>
          </p:cNvSpPr>
          <p:nvPr>
            <p:ph type="title"/>
          </p:nvPr>
        </p:nvSpPr>
        <p:spPr/>
        <p:txBody>
          <a:bodyPr/>
          <a:lstStyle/>
          <a:p>
            <a:r>
              <a:rPr lang="en-GB" dirty="0"/>
              <a:t>DADA2 - Error model</a:t>
            </a:r>
          </a:p>
        </p:txBody>
      </p:sp>
      <p:pic>
        <p:nvPicPr>
          <p:cNvPr id="5" name="Content Placeholder 4">
            <a:extLst>
              <a:ext uri="{FF2B5EF4-FFF2-40B4-BE49-F238E27FC236}">
                <a16:creationId xmlns:a16="http://schemas.microsoft.com/office/drawing/2014/main" id="{2CCA1DF1-E200-BA45-A068-58D09C5D6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2001" y="2156562"/>
            <a:ext cx="10356259" cy="7249381"/>
          </a:xfrm>
        </p:spPr>
      </p:pic>
    </p:spTree>
    <p:extLst>
      <p:ext uri="{BB962C8B-B14F-4D97-AF65-F5344CB8AC3E}">
        <p14:creationId xmlns:p14="http://schemas.microsoft.com/office/powerpoint/2010/main" val="1411289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4F66-6F4F-544F-8E40-3C2D5AB2A17E}"/>
              </a:ext>
            </a:extLst>
          </p:cNvPr>
          <p:cNvSpPr>
            <a:spLocks noGrp="1"/>
          </p:cNvSpPr>
          <p:nvPr>
            <p:ph type="title"/>
          </p:nvPr>
        </p:nvSpPr>
        <p:spPr/>
        <p:txBody>
          <a:bodyPr/>
          <a:lstStyle/>
          <a:p>
            <a:r>
              <a:rPr lang="en-GB" dirty="0"/>
              <a:t>DADA2 - Error model</a:t>
            </a:r>
          </a:p>
        </p:txBody>
      </p:sp>
      <p:pic>
        <p:nvPicPr>
          <p:cNvPr id="5" name="Content Placeholder 4">
            <a:extLst>
              <a:ext uri="{FF2B5EF4-FFF2-40B4-BE49-F238E27FC236}">
                <a16:creationId xmlns:a16="http://schemas.microsoft.com/office/drawing/2014/main" id="{2CCA1DF1-E200-BA45-A068-58D09C5D6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2001" y="2404535"/>
            <a:ext cx="10356259" cy="7249381"/>
          </a:xfrm>
        </p:spPr>
      </p:pic>
    </p:spTree>
    <p:extLst>
      <p:ext uri="{BB962C8B-B14F-4D97-AF65-F5344CB8AC3E}">
        <p14:creationId xmlns:p14="http://schemas.microsoft.com/office/powerpoint/2010/main" val="3495376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 name="DADA2 assumptions"/>
          <p:cNvSpPr txBox="1">
            <a:spLocks noGrp="1"/>
          </p:cNvSpPr>
          <p:nvPr>
            <p:ph type="title"/>
          </p:nvPr>
        </p:nvSpPr>
        <p:spPr>
          <a:prstGeom prst="rect">
            <a:avLst/>
          </a:prstGeom>
        </p:spPr>
        <p:txBody>
          <a:bodyPr>
            <a:normAutofit/>
          </a:bodyPr>
          <a:lstStyle/>
          <a:p>
            <a:r>
              <a:rPr dirty="0"/>
              <a:t>DADA2</a:t>
            </a:r>
          </a:p>
        </p:txBody>
      </p:sp>
      <p:sp>
        <p:nvSpPr>
          <p:cNvPr id="2" name="Content Placeholder 1">
            <a:extLst>
              <a:ext uri="{FF2B5EF4-FFF2-40B4-BE49-F238E27FC236}">
                <a16:creationId xmlns:a16="http://schemas.microsoft.com/office/drawing/2014/main" id="{7CE95426-AC3B-FC44-B636-516AC3EE4BF3}"/>
              </a:ext>
            </a:extLst>
          </p:cNvPr>
          <p:cNvSpPr>
            <a:spLocks noGrp="1"/>
          </p:cNvSpPr>
          <p:nvPr>
            <p:ph idx="1"/>
          </p:nvPr>
        </p:nvSpPr>
        <p:spPr/>
        <p:txBody>
          <a:bodyPr>
            <a:normAutofit fontScale="92500" lnSpcReduction="10000"/>
          </a:bodyPr>
          <a:lstStyle/>
          <a:p>
            <a:pPr>
              <a:lnSpc>
                <a:spcPct val="120000"/>
              </a:lnSpc>
              <a:spcBef>
                <a:spcPts val="0"/>
              </a:spcBef>
            </a:pPr>
            <a:r>
              <a:rPr lang="en-GB" b="1" dirty="0"/>
              <a:t>The abundance p-value.</a:t>
            </a:r>
            <a:endParaRPr lang="en-GB" sz="4169" b="1" dirty="0"/>
          </a:p>
          <a:p>
            <a:pPr lvl="1">
              <a:lnSpc>
                <a:spcPct val="120000"/>
              </a:lnSpc>
              <a:spcBef>
                <a:spcPts val="0"/>
              </a:spcBef>
            </a:pPr>
            <a:r>
              <a:rPr lang="en-GB" sz="3600" dirty="0"/>
              <a:t>The number of </a:t>
            </a:r>
            <a:r>
              <a:rPr lang="en-GB" sz="3600" u="sng" dirty="0"/>
              <a:t>amplicon reads </a:t>
            </a:r>
            <a:r>
              <a:rPr lang="en-GB" sz="3600" dirty="0"/>
              <a:t>with sequence </a:t>
            </a:r>
            <a:r>
              <a:rPr lang="en-GB" sz="3600" i="1" dirty="0" err="1"/>
              <a:t>i</a:t>
            </a:r>
            <a:r>
              <a:rPr lang="en-GB" sz="3600" dirty="0"/>
              <a:t> that will be produced from </a:t>
            </a:r>
            <a:r>
              <a:rPr lang="en-GB" sz="3600" u="sng" dirty="0"/>
              <a:t>sample sequence</a:t>
            </a:r>
            <a:r>
              <a:rPr lang="en-GB" sz="3600" i="1" u="sng" dirty="0"/>
              <a:t> </a:t>
            </a:r>
            <a:r>
              <a:rPr lang="en-GB" sz="3600" i="1" dirty="0"/>
              <a:t>j </a:t>
            </a:r>
            <a:r>
              <a:rPr lang="en-GB" sz="3600" dirty="0"/>
              <a:t>is Poisson distributed with expectation equal to an error rate </a:t>
            </a:r>
            <a:r>
              <a:rPr lang="el-GR" sz="3600" i="1" dirty="0"/>
              <a:t>λ</a:t>
            </a:r>
            <a:r>
              <a:rPr lang="en-GB" sz="3600" i="1" dirty="0"/>
              <a:t>ji </a:t>
            </a:r>
            <a:r>
              <a:rPr lang="en-GB" sz="3600" dirty="0"/>
              <a:t>multiplied by the expected reads of sample sequence </a:t>
            </a:r>
            <a:r>
              <a:rPr lang="en-GB" sz="3600" i="1" dirty="0"/>
              <a:t>j</a:t>
            </a:r>
          </a:p>
          <a:p>
            <a:pPr>
              <a:lnSpc>
                <a:spcPct val="120000"/>
              </a:lnSpc>
              <a:spcBef>
                <a:spcPts val="0"/>
              </a:spcBef>
            </a:pPr>
            <a:endParaRPr lang="en-GB" sz="4169" dirty="0"/>
          </a:p>
          <a:p>
            <a:pPr>
              <a:lnSpc>
                <a:spcPct val="120000"/>
              </a:lnSpc>
              <a:spcBef>
                <a:spcPts val="0"/>
              </a:spcBef>
            </a:pPr>
            <a:endParaRPr lang="en-GB" sz="4169" dirty="0"/>
          </a:p>
          <a:p>
            <a:pPr>
              <a:lnSpc>
                <a:spcPct val="120000"/>
              </a:lnSpc>
              <a:spcBef>
                <a:spcPts val="0"/>
              </a:spcBef>
            </a:pPr>
            <a:endParaRPr lang="en-GB" sz="4169" dirty="0"/>
          </a:p>
          <a:p>
            <a:pPr lvl="1">
              <a:lnSpc>
                <a:spcPct val="120000"/>
              </a:lnSpc>
              <a:spcBef>
                <a:spcPts val="0"/>
              </a:spcBef>
            </a:pPr>
            <a:r>
              <a:rPr lang="en-GB" dirty="0"/>
              <a:t>A low </a:t>
            </a:r>
            <a:r>
              <a:rPr lang="en-GB" dirty="0" err="1"/>
              <a:t>pA</a:t>
            </a:r>
            <a:r>
              <a:rPr lang="en-GB" dirty="0"/>
              <a:t> indicates that there are more reads of sequence </a:t>
            </a:r>
            <a:r>
              <a:rPr lang="en-GB" i="1" dirty="0" err="1"/>
              <a:t>i</a:t>
            </a:r>
            <a:r>
              <a:rPr lang="en-GB" dirty="0"/>
              <a:t> than can be explained by errors introduced during the amplification and sequencing of </a:t>
            </a:r>
            <a:r>
              <a:rPr lang="en-GB" i="1" dirty="0" err="1"/>
              <a:t>nj</a:t>
            </a:r>
            <a:r>
              <a:rPr lang="en-GB" dirty="0"/>
              <a:t> copies of sample sequence </a:t>
            </a:r>
            <a:r>
              <a:rPr lang="en-GB" i="1" dirty="0"/>
              <a:t>j</a:t>
            </a:r>
            <a:r>
              <a:rPr lang="en-GB" dirty="0"/>
              <a:t>.</a:t>
            </a:r>
            <a:endParaRPr lang="en-GB" sz="3600" dirty="0"/>
          </a:p>
          <a:p>
            <a:pPr>
              <a:lnSpc>
                <a:spcPct val="120000"/>
              </a:lnSpc>
              <a:spcBef>
                <a:spcPts val="0"/>
              </a:spcBef>
            </a:pPr>
            <a:endParaRPr lang="en-GB" sz="4169" dirty="0"/>
          </a:p>
          <a:p>
            <a:pPr>
              <a:lnSpc>
                <a:spcPct val="120000"/>
              </a:lnSpc>
              <a:spcBef>
                <a:spcPts val="0"/>
              </a:spcBef>
            </a:pPr>
            <a:endParaRPr lang="en-GB" sz="4169" dirty="0"/>
          </a:p>
          <a:p>
            <a:pPr>
              <a:lnSpc>
                <a:spcPct val="120000"/>
              </a:lnSpc>
              <a:spcBef>
                <a:spcPts val="0"/>
              </a:spcBef>
            </a:pPr>
            <a:endParaRPr lang="en-GB" sz="4169" dirty="0"/>
          </a:p>
          <a:p>
            <a:pPr>
              <a:lnSpc>
                <a:spcPct val="120000"/>
              </a:lnSpc>
              <a:spcBef>
                <a:spcPts val="0"/>
              </a:spcBef>
            </a:pPr>
            <a:endParaRPr lang="en-GB" dirty="0"/>
          </a:p>
        </p:txBody>
      </p:sp>
      <p:pic>
        <p:nvPicPr>
          <p:cNvPr id="4" name="Picture 3">
            <a:extLst>
              <a:ext uri="{FF2B5EF4-FFF2-40B4-BE49-F238E27FC236}">
                <a16:creationId xmlns:a16="http://schemas.microsoft.com/office/drawing/2014/main" id="{80293198-212B-CD44-91BB-623AA69FF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403" y="5264806"/>
            <a:ext cx="6317456" cy="122332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A81E-6005-EA4E-893F-0ED331E8268B}"/>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20B363C4-C553-5346-A043-E7E1D9305210}"/>
              </a:ext>
            </a:extLst>
          </p:cNvPr>
          <p:cNvSpPr>
            <a:spLocks noGrp="1"/>
          </p:cNvSpPr>
          <p:nvPr>
            <p:ph idx="1"/>
          </p:nvPr>
        </p:nvSpPr>
        <p:spPr/>
        <p:txBody>
          <a:bodyPr>
            <a:normAutofit/>
          </a:bodyPr>
          <a:lstStyle/>
          <a:p>
            <a:r>
              <a:rPr lang="en-GB" b="1" dirty="0"/>
              <a:t>The divisive partitioning algorithm.</a:t>
            </a:r>
          </a:p>
          <a:p>
            <a:pPr lvl="1"/>
            <a:r>
              <a:rPr lang="en-GB" dirty="0"/>
              <a:t>Amplicon reads with the same sequence are grouped into unique sequences with an associated abundance and consensus quality profiles (aka dereplicated).</a:t>
            </a:r>
          </a:p>
          <a:p>
            <a:pPr lvl="1"/>
            <a:r>
              <a:rPr lang="en-GB" dirty="0"/>
              <a:t>The algorithm is initiated by placing all sequences in a single partition with the most abundant as the centre. </a:t>
            </a:r>
          </a:p>
          <a:p>
            <a:pPr lvl="1"/>
            <a:r>
              <a:rPr lang="en-GB" dirty="0"/>
              <a:t>All unique sequences are compare to the centre</a:t>
            </a:r>
          </a:p>
          <a:p>
            <a:pPr lvl="1"/>
            <a:r>
              <a:rPr lang="en-GB" dirty="0"/>
              <a:t>Calculate error rates</a:t>
            </a:r>
          </a:p>
          <a:p>
            <a:pPr lvl="1"/>
            <a:r>
              <a:rPr lang="en-GB" dirty="0"/>
              <a:t>Calculate abundance p-value </a:t>
            </a:r>
          </a:p>
          <a:p>
            <a:endParaRPr lang="en-GB" b="1" dirty="0"/>
          </a:p>
        </p:txBody>
      </p:sp>
    </p:spTree>
    <p:extLst>
      <p:ext uri="{BB962C8B-B14F-4D97-AF65-F5344CB8AC3E}">
        <p14:creationId xmlns:p14="http://schemas.microsoft.com/office/powerpoint/2010/main" val="3570424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A81E-6005-EA4E-893F-0ED331E8268B}"/>
              </a:ext>
            </a:extLst>
          </p:cNvPr>
          <p:cNvSpPr>
            <a:spLocks noGrp="1"/>
          </p:cNvSpPr>
          <p:nvPr>
            <p:ph type="title"/>
          </p:nvPr>
        </p:nvSpPr>
        <p:spPr/>
        <p:txBody>
          <a:bodyPr/>
          <a:lstStyle/>
          <a:p>
            <a:r>
              <a:rPr lang="en-GB" dirty="0"/>
              <a:t>DADA2</a:t>
            </a:r>
          </a:p>
        </p:txBody>
      </p:sp>
      <p:sp>
        <p:nvSpPr>
          <p:cNvPr id="3" name="Content Placeholder 2">
            <a:extLst>
              <a:ext uri="{FF2B5EF4-FFF2-40B4-BE49-F238E27FC236}">
                <a16:creationId xmlns:a16="http://schemas.microsoft.com/office/drawing/2014/main" id="{20B363C4-C553-5346-A043-E7E1D9305210}"/>
              </a:ext>
            </a:extLst>
          </p:cNvPr>
          <p:cNvSpPr>
            <a:spLocks noGrp="1"/>
          </p:cNvSpPr>
          <p:nvPr>
            <p:ph idx="1"/>
          </p:nvPr>
        </p:nvSpPr>
        <p:spPr/>
        <p:txBody>
          <a:bodyPr>
            <a:normAutofit/>
          </a:bodyPr>
          <a:lstStyle/>
          <a:p>
            <a:r>
              <a:rPr lang="en-GB" b="1" dirty="0"/>
              <a:t>The divisive partitioning algorithm.</a:t>
            </a:r>
          </a:p>
          <a:p>
            <a:pPr lvl="1"/>
            <a:r>
              <a:rPr lang="en-GB" dirty="0"/>
              <a:t>If the smallest p-value falls below a threshold (OMEGA_A= 1e-40 (default)) a new partition is formed</a:t>
            </a:r>
          </a:p>
          <a:p>
            <a:pPr lvl="1"/>
            <a:r>
              <a:rPr lang="en-GB" dirty="0"/>
              <a:t>After the new partition is formed, every unique sequence is allowed to join the partition most likely to have produced it</a:t>
            </a:r>
          </a:p>
          <a:p>
            <a:pPr lvl="1"/>
            <a:r>
              <a:rPr lang="en-GB" dirty="0"/>
              <a:t>Repeat until all unique sequences are consistent with being produced by amplicon sequencing the </a:t>
            </a:r>
            <a:r>
              <a:rPr lang="en-GB" dirty="0" err="1"/>
              <a:t>center</a:t>
            </a:r>
            <a:r>
              <a:rPr lang="en-GB" dirty="0"/>
              <a:t> of their partition.</a:t>
            </a:r>
          </a:p>
          <a:p>
            <a:endParaRPr lang="en-GB" b="1" dirty="0"/>
          </a:p>
        </p:txBody>
      </p:sp>
    </p:spTree>
    <p:extLst>
      <p:ext uri="{BB962C8B-B14F-4D97-AF65-F5344CB8AC3E}">
        <p14:creationId xmlns:p14="http://schemas.microsoft.com/office/powerpoint/2010/main" val="205754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pPr lvl="2"/>
            <a:endParaRPr lang="en-GB" dirty="0"/>
          </a:p>
          <a:p>
            <a:endParaRPr lang="en-GB" dirty="0"/>
          </a:p>
        </p:txBody>
      </p:sp>
      <p:pic>
        <p:nvPicPr>
          <p:cNvPr id="1026" name="Picture 2" descr="Image">
            <a:extLst>
              <a:ext uri="{FF2B5EF4-FFF2-40B4-BE49-F238E27FC236}">
                <a16:creationId xmlns:a16="http://schemas.microsoft.com/office/drawing/2014/main" id="{77AC2C6B-7A11-4C76-9CE0-D44617052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4354" b="12751"/>
          <a:stretch/>
        </p:blipFill>
        <p:spPr bwMode="auto">
          <a:xfrm>
            <a:off x="2822043" y="4648153"/>
            <a:ext cx="2999638" cy="41368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3D4F55C-5E95-D247-AB15-0592F8139966}"/>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832605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5" name="DADA2"/>
          <p:cNvSpPr txBox="1">
            <a:spLocks noGrp="1"/>
          </p:cNvSpPr>
          <p:nvPr>
            <p:ph type="title"/>
          </p:nvPr>
        </p:nvSpPr>
        <p:spPr>
          <a:xfrm>
            <a:off x="474147" y="103557"/>
            <a:ext cx="16391967" cy="1676451"/>
          </a:xfrm>
          <a:prstGeom prst="rect">
            <a:avLst/>
          </a:prstGeom>
        </p:spPr>
        <p:txBody>
          <a:bodyPr>
            <a:normAutofit/>
          </a:bodyPr>
          <a:lstStyle/>
          <a:p>
            <a:r>
              <a:rPr lang="en-GB" dirty="0"/>
              <a:t>DADA2 - dereplication</a:t>
            </a:r>
          </a:p>
        </p:txBody>
      </p:sp>
      <p:sp>
        <p:nvSpPr>
          <p:cNvPr id="279" name="Slide Number"/>
          <p:cNvSpPr txBox="1">
            <a:spLocks noGrp="1"/>
          </p:cNvSpPr>
          <p:nvPr>
            <p:ph type="sldNum" sz="quarter" idx="2"/>
          </p:nvPr>
        </p:nvSpPr>
        <p:spPr>
          <a:xfrm>
            <a:off x="12275136" y="9811668"/>
            <a:ext cx="3901559" cy="5192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
        <p:nvSpPr>
          <p:cNvPr id="281" name="Line"/>
          <p:cNvSpPr/>
          <p:nvPr/>
        </p:nvSpPr>
        <p:spPr>
          <a:xfrm>
            <a:off x="714131" y="25335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2" name="Line"/>
          <p:cNvSpPr/>
          <p:nvPr/>
        </p:nvSpPr>
        <p:spPr>
          <a:xfrm>
            <a:off x="714131" y="27029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3" name="Line"/>
          <p:cNvSpPr/>
          <p:nvPr/>
        </p:nvSpPr>
        <p:spPr>
          <a:xfrm>
            <a:off x="714131" y="287224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4" name="Line"/>
          <p:cNvSpPr/>
          <p:nvPr/>
        </p:nvSpPr>
        <p:spPr>
          <a:xfrm>
            <a:off x="714131" y="30415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5" name="Line"/>
          <p:cNvSpPr/>
          <p:nvPr/>
        </p:nvSpPr>
        <p:spPr>
          <a:xfrm>
            <a:off x="714131" y="321091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6" name="Line"/>
          <p:cNvSpPr/>
          <p:nvPr/>
        </p:nvSpPr>
        <p:spPr>
          <a:xfrm>
            <a:off x="714131" y="33802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7" name="Line"/>
          <p:cNvSpPr/>
          <p:nvPr/>
        </p:nvSpPr>
        <p:spPr>
          <a:xfrm>
            <a:off x="714131" y="35495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8" name="Line"/>
          <p:cNvSpPr/>
          <p:nvPr/>
        </p:nvSpPr>
        <p:spPr>
          <a:xfrm>
            <a:off x="714131" y="371893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89" name="Line"/>
          <p:cNvSpPr/>
          <p:nvPr/>
        </p:nvSpPr>
        <p:spPr>
          <a:xfrm>
            <a:off x="714131" y="388827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0" name="Line"/>
          <p:cNvSpPr/>
          <p:nvPr/>
        </p:nvSpPr>
        <p:spPr>
          <a:xfrm>
            <a:off x="714131" y="40576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1" name="Line"/>
          <p:cNvSpPr/>
          <p:nvPr/>
        </p:nvSpPr>
        <p:spPr>
          <a:xfrm>
            <a:off x="714131" y="422694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2" name="Line"/>
          <p:cNvSpPr/>
          <p:nvPr/>
        </p:nvSpPr>
        <p:spPr>
          <a:xfrm>
            <a:off x="714131" y="43962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3" name="Line"/>
          <p:cNvSpPr/>
          <p:nvPr/>
        </p:nvSpPr>
        <p:spPr>
          <a:xfrm>
            <a:off x="714131" y="456562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4" name="Line"/>
          <p:cNvSpPr/>
          <p:nvPr/>
        </p:nvSpPr>
        <p:spPr>
          <a:xfrm>
            <a:off x="714131" y="47349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5" name="Line"/>
          <p:cNvSpPr/>
          <p:nvPr/>
        </p:nvSpPr>
        <p:spPr>
          <a:xfrm>
            <a:off x="714131" y="490430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6" name="Line"/>
          <p:cNvSpPr/>
          <p:nvPr/>
        </p:nvSpPr>
        <p:spPr>
          <a:xfrm>
            <a:off x="714131" y="50736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7" name="Line"/>
          <p:cNvSpPr/>
          <p:nvPr/>
        </p:nvSpPr>
        <p:spPr>
          <a:xfrm>
            <a:off x="714131" y="52429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8" name="Line"/>
          <p:cNvSpPr/>
          <p:nvPr/>
        </p:nvSpPr>
        <p:spPr>
          <a:xfrm>
            <a:off x="714131" y="54123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299" name="Line"/>
          <p:cNvSpPr/>
          <p:nvPr/>
        </p:nvSpPr>
        <p:spPr>
          <a:xfrm>
            <a:off x="714131" y="55816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0" name="Line"/>
          <p:cNvSpPr/>
          <p:nvPr/>
        </p:nvSpPr>
        <p:spPr>
          <a:xfrm>
            <a:off x="714131" y="57509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1" name="Line"/>
          <p:cNvSpPr/>
          <p:nvPr/>
        </p:nvSpPr>
        <p:spPr>
          <a:xfrm>
            <a:off x="714131" y="592033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2" name="Line"/>
          <p:cNvSpPr/>
          <p:nvPr/>
        </p:nvSpPr>
        <p:spPr>
          <a:xfrm>
            <a:off x="714131" y="608967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3" name="Line"/>
          <p:cNvSpPr/>
          <p:nvPr/>
        </p:nvSpPr>
        <p:spPr>
          <a:xfrm>
            <a:off x="714131" y="62590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4" name="Line"/>
          <p:cNvSpPr/>
          <p:nvPr/>
        </p:nvSpPr>
        <p:spPr>
          <a:xfrm>
            <a:off x="714131" y="642835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5" name="Line"/>
          <p:cNvSpPr/>
          <p:nvPr/>
        </p:nvSpPr>
        <p:spPr>
          <a:xfrm>
            <a:off x="714131" y="65976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6" name="Line"/>
          <p:cNvSpPr/>
          <p:nvPr/>
        </p:nvSpPr>
        <p:spPr>
          <a:xfrm>
            <a:off x="714131" y="676702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7" name="Line"/>
          <p:cNvSpPr/>
          <p:nvPr/>
        </p:nvSpPr>
        <p:spPr>
          <a:xfrm>
            <a:off x="714131" y="69363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8" name="Line"/>
          <p:cNvSpPr/>
          <p:nvPr/>
        </p:nvSpPr>
        <p:spPr>
          <a:xfrm>
            <a:off x="714131" y="71057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09" name="Line"/>
          <p:cNvSpPr/>
          <p:nvPr/>
        </p:nvSpPr>
        <p:spPr>
          <a:xfrm>
            <a:off x="714131" y="72750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0" name="Line"/>
          <p:cNvSpPr/>
          <p:nvPr/>
        </p:nvSpPr>
        <p:spPr>
          <a:xfrm>
            <a:off x="714131" y="744438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1" name="Line"/>
          <p:cNvSpPr/>
          <p:nvPr/>
        </p:nvSpPr>
        <p:spPr>
          <a:xfrm>
            <a:off x="714131" y="76137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2" name="Line"/>
          <p:cNvSpPr/>
          <p:nvPr/>
        </p:nvSpPr>
        <p:spPr>
          <a:xfrm>
            <a:off x="714131" y="778305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3" name="Line"/>
          <p:cNvSpPr/>
          <p:nvPr/>
        </p:nvSpPr>
        <p:spPr>
          <a:xfrm>
            <a:off x="1583192" y="25335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4" name="Line"/>
          <p:cNvSpPr/>
          <p:nvPr/>
        </p:nvSpPr>
        <p:spPr>
          <a:xfrm>
            <a:off x="1583192" y="27029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5" name="Line"/>
          <p:cNvSpPr/>
          <p:nvPr/>
        </p:nvSpPr>
        <p:spPr>
          <a:xfrm>
            <a:off x="1583192" y="28722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6" name="Line"/>
          <p:cNvSpPr/>
          <p:nvPr/>
        </p:nvSpPr>
        <p:spPr>
          <a:xfrm>
            <a:off x="1583192" y="304158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7" name="Line"/>
          <p:cNvSpPr/>
          <p:nvPr/>
        </p:nvSpPr>
        <p:spPr>
          <a:xfrm>
            <a:off x="1583192" y="32109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8" name="Line"/>
          <p:cNvSpPr/>
          <p:nvPr/>
        </p:nvSpPr>
        <p:spPr>
          <a:xfrm>
            <a:off x="1583192" y="338025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19" name="Line"/>
          <p:cNvSpPr/>
          <p:nvPr/>
        </p:nvSpPr>
        <p:spPr>
          <a:xfrm>
            <a:off x="1583192" y="35495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0" name="Line"/>
          <p:cNvSpPr/>
          <p:nvPr/>
        </p:nvSpPr>
        <p:spPr>
          <a:xfrm>
            <a:off x="1583192" y="371893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1" name="Line"/>
          <p:cNvSpPr/>
          <p:nvPr/>
        </p:nvSpPr>
        <p:spPr>
          <a:xfrm>
            <a:off x="1583192" y="388827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2" name="Line"/>
          <p:cNvSpPr/>
          <p:nvPr/>
        </p:nvSpPr>
        <p:spPr>
          <a:xfrm>
            <a:off x="1583192" y="40576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3" name="Line"/>
          <p:cNvSpPr/>
          <p:nvPr/>
        </p:nvSpPr>
        <p:spPr>
          <a:xfrm>
            <a:off x="1583192" y="422694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4" name="Line"/>
          <p:cNvSpPr/>
          <p:nvPr/>
        </p:nvSpPr>
        <p:spPr>
          <a:xfrm>
            <a:off x="1583192" y="43962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5" name="Line"/>
          <p:cNvSpPr/>
          <p:nvPr/>
        </p:nvSpPr>
        <p:spPr>
          <a:xfrm>
            <a:off x="1583192" y="456562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6" name="Line"/>
          <p:cNvSpPr/>
          <p:nvPr/>
        </p:nvSpPr>
        <p:spPr>
          <a:xfrm>
            <a:off x="1583192" y="47349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7" name="Line"/>
          <p:cNvSpPr/>
          <p:nvPr/>
        </p:nvSpPr>
        <p:spPr>
          <a:xfrm>
            <a:off x="1583192" y="490430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8" name="Line"/>
          <p:cNvSpPr/>
          <p:nvPr/>
        </p:nvSpPr>
        <p:spPr>
          <a:xfrm>
            <a:off x="1583192" y="50736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29" name="Line"/>
          <p:cNvSpPr/>
          <p:nvPr/>
        </p:nvSpPr>
        <p:spPr>
          <a:xfrm>
            <a:off x="1583192" y="52429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0" name="Line"/>
          <p:cNvSpPr/>
          <p:nvPr/>
        </p:nvSpPr>
        <p:spPr>
          <a:xfrm>
            <a:off x="1583192" y="54123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1" name="Line"/>
          <p:cNvSpPr/>
          <p:nvPr/>
        </p:nvSpPr>
        <p:spPr>
          <a:xfrm>
            <a:off x="1583192" y="55816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2" name="Line"/>
          <p:cNvSpPr/>
          <p:nvPr/>
        </p:nvSpPr>
        <p:spPr>
          <a:xfrm>
            <a:off x="1583192" y="57509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3" name="Line"/>
          <p:cNvSpPr/>
          <p:nvPr/>
        </p:nvSpPr>
        <p:spPr>
          <a:xfrm>
            <a:off x="1583192" y="592033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4" name="Line"/>
          <p:cNvSpPr/>
          <p:nvPr/>
        </p:nvSpPr>
        <p:spPr>
          <a:xfrm>
            <a:off x="1583192" y="608967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5" name="Line"/>
          <p:cNvSpPr/>
          <p:nvPr/>
        </p:nvSpPr>
        <p:spPr>
          <a:xfrm>
            <a:off x="1583192" y="62590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6" name="Line"/>
          <p:cNvSpPr/>
          <p:nvPr/>
        </p:nvSpPr>
        <p:spPr>
          <a:xfrm>
            <a:off x="1583192" y="642835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7" name="Line"/>
          <p:cNvSpPr/>
          <p:nvPr/>
        </p:nvSpPr>
        <p:spPr>
          <a:xfrm>
            <a:off x="1583192" y="65976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8" name="Line"/>
          <p:cNvSpPr/>
          <p:nvPr/>
        </p:nvSpPr>
        <p:spPr>
          <a:xfrm>
            <a:off x="1583192" y="676702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39" name="Line"/>
          <p:cNvSpPr/>
          <p:nvPr/>
        </p:nvSpPr>
        <p:spPr>
          <a:xfrm>
            <a:off x="1583192" y="69363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0" name="Line"/>
          <p:cNvSpPr/>
          <p:nvPr/>
        </p:nvSpPr>
        <p:spPr>
          <a:xfrm>
            <a:off x="1583192" y="71057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1" name="Line"/>
          <p:cNvSpPr/>
          <p:nvPr/>
        </p:nvSpPr>
        <p:spPr>
          <a:xfrm>
            <a:off x="1583192" y="72750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2" name="Line"/>
          <p:cNvSpPr/>
          <p:nvPr/>
        </p:nvSpPr>
        <p:spPr>
          <a:xfrm>
            <a:off x="1583192" y="744438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3" name="Line"/>
          <p:cNvSpPr/>
          <p:nvPr/>
        </p:nvSpPr>
        <p:spPr>
          <a:xfrm>
            <a:off x="1583192" y="76137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4" name="Line"/>
          <p:cNvSpPr/>
          <p:nvPr/>
        </p:nvSpPr>
        <p:spPr>
          <a:xfrm>
            <a:off x="1583192" y="778305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5" name="Line"/>
          <p:cNvSpPr/>
          <p:nvPr/>
        </p:nvSpPr>
        <p:spPr>
          <a:xfrm>
            <a:off x="2452253" y="253356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6" name="Line"/>
          <p:cNvSpPr/>
          <p:nvPr/>
        </p:nvSpPr>
        <p:spPr>
          <a:xfrm>
            <a:off x="2452253" y="270290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7" name="Line"/>
          <p:cNvSpPr/>
          <p:nvPr/>
        </p:nvSpPr>
        <p:spPr>
          <a:xfrm>
            <a:off x="2452253" y="287224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8" name="Line"/>
          <p:cNvSpPr/>
          <p:nvPr/>
        </p:nvSpPr>
        <p:spPr>
          <a:xfrm>
            <a:off x="2452253" y="30415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49" name="Line"/>
          <p:cNvSpPr/>
          <p:nvPr/>
        </p:nvSpPr>
        <p:spPr>
          <a:xfrm>
            <a:off x="2452253" y="321091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0" name="Line"/>
          <p:cNvSpPr/>
          <p:nvPr/>
        </p:nvSpPr>
        <p:spPr>
          <a:xfrm>
            <a:off x="2452253" y="33802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1" name="Line"/>
          <p:cNvSpPr/>
          <p:nvPr/>
        </p:nvSpPr>
        <p:spPr>
          <a:xfrm>
            <a:off x="2452253" y="35495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2" name="Line"/>
          <p:cNvSpPr/>
          <p:nvPr/>
        </p:nvSpPr>
        <p:spPr>
          <a:xfrm>
            <a:off x="2452253" y="371893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3" name="Line"/>
          <p:cNvSpPr/>
          <p:nvPr/>
        </p:nvSpPr>
        <p:spPr>
          <a:xfrm>
            <a:off x="2452253" y="388827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4" name="Line"/>
          <p:cNvSpPr/>
          <p:nvPr/>
        </p:nvSpPr>
        <p:spPr>
          <a:xfrm>
            <a:off x="2452253" y="40576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5" name="Line"/>
          <p:cNvSpPr/>
          <p:nvPr/>
        </p:nvSpPr>
        <p:spPr>
          <a:xfrm>
            <a:off x="2452253" y="422694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6" name="Line"/>
          <p:cNvSpPr/>
          <p:nvPr/>
        </p:nvSpPr>
        <p:spPr>
          <a:xfrm>
            <a:off x="2452253" y="43962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7" name="Line"/>
          <p:cNvSpPr/>
          <p:nvPr/>
        </p:nvSpPr>
        <p:spPr>
          <a:xfrm>
            <a:off x="2452253" y="456562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8" name="Line"/>
          <p:cNvSpPr/>
          <p:nvPr/>
        </p:nvSpPr>
        <p:spPr>
          <a:xfrm>
            <a:off x="2452253" y="47349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59" name="Line"/>
          <p:cNvSpPr/>
          <p:nvPr/>
        </p:nvSpPr>
        <p:spPr>
          <a:xfrm>
            <a:off x="2452253" y="490430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0" name="Line"/>
          <p:cNvSpPr/>
          <p:nvPr/>
        </p:nvSpPr>
        <p:spPr>
          <a:xfrm>
            <a:off x="2452253" y="50736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1" name="Line"/>
          <p:cNvSpPr/>
          <p:nvPr/>
        </p:nvSpPr>
        <p:spPr>
          <a:xfrm>
            <a:off x="2452253" y="524298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2" name="Line"/>
          <p:cNvSpPr/>
          <p:nvPr/>
        </p:nvSpPr>
        <p:spPr>
          <a:xfrm>
            <a:off x="2452253" y="54123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3" name="Line"/>
          <p:cNvSpPr/>
          <p:nvPr/>
        </p:nvSpPr>
        <p:spPr>
          <a:xfrm>
            <a:off x="2452253" y="558165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4" name="Line"/>
          <p:cNvSpPr/>
          <p:nvPr/>
        </p:nvSpPr>
        <p:spPr>
          <a:xfrm>
            <a:off x="2452253" y="57509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5" name="Line"/>
          <p:cNvSpPr/>
          <p:nvPr/>
        </p:nvSpPr>
        <p:spPr>
          <a:xfrm>
            <a:off x="2452253" y="592033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6" name="Line"/>
          <p:cNvSpPr/>
          <p:nvPr/>
        </p:nvSpPr>
        <p:spPr>
          <a:xfrm>
            <a:off x="2452253" y="6089673"/>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7" name="Line"/>
          <p:cNvSpPr/>
          <p:nvPr/>
        </p:nvSpPr>
        <p:spPr>
          <a:xfrm>
            <a:off x="2452253" y="625901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8" name="Line"/>
          <p:cNvSpPr/>
          <p:nvPr/>
        </p:nvSpPr>
        <p:spPr>
          <a:xfrm>
            <a:off x="2452253" y="6428350"/>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69" name="Line"/>
          <p:cNvSpPr/>
          <p:nvPr/>
        </p:nvSpPr>
        <p:spPr>
          <a:xfrm>
            <a:off x="2452253" y="659768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0" name="Line"/>
          <p:cNvSpPr/>
          <p:nvPr/>
        </p:nvSpPr>
        <p:spPr>
          <a:xfrm>
            <a:off x="2452253" y="6767027"/>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1" name="Line"/>
          <p:cNvSpPr/>
          <p:nvPr/>
        </p:nvSpPr>
        <p:spPr>
          <a:xfrm>
            <a:off x="2452253" y="693636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2" name="Line"/>
          <p:cNvSpPr/>
          <p:nvPr/>
        </p:nvSpPr>
        <p:spPr>
          <a:xfrm>
            <a:off x="2452253" y="7105704"/>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3" name="Line"/>
          <p:cNvSpPr/>
          <p:nvPr/>
        </p:nvSpPr>
        <p:spPr>
          <a:xfrm>
            <a:off x="2452253" y="7275042"/>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4" name="Line"/>
          <p:cNvSpPr/>
          <p:nvPr/>
        </p:nvSpPr>
        <p:spPr>
          <a:xfrm>
            <a:off x="2452253" y="7444381"/>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5" name="Line"/>
          <p:cNvSpPr/>
          <p:nvPr/>
        </p:nvSpPr>
        <p:spPr>
          <a:xfrm>
            <a:off x="2452253" y="7613719"/>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6" name="Line"/>
          <p:cNvSpPr/>
          <p:nvPr/>
        </p:nvSpPr>
        <p:spPr>
          <a:xfrm>
            <a:off x="2452253" y="7783058"/>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377" name="Line"/>
          <p:cNvSpPr/>
          <p:nvPr/>
        </p:nvSpPr>
        <p:spPr>
          <a:xfrm>
            <a:off x="4451971" y="253779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78" name="Line"/>
          <p:cNvSpPr/>
          <p:nvPr/>
        </p:nvSpPr>
        <p:spPr>
          <a:xfrm>
            <a:off x="4451971" y="270713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79" name="Line"/>
          <p:cNvSpPr/>
          <p:nvPr/>
        </p:nvSpPr>
        <p:spPr>
          <a:xfrm>
            <a:off x="4451971" y="287647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0" name="Line"/>
          <p:cNvSpPr/>
          <p:nvPr/>
        </p:nvSpPr>
        <p:spPr>
          <a:xfrm>
            <a:off x="4451971" y="304581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1" name="Line"/>
          <p:cNvSpPr/>
          <p:nvPr/>
        </p:nvSpPr>
        <p:spPr>
          <a:xfrm>
            <a:off x="4451971" y="321515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2" name="Line"/>
          <p:cNvSpPr/>
          <p:nvPr/>
        </p:nvSpPr>
        <p:spPr>
          <a:xfrm>
            <a:off x="4451971" y="338449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3" name="Line"/>
          <p:cNvSpPr/>
          <p:nvPr/>
        </p:nvSpPr>
        <p:spPr>
          <a:xfrm>
            <a:off x="4451971" y="3553829"/>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4" name="Line"/>
          <p:cNvSpPr/>
          <p:nvPr/>
        </p:nvSpPr>
        <p:spPr>
          <a:xfrm>
            <a:off x="4451971" y="372316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5" name="Line"/>
          <p:cNvSpPr/>
          <p:nvPr/>
        </p:nvSpPr>
        <p:spPr>
          <a:xfrm>
            <a:off x="4451971" y="389250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6" name="Line"/>
          <p:cNvSpPr/>
          <p:nvPr/>
        </p:nvSpPr>
        <p:spPr>
          <a:xfrm>
            <a:off x="4451971" y="406184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7" name="Line"/>
          <p:cNvSpPr/>
          <p:nvPr/>
        </p:nvSpPr>
        <p:spPr>
          <a:xfrm>
            <a:off x="4451971" y="423118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8" name="Line"/>
          <p:cNvSpPr/>
          <p:nvPr/>
        </p:nvSpPr>
        <p:spPr>
          <a:xfrm>
            <a:off x="4451971" y="4400521"/>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89" name="Line"/>
          <p:cNvSpPr/>
          <p:nvPr/>
        </p:nvSpPr>
        <p:spPr>
          <a:xfrm>
            <a:off x="4451971" y="456986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0" name="Line"/>
          <p:cNvSpPr/>
          <p:nvPr/>
        </p:nvSpPr>
        <p:spPr>
          <a:xfrm>
            <a:off x="4451971" y="473919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1" name="Line"/>
          <p:cNvSpPr/>
          <p:nvPr/>
        </p:nvSpPr>
        <p:spPr>
          <a:xfrm>
            <a:off x="4451971" y="490853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2" name="Line"/>
          <p:cNvSpPr/>
          <p:nvPr/>
        </p:nvSpPr>
        <p:spPr>
          <a:xfrm>
            <a:off x="4451971" y="507787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3" name="Line"/>
          <p:cNvSpPr/>
          <p:nvPr/>
        </p:nvSpPr>
        <p:spPr>
          <a:xfrm>
            <a:off x="4451971" y="524721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4" name="Line"/>
          <p:cNvSpPr/>
          <p:nvPr/>
        </p:nvSpPr>
        <p:spPr>
          <a:xfrm>
            <a:off x="4451971" y="541655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5" name="Line"/>
          <p:cNvSpPr/>
          <p:nvPr/>
        </p:nvSpPr>
        <p:spPr>
          <a:xfrm>
            <a:off x="4451971" y="5585891"/>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6" name="Line"/>
          <p:cNvSpPr/>
          <p:nvPr/>
        </p:nvSpPr>
        <p:spPr>
          <a:xfrm>
            <a:off x="4451971" y="5755229"/>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7" name="Line"/>
          <p:cNvSpPr/>
          <p:nvPr/>
        </p:nvSpPr>
        <p:spPr>
          <a:xfrm>
            <a:off x="4451971" y="592456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8" name="Line"/>
          <p:cNvSpPr/>
          <p:nvPr/>
        </p:nvSpPr>
        <p:spPr>
          <a:xfrm>
            <a:off x="4451971" y="609390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399" name="Line"/>
          <p:cNvSpPr/>
          <p:nvPr/>
        </p:nvSpPr>
        <p:spPr>
          <a:xfrm>
            <a:off x="4451971" y="626324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0" name="Line"/>
          <p:cNvSpPr/>
          <p:nvPr/>
        </p:nvSpPr>
        <p:spPr>
          <a:xfrm>
            <a:off x="4451971" y="643258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1" name="Line"/>
          <p:cNvSpPr/>
          <p:nvPr/>
        </p:nvSpPr>
        <p:spPr>
          <a:xfrm>
            <a:off x="4451971" y="660192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2" name="Line"/>
          <p:cNvSpPr/>
          <p:nvPr/>
        </p:nvSpPr>
        <p:spPr>
          <a:xfrm>
            <a:off x="4451971" y="677126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3" name="Line"/>
          <p:cNvSpPr/>
          <p:nvPr/>
        </p:nvSpPr>
        <p:spPr>
          <a:xfrm>
            <a:off x="4451971" y="6940599"/>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4" name="Line"/>
          <p:cNvSpPr/>
          <p:nvPr/>
        </p:nvSpPr>
        <p:spPr>
          <a:xfrm>
            <a:off x="4451971" y="710993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5" name="Line"/>
          <p:cNvSpPr/>
          <p:nvPr/>
        </p:nvSpPr>
        <p:spPr>
          <a:xfrm>
            <a:off x="4451971" y="727927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6" name="Line"/>
          <p:cNvSpPr/>
          <p:nvPr/>
        </p:nvSpPr>
        <p:spPr>
          <a:xfrm>
            <a:off x="4451971" y="744861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7" name="Line"/>
          <p:cNvSpPr/>
          <p:nvPr/>
        </p:nvSpPr>
        <p:spPr>
          <a:xfrm>
            <a:off x="4451971" y="761795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8" name="Line"/>
          <p:cNvSpPr/>
          <p:nvPr/>
        </p:nvSpPr>
        <p:spPr>
          <a:xfrm>
            <a:off x="4451971" y="7787291"/>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09" name="Line"/>
          <p:cNvSpPr/>
          <p:nvPr/>
        </p:nvSpPr>
        <p:spPr>
          <a:xfrm>
            <a:off x="5417545" y="253779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0" name="Line"/>
          <p:cNvSpPr/>
          <p:nvPr/>
        </p:nvSpPr>
        <p:spPr>
          <a:xfrm>
            <a:off x="5417545" y="270713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1" name="Line"/>
          <p:cNvSpPr/>
          <p:nvPr/>
        </p:nvSpPr>
        <p:spPr>
          <a:xfrm>
            <a:off x="5417545" y="287647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2" name="Line"/>
          <p:cNvSpPr/>
          <p:nvPr/>
        </p:nvSpPr>
        <p:spPr>
          <a:xfrm>
            <a:off x="5417545" y="304581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3" name="Line"/>
          <p:cNvSpPr/>
          <p:nvPr/>
        </p:nvSpPr>
        <p:spPr>
          <a:xfrm>
            <a:off x="5417545" y="321515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4" name="Line"/>
          <p:cNvSpPr/>
          <p:nvPr/>
        </p:nvSpPr>
        <p:spPr>
          <a:xfrm>
            <a:off x="5417545" y="338449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5" name="Line"/>
          <p:cNvSpPr/>
          <p:nvPr/>
        </p:nvSpPr>
        <p:spPr>
          <a:xfrm>
            <a:off x="5417545" y="3553829"/>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6" name="Line"/>
          <p:cNvSpPr/>
          <p:nvPr/>
        </p:nvSpPr>
        <p:spPr>
          <a:xfrm>
            <a:off x="5417545" y="372316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7" name="Line"/>
          <p:cNvSpPr/>
          <p:nvPr/>
        </p:nvSpPr>
        <p:spPr>
          <a:xfrm>
            <a:off x="5417545" y="3892506"/>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8" name="Line"/>
          <p:cNvSpPr/>
          <p:nvPr/>
        </p:nvSpPr>
        <p:spPr>
          <a:xfrm>
            <a:off x="5417545" y="406184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19" name="Line"/>
          <p:cNvSpPr/>
          <p:nvPr/>
        </p:nvSpPr>
        <p:spPr>
          <a:xfrm>
            <a:off x="5417545" y="4231183"/>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0" name="Line"/>
          <p:cNvSpPr/>
          <p:nvPr/>
        </p:nvSpPr>
        <p:spPr>
          <a:xfrm>
            <a:off x="5417545" y="4400521"/>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1" name="Line"/>
          <p:cNvSpPr/>
          <p:nvPr/>
        </p:nvSpPr>
        <p:spPr>
          <a:xfrm>
            <a:off x="5417545" y="456986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2" name="Line"/>
          <p:cNvSpPr/>
          <p:nvPr/>
        </p:nvSpPr>
        <p:spPr>
          <a:xfrm>
            <a:off x="5417545" y="4739198"/>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3" name="Line"/>
          <p:cNvSpPr/>
          <p:nvPr/>
        </p:nvSpPr>
        <p:spPr>
          <a:xfrm>
            <a:off x="5417545" y="4908537"/>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4" name="Line"/>
          <p:cNvSpPr/>
          <p:nvPr/>
        </p:nvSpPr>
        <p:spPr>
          <a:xfrm>
            <a:off x="5417545" y="5077875"/>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5" name="Line"/>
          <p:cNvSpPr/>
          <p:nvPr/>
        </p:nvSpPr>
        <p:spPr>
          <a:xfrm>
            <a:off x="5417545" y="5247214"/>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6" name="Line"/>
          <p:cNvSpPr/>
          <p:nvPr/>
        </p:nvSpPr>
        <p:spPr>
          <a:xfrm>
            <a:off x="5417545" y="5416552"/>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27" name="Line"/>
          <p:cNvSpPr/>
          <p:nvPr/>
        </p:nvSpPr>
        <p:spPr>
          <a:xfrm>
            <a:off x="3559661" y="2533565"/>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28" name="Line"/>
          <p:cNvSpPr/>
          <p:nvPr/>
        </p:nvSpPr>
        <p:spPr>
          <a:xfrm>
            <a:off x="3559661" y="2702904"/>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29" name="Line"/>
          <p:cNvSpPr/>
          <p:nvPr/>
        </p:nvSpPr>
        <p:spPr>
          <a:xfrm>
            <a:off x="3559661" y="2872242"/>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0" name="Line"/>
          <p:cNvSpPr/>
          <p:nvPr/>
        </p:nvSpPr>
        <p:spPr>
          <a:xfrm>
            <a:off x="3559661" y="3041581"/>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1" name="Line"/>
          <p:cNvSpPr/>
          <p:nvPr/>
        </p:nvSpPr>
        <p:spPr>
          <a:xfrm>
            <a:off x="3559661" y="3210919"/>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2" name="Line"/>
          <p:cNvSpPr/>
          <p:nvPr/>
        </p:nvSpPr>
        <p:spPr>
          <a:xfrm>
            <a:off x="3559661" y="3380258"/>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3" name="Line"/>
          <p:cNvSpPr/>
          <p:nvPr/>
        </p:nvSpPr>
        <p:spPr>
          <a:xfrm>
            <a:off x="3559661" y="3549595"/>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34" name="Line"/>
          <p:cNvSpPr/>
          <p:nvPr/>
        </p:nvSpPr>
        <p:spPr>
          <a:xfrm>
            <a:off x="3559661" y="4142280"/>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5" name="Line"/>
          <p:cNvSpPr/>
          <p:nvPr/>
        </p:nvSpPr>
        <p:spPr>
          <a:xfrm>
            <a:off x="3559661" y="4311618"/>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6" name="Line"/>
          <p:cNvSpPr/>
          <p:nvPr/>
        </p:nvSpPr>
        <p:spPr>
          <a:xfrm>
            <a:off x="3559661" y="4480957"/>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7" name="Line"/>
          <p:cNvSpPr/>
          <p:nvPr/>
        </p:nvSpPr>
        <p:spPr>
          <a:xfrm>
            <a:off x="3559661" y="4650295"/>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8" name="Line"/>
          <p:cNvSpPr/>
          <p:nvPr/>
        </p:nvSpPr>
        <p:spPr>
          <a:xfrm>
            <a:off x="3559661" y="4819634"/>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39" name="Line"/>
          <p:cNvSpPr/>
          <p:nvPr/>
        </p:nvSpPr>
        <p:spPr>
          <a:xfrm>
            <a:off x="3559661" y="7368178"/>
            <a:ext cx="772390" cy="1"/>
          </a:xfrm>
          <a:prstGeom prst="line">
            <a:avLst/>
          </a:prstGeom>
          <a:ln w="50800">
            <a:solidFill>
              <a:srgbClr val="B4B4B4"/>
            </a:solidFill>
            <a:miter lim="400000"/>
          </a:ln>
        </p:spPr>
        <p:txBody>
          <a:bodyPr lIns="67735" tIns="67735" rIns="67735" bIns="67735" anchor="ctr"/>
          <a:lstStyle/>
          <a:p>
            <a:pPr>
              <a:defRPr sz="3600">
                <a:solidFill>
                  <a:srgbClr val="FFFFFF"/>
                </a:solidFill>
              </a:defRPr>
            </a:pPr>
            <a:endParaRPr sz="4800"/>
          </a:p>
        </p:txBody>
      </p:sp>
      <p:sp>
        <p:nvSpPr>
          <p:cNvPr id="440" name="Line"/>
          <p:cNvSpPr/>
          <p:nvPr/>
        </p:nvSpPr>
        <p:spPr>
          <a:xfrm>
            <a:off x="3559661" y="7537517"/>
            <a:ext cx="772390" cy="1"/>
          </a:xfrm>
          <a:prstGeom prst="line">
            <a:avLst/>
          </a:prstGeom>
          <a:ln w="50800">
            <a:solidFill>
              <a:srgbClr val="B4B4B4"/>
            </a:solidFill>
            <a:miter lim="400000"/>
          </a:ln>
        </p:spPr>
        <p:txBody>
          <a:bodyPr lIns="67735" tIns="67735" rIns="67735" bIns="67735" anchor="ctr"/>
          <a:lstStyle/>
          <a:p>
            <a:pPr>
              <a:defRPr sz="3600">
                <a:solidFill>
                  <a:srgbClr val="FFFFFF"/>
                </a:solidFill>
              </a:defRPr>
            </a:pPr>
            <a:endParaRPr sz="4800"/>
          </a:p>
        </p:txBody>
      </p:sp>
      <p:sp>
        <p:nvSpPr>
          <p:cNvPr id="441" name="Line"/>
          <p:cNvSpPr/>
          <p:nvPr/>
        </p:nvSpPr>
        <p:spPr>
          <a:xfrm>
            <a:off x="714131" y="79523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42" name="Line"/>
          <p:cNvSpPr/>
          <p:nvPr/>
        </p:nvSpPr>
        <p:spPr>
          <a:xfrm>
            <a:off x="1583192" y="79523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43" name="Line"/>
          <p:cNvSpPr/>
          <p:nvPr/>
        </p:nvSpPr>
        <p:spPr>
          <a:xfrm>
            <a:off x="2452253" y="7952396"/>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44" name="Line"/>
          <p:cNvSpPr/>
          <p:nvPr/>
        </p:nvSpPr>
        <p:spPr>
          <a:xfrm>
            <a:off x="2452253" y="812173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45" name="Line"/>
          <p:cNvSpPr/>
          <p:nvPr/>
        </p:nvSpPr>
        <p:spPr>
          <a:xfrm>
            <a:off x="3559661" y="6775494"/>
            <a:ext cx="772390" cy="1"/>
          </a:xfrm>
          <a:prstGeom prst="line">
            <a:avLst/>
          </a:prstGeom>
          <a:ln w="50800">
            <a:solidFill>
              <a:srgbClr val="4327B4"/>
            </a:solidFill>
            <a:miter lim="400000"/>
          </a:ln>
        </p:spPr>
        <p:txBody>
          <a:bodyPr lIns="67735" tIns="67735" rIns="67735" bIns="67735" anchor="ctr"/>
          <a:lstStyle/>
          <a:p>
            <a:pPr>
              <a:defRPr sz="3600">
                <a:solidFill>
                  <a:srgbClr val="FFFFFF"/>
                </a:solidFill>
              </a:defRPr>
            </a:pPr>
            <a:endParaRPr sz="4800"/>
          </a:p>
        </p:txBody>
      </p:sp>
      <p:sp>
        <p:nvSpPr>
          <p:cNvPr id="446" name="Line"/>
          <p:cNvSpPr/>
          <p:nvPr/>
        </p:nvSpPr>
        <p:spPr>
          <a:xfrm>
            <a:off x="3559661" y="6944832"/>
            <a:ext cx="772390" cy="1"/>
          </a:xfrm>
          <a:prstGeom prst="line">
            <a:avLst/>
          </a:prstGeom>
          <a:ln w="50800">
            <a:solidFill>
              <a:srgbClr val="4327B4"/>
            </a:solidFill>
            <a:miter lim="400000"/>
          </a:ln>
        </p:spPr>
        <p:txBody>
          <a:bodyPr lIns="67735" tIns="67735" rIns="67735" bIns="67735" anchor="ctr"/>
          <a:lstStyle/>
          <a:p>
            <a:pPr>
              <a:defRPr sz="3600">
                <a:solidFill>
                  <a:srgbClr val="FFFFFF"/>
                </a:solidFill>
              </a:defRPr>
            </a:pPr>
            <a:endParaRPr sz="4800"/>
          </a:p>
        </p:txBody>
      </p:sp>
      <p:sp>
        <p:nvSpPr>
          <p:cNvPr id="447" name="Line"/>
          <p:cNvSpPr/>
          <p:nvPr/>
        </p:nvSpPr>
        <p:spPr>
          <a:xfrm>
            <a:off x="3559661" y="5920334"/>
            <a:ext cx="772390" cy="1"/>
          </a:xfrm>
          <a:prstGeom prst="line">
            <a:avLst/>
          </a:prstGeom>
          <a:ln w="50800">
            <a:solidFill>
              <a:srgbClr val="D529BF"/>
            </a:solidFill>
            <a:miter lim="400000"/>
          </a:ln>
        </p:spPr>
        <p:txBody>
          <a:bodyPr lIns="67735" tIns="67735" rIns="67735" bIns="67735" anchor="ctr"/>
          <a:lstStyle/>
          <a:p>
            <a:pPr>
              <a:defRPr sz="3600">
                <a:solidFill>
                  <a:srgbClr val="FFFFFF"/>
                </a:solidFill>
              </a:defRPr>
            </a:pPr>
            <a:endParaRPr sz="4800"/>
          </a:p>
        </p:txBody>
      </p:sp>
      <p:sp>
        <p:nvSpPr>
          <p:cNvPr id="448" name="Line"/>
          <p:cNvSpPr/>
          <p:nvPr/>
        </p:nvSpPr>
        <p:spPr>
          <a:xfrm>
            <a:off x="3559661" y="6089673"/>
            <a:ext cx="772390" cy="1"/>
          </a:xfrm>
          <a:prstGeom prst="line">
            <a:avLst/>
          </a:prstGeom>
          <a:ln w="50800">
            <a:solidFill>
              <a:srgbClr val="D529BF"/>
            </a:solidFill>
            <a:miter lim="400000"/>
          </a:ln>
        </p:spPr>
        <p:txBody>
          <a:bodyPr lIns="67735" tIns="67735" rIns="67735" bIns="67735" anchor="ctr"/>
          <a:lstStyle/>
          <a:p>
            <a:pPr>
              <a:defRPr sz="3600">
                <a:solidFill>
                  <a:srgbClr val="FFFFFF"/>
                </a:solidFill>
              </a:defRPr>
            </a:pPr>
            <a:endParaRPr sz="4800"/>
          </a:p>
        </p:txBody>
      </p:sp>
      <p:sp>
        <p:nvSpPr>
          <p:cNvPr id="449" name="Line"/>
          <p:cNvSpPr/>
          <p:nvPr/>
        </p:nvSpPr>
        <p:spPr>
          <a:xfrm>
            <a:off x="3559661" y="6259011"/>
            <a:ext cx="772390" cy="1"/>
          </a:xfrm>
          <a:prstGeom prst="line">
            <a:avLst/>
          </a:prstGeom>
          <a:ln w="50800">
            <a:solidFill>
              <a:srgbClr val="D529BF"/>
            </a:solidFill>
            <a:miter lim="400000"/>
          </a:ln>
        </p:spPr>
        <p:txBody>
          <a:bodyPr lIns="67735" tIns="67735" rIns="67735" bIns="67735" anchor="ctr"/>
          <a:lstStyle/>
          <a:p>
            <a:pPr>
              <a:defRPr sz="3600">
                <a:solidFill>
                  <a:srgbClr val="FFFFFF"/>
                </a:solidFill>
              </a:defRPr>
            </a:pPr>
            <a:endParaRPr sz="4800"/>
          </a:p>
        </p:txBody>
      </p:sp>
      <p:sp>
        <p:nvSpPr>
          <p:cNvPr id="450" name="Line"/>
          <p:cNvSpPr/>
          <p:nvPr/>
        </p:nvSpPr>
        <p:spPr>
          <a:xfrm>
            <a:off x="3559661" y="5027074"/>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51" name="Line"/>
          <p:cNvSpPr/>
          <p:nvPr/>
        </p:nvSpPr>
        <p:spPr>
          <a:xfrm>
            <a:off x="3559661" y="5196412"/>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52" name="Line"/>
          <p:cNvSpPr/>
          <p:nvPr/>
        </p:nvSpPr>
        <p:spPr>
          <a:xfrm>
            <a:off x="3559661" y="5365751"/>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53" name="Line"/>
          <p:cNvSpPr/>
          <p:nvPr/>
        </p:nvSpPr>
        <p:spPr>
          <a:xfrm>
            <a:off x="3559661" y="5535089"/>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54" name="“raw” reads"/>
          <p:cNvSpPr txBox="1"/>
          <p:nvPr/>
        </p:nvSpPr>
        <p:spPr>
          <a:xfrm>
            <a:off x="1909516" y="1803093"/>
            <a:ext cx="1919332"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dirty="0"/>
              <a:t>“raw” reads</a:t>
            </a:r>
          </a:p>
        </p:txBody>
      </p:sp>
      <p:sp>
        <p:nvSpPr>
          <p:cNvPr id="457" name="dereplicate"/>
          <p:cNvSpPr/>
          <p:nvPr/>
        </p:nvSpPr>
        <p:spPr>
          <a:xfrm>
            <a:off x="7031460" y="4329620"/>
            <a:ext cx="2513939" cy="2165399"/>
          </a:xfrm>
          <a:prstGeom prst="rightArrow">
            <a:avLst>
              <a:gd name="adj1" fmla="val 32000"/>
              <a:gd name="adj2" fmla="val 50049"/>
            </a:avLst>
          </a:prstGeom>
          <a:solidFill>
            <a:srgbClr val="80878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2200">
                <a:solidFill>
                  <a:srgbClr val="FFFFFF"/>
                </a:solidFill>
              </a:defRPr>
            </a:lvl1pPr>
          </a:lstStyle>
          <a:p>
            <a:r>
              <a:rPr sz="2933" dirty="0"/>
              <a:t>dereplicate</a:t>
            </a:r>
          </a:p>
        </p:txBody>
      </p:sp>
      <p:sp>
        <p:nvSpPr>
          <p:cNvPr id="458" name="Line"/>
          <p:cNvSpPr/>
          <p:nvPr/>
        </p:nvSpPr>
        <p:spPr>
          <a:xfrm>
            <a:off x="10898117" y="3835355"/>
            <a:ext cx="772390" cy="1"/>
          </a:xfrm>
          <a:prstGeom prst="line">
            <a:avLst/>
          </a:prstGeom>
          <a:ln w="50800">
            <a:solidFill>
              <a:schemeClr val="accent3">
                <a:hueOff val="198700"/>
                <a:satOff val="21248"/>
                <a:lumOff val="19305"/>
              </a:schemeClr>
            </a:solidFill>
            <a:miter lim="400000"/>
          </a:ln>
        </p:spPr>
        <p:txBody>
          <a:bodyPr lIns="67735" tIns="67735" rIns="67735" bIns="67735" anchor="ctr"/>
          <a:lstStyle/>
          <a:p>
            <a:pPr>
              <a:defRPr sz="3600">
                <a:solidFill>
                  <a:srgbClr val="FFFFFF"/>
                </a:solidFill>
              </a:defRPr>
            </a:pPr>
            <a:endParaRPr sz="4800"/>
          </a:p>
        </p:txBody>
      </p:sp>
      <p:sp>
        <p:nvSpPr>
          <p:cNvPr id="459" name="Line"/>
          <p:cNvSpPr/>
          <p:nvPr/>
        </p:nvSpPr>
        <p:spPr>
          <a:xfrm>
            <a:off x="10898117" y="4343370"/>
            <a:ext cx="772390" cy="1"/>
          </a:xfrm>
          <a:prstGeom prst="line">
            <a:avLst/>
          </a:prstGeom>
          <a:ln w="50800">
            <a:solidFill>
              <a:schemeClr val="accent1">
                <a:satOff val="5412"/>
                <a:lumOff val="-30746"/>
              </a:schemeClr>
            </a:solidFill>
            <a:miter lim="400000"/>
          </a:ln>
        </p:spPr>
        <p:txBody>
          <a:bodyPr lIns="67735" tIns="67735" rIns="67735" bIns="67735" anchor="ctr"/>
          <a:lstStyle/>
          <a:p>
            <a:pPr>
              <a:defRPr sz="3600">
                <a:solidFill>
                  <a:srgbClr val="FFFFFF"/>
                </a:solidFill>
              </a:defRPr>
            </a:pPr>
            <a:endParaRPr sz="4800"/>
          </a:p>
        </p:txBody>
      </p:sp>
      <p:sp>
        <p:nvSpPr>
          <p:cNvPr id="460" name="Line"/>
          <p:cNvSpPr/>
          <p:nvPr/>
        </p:nvSpPr>
        <p:spPr>
          <a:xfrm>
            <a:off x="10898117" y="4842919"/>
            <a:ext cx="772390" cy="1"/>
          </a:xfrm>
          <a:prstGeom prst="line">
            <a:avLst/>
          </a:prstGeom>
          <a:ln w="50800">
            <a:solidFill>
              <a:srgbClr val="000000"/>
            </a:solidFill>
            <a:miter lim="400000"/>
          </a:ln>
        </p:spPr>
        <p:txBody>
          <a:bodyPr lIns="67735" tIns="67735" rIns="67735" bIns="67735" anchor="ctr"/>
          <a:lstStyle/>
          <a:p>
            <a:pPr>
              <a:defRPr sz="3600">
                <a:solidFill>
                  <a:srgbClr val="FFFFFF"/>
                </a:solidFill>
              </a:defRPr>
            </a:pPr>
            <a:endParaRPr sz="4800"/>
          </a:p>
        </p:txBody>
      </p:sp>
      <p:sp>
        <p:nvSpPr>
          <p:cNvPr id="461" name="Line"/>
          <p:cNvSpPr/>
          <p:nvPr/>
        </p:nvSpPr>
        <p:spPr>
          <a:xfrm>
            <a:off x="10898117" y="5444070"/>
            <a:ext cx="772390" cy="1"/>
          </a:xfrm>
          <a:prstGeom prst="line">
            <a:avLst/>
          </a:prstGeom>
          <a:ln w="50800">
            <a:solidFill>
              <a:schemeClr val="accent3">
                <a:satOff val="4450"/>
                <a:lumOff val="-16871"/>
              </a:schemeClr>
            </a:solidFill>
            <a:miter lim="400000"/>
          </a:ln>
        </p:spPr>
        <p:txBody>
          <a:bodyPr lIns="67735" tIns="67735" rIns="67735" bIns="67735" anchor="ctr"/>
          <a:lstStyle/>
          <a:p>
            <a:pPr>
              <a:defRPr sz="3600">
                <a:solidFill>
                  <a:srgbClr val="FFFFFF"/>
                </a:solidFill>
              </a:defRPr>
            </a:pPr>
            <a:endParaRPr sz="4800"/>
          </a:p>
        </p:txBody>
      </p:sp>
      <p:sp>
        <p:nvSpPr>
          <p:cNvPr id="462" name="Line"/>
          <p:cNvSpPr/>
          <p:nvPr/>
        </p:nvSpPr>
        <p:spPr>
          <a:xfrm>
            <a:off x="10898117" y="6112957"/>
            <a:ext cx="772390" cy="1"/>
          </a:xfrm>
          <a:prstGeom prst="line">
            <a:avLst/>
          </a:prstGeom>
          <a:ln w="50800">
            <a:solidFill>
              <a:srgbClr val="3C717A"/>
            </a:solidFill>
            <a:miter lim="400000"/>
          </a:ln>
        </p:spPr>
        <p:txBody>
          <a:bodyPr lIns="67735" tIns="67735" rIns="67735" bIns="67735" anchor="ctr"/>
          <a:lstStyle/>
          <a:p>
            <a:pPr>
              <a:defRPr sz="3600">
                <a:solidFill>
                  <a:srgbClr val="FFFFFF"/>
                </a:solidFill>
              </a:defRPr>
            </a:pPr>
            <a:endParaRPr sz="4800"/>
          </a:p>
        </p:txBody>
      </p:sp>
      <p:sp>
        <p:nvSpPr>
          <p:cNvPr id="463" name="Line"/>
          <p:cNvSpPr/>
          <p:nvPr/>
        </p:nvSpPr>
        <p:spPr>
          <a:xfrm>
            <a:off x="10898117" y="6714109"/>
            <a:ext cx="772390" cy="1"/>
          </a:xfrm>
          <a:prstGeom prst="line">
            <a:avLst/>
          </a:prstGeom>
          <a:ln w="50800">
            <a:solidFill>
              <a:srgbClr val="D529BF"/>
            </a:solidFill>
            <a:miter lim="400000"/>
          </a:ln>
        </p:spPr>
        <p:txBody>
          <a:bodyPr lIns="67735" tIns="67735" rIns="67735" bIns="67735" anchor="ctr"/>
          <a:lstStyle/>
          <a:p>
            <a:pPr>
              <a:defRPr sz="3600">
                <a:solidFill>
                  <a:srgbClr val="FFFFFF"/>
                </a:solidFill>
              </a:defRPr>
            </a:pPr>
            <a:endParaRPr sz="4800"/>
          </a:p>
        </p:txBody>
      </p:sp>
      <p:sp>
        <p:nvSpPr>
          <p:cNvPr id="464" name="Line"/>
          <p:cNvSpPr/>
          <p:nvPr/>
        </p:nvSpPr>
        <p:spPr>
          <a:xfrm>
            <a:off x="10898117" y="7298327"/>
            <a:ext cx="772390" cy="1"/>
          </a:xfrm>
          <a:prstGeom prst="line">
            <a:avLst/>
          </a:prstGeom>
          <a:ln w="50800">
            <a:solidFill>
              <a:srgbClr val="4327B4"/>
            </a:solidFill>
            <a:miter lim="400000"/>
          </a:ln>
        </p:spPr>
        <p:txBody>
          <a:bodyPr lIns="67735" tIns="67735" rIns="67735" bIns="67735" anchor="ctr"/>
          <a:lstStyle/>
          <a:p>
            <a:pPr>
              <a:defRPr sz="3600">
                <a:solidFill>
                  <a:srgbClr val="FFFFFF"/>
                </a:solidFill>
              </a:defRPr>
            </a:pPr>
            <a:endParaRPr sz="4800"/>
          </a:p>
        </p:txBody>
      </p:sp>
      <p:sp>
        <p:nvSpPr>
          <p:cNvPr id="465" name="Line"/>
          <p:cNvSpPr/>
          <p:nvPr/>
        </p:nvSpPr>
        <p:spPr>
          <a:xfrm>
            <a:off x="10898117" y="7992613"/>
            <a:ext cx="772390" cy="1"/>
          </a:xfrm>
          <a:prstGeom prst="line">
            <a:avLst/>
          </a:prstGeom>
          <a:ln w="50800">
            <a:solidFill>
              <a:srgbClr val="B4B4B4"/>
            </a:solidFill>
            <a:miter lim="400000"/>
          </a:ln>
        </p:spPr>
        <p:txBody>
          <a:bodyPr lIns="67735" tIns="67735" rIns="67735" bIns="67735" anchor="ctr"/>
          <a:lstStyle/>
          <a:p>
            <a:pPr>
              <a:defRPr sz="3600">
                <a:solidFill>
                  <a:srgbClr val="FFFFFF"/>
                </a:solidFill>
              </a:defRPr>
            </a:pPr>
            <a:endParaRPr sz="4800"/>
          </a:p>
        </p:txBody>
      </p:sp>
      <p:sp>
        <p:nvSpPr>
          <p:cNvPr id="466" name="100"/>
          <p:cNvSpPr txBox="1"/>
          <p:nvPr/>
        </p:nvSpPr>
        <p:spPr>
          <a:xfrm>
            <a:off x="12921622" y="3527088"/>
            <a:ext cx="819672"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100</a:t>
            </a:r>
          </a:p>
        </p:txBody>
      </p:sp>
      <p:sp>
        <p:nvSpPr>
          <p:cNvPr id="467" name="50"/>
          <p:cNvSpPr txBox="1"/>
          <p:nvPr/>
        </p:nvSpPr>
        <p:spPr>
          <a:xfrm>
            <a:off x="13023225" y="4035102"/>
            <a:ext cx="592046"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50</a:t>
            </a:r>
          </a:p>
        </p:txBody>
      </p:sp>
      <p:sp>
        <p:nvSpPr>
          <p:cNvPr id="468" name="7"/>
          <p:cNvSpPr txBox="1"/>
          <p:nvPr/>
        </p:nvSpPr>
        <p:spPr>
          <a:xfrm>
            <a:off x="13124829" y="4543118"/>
            <a:ext cx="364419"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7</a:t>
            </a:r>
          </a:p>
        </p:txBody>
      </p:sp>
      <p:sp>
        <p:nvSpPr>
          <p:cNvPr id="469" name="5"/>
          <p:cNvSpPr txBox="1"/>
          <p:nvPr/>
        </p:nvSpPr>
        <p:spPr>
          <a:xfrm>
            <a:off x="13124829" y="5144271"/>
            <a:ext cx="364419"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5</a:t>
            </a:r>
          </a:p>
        </p:txBody>
      </p:sp>
      <p:sp>
        <p:nvSpPr>
          <p:cNvPr id="470" name="4"/>
          <p:cNvSpPr txBox="1"/>
          <p:nvPr/>
        </p:nvSpPr>
        <p:spPr>
          <a:xfrm>
            <a:off x="13124829" y="5813156"/>
            <a:ext cx="364419"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4</a:t>
            </a:r>
          </a:p>
        </p:txBody>
      </p:sp>
      <p:sp>
        <p:nvSpPr>
          <p:cNvPr id="471" name="3"/>
          <p:cNvSpPr txBox="1"/>
          <p:nvPr/>
        </p:nvSpPr>
        <p:spPr>
          <a:xfrm>
            <a:off x="13124829" y="6405841"/>
            <a:ext cx="364419"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3</a:t>
            </a:r>
          </a:p>
        </p:txBody>
      </p:sp>
      <p:sp>
        <p:nvSpPr>
          <p:cNvPr id="472" name="2"/>
          <p:cNvSpPr txBox="1"/>
          <p:nvPr/>
        </p:nvSpPr>
        <p:spPr>
          <a:xfrm>
            <a:off x="13124829" y="6990059"/>
            <a:ext cx="364419"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2</a:t>
            </a:r>
          </a:p>
        </p:txBody>
      </p:sp>
      <p:sp>
        <p:nvSpPr>
          <p:cNvPr id="473" name="2"/>
          <p:cNvSpPr txBox="1"/>
          <p:nvPr/>
        </p:nvSpPr>
        <p:spPr>
          <a:xfrm>
            <a:off x="13124829" y="7684345"/>
            <a:ext cx="364419"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2</a:t>
            </a:r>
          </a:p>
        </p:txBody>
      </p:sp>
      <p:sp>
        <p:nvSpPr>
          <p:cNvPr id="474" name="unique…"/>
          <p:cNvSpPr txBox="1"/>
          <p:nvPr/>
        </p:nvSpPr>
        <p:spPr>
          <a:xfrm>
            <a:off x="10384667" y="2440524"/>
            <a:ext cx="2299244" cy="11216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pPr>
              <a:defRPr sz="2400"/>
            </a:pPr>
            <a:r>
              <a:rPr sz="3200"/>
              <a:t>unique </a:t>
            </a:r>
          </a:p>
          <a:p>
            <a:pPr>
              <a:defRPr sz="2400"/>
            </a:pPr>
            <a:r>
              <a:rPr sz="3200"/>
              <a:t>sequences</a:t>
            </a:r>
          </a:p>
        </p:txBody>
      </p:sp>
      <p:sp>
        <p:nvSpPr>
          <p:cNvPr id="475" name="abundance"/>
          <p:cNvSpPr txBox="1"/>
          <p:nvPr/>
        </p:nvSpPr>
        <p:spPr>
          <a:xfrm>
            <a:off x="12366873" y="2686745"/>
            <a:ext cx="2541297"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abundance</a:t>
            </a:r>
          </a:p>
        </p:txBody>
      </p:sp>
      <p:sp>
        <p:nvSpPr>
          <p:cNvPr id="476" name="mean-Q"/>
          <p:cNvSpPr txBox="1"/>
          <p:nvPr/>
        </p:nvSpPr>
        <p:spPr>
          <a:xfrm>
            <a:off x="15185630" y="2686745"/>
            <a:ext cx="1811932"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mean-Q</a:t>
            </a:r>
          </a:p>
        </p:txBody>
      </p:sp>
      <p:sp>
        <p:nvSpPr>
          <p:cNvPr id="477" name="32"/>
          <p:cNvSpPr txBox="1"/>
          <p:nvPr/>
        </p:nvSpPr>
        <p:spPr>
          <a:xfrm>
            <a:off x="15653659" y="3520737"/>
            <a:ext cx="592046"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32</a:t>
            </a:r>
          </a:p>
        </p:txBody>
      </p:sp>
      <p:sp>
        <p:nvSpPr>
          <p:cNvPr id="478" name="32"/>
          <p:cNvSpPr txBox="1"/>
          <p:nvPr/>
        </p:nvSpPr>
        <p:spPr>
          <a:xfrm>
            <a:off x="15655183" y="4081670"/>
            <a:ext cx="592046"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32</a:t>
            </a:r>
          </a:p>
        </p:txBody>
      </p:sp>
      <p:sp>
        <p:nvSpPr>
          <p:cNvPr id="479" name="20"/>
          <p:cNvSpPr txBox="1"/>
          <p:nvPr/>
        </p:nvSpPr>
        <p:spPr>
          <a:xfrm>
            <a:off x="15655183" y="4543118"/>
            <a:ext cx="592046"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20</a:t>
            </a:r>
          </a:p>
        </p:txBody>
      </p:sp>
      <p:sp>
        <p:nvSpPr>
          <p:cNvPr id="480" name="…"/>
          <p:cNvSpPr txBox="1"/>
          <p:nvPr/>
        </p:nvSpPr>
        <p:spPr>
          <a:xfrm>
            <a:off x="15653659" y="5144271"/>
            <a:ext cx="547162"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a:t>
            </a:r>
          </a:p>
        </p:txBody>
      </p:sp>
      <p:sp>
        <p:nvSpPr>
          <p:cNvPr id="481" name="…"/>
          <p:cNvSpPr txBox="1"/>
          <p:nvPr/>
        </p:nvSpPr>
        <p:spPr>
          <a:xfrm>
            <a:off x="15653659" y="5813156"/>
            <a:ext cx="547162"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a:t>
            </a:r>
          </a:p>
        </p:txBody>
      </p:sp>
      <p:sp>
        <p:nvSpPr>
          <p:cNvPr id="482" name="…"/>
          <p:cNvSpPr txBox="1"/>
          <p:nvPr/>
        </p:nvSpPr>
        <p:spPr>
          <a:xfrm>
            <a:off x="15653659" y="6399492"/>
            <a:ext cx="547162"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a:t>
            </a:r>
          </a:p>
        </p:txBody>
      </p:sp>
      <p:sp>
        <p:nvSpPr>
          <p:cNvPr id="483" name="…"/>
          <p:cNvSpPr txBox="1"/>
          <p:nvPr/>
        </p:nvSpPr>
        <p:spPr>
          <a:xfrm>
            <a:off x="15653659" y="6960425"/>
            <a:ext cx="547162"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a:t>
            </a:r>
          </a:p>
        </p:txBody>
      </p:sp>
      <p:sp>
        <p:nvSpPr>
          <p:cNvPr id="484" name="…"/>
          <p:cNvSpPr txBox="1"/>
          <p:nvPr/>
        </p:nvSpPr>
        <p:spPr>
          <a:xfrm>
            <a:off x="15653659" y="7684345"/>
            <a:ext cx="547162"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lvl1pPr>
              <a:defRPr sz="2400"/>
            </a:lvl1pPr>
          </a:lstStyle>
          <a:p>
            <a:r>
              <a:rPr sz="3200"/>
              <a: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8" name="DADA2"/>
          <p:cNvSpPr txBox="1">
            <a:spLocks noGrp="1"/>
          </p:cNvSpPr>
          <p:nvPr>
            <p:ph type="title"/>
          </p:nvPr>
        </p:nvSpPr>
        <p:spPr>
          <a:prstGeom prst="rect">
            <a:avLst/>
          </a:prstGeom>
        </p:spPr>
        <p:txBody>
          <a:bodyPr>
            <a:normAutofit/>
          </a:bodyPr>
          <a:lstStyle/>
          <a:p>
            <a:r>
              <a:rPr dirty="0"/>
              <a:t>DADA2</a:t>
            </a:r>
            <a:r>
              <a:rPr lang="nb-NO" dirty="0"/>
              <a:t> - </a:t>
            </a:r>
            <a:r>
              <a:rPr lang="nb-NO" dirty="0" err="1"/>
              <a:t>error</a:t>
            </a:r>
            <a:r>
              <a:rPr lang="nb-NO" dirty="0"/>
              <a:t> </a:t>
            </a:r>
            <a:r>
              <a:rPr lang="nb-NO" dirty="0" err="1"/>
              <a:t>model</a:t>
            </a:r>
            <a:endParaRPr dirty="0"/>
          </a:p>
        </p:txBody>
      </p:sp>
      <p:sp>
        <p:nvSpPr>
          <p:cNvPr id="489" name="Initial guess: one real sequence + errors"/>
          <p:cNvSpPr txBox="1"/>
          <p:nvPr/>
        </p:nvSpPr>
        <p:spPr>
          <a:xfrm>
            <a:off x="5568654" y="5948604"/>
            <a:ext cx="5966915"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dirty="0"/>
              <a:t>Initial guess: one real sequence + errors</a:t>
            </a:r>
          </a:p>
        </p:txBody>
      </p:sp>
      <p:sp>
        <p:nvSpPr>
          <p:cNvPr id="490" name="100"/>
          <p:cNvSpPr/>
          <p:nvPr/>
        </p:nvSpPr>
        <p:spPr>
          <a:xfrm>
            <a:off x="6589592" y="3475063"/>
            <a:ext cx="1693386" cy="1693386"/>
          </a:xfrm>
          <a:prstGeom prst="ellipse">
            <a:avLst/>
          </a:prstGeom>
          <a:solidFill>
            <a:srgbClr val="80878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3600">
                <a:solidFill>
                  <a:srgbClr val="FFFFFF"/>
                </a:solidFill>
              </a:defRPr>
            </a:lvl1pPr>
          </a:lstStyle>
          <a:p>
            <a:r>
              <a:rPr sz="4800" dirty="0"/>
              <a:t>100</a:t>
            </a:r>
          </a:p>
        </p:txBody>
      </p:sp>
      <p:sp>
        <p:nvSpPr>
          <p:cNvPr id="491" name="50"/>
          <p:cNvSpPr/>
          <p:nvPr/>
        </p:nvSpPr>
        <p:spPr>
          <a:xfrm>
            <a:off x="9869387" y="4065642"/>
            <a:ext cx="846694" cy="846694"/>
          </a:xfrm>
          <a:prstGeom prst="ellipse">
            <a:avLst/>
          </a:prstGeom>
          <a:solidFill>
            <a:srgbClr val="80878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2000">
                <a:solidFill>
                  <a:srgbClr val="FFFFFF"/>
                </a:solidFill>
              </a:defRPr>
            </a:lvl1pPr>
          </a:lstStyle>
          <a:p>
            <a:r>
              <a:rPr sz="2667"/>
              <a:t>50</a:t>
            </a:r>
          </a:p>
        </p:txBody>
      </p:sp>
      <p:sp>
        <p:nvSpPr>
          <p:cNvPr id="492" name="7"/>
          <p:cNvSpPr/>
          <p:nvPr/>
        </p:nvSpPr>
        <p:spPr>
          <a:xfrm>
            <a:off x="10714320" y="3680028"/>
            <a:ext cx="355612" cy="355612"/>
          </a:xfrm>
          <a:prstGeom prst="ellipse">
            <a:avLst/>
          </a:prstGeom>
          <a:solidFill>
            <a:srgbClr val="80878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1000">
                <a:solidFill>
                  <a:srgbClr val="FFFFFF"/>
                </a:solidFill>
              </a:defRPr>
            </a:lvl1pPr>
          </a:lstStyle>
          <a:p>
            <a:r>
              <a:rPr sz="1333"/>
              <a:t>7</a:t>
            </a:r>
          </a:p>
        </p:txBody>
      </p:sp>
      <p:sp>
        <p:nvSpPr>
          <p:cNvPr id="493" name="Circle"/>
          <p:cNvSpPr/>
          <p:nvPr/>
        </p:nvSpPr>
        <p:spPr>
          <a:xfrm>
            <a:off x="8374307" y="3682133"/>
            <a:ext cx="355612" cy="355612"/>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4" name="Circle"/>
          <p:cNvSpPr/>
          <p:nvPr/>
        </p:nvSpPr>
        <p:spPr>
          <a:xfrm>
            <a:off x="7258479" y="5299174"/>
            <a:ext cx="355612" cy="355612"/>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5" name="Circle"/>
          <p:cNvSpPr/>
          <p:nvPr/>
        </p:nvSpPr>
        <p:spPr>
          <a:xfrm>
            <a:off x="8175798" y="4841175"/>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6" name="Circle"/>
          <p:cNvSpPr/>
          <p:nvPr/>
        </p:nvSpPr>
        <p:spPr>
          <a:xfrm>
            <a:off x="10765121" y="4141452"/>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7" name="Circle"/>
          <p:cNvSpPr/>
          <p:nvPr/>
        </p:nvSpPr>
        <p:spPr>
          <a:xfrm>
            <a:off x="9752170" y="3900608"/>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8" name="Circle"/>
          <p:cNvSpPr/>
          <p:nvPr/>
        </p:nvSpPr>
        <p:spPr>
          <a:xfrm>
            <a:off x="8425108" y="4578307"/>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499" name="Circle"/>
          <p:cNvSpPr/>
          <p:nvPr/>
        </p:nvSpPr>
        <p:spPr>
          <a:xfrm>
            <a:off x="6193454" y="4578307"/>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0" name="Circle"/>
          <p:cNvSpPr/>
          <p:nvPr/>
        </p:nvSpPr>
        <p:spPr>
          <a:xfrm>
            <a:off x="6386919" y="3680028"/>
            <a:ext cx="254009" cy="254009"/>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1" name="Circle"/>
          <p:cNvSpPr/>
          <p:nvPr/>
        </p:nvSpPr>
        <p:spPr>
          <a:xfrm>
            <a:off x="6235788" y="3995802"/>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2" name="Circle"/>
          <p:cNvSpPr/>
          <p:nvPr/>
        </p:nvSpPr>
        <p:spPr>
          <a:xfrm>
            <a:off x="5970815" y="4237086"/>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3" name="Circle"/>
          <p:cNvSpPr/>
          <p:nvPr/>
        </p:nvSpPr>
        <p:spPr>
          <a:xfrm>
            <a:off x="8218133" y="2548538"/>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4" name="Circle"/>
          <p:cNvSpPr/>
          <p:nvPr/>
        </p:nvSpPr>
        <p:spPr>
          <a:xfrm>
            <a:off x="9473248" y="4404319"/>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5" name="Circle"/>
          <p:cNvSpPr/>
          <p:nvPr/>
        </p:nvSpPr>
        <p:spPr>
          <a:xfrm>
            <a:off x="9642587" y="4573657"/>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6" name="Circle"/>
          <p:cNvSpPr/>
          <p:nvPr/>
        </p:nvSpPr>
        <p:spPr>
          <a:xfrm>
            <a:off x="10343535" y="5029159"/>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7" name="Circle"/>
          <p:cNvSpPr/>
          <p:nvPr/>
        </p:nvSpPr>
        <p:spPr>
          <a:xfrm>
            <a:off x="10343535" y="3779480"/>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8" name="Circle"/>
          <p:cNvSpPr/>
          <p:nvPr/>
        </p:nvSpPr>
        <p:spPr>
          <a:xfrm>
            <a:off x="6772974" y="5108644"/>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09" name="Circle"/>
          <p:cNvSpPr/>
          <p:nvPr/>
        </p:nvSpPr>
        <p:spPr>
          <a:xfrm>
            <a:off x="6328022" y="5105016"/>
            <a:ext cx="169340" cy="169340"/>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0" name="Circle"/>
          <p:cNvSpPr/>
          <p:nvPr/>
        </p:nvSpPr>
        <p:spPr>
          <a:xfrm>
            <a:off x="6942312" y="527798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1" name="Circle"/>
          <p:cNvSpPr/>
          <p:nvPr/>
        </p:nvSpPr>
        <p:spPr>
          <a:xfrm>
            <a:off x="7450328" y="3142527"/>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2" name="Circle"/>
          <p:cNvSpPr/>
          <p:nvPr/>
        </p:nvSpPr>
        <p:spPr>
          <a:xfrm>
            <a:off x="7111651" y="5586704"/>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3" name="Circle"/>
          <p:cNvSpPr/>
          <p:nvPr/>
        </p:nvSpPr>
        <p:spPr>
          <a:xfrm>
            <a:off x="7845588" y="328629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4" name="Circle"/>
          <p:cNvSpPr/>
          <p:nvPr/>
        </p:nvSpPr>
        <p:spPr>
          <a:xfrm>
            <a:off x="7111651" y="328629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5" name="Circle"/>
          <p:cNvSpPr/>
          <p:nvPr/>
        </p:nvSpPr>
        <p:spPr>
          <a:xfrm>
            <a:off x="7845588" y="527798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6" name="Circle"/>
          <p:cNvSpPr/>
          <p:nvPr/>
        </p:nvSpPr>
        <p:spPr>
          <a:xfrm>
            <a:off x="10082961" y="5029159"/>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7" name="Circle"/>
          <p:cNvSpPr/>
          <p:nvPr/>
        </p:nvSpPr>
        <p:spPr>
          <a:xfrm>
            <a:off x="9836839" y="4893343"/>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8" name="Circle"/>
          <p:cNvSpPr/>
          <p:nvPr/>
        </p:nvSpPr>
        <p:spPr>
          <a:xfrm>
            <a:off x="10849790" y="4615992"/>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519" name="Circle"/>
          <p:cNvSpPr/>
          <p:nvPr/>
        </p:nvSpPr>
        <p:spPr>
          <a:xfrm>
            <a:off x="10082961" y="3815498"/>
            <a:ext cx="84671" cy="84671"/>
          </a:xfrm>
          <a:prstGeom prst="ellipse">
            <a:avLst/>
          </a:prstGeom>
          <a:solidFill>
            <a:srgbClr val="808785"/>
          </a:solidFill>
          <a:ln w="12700">
            <a:miter lim="400000"/>
          </a:ln>
        </p:spPr>
        <p:txBody>
          <a:bodyPr lIns="67735" tIns="67735" rIns="67735" bIns="67735" anchor="ctr"/>
          <a:lstStyle/>
          <a:p>
            <a:pPr>
              <a:defRPr sz="1000">
                <a:solidFill>
                  <a:srgbClr val="FFFFFF"/>
                </a:solidFill>
              </a:defRPr>
            </a:pPr>
            <a:endParaRPr sz="1333"/>
          </a:p>
        </p:txBody>
      </p:sp>
      <p:sp>
        <p:nvSpPr>
          <p:cNvPr id="37" name="Lecture III: AeN metabarcoding course">
            <a:extLst>
              <a:ext uri="{FF2B5EF4-FFF2-40B4-BE49-F238E27FC236}">
                <a16:creationId xmlns:a16="http://schemas.microsoft.com/office/drawing/2014/main" id="{CFCD2059-17CB-514C-B130-F83C67431CBB}"/>
              </a:ext>
            </a:extLst>
          </p:cNvPr>
          <p:cNvSpPr txBox="1"/>
          <p:nvPr/>
        </p:nvSpPr>
        <p:spPr>
          <a:xfrm>
            <a:off x="11579508" y="9024318"/>
            <a:ext cx="6451798" cy="629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spAutoFit/>
          </a:bodyPr>
          <a:lstStyle>
            <a:lvl1pPr>
              <a:defRPr sz="1400"/>
            </a:lvl1pPr>
          </a:lstStyle>
          <a:p>
            <a:r>
              <a:rPr lang="en-GB" sz="1600" dirty="0"/>
              <a:t>Borrowed from several online lectures, all citing: </a:t>
            </a:r>
          </a:p>
          <a:p>
            <a:r>
              <a:rPr lang="en-GB" sz="1600" dirty="0"/>
              <a:t>“provided by Benjamin Callahan, not necessarily with permission"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 name="DADA2"/>
          <p:cNvSpPr txBox="1">
            <a:spLocks noGrp="1"/>
          </p:cNvSpPr>
          <p:nvPr>
            <p:ph type="title"/>
          </p:nvPr>
        </p:nvSpPr>
        <p:spPr>
          <a:prstGeom prst="rect">
            <a:avLst/>
          </a:prstGeom>
        </p:spPr>
        <p:txBody>
          <a:bodyPr>
            <a:normAutofit/>
          </a:bodyPr>
          <a:lstStyle/>
          <a:p>
            <a:r>
              <a:rPr dirty="0"/>
              <a:t>DADA2</a:t>
            </a:r>
          </a:p>
        </p:txBody>
      </p:sp>
      <p:sp>
        <p:nvSpPr>
          <p:cNvPr id="525" name="100"/>
          <p:cNvSpPr/>
          <p:nvPr/>
        </p:nvSpPr>
        <p:spPr>
          <a:xfrm>
            <a:off x="6603879" y="3395214"/>
            <a:ext cx="1693386" cy="1693386"/>
          </a:xfrm>
          <a:prstGeom prst="ellipse">
            <a:avLst/>
          </a:prstGeom>
          <a:solidFill>
            <a:schemeClr val="accent3">
              <a:hueOff val="198700"/>
              <a:satOff val="21248"/>
              <a:lumOff val="19305"/>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3600">
                <a:solidFill>
                  <a:srgbClr val="FFFFFF"/>
                </a:solidFill>
              </a:defRPr>
            </a:lvl1pPr>
          </a:lstStyle>
          <a:p>
            <a:r>
              <a:rPr sz="4800" dirty="0"/>
              <a:t>100</a:t>
            </a:r>
          </a:p>
        </p:txBody>
      </p:sp>
      <p:sp>
        <p:nvSpPr>
          <p:cNvPr id="526" name="50"/>
          <p:cNvSpPr/>
          <p:nvPr/>
        </p:nvSpPr>
        <p:spPr>
          <a:xfrm>
            <a:off x="9883674" y="3985793"/>
            <a:ext cx="846694" cy="846694"/>
          </a:xfrm>
          <a:prstGeom prst="ellipse">
            <a:avLst/>
          </a:prstGeom>
          <a:solidFill>
            <a:schemeClr val="accent3">
              <a:hueOff val="198700"/>
              <a:satOff val="21248"/>
              <a:lumOff val="19305"/>
              <a:alpha val="5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2000">
                <a:solidFill>
                  <a:srgbClr val="FFFFFF"/>
                </a:solidFill>
              </a:defRPr>
            </a:lvl1pPr>
          </a:lstStyle>
          <a:p>
            <a:r>
              <a:rPr sz="2667"/>
              <a:t>50</a:t>
            </a:r>
          </a:p>
        </p:txBody>
      </p:sp>
      <p:sp>
        <p:nvSpPr>
          <p:cNvPr id="527" name="7"/>
          <p:cNvSpPr/>
          <p:nvPr/>
        </p:nvSpPr>
        <p:spPr>
          <a:xfrm>
            <a:off x="10728607" y="3600179"/>
            <a:ext cx="355612" cy="355612"/>
          </a:xfrm>
          <a:prstGeom prst="ellipse">
            <a:avLst/>
          </a:prstGeom>
          <a:solidFill>
            <a:schemeClr val="accent3">
              <a:hueOff val="198700"/>
              <a:satOff val="21248"/>
              <a:lumOff val="19305"/>
              <a:alpha val="5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1000">
                <a:solidFill>
                  <a:srgbClr val="FFFFFF"/>
                </a:solidFill>
              </a:defRPr>
            </a:lvl1pPr>
          </a:lstStyle>
          <a:p>
            <a:r>
              <a:rPr sz="1333"/>
              <a:t>7</a:t>
            </a:r>
          </a:p>
        </p:txBody>
      </p:sp>
      <p:sp>
        <p:nvSpPr>
          <p:cNvPr id="528" name="Circle"/>
          <p:cNvSpPr/>
          <p:nvPr/>
        </p:nvSpPr>
        <p:spPr>
          <a:xfrm>
            <a:off x="8388594" y="3602285"/>
            <a:ext cx="355612" cy="355612"/>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29" name="Circle"/>
          <p:cNvSpPr/>
          <p:nvPr/>
        </p:nvSpPr>
        <p:spPr>
          <a:xfrm>
            <a:off x="7272766" y="5219326"/>
            <a:ext cx="355612" cy="355612"/>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0" name="Circle"/>
          <p:cNvSpPr/>
          <p:nvPr/>
        </p:nvSpPr>
        <p:spPr>
          <a:xfrm>
            <a:off x="8190085" y="4761327"/>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1" name="Circle"/>
          <p:cNvSpPr/>
          <p:nvPr/>
        </p:nvSpPr>
        <p:spPr>
          <a:xfrm>
            <a:off x="10779408" y="4061604"/>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2" name="Circle"/>
          <p:cNvSpPr/>
          <p:nvPr/>
        </p:nvSpPr>
        <p:spPr>
          <a:xfrm>
            <a:off x="9766457" y="3820759"/>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3" name="Circle"/>
          <p:cNvSpPr/>
          <p:nvPr/>
        </p:nvSpPr>
        <p:spPr>
          <a:xfrm>
            <a:off x="8439395" y="4498458"/>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4" name="Circle"/>
          <p:cNvSpPr/>
          <p:nvPr/>
        </p:nvSpPr>
        <p:spPr>
          <a:xfrm>
            <a:off x="6207741" y="4498458"/>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5" name="Circle"/>
          <p:cNvSpPr/>
          <p:nvPr/>
        </p:nvSpPr>
        <p:spPr>
          <a:xfrm>
            <a:off x="6401206" y="3600179"/>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6" name="Circle"/>
          <p:cNvSpPr/>
          <p:nvPr/>
        </p:nvSpPr>
        <p:spPr>
          <a:xfrm>
            <a:off x="6250075" y="3915954"/>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7" name="Circle"/>
          <p:cNvSpPr/>
          <p:nvPr/>
        </p:nvSpPr>
        <p:spPr>
          <a:xfrm>
            <a:off x="5985102" y="4157237"/>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8" name="Circle"/>
          <p:cNvSpPr/>
          <p:nvPr/>
        </p:nvSpPr>
        <p:spPr>
          <a:xfrm>
            <a:off x="8232420" y="2468690"/>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39" name="Circle"/>
          <p:cNvSpPr/>
          <p:nvPr/>
        </p:nvSpPr>
        <p:spPr>
          <a:xfrm>
            <a:off x="9487535" y="4324470"/>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0" name="Circle"/>
          <p:cNvSpPr/>
          <p:nvPr/>
        </p:nvSpPr>
        <p:spPr>
          <a:xfrm>
            <a:off x="9656874" y="4493809"/>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1" name="Circle"/>
          <p:cNvSpPr/>
          <p:nvPr/>
        </p:nvSpPr>
        <p:spPr>
          <a:xfrm>
            <a:off x="10357822" y="4949311"/>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2" name="Circle"/>
          <p:cNvSpPr/>
          <p:nvPr/>
        </p:nvSpPr>
        <p:spPr>
          <a:xfrm>
            <a:off x="10357822" y="3699631"/>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3" name="Circle"/>
          <p:cNvSpPr/>
          <p:nvPr/>
        </p:nvSpPr>
        <p:spPr>
          <a:xfrm>
            <a:off x="6787261" y="5028796"/>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4" name="Circle"/>
          <p:cNvSpPr/>
          <p:nvPr/>
        </p:nvSpPr>
        <p:spPr>
          <a:xfrm>
            <a:off x="6342309" y="5025168"/>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5" name="Circle"/>
          <p:cNvSpPr/>
          <p:nvPr/>
        </p:nvSpPr>
        <p:spPr>
          <a:xfrm>
            <a:off x="6956599" y="519813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6" name="Circle"/>
          <p:cNvSpPr/>
          <p:nvPr/>
        </p:nvSpPr>
        <p:spPr>
          <a:xfrm>
            <a:off x="7464615" y="3062678"/>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7" name="Circle"/>
          <p:cNvSpPr/>
          <p:nvPr/>
        </p:nvSpPr>
        <p:spPr>
          <a:xfrm>
            <a:off x="7125938" y="6353548"/>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548" name="Circle"/>
          <p:cNvSpPr/>
          <p:nvPr/>
        </p:nvSpPr>
        <p:spPr>
          <a:xfrm>
            <a:off x="7859875" y="320644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49" name="Circle"/>
          <p:cNvSpPr/>
          <p:nvPr/>
        </p:nvSpPr>
        <p:spPr>
          <a:xfrm>
            <a:off x="7125938" y="320644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0" name="Circle"/>
          <p:cNvSpPr/>
          <p:nvPr/>
        </p:nvSpPr>
        <p:spPr>
          <a:xfrm>
            <a:off x="7859875" y="519813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1" name="Circle"/>
          <p:cNvSpPr/>
          <p:nvPr/>
        </p:nvSpPr>
        <p:spPr>
          <a:xfrm>
            <a:off x="10097248" y="4949311"/>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2" name="Circle"/>
          <p:cNvSpPr/>
          <p:nvPr/>
        </p:nvSpPr>
        <p:spPr>
          <a:xfrm>
            <a:off x="9851126" y="4813495"/>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3" name="Circle"/>
          <p:cNvSpPr/>
          <p:nvPr/>
        </p:nvSpPr>
        <p:spPr>
          <a:xfrm>
            <a:off x="10864077" y="4536143"/>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4" name="Circle"/>
          <p:cNvSpPr/>
          <p:nvPr/>
        </p:nvSpPr>
        <p:spPr>
          <a:xfrm>
            <a:off x="10097248" y="3735650"/>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55" name="Pr(i → j) ="/>
          <p:cNvSpPr txBox="1"/>
          <p:nvPr/>
        </p:nvSpPr>
        <p:spPr>
          <a:xfrm>
            <a:off x="3837801" y="7624044"/>
            <a:ext cx="1597129"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dirty="0" err="1"/>
              <a:t>Pr</a:t>
            </a:r>
            <a:r>
              <a:rPr sz="2400" dirty="0"/>
              <a:t>(</a:t>
            </a:r>
            <a:r>
              <a:rPr sz="2400" dirty="0" err="1"/>
              <a:t>i</a:t>
            </a:r>
            <a:r>
              <a:rPr sz="2400" dirty="0"/>
              <a:t> → j) = </a:t>
            </a:r>
          </a:p>
        </p:txBody>
      </p:sp>
      <p:graphicFrame>
        <p:nvGraphicFramePr>
          <p:cNvPr id="556" name="Table"/>
          <p:cNvGraphicFramePr/>
          <p:nvPr>
            <p:extLst>
              <p:ext uri="{D42A27DB-BD31-4B8C-83A1-F6EECF244321}">
                <p14:modId xmlns:p14="http://schemas.microsoft.com/office/powerpoint/2010/main" val="1412034368"/>
              </p:ext>
            </p:extLst>
          </p:nvPr>
        </p:nvGraphicFramePr>
        <p:xfrm>
          <a:off x="5823444" y="6617107"/>
          <a:ext cx="5040000" cy="2520000"/>
        </p:xfrm>
        <a:graphic>
          <a:graphicData uri="http://schemas.openxmlformats.org/drawingml/2006/table">
            <a:tbl>
              <a:tblPr firstRow="1" firstCol="1">
                <a:tableStyleId>{4C3C2611-4C71-4FC5-86AE-919BDF0F9419}</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tblGrid>
              <a:tr h="504000">
                <a:tc>
                  <a:txBody>
                    <a:bodyPr/>
                    <a:lstStyle/>
                    <a:p>
                      <a:pPr>
                        <a:defRPr sz="3000"/>
                      </a:pPr>
                      <a:endParaRPr sz="2400" dirty="0"/>
                    </a:p>
                  </a:txBody>
                  <a:tcPr marL="67735" marR="67735" marT="67735" marB="67735" anchor="ctr" horzOverflow="overflow"/>
                </a:tc>
                <a:tc>
                  <a:txBody>
                    <a:bodyPr/>
                    <a:lstStyle/>
                    <a:p>
                      <a:pPr>
                        <a:defRPr>
                          <a:solidFill>
                            <a:srgbClr val="000000"/>
                          </a:solidFill>
                        </a:defRPr>
                      </a:pPr>
                      <a:r>
                        <a:rPr sz="2400">
                          <a:solidFill>
                            <a:srgbClr val="FFFFFF"/>
                          </a:solidFill>
                        </a:rPr>
                        <a:t>A</a:t>
                      </a:r>
                    </a:p>
                  </a:txBody>
                  <a:tcPr marL="67735" marR="67735" marT="67735" marB="67735" anchor="ctr" horzOverflow="overflow"/>
                </a:tc>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a:solidFill>
                            <a:srgbClr val="000000"/>
                          </a:solidFill>
                        </a:defRPr>
                      </a:pPr>
                      <a:r>
                        <a:rPr sz="2400">
                          <a:solidFill>
                            <a:srgbClr val="FFFFFF"/>
                          </a:solidFill>
                        </a:rPr>
                        <a:t>T</a:t>
                      </a:r>
                    </a:p>
                  </a:txBody>
                  <a:tcPr marL="67735" marR="67735" marT="67735" marB="67735" anchor="ctr" horzOverflow="overflow"/>
                </a:tc>
                <a:extLst>
                  <a:ext uri="{0D108BD9-81ED-4DB2-BD59-A6C34878D82A}">
                    <a16:rowId xmlns:a16="http://schemas.microsoft.com/office/drawing/2014/main" val="10000"/>
                  </a:ext>
                </a:extLst>
              </a:tr>
              <a:tr h="504000">
                <a:tc>
                  <a:txBody>
                    <a:bodyPr/>
                    <a:lstStyle/>
                    <a:p>
                      <a:pPr>
                        <a:defRPr>
                          <a:solidFill>
                            <a:srgbClr val="000000"/>
                          </a:solidFill>
                        </a:defRPr>
                      </a:pPr>
                      <a:r>
                        <a:rPr sz="2400" dirty="0">
                          <a:solidFill>
                            <a:srgbClr val="FFFFFF"/>
                          </a:solidFill>
                        </a:rPr>
                        <a:t>A</a:t>
                      </a:r>
                    </a:p>
                  </a:txBody>
                  <a:tcPr marL="67735" marR="67735" marT="67735" marB="67735" anchor="ctr" horzOverflow="overflow"/>
                </a:tc>
                <a:tc>
                  <a:txBody>
                    <a:bodyPr/>
                    <a:lstStyle/>
                    <a:p>
                      <a:pPr>
                        <a:defRPr>
                          <a:solidFill>
                            <a:srgbClr val="000000"/>
                          </a:solidFill>
                        </a:defRPr>
                      </a:pPr>
                      <a:r>
                        <a:rPr sz="1800">
                          <a:solidFill>
                            <a:srgbClr val="5A5F5E"/>
                          </a:solidFill>
                        </a:rPr>
                        <a:t>0.97</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extLst>
                  <a:ext uri="{0D108BD9-81ED-4DB2-BD59-A6C34878D82A}">
                    <a16:rowId xmlns:a16="http://schemas.microsoft.com/office/drawing/2014/main" val="10001"/>
                  </a:ext>
                </a:extLst>
              </a:tr>
              <a:tr h="504000">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sz="3000"/>
                      </a:pPr>
                      <a:r>
                        <a:rPr sz="1800" dirty="0"/>
                        <a:t>10</a:t>
                      </a:r>
                      <a:r>
                        <a:rPr sz="1800" baseline="41666" dirty="0"/>
                        <a:t>-</a:t>
                      </a:r>
                      <a:r>
                        <a:rPr sz="1400" baseline="55555" dirty="0"/>
                        <a:t>2</a:t>
                      </a:r>
                    </a:p>
                  </a:txBody>
                  <a:tcPr marL="67735" marR="67735" marT="67735" marB="67735" anchor="ctr" horzOverflow="overflow"/>
                </a:tc>
                <a:tc>
                  <a:txBody>
                    <a:bodyPr/>
                    <a:lstStyle/>
                    <a:p>
                      <a:pPr>
                        <a:defRPr>
                          <a:solidFill>
                            <a:srgbClr val="000000"/>
                          </a:solidFill>
                        </a:defRPr>
                      </a:pPr>
                      <a:r>
                        <a:rPr sz="1800">
                          <a:solidFill>
                            <a:srgbClr val="5A5F5E"/>
                          </a:solidFill>
                        </a:rPr>
                        <a:t>0.97</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extLst>
                  <a:ext uri="{0D108BD9-81ED-4DB2-BD59-A6C34878D82A}">
                    <a16:rowId xmlns:a16="http://schemas.microsoft.com/office/drawing/2014/main" val="10002"/>
                  </a:ext>
                </a:extLst>
              </a:tr>
              <a:tr h="504000">
                <a:tc>
                  <a:txBody>
                    <a:bodyPr/>
                    <a:lstStyle/>
                    <a:p>
                      <a:pPr>
                        <a:defRPr>
                          <a:solidFill>
                            <a:srgbClr val="000000"/>
                          </a:solidFill>
                        </a:defRPr>
                      </a:pPr>
                      <a:r>
                        <a:rPr sz="2400" dirty="0">
                          <a:solidFill>
                            <a:srgbClr val="FFFFFF"/>
                          </a:solidFill>
                        </a:rPr>
                        <a:t>G</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dirty="0"/>
                        <a:t>10</a:t>
                      </a:r>
                      <a:r>
                        <a:rPr sz="1800" baseline="41666" dirty="0"/>
                        <a:t>-</a:t>
                      </a:r>
                      <a:r>
                        <a:rPr sz="1400" baseline="55555" dirty="0"/>
                        <a:t>2</a:t>
                      </a:r>
                    </a:p>
                  </a:txBody>
                  <a:tcPr marL="67735" marR="67735" marT="67735" marB="67735" anchor="ctr" horzOverflow="overflow"/>
                </a:tc>
                <a:tc>
                  <a:txBody>
                    <a:bodyPr/>
                    <a:lstStyle/>
                    <a:p>
                      <a:pPr>
                        <a:defRPr>
                          <a:solidFill>
                            <a:srgbClr val="000000"/>
                          </a:solidFill>
                        </a:defRPr>
                      </a:pPr>
                      <a:r>
                        <a:rPr sz="1800">
                          <a:solidFill>
                            <a:srgbClr val="5A5F5E"/>
                          </a:solidFill>
                        </a:rPr>
                        <a:t>0.97</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extLst>
                  <a:ext uri="{0D108BD9-81ED-4DB2-BD59-A6C34878D82A}">
                    <a16:rowId xmlns:a16="http://schemas.microsoft.com/office/drawing/2014/main" val="10003"/>
                  </a:ext>
                </a:extLst>
              </a:tr>
              <a:tr h="504000">
                <a:tc>
                  <a:txBody>
                    <a:bodyPr/>
                    <a:lstStyle/>
                    <a:p>
                      <a:pPr>
                        <a:defRPr>
                          <a:solidFill>
                            <a:srgbClr val="000000"/>
                          </a:solidFill>
                        </a:defRPr>
                      </a:pPr>
                      <a:r>
                        <a:rPr sz="2400">
                          <a:solidFill>
                            <a:srgbClr val="FFFFFF"/>
                          </a:solidFill>
                        </a:rPr>
                        <a:t>T</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sz="3000"/>
                      </a:pPr>
                      <a:r>
                        <a:rPr sz="1800"/>
                        <a:t>10</a:t>
                      </a:r>
                      <a:r>
                        <a:rPr sz="1800" baseline="41666"/>
                        <a:t>-</a:t>
                      </a:r>
                      <a:r>
                        <a:rPr sz="1400" baseline="55555"/>
                        <a:t>2</a:t>
                      </a:r>
                    </a:p>
                  </a:txBody>
                  <a:tcPr marL="67735" marR="67735" marT="67735" marB="67735" anchor="ctr" horzOverflow="overflow"/>
                </a:tc>
                <a:tc>
                  <a:txBody>
                    <a:bodyPr/>
                    <a:lstStyle/>
                    <a:p>
                      <a:pPr>
                        <a:defRPr>
                          <a:solidFill>
                            <a:srgbClr val="000000"/>
                          </a:solidFill>
                        </a:defRPr>
                      </a:pPr>
                      <a:r>
                        <a:rPr sz="1800" dirty="0">
                          <a:solidFill>
                            <a:srgbClr val="5A5F5E"/>
                          </a:solidFill>
                        </a:rPr>
                        <a:t>0.97</a:t>
                      </a:r>
                    </a:p>
                  </a:txBody>
                  <a:tcPr marL="67735" marR="67735" marT="67735" marB="67735" anchor="ctr" horzOverflow="overflow"/>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582A2E86-4B3A-1A40-9740-1456709902D5}"/>
              </a:ext>
            </a:extLst>
          </p:cNvPr>
          <p:cNvSpPr/>
          <p:nvPr/>
        </p:nvSpPr>
        <p:spPr>
          <a:xfrm>
            <a:off x="6080965" y="6028726"/>
            <a:ext cx="4524957" cy="369332"/>
          </a:xfrm>
          <a:prstGeom prst="rect">
            <a:avLst/>
          </a:prstGeom>
        </p:spPr>
        <p:txBody>
          <a:bodyPr wrap="none">
            <a:spAutoFit/>
          </a:bodyPr>
          <a:lstStyle/>
          <a:p>
            <a:r>
              <a:rPr lang="en-GB" dirty="0"/>
              <a:t>Infer initial error model under this assumption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2" name="DADA2"/>
          <p:cNvSpPr txBox="1">
            <a:spLocks noGrp="1"/>
          </p:cNvSpPr>
          <p:nvPr>
            <p:ph type="title"/>
          </p:nvPr>
        </p:nvSpPr>
        <p:spPr>
          <a:prstGeom prst="rect">
            <a:avLst/>
          </a:prstGeom>
        </p:spPr>
        <p:txBody>
          <a:bodyPr>
            <a:normAutofit/>
          </a:bodyPr>
          <a:lstStyle/>
          <a:p>
            <a:r>
              <a:t>DADA2</a:t>
            </a:r>
          </a:p>
        </p:txBody>
      </p:sp>
      <p:sp>
        <p:nvSpPr>
          <p:cNvPr id="563" name="Update the model."/>
          <p:cNvSpPr txBox="1"/>
          <p:nvPr/>
        </p:nvSpPr>
        <p:spPr>
          <a:xfrm>
            <a:off x="6853450" y="5820463"/>
            <a:ext cx="3070288"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dirty="0"/>
              <a:t>Update the model. </a:t>
            </a:r>
          </a:p>
        </p:txBody>
      </p:sp>
      <p:sp>
        <p:nvSpPr>
          <p:cNvPr id="564" name="100"/>
          <p:cNvSpPr/>
          <p:nvPr/>
        </p:nvSpPr>
        <p:spPr>
          <a:xfrm>
            <a:off x="6603879" y="3149822"/>
            <a:ext cx="1693386" cy="1693386"/>
          </a:xfrm>
          <a:prstGeom prst="ellipse">
            <a:avLst/>
          </a:prstGeom>
          <a:solidFill>
            <a:schemeClr val="accent3">
              <a:hueOff val="198700"/>
              <a:satOff val="21248"/>
              <a:lumOff val="19305"/>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3600">
                <a:solidFill>
                  <a:srgbClr val="FFFFFF"/>
                </a:solidFill>
              </a:defRPr>
            </a:lvl1pPr>
          </a:lstStyle>
          <a:p>
            <a:r>
              <a:rPr sz="4800"/>
              <a:t>100</a:t>
            </a:r>
          </a:p>
        </p:txBody>
      </p:sp>
      <p:sp>
        <p:nvSpPr>
          <p:cNvPr id="565" name="50"/>
          <p:cNvSpPr/>
          <p:nvPr/>
        </p:nvSpPr>
        <p:spPr>
          <a:xfrm>
            <a:off x="9883674" y="3740401"/>
            <a:ext cx="846694" cy="846694"/>
          </a:xfrm>
          <a:prstGeom prst="ellipse">
            <a:avLst/>
          </a:prstGeom>
          <a:solidFill>
            <a:schemeClr val="accent5">
              <a:hueOff val="-608019"/>
              <a:satOff val="-16379"/>
              <a:lumOff val="25127"/>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2000">
                <a:solidFill>
                  <a:srgbClr val="FFFFFF"/>
                </a:solidFill>
              </a:defRPr>
            </a:lvl1pPr>
          </a:lstStyle>
          <a:p>
            <a:r>
              <a:rPr sz="2667"/>
              <a:t>50</a:t>
            </a:r>
          </a:p>
        </p:txBody>
      </p:sp>
      <p:sp>
        <p:nvSpPr>
          <p:cNvPr id="566" name="7"/>
          <p:cNvSpPr/>
          <p:nvPr/>
        </p:nvSpPr>
        <p:spPr>
          <a:xfrm>
            <a:off x="10728607" y="3354787"/>
            <a:ext cx="355612" cy="355612"/>
          </a:xfrm>
          <a:prstGeom prst="ellipse">
            <a:avLst/>
          </a:prstGeom>
          <a:solidFill>
            <a:schemeClr val="accent5">
              <a:hueOff val="-608019"/>
              <a:satOff val="-16379"/>
              <a:lumOff val="25127"/>
              <a:alpha val="5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1000">
                <a:solidFill>
                  <a:srgbClr val="FFFFFF"/>
                </a:solidFill>
              </a:defRPr>
            </a:lvl1pPr>
          </a:lstStyle>
          <a:p>
            <a:r>
              <a:rPr sz="1333"/>
              <a:t>7</a:t>
            </a:r>
          </a:p>
        </p:txBody>
      </p:sp>
      <p:sp>
        <p:nvSpPr>
          <p:cNvPr id="567" name="Circle"/>
          <p:cNvSpPr/>
          <p:nvPr/>
        </p:nvSpPr>
        <p:spPr>
          <a:xfrm>
            <a:off x="8388594" y="3356893"/>
            <a:ext cx="355612" cy="355612"/>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68" name="Circle"/>
          <p:cNvSpPr/>
          <p:nvPr/>
        </p:nvSpPr>
        <p:spPr>
          <a:xfrm>
            <a:off x="7272766" y="4973934"/>
            <a:ext cx="355612" cy="355612"/>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69" name="Circle"/>
          <p:cNvSpPr/>
          <p:nvPr/>
        </p:nvSpPr>
        <p:spPr>
          <a:xfrm>
            <a:off x="8190085" y="4515935"/>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0" name="Circle"/>
          <p:cNvSpPr/>
          <p:nvPr/>
        </p:nvSpPr>
        <p:spPr>
          <a:xfrm>
            <a:off x="10779408" y="3816212"/>
            <a:ext cx="254009" cy="254009"/>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1" name="Circle"/>
          <p:cNvSpPr/>
          <p:nvPr/>
        </p:nvSpPr>
        <p:spPr>
          <a:xfrm>
            <a:off x="9766457" y="3575367"/>
            <a:ext cx="254009" cy="254009"/>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2" name="Circle"/>
          <p:cNvSpPr/>
          <p:nvPr/>
        </p:nvSpPr>
        <p:spPr>
          <a:xfrm>
            <a:off x="8439395" y="4253067"/>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3" name="Circle"/>
          <p:cNvSpPr/>
          <p:nvPr/>
        </p:nvSpPr>
        <p:spPr>
          <a:xfrm>
            <a:off x="6207741" y="4253067"/>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4" name="Circle"/>
          <p:cNvSpPr/>
          <p:nvPr/>
        </p:nvSpPr>
        <p:spPr>
          <a:xfrm>
            <a:off x="6401206" y="3354787"/>
            <a:ext cx="254009" cy="254009"/>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5" name="Circle"/>
          <p:cNvSpPr/>
          <p:nvPr/>
        </p:nvSpPr>
        <p:spPr>
          <a:xfrm>
            <a:off x="6250075" y="3670562"/>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6" name="Circle"/>
          <p:cNvSpPr/>
          <p:nvPr/>
        </p:nvSpPr>
        <p:spPr>
          <a:xfrm>
            <a:off x="5985102" y="3911845"/>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7" name="Circle"/>
          <p:cNvSpPr/>
          <p:nvPr/>
        </p:nvSpPr>
        <p:spPr>
          <a:xfrm>
            <a:off x="8232420" y="2223298"/>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8" name="Circle"/>
          <p:cNvSpPr/>
          <p:nvPr/>
        </p:nvSpPr>
        <p:spPr>
          <a:xfrm>
            <a:off x="9487535" y="4079078"/>
            <a:ext cx="169340" cy="169340"/>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79" name="Circle"/>
          <p:cNvSpPr/>
          <p:nvPr/>
        </p:nvSpPr>
        <p:spPr>
          <a:xfrm>
            <a:off x="9656874" y="4248417"/>
            <a:ext cx="169340" cy="169340"/>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0" name="Circle"/>
          <p:cNvSpPr/>
          <p:nvPr/>
        </p:nvSpPr>
        <p:spPr>
          <a:xfrm>
            <a:off x="10357822" y="4703919"/>
            <a:ext cx="169340" cy="169340"/>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1" name="Circle"/>
          <p:cNvSpPr/>
          <p:nvPr/>
        </p:nvSpPr>
        <p:spPr>
          <a:xfrm>
            <a:off x="10357822" y="3454239"/>
            <a:ext cx="169340" cy="169340"/>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2" name="Circle"/>
          <p:cNvSpPr/>
          <p:nvPr/>
        </p:nvSpPr>
        <p:spPr>
          <a:xfrm>
            <a:off x="6787261" y="4783404"/>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3" name="Circle"/>
          <p:cNvSpPr/>
          <p:nvPr/>
        </p:nvSpPr>
        <p:spPr>
          <a:xfrm>
            <a:off x="6342309" y="4779776"/>
            <a:ext cx="169340" cy="169340"/>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4" name="Circle"/>
          <p:cNvSpPr/>
          <p:nvPr/>
        </p:nvSpPr>
        <p:spPr>
          <a:xfrm>
            <a:off x="6956599" y="4952742"/>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5" name="Circle"/>
          <p:cNvSpPr/>
          <p:nvPr/>
        </p:nvSpPr>
        <p:spPr>
          <a:xfrm>
            <a:off x="7464615" y="2817287"/>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6" name="Circle"/>
          <p:cNvSpPr/>
          <p:nvPr/>
        </p:nvSpPr>
        <p:spPr>
          <a:xfrm>
            <a:off x="7125938" y="5261464"/>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7" name="Circle"/>
          <p:cNvSpPr/>
          <p:nvPr/>
        </p:nvSpPr>
        <p:spPr>
          <a:xfrm>
            <a:off x="7859875" y="2961052"/>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8" name="Circle"/>
          <p:cNvSpPr/>
          <p:nvPr/>
        </p:nvSpPr>
        <p:spPr>
          <a:xfrm>
            <a:off x="7125938" y="2961052"/>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89" name="Circle"/>
          <p:cNvSpPr/>
          <p:nvPr/>
        </p:nvSpPr>
        <p:spPr>
          <a:xfrm>
            <a:off x="7859875" y="4952742"/>
            <a:ext cx="84671" cy="84671"/>
          </a:xfrm>
          <a:prstGeom prst="ellipse">
            <a:avLst/>
          </a:prstGeom>
          <a:solidFill>
            <a:schemeClr val="accent3">
              <a:hueOff val="198700"/>
              <a:satOff val="21248"/>
              <a:lumOff val="19305"/>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0" name="Circle"/>
          <p:cNvSpPr/>
          <p:nvPr/>
        </p:nvSpPr>
        <p:spPr>
          <a:xfrm>
            <a:off x="10097248" y="4703919"/>
            <a:ext cx="84671" cy="84671"/>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1" name="Circle"/>
          <p:cNvSpPr/>
          <p:nvPr/>
        </p:nvSpPr>
        <p:spPr>
          <a:xfrm>
            <a:off x="9851126" y="4568103"/>
            <a:ext cx="84671" cy="84671"/>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2" name="Circle"/>
          <p:cNvSpPr/>
          <p:nvPr/>
        </p:nvSpPr>
        <p:spPr>
          <a:xfrm>
            <a:off x="10864077" y="4290751"/>
            <a:ext cx="84671" cy="84671"/>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3" name="Circle"/>
          <p:cNvSpPr/>
          <p:nvPr/>
        </p:nvSpPr>
        <p:spPr>
          <a:xfrm>
            <a:off x="10097248" y="3490258"/>
            <a:ext cx="84671" cy="84671"/>
          </a:xfrm>
          <a:prstGeom prst="ellipse">
            <a:avLst/>
          </a:prstGeom>
          <a:solidFill>
            <a:schemeClr val="accent5">
              <a:hueOff val="-608019"/>
              <a:satOff val="-16379"/>
              <a:lumOff val="25127"/>
              <a:alpha val="50000"/>
            </a:schemeClr>
          </a:solidFill>
          <a:ln w="12700">
            <a:miter lim="400000"/>
          </a:ln>
        </p:spPr>
        <p:txBody>
          <a:bodyPr lIns="67735" tIns="67735" rIns="67735" bIns="67735" anchor="ctr"/>
          <a:lstStyle/>
          <a:p>
            <a:pPr>
              <a:defRPr sz="1000">
                <a:solidFill>
                  <a:srgbClr val="FFFFFF"/>
                </a:solidFill>
              </a:defRPr>
            </a:pPr>
            <a:endParaRPr sz="1333"/>
          </a:p>
        </p:txBody>
      </p:sp>
      <p:sp>
        <p:nvSpPr>
          <p:cNvPr id="594" name="Circle"/>
          <p:cNvSpPr/>
          <p:nvPr/>
        </p:nvSpPr>
        <p:spPr>
          <a:xfrm>
            <a:off x="7125938" y="6353548"/>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graphicFrame>
        <p:nvGraphicFramePr>
          <p:cNvPr id="596" name="Table"/>
          <p:cNvGraphicFramePr/>
          <p:nvPr>
            <p:extLst>
              <p:ext uri="{D42A27DB-BD31-4B8C-83A1-F6EECF244321}">
                <p14:modId xmlns:p14="http://schemas.microsoft.com/office/powerpoint/2010/main" val="3384491912"/>
              </p:ext>
            </p:extLst>
          </p:nvPr>
        </p:nvGraphicFramePr>
        <p:xfrm>
          <a:off x="5824077" y="6462404"/>
          <a:ext cx="5040000" cy="2520000"/>
        </p:xfrm>
        <a:graphic>
          <a:graphicData uri="http://schemas.openxmlformats.org/drawingml/2006/table">
            <a:tbl>
              <a:tblPr firstRow="1" firstCol="1">
                <a:tableStyleId>{4C3C2611-4C71-4FC5-86AE-919BDF0F9419}</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tblGrid>
              <a:tr h="504000">
                <a:tc>
                  <a:txBody>
                    <a:bodyPr/>
                    <a:lstStyle/>
                    <a:p>
                      <a:pPr>
                        <a:defRPr sz="3000"/>
                      </a:pPr>
                      <a:endParaRPr sz="2400" dirty="0"/>
                    </a:p>
                  </a:txBody>
                  <a:tcPr marL="67735" marR="67735" marT="67735" marB="67735" anchor="ctr" horzOverflow="overflow"/>
                </a:tc>
                <a:tc>
                  <a:txBody>
                    <a:bodyPr/>
                    <a:lstStyle/>
                    <a:p>
                      <a:pPr>
                        <a:defRPr>
                          <a:solidFill>
                            <a:srgbClr val="000000"/>
                          </a:solidFill>
                        </a:defRPr>
                      </a:pPr>
                      <a:r>
                        <a:rPr sz="2400">
                          <a:solidFill>
                            <a:srgbClr val="FFFFFF"/>
                          </a:solidFill>
                        </a:rPr>
                        <a:t>A</a:t>
                      </a:r>
                    </a:p>
                  </a:txBody>
                  <a:tcPr marL="67735" marR="67735" marT="67735" marB="67735" anchor="ctr" horzOverflow="overflow"/>
                </a:tc>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a:solidFill>
                            <a:srgbClr val="000000"/>
                          </a:solidFill>
                        </a:defRPr>
                      </a:pPr>
                      <a:r>
                        <a:rPr sz="2400">
                          <a:solidFill>
                            <a:srgbClr val="FFFFFF"/>
                          </a:solidFill>
                        </a:rPr>
                        <a:t>T</a:t>
                      </a:r>
                    </a:p>
                  </a:txBody>
                  <a:tcPr marL="67735" marR="67735" marT="67735" marB="67735" anchor="ctr" horzOverflow="overflow"/>
                </a:tc>
                <a:extLst>
                  <a:ext uri="{0D108BD9-81ED-4DB2-BD59-A6C34878D82A}">
                    <a16:rowId xmlns:a16="http://schemas.microsoft.com/office/drawing/2014/main" val="10000"/>
                  </a:ext>
                </a:extLst>
              </a:tr>
              <a:tr h="504000">
                <a:tc>
                  <a:txBody>
                    <a:bodyPr/>
                    <a:lstStyle/>
                    <a:p>
                      <a:pPr>
                        <a:defRPr>
                          <a:solidFill>
                            <a:srgbClr val="000000"/>
                          </a:solidFill>
                        </a:defRPr>
                      </a:pPr>
                      <a:r>
                        <a:rPr sz="2400">
                          <a:solidFill>
                            <a:srgbClr val="FFFFFF"/>
                          </a:solidFill>
                        </a:rPr>
                        <a:t>A</a:t>
                      </a:r>
                    </a:p>
                  </a:txBody>
                  <a:tcPr marL="67735" marR="67735" marT="67735" marB="67735" anchor="ctr" horzOverflow="overflow"/>
                </a:tc>
                <a:tc>
                  <a:txBody>
                    <a:bodyPr/>
                    <a:lstStyle/>
                    <a:p>
                      <a:pPr>
                        <a:defRPr>
                          <a:solidFill>
                            <a:srgbClr val="000000"/>
                          </a:solidFill>
                        </a:defRPr>
                      </a:pPr>
                      <a:r>
                        <a:rPr sz="1800" dirty="0">
                          <a:solidFill>
                            <a:srgbClr val="5A5F5E"/>
                          </a:solidFill>
                        </a:rPr>
                        <a:t>0.997</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dirty="0"/>
                        <a:t>10</a:t>
                      </a:r>
                      <a:r>
                        <a:rPr sz="1800" baseline="41666" dirty="0"/>
                        <a:t>-</a:t>
                      </a:r>
                      <a:r>
                        <a:rPr sz="1400" baseline="55555" dirty="0"/>
                        <a:t>3</a:t>
                      </a:r>
                    </a:p>
                  </a:txBody>
                  <a:tcPr marL="67735" marR="67735" marT="67735" marB="67735" anchor="ctr" horzOverflow="overflow"/>
                </a:tc>
                <a:extLst>
                  <a:ext uri="{0D108BD9-81ED-4DB2-BD59-A6C34878D82A}">
                    <a16:rowId xmlns:a16="http://schemas.microsoft.com/office/drawing/2014/main" val="10001"/>
                  </a:ext>
                </a:extLst>
              </a:tr>
              <a:tr h="504000">
                <a:tc>
                  <a:txBody>
                    <a:bodyPr/>
                    <a:lstStyle/>
                    <a:p>
                      <a:pPr>
                        <a:defRPr>
                          <a:solidFill>
                            <a:srgbClr val="000000"/>
                          </a:solidFill>
                        </a:defRPr>
                      </a:pPr>
                      <a:r>
                        <a:rPr sz="2400" dirty="0">
                          <a:solidFill>
                            <a:srgbClr val="FFFFFF"/>
                          </a:solidFill>
                        </a:rPr>
                        <a:t>C</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a:solidFill>
                            <a:srgbClr val="000000"/>
                          </a:solidFill>
                        </a:defRPr>
                      </a:pPr>
                      <a:r>
                        <a:rPr sz="1800">
                          <a:solidFill>
                            <a:srgbClr val="5A5F5E"/>
                          </a:solidFill>
                        </a:rPr>
                        <a:t>0.997</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extLst>
                  <a:ext uri="{0D108BD9-81ED-4DB2-BD59-A6C34878D82A}">
                    <a16:rowId xmlns:a16="http://schemas.microsoft.com/office/drawing/2014/main" val="10002"/>
                  </a:ext>
                </a:extLst>
              </a:tr>
              <a:tr h="504000">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a:solidFill>
                            <a:srgbClr val="000000"/>
                          </a:solidFill>
                        </a:defRPr>
                      </a:pPr>
                      <a:r>
                        <a:rPr sz="1800">
                          <a:solidFill>
                            <a:srgbClr val="5A5F5E"/>
                          </a:solidFill>
                        </a:rPr>
                        <a:t>0.997</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extLst>
                  <a:ext uri="{0D108BD9-81ED-4DB2-BD59-A6C34878D82A}">
                    <a16:rowId xmlns:a16="http://schemas.microsoft.com/office/drawing/2014/main" val="10003"/>
                  </a:ext>
                </a:extLst>
              </a:tr>
              <a:tr h="504000">
                <a:tc>
                  <a:txBody>
                    <a:bodyPr/>
                    <a:lstStyle/>
                    <a:p>
                      <a:pPr>
                        <a:defRPr>
                          <a:solidFill>
                            <a:srgbClr val="000000"/>
                          </a:solidFill>
                        </a:defRPr>
                      </a:pPr>
                      <a:r>
                        <a:rPr sz="2400">
                          <a:solidFill>
                            <a:srgbClr val="FFFFFF"/>
                          </a:solidFill>
                        </a:rPr>
                        <a:t>T</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a:t>10</a:t>
                      </a:r>
                      <a:r>
                        <a:rPr sz="1800" baseline="41666"/>
                        <a:t>-</a:t>
                      </a:r>
                      <a:r>
                        <a:rPr sz="1400" baseline="55555"/>
                        <a:t>3</a:t>
                      </a:r>
                    </a:p>
                  </a:txBody>
                  <a:tcPr marL="67735" marR="67735" marT="67735" marB="67735" anchor="ctr" horzOverflow="overflow"/>
                </a:tc>
                <a:tc>
                  <a:txBody>
                    <a:bodyPr/>
                    <a:lstStyle/>
                    <a:p>
                      <a:pPr>
                        <a:defRPr sz="3000"/>
                      </a:pPr>
                      <a:r>
                        <a:rPr sz="1800" dirty="0"/>
                        <a:t>10</a:t>
                      </a:r>
                      <a:r>
                        <a:rPr sz="1800" baseline="41666" dirty="0"/>
                        <a:t>-</a:t>
                      </a:r>
                      <a:r>
                        <a:rPr sz="1400" baseline="55555" dirty="0"/>
                        <a:t>3</a:t>
                      </a:r>
                    </a:p>
                  </a:txBody>
                  <a:tcPr marL="67735" marR="67735" marT="67735" marB="67735" anchor="ctr" horzOverflow="overflow"/>
                </a:tc>
                <a:tc>
                  <a:txBody>
                    <a:bodyPr/>
                    <a:lstStyle/>
                    <a:p>
                      <a:pPr>
                        <a:defRPr>
                          <a:solidFill>
                            <a:srgbClr val="000000"/>
                          </a:solidFill>
                        </a:defRPr>
                      </a:pPr>
                      <a:r>
                        <a:rPr sz="1800" dirty="0">
                          <a:solidFill>
                            <a:srgbClr val="5A5F5E"/>
                          </a:solidFill>
                        </a:rPr>
                        <a:t>0.997</a:t>
                      </a:r>
                    </a:p>
                  </a:txBody>
                  <a:tcPr marL="67735" marR="67735" marT="67735" marB="67735" anchor="ctr" horzOverflow="overflow"/>
                </a:tc>
                <a:extLst>
                  <a:ext uri="{0D108BD9-81ED-4DB2-BD59-A6C34878D82A}">
                    <a16:rowId xmlns:a16="http://schemas.microsoft.com/office/drawing/2014/main" val="10004"/>
                  </a:ext>
                </a:extLst>
              </a:tr>
            </a:tbl>
          </a:graphicData>
        </a:graphic>
      </p:graphicFrame>
      <p:sp>
        <p:nvSpPr>
          <p:cNvPr id="597" name="not an error"/>
          <p:cNvSpPr txBox="1"/>
          <p:nvPr/>
        </p:nvSpPr>
        <p:spPr>
          <a:xfrm>
            <a:off x="12558434" y="5050735"/>
            <a:ext cx="1879258"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a:t>not an error</a:t>
            </a:r>
          </a:p>
        </p:txBody>
      </p:sp>
      <p:sp>
        <p:nvSpPr>
          <p:cNvPr id="598" name="Line"/>
          <p:cNvSpPr/>
          <p:nvPr/>
        </p:nvSpPr>
        <p:spPr>
          <a:xfrm flipH="1" flipV="1">
            <a:off x="10957167" y="4440614"/>
            <a:ext cx="2156462" cy="637482"/>
          </a:xfrm>
          <a:prstGeom prst="line">
            <a:avLst/>
          </a:prstGeom>
          <a:ln w="63500">
            <a:solidFill>
              <a:srgbClr val="5A5F5E"/>
            </a:solidFill>
            <a:miter lim="400000"/>
            <a:tailEnd type="triangle"/>
          </a:ln>
        </p:spPr>
        <p:txBody>
          <a:bodyPr lIns="67735" tIns="67735" rIns="67735" bIns="67735" anchor="ctr"/>
          <a:lstStyle/>
          <a:p>
            <a:pPr>
              <a:defRPr sz="3600">
                <a:solidFill>
                  <a:srgbClr val="FFFFFF"/>
                </a:solidFill>
              </a:defRPr>
            </a:pPr>
            <a:endParaRPr sz="4800"/>
          </a:p>
        </p:txBody>
      </p:sp>
      <p:sp>
        <p:nvSpPr>
          <p:cNvPr id="42" name="Pr(i → j) =">
            <a:extLst>
              <a:ext uri="{FF2B5EF4-FFF2-40B4-BE49-F238E27FC236}">
                <a16:creationId xmlns:a16="http://schemas.microsoft.com/office/drawing/2014/main" id="{06151728-A4AF-094E-9240-B852536A7FB3}"/>
              </a:ext>
            </a:extLst>
          </p:cNvPr>
          <p:cNvSpPr txBox="1"/>
          <p:nvPr/>
        </p:nvSpPr>
        <p:spPr>
          <a:xfrm>
            <a:off x="3837801" y="7624044"/>
            <a:ext cx="1597129"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dirty="0" err="1"/>
              <a:t>Pr</a:t>
            </a:r>
            <a:r>
              <a:rPr sz="2400" dirty="0"/>
              <a:t>(</a:t>
            </a:r>
            <a:r>
              <a:rPr sz="2400" dirty="0" err="1"/>
              <a:t>i</a:t>
            </a:r>
            <a:r>
              <a:rPr sz="2400" dirty="0"/>
              <a:t> → j) =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2" name="DADA2"/>
          <p:cNvSpPr txBox="1">
            <a:spLocks noGrp="1"/>
          </p:cNvSpPr>
          <p:nvPr>
            <p:ph type="title"/>
          </p:nvPr>
        </p:nvSpPr>
        <p:spPr>
          <a:prstGeom prst="rect">
            <a:avLst/>
          </a:prstGeom>
        </p:spPr>
        <p:txBody>
          <a:bodyPr>
            <a:normAutofit/>
          </a:bodyPr>
          <a:lstStyle/>
          <a:p>
            <a:r>
              <a:t>DADA2</a:t>
            </a:r>
          </a:p>
        </p:txBody>
      </p:sp>
      <p:sp>
        <p:nvSpPr>
          <p:cNvPr id="603" name="Update model again"/>
          <p:cNvSpPr txBox="1"/>
          <p:nvPr/>
        </p:nvSpPr>
        <p:spPr>
          <a:xfrm>
            <a:off x="6746850" y="6162925"/>
            <a:ext cx="3283488"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dirty="0"/>
              <a:t>Update model again</a:t>
            </a:r>
          </a:p>
        </p:txBody>
      </p:sp>
      <p:sp>
        <p:nvSpPr>
          <p:cNvPr id="604" name="100"/>
          <p:cNvSpPr/>
          <p:nvPr/>
        </p:nvSpPr>
        <p:spPr>
          <a:xfrm>
            <a:off x="6603879" y="3429082"/>
            <a:ext cx="1693386" cy="1693386"/>
          </a:xfrm>
          <a:prstGeom prst="ellipse">
            <a:avLst/>
          </a:prstGeom>
          <a:solidFill>
            <a:schemeClr val="accent3">
              <a:hueOff val="198700"/>
              <a:satOff val="21248"/>
              <a:lumOff val="19305"/>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3600">
                <a:solidFill>
                  <a:srgbClr val="FFFFFF"/>
                </a:solidFill>
              </a:defRPr>
            </a:lvl1pPr>
          </a:lstStyle>
          <a:p>
            <a:r>
              <a:rPr sz="4800"/>
              <a:t>100</a:t>
            </a:r>
          </a:p>
        </p:txBody>
      </p:sp>
      <p:sp>
        <p:nvSpPr>
          <p:cNvPr id="605" name="50"/>
          <p:cNvSpPr/>
          <p:nvPr/>
        </p:nvSpPr>
        <p:spPr>
          <a:xfrm>
            <a:off x="9883674" y="4019661"/>
            <a:ext cx="846694" cy="846694"/>
          </a:xfrm>
          <a:prstGeom prst="ellipse">
            <a:avLst/>
          </a:prstGeom>
          <a:solidFill>
            <a:schemeClr val="accent5">
              <a:hueOff val="-608019"/>
              <a:satOff val="-16379"/>
              <a:lumOff val="25127"/>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2000">
                <a:solidFill>
                  <a:srgbClr val="FFFFFF"/>
                </a:solidFill>
              </a:defRPr>
            </a:lvl1pPr>
          </a:lstStyle>
          <a:p>
            <a:r>
              <a:rPr sz="2667"/>
              <a:t>50</a:t>
            </a:r>
          </a:p>
        </p:txBody>
      </p:sp>
      <p:sp>
        <p:nvSpPr>
          <p:cNvPr id="606" name="7"/>
          <p:cNvSpPr/>
          <p:nvPr/>
        </p:nvSpPr>
        <p:spPr>
          <a:xfrm>
            <a:off x="10728606" y="3634047"/>
            <a:ext cx="389480" cy="389480"/>
          </a:xfrm>
          <a:prstGeom prst="ellipse">
            <a:avLst/>
          </a:prstGeom>
          <a:solidFill>
            <a:schemeClr val="accent1">
              <a:hueOff val="-78595"/>
              <a:satOff val="12505"/>
              <a:lumOff val="13871"/>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5" tIns="67735" rIns="67735" bIns="67735" anchor="ctr"/>
          <a:lstStyle>
            <a:lvl1pPr>
              <a:defRPr sz="1000">
                <a:solidFill>
                  <a:srgbClr val="FFFFFF"/>
                </a:solidFill>
              </a:defRPr>
            </a:lvl1pPr>
          </a:lstStyle>
          <a:p>
            <a:r>
              <a:rPr sz="1333"/>
              <a:t>7</a:t>
            </a:r>
          </a:p>
        </p:txBody>
      </p:sp>
      <p:sp>
        <p:nvSpPr>
          <p:cNvPr id="607" name="Circle"/>
          <p:cNvSpPr/>
          <p:nvPr/>
        </p:nvSpPr>
        <p:spPr>
          <a:xfrm>
            <a:off x="8388594" y="3636152"/>
            <a:ext cx="355612" cy="355612"/>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08" name="Circle"/>
          <p:cNvSpPr/>
          <p:nvPr/>
        </p:nvSpPr>
        <p:spPr>
          <a:xfrm>
            <a:off x="7272766" y="5253194"/>
            <a:ext cx="355612" cy="355612"/>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09" name="Circle"/>
          <p:cNvSpPr/>
          <p:nvPr/>
        </p:nvSpPr>
        <p:spPr>
          <a:xfrm>
            <a:off x="8190085" y="4795194"/>
            <a:ext cx="254009" cy="254009"/>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0" name="Circle"/>
          <p:cNvSpPr/>
          <p:nvPr/>
        </p:nvSpPr>
        <p:spPr>
          <a:xfrm>
            <a:off x="10779408" y="4095472"/>
            <a:ext cx="254009" cy="254009"/>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11" name="Circle"/>
          <p:cNvSpPr/>
          <p:nvPr/>
        </p:nvSpPr>
        <p:spPr>
          <a:xfrm>
            <a:off x="9766457" y="3854627"/>
            <a:ext cx="254009" cy="254009"/>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12" name="Circle"/>
          <p:cNvSpPr/>
          <p:nvPr/>
        </p:nvSpPr>
        <p:spPr>
          <a:xfrm>
            <a:off x="8439395" y="4532326"/>
            <a:ext cx="254009" cy="254009"/>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3" name="Circle"/>
          <p:cNvSpPr/>
          <p:nvPr/>
        </p:nvSpPr>
        <p:spPr>
          <a:xfrm>
            <a:off x="6207741" y="4532326"/>
            <a:ext cx="254009" cy="254009"/>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4" name="Circle"/>
          <p:cNvSpPr/>
          <p:nvPr/>
        </p:nvSpPr>
        <p:spPr>
          <a:xfrm>
            <a:off x="6401206" y="3634047"/>
            <a:ext cx="254009" cy="254009"/>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5" name="Circle"/>
          <p:cNvSpPr/>
          <p:nvPr/>
        </p:nvSpPr>
        <p:spPr>
          <a:xfrm>
            <a:off x="6250075" y="3949822"/>
            <a:ext cx="169340" cy="169340"/>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6" name="Circle"/>
          <p:cNvSpPr/>
          <p:nvPr/>
        </p:nvSpPr>
        <p:spPr>
          <a:xfrm>
            <a:off x="5985102" y="4191105"/>
            <a:ext cx="169340" cy="169340"/>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17" name="Circle"/>
          <p:cNvSpPr/>
          <p:nvPr/>
        </p:nvSpPr>
        <p:spPr>
          <a:xfrm>
            <a:off x="8232420" y="2502557"/>
            <a:ext cx="169340" cy="169340"/>
          </a:xfrm>
          <a:prstGeom prst="ellipse">
            <a:avLst/>
          </a:prstGeom>
          <a:solidFill>
            <a:schemeClr val="accent6">
              <a:hueOff val="-133706"/>
              <a:satOff val="8281"/>
              <a:lumOff val="-27269"/>
            </a:schemeClr>
          </a:solidFill>
          <a:ln w="25400">
            <a:solidFill>
              <a:srgbClr val="000000"/>
            </a:solidFill>
            <a:miter lim="400000"/>
          </a:ln>
        </p:spPr>
        <p:txBody>
          <a:bodyPr lIns="67735" tIns="67735" rIns="67735" bIns="67735" anchor="ctr"/>
          <a:lstStyle/>
          <a:p>
            <a:pPr>
              <a:defRPr sz="1000">
                <a:solidFill>
                  <a:srgbClr val="FFFFFF"/>
                </a:solidFill>
              </a:defRPr>
            </a:pPr>
            <a:endParaRPr sz="1333"/>
          </a:p>
        </p:txBody>
      </p:sp>
      <p:sp>
        <p:nvSpPr>
          <p:cNvPr id="618" name="Circle"/>
          <p:cNvSpPr/>
          <p:nvPr/>
        </p:nvSpPr>
        <p:spPr>
          <a:xfrm>
            <a:off x="9487535" y="4358338"/>
            <a:ext cx="169340" cy="169340"/>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19" name="Circle"/>
          <p:cNvSpPr/>
          <p:nvPr/>
        </p:nvSpPr>
        <p:spPr>
          <a:xfrm>
            <a:off x="9656874" y="4527677"/>
            <a:ext cx="169340" cy="169340"/>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20" name="Circle"/>
          <p:cNvSpPr/>
          <p:nvPr/>
        </p:nvSpPr>
        <p:spPr>
          <a:xfrm>
            <a:off x="10357822" y="4983178"/>
            <a:ext cx="169340" cy="169340"/>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21" name="Circle"/>
          <p:cNvSpPr/>
          <p:nvPr/>
        </p:nvSpPr>
        <p:spPr>
          <a:xfrm>
            <a:off x="10357822" y="3733499"/>
            <a:ext cx="169340" cy="169340"/>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22" name="Circle"/>
          <p:cNvSpPr/>
          <p:nvPr/>
        </p:nvSpPr>
        <p:spPr>
          <a:xfrm>
            <a:off x="6787261" y="5062664"/>
            <a:ext cx="169340" cy="169340"/>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3" name="Circle"/>
          <p:cNvSpPr/>
          <p:nvPr/>
        </p:nvSpPr>
        <p:spPr>
          <a:xfrm>
            <a:off x="6342309" y="5059035"/>
            <a:ext cx="169340" cy="169340"/>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4" name="Circle"/>
          <p:cNvSpPr/>
          <p:nvPr/>
        </p:nvSpPr>
        <p:spPr>
          <a:xfrm>
            <a:off x="6956599" y="5232002"/>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5" name="Circle"/>
          <p:cNvSpPr/>
          <p:nvPr/>
        </p:nvSpPr>
        <p:spPr>
          <a:xfrm>
            <a:off x="7464615" y="3096546"/>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6" name="Circle"/>
          <p:cNvSpPr/>
          <p:nvPr/>
        </p:nvSpPr>
        <p:spPr>
          <a:xfrm>
            <a:off x="7125938" y="5540723"/>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7" name="Circle"/>
          <p:cNvSpPr/>
          <p:nvPr/>
        </p:nvSpPr>
        <p:spPr>
          <a:xfrm>
            <a:off x="7859875" y="3240312"/>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8" name="Circle"/>
          <p:cNvSpPr/>
          <p:nvPr/>
        </p:nvSpPr>
        <p:spPr>
          <a:xfrm>
            <a:off x="7125938" y="3240312"/>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29" name="Circle"/>
          <p:cNvSpPr/>
          <p:nvPr/>
        </p:nvSpPr>
        <p:spPr>
          <a:xfrm>
            <a:off x="7859875" y="5232002"/>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sp>
        <p:nvSpPr>
          <p:cNvPr id="630" name="Circle"/>
          <p:cNvSpPr/>
          <p:nvPr/>
        </p:nvSpPr>
        <p:spPr>
          <a:xfrm>
            <a:off x="10097248" y="4983178"/>
            <a:ext cx="84671" cy="84671"/>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31" name="Circle"/>
          <p:cNvSpPr/>
          <p:nvPr/>
        </p:nvSpPr>
        <p:spPr>
          <a:xfrm>
            <a:off x="9851126" y="4847362"/>
            <a:ext cx="84671" cy="84671"/>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32" name="Circle"/>
          <p:cNvSpPr/>
          <p:nvPr/>
        </p:nvSpPr>
        <p:spPr>
          <a:xfrm>
            <a:off x="10864077" y="4570011"/>
            <a:ext cx="84671" cy="84671"/>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33" name="Circle"/>
          <p:cNvSpPr/>
          <p:nvPr/>
        </p:nvSpPr>
        <p:spPr>
          <a:xfrm>
            <a:off x="10097248" y="3769517"/>
            <a:ext cx="84671" cy="84671"/>
          </a:xfrm>
          <a:prstGeom prst="ellipse">
            <a:avLst/>
          </a:prstGeom>
          <a:solidFill>
            <a:schemeClr val="accent5">
              <a:hueOff val="-608019"/>
              <a:satOff val="-16379"/>
              <a:lumOff val="25127"/>
            </a:schemeClr>
          </a:solidFill>
          <a:ln w="12700">
            <a:miter lim="400000"/>
          </a:ln>
        </p:spPr>
        <p:txBody>
          <a:bodyPr lIns="67735" tIns="67735" rIns="67735" bIns="67735" anchor="ctr"/>
          <a:lstStyle/>
          <a:p>
            <a:pPr>
              <a:defRPr sz="1000">
                <a:solidFill>
                  <a:srgbClr val="FFFFFF"/>
                </a:solidFill>
              </a:defRPr>
            </a:pPr>
            <a:endParaRPr sz="1333"/>
          </a:p>
        </p:txBody>
      </p:sp>
      <p:sp>
        <p:nvSpPr>
          <p:cNvPr id="634" name="not an error"/>
          <p:cNvSpPr txBox="1"/>
          <p:nvPr/>
        </p:nvSpPr>
        <p:spPr>
          <a:xfrm>
            <a:off x="12920799" y="4587656"/>
            <a:ext cx="1879258"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a:t>not an error</a:t>
            </a:r>
          </a:p>
        </p:txBody>
      </p:sp>
      <p:sp>
        <p:nvSpPr>
          <p:cNvPr id="635" name="Line"/>
          <p:cNvSpPr/>
          <p:nvPr/>
        </p:nvSpPr>
        <p:spPr>
          <a:xfrm flipH="1" flipV="1">
            <a:off x="11319531" y="3977535"/>
            <a:ext cx="2156462" cy="637482"/>
          </a:xfrm>
          <a:prstGeom prst="line">
            <a:avLst/>
          </a:prstGeom>
          <a:ln w="63500">
            <a:solidFill>
              <a:srgbClr val="5A5F5E"/>
            </a:solidFill>
            <a:miter lim="400000"/>
            <a:tailEnd type="triangle"/>
          </a:ln>
        </p:spPr>
        <p:txBody>
          <a:bodyPr lIns="67735" tIns="67735" rIns="67735" bIns="67735" anchor="ctr"/>
          <a:lstStyle/>
          <a:p>
            <a:pPr>
              <a:defRPr sz="3600">
                <a:solidFill>
                  <a:srgbClr val="FFFFFF"/>
                </a:solidFill>
              </a:defRPr>
            </a:pPr>
            <a:endParaRPr sz="4800"/>
          </a:p>
        </p:txBody>
      </p:sp>
      <p:sp>
        <p:nvSpPr>
          <p:cNvPr id="636" name="not an error"/>
          <p:cNvSpPr txBox="1"/>
          <p:nvPr/>
        </p:nvSpPr>
        <p:spPr>
          <a:xfrm>
            <a:off x="4105844" y="2300833"/>
            <a:ext cx="1879258"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dirty="0"/>
              <a:t>not an error</a:t>
            </a:r>
          </a:p>
        </p:txBody>
      </p:sp>
      <p:sp>
        <p:nvSpPr>
          <p:cNvPr id="637" name="Line"/>
          <p:cNvSpPr/>
          <p:nvPr/>
        </p:nvSpPr>
        <p:spPr>
          <a:xfrm>
            <a:off x="6296038" y="2546311"/>
            <a:ext cx="1648160" cy="1"/>
          </a:xfrm>
          <a:prstGeom prst="line">
            <a:avLst/>
          </a:prstGeom>
          <a:ln w="63500">
            <a:solidFill>
              <a:srgbClr val="5A5F5E"/>
            </a:solidFill>
            <a:miter lim="400000"/>
            <a:tailEnd type="triangle"/>
          </a:ln>
        </p:spPr>
        <p:txBody>
          <a:bodyPr lIns="67735" tIns="67735" rIns="67735" bIns="67735" anchor="ctr"/>
          <a:lstStyle/>
          <a:p>
            <a:pPr>
              <a:defRPr sz="3600">
                <a:solidFill>
                  <a:srgbClr val="FFFFFF"/>
                </a:solidFill>
              </a:defRPr>
            </a:pPr>
            <a:endParaRPr sz="4800"/>
          </a:p>
        </p:txBody>
      </p:sp>
      <p:sp>
        <p:nvSpPr>
          <p:cNvPr id="638" name="Circle"/>
          <p:cNvSpPr/>
          <p:nvPr/>
        </p:nvSpPr>
        <p:spPr>
          <a:xfrm>
            <a:off x="7125938" y="6353548"/>
            <a:ext cx="84671" cy="84671"/>
          </a:xfrm>
          <a:prstGeom prst="ellipse">
            <a:avLst/>
          </a:prstGeom>
          <a:solidFill>
            <a:schemeClr val="accent3">
              <a:hueOff val="198700"/>
              <a:satOff val="21248"/>
              <a:lumOff val="19305"/>
            </a:schemeClr>
          </a:solidFill>
          <a:ln w="12700">
            <a:miter lim="400000"/>
          </a:ln>
        </p:spPr>
        <p:txBody>
          <a:bodyPr lIns="67735" tIns="67735" rIns="67735" bIns="67735" anchor="ctr"/>
          <a:lstStyle/>
          <a:p>
            <a:pPr>
              <a:defRPr sz="1000">
                <a:solidFill>
                  <a:srgbClr val="FFFFFF"/>
                </a:solidFill>
              </a:defRPr>
            </a:pPr>
            <a:endParaRPr sz="1333"/>
          </a:p>
        </p:txBody>
      </p:sp>
      <p:graphicFrame>
        <p:nvGraphicFramePr>
          <p:cNvPr id="640" name="Table"/>
          <p:cNvGraphicFramePr/>
          <p:nvPr>
            <p:extLst>
              <p:ext uri="{D42A27DB-BD31-4B8C-83A1-F6EECF244321}">
                <p14:modId xmlns:p14="http://schemas.microsoft.com/office/powerpoint/2010/main" val="2068429107"/>
              </p:ext>
            </p:extLst>
          </p:nvPr>
        </p:nvGraphicFramePr>
        <p:xfrm>
          <a:off x="5919395" y="6826891"/>
          <a:ext cx="5040000" cy="2520000"/>
        </p:xfrm>
        <a:graphic>
          <a:graphicData uri="http://schemas.openxmlformats.org/drawingml/2006/table">
            <a:tbl>
              <a:tblPr firstRow="1" firstCol="1">
                <a:tableStyleId>{4C3C2611-4C71-4FC5-86AE-919BDF0F9419}</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tblGrid>
              <a:tr h="504000">
                <a:tc>
                  <a:txBody>
                    <a:bodyPr/>
                    <a:lstStyle/>
                    <a:p>
                      <a:pPr>
                        <a:defRPr sz="3000"/>
                      </a:pPr>
                      <a:endParaRPr sz="2400" dirty="0"/>
                    </a:p>
                  </a:txBody>
                  <a:tcPr marL="67735" marR="67735" marT="67735" marB="67735" anchor="ctr" horzOverflow="overflow"/>
                </a:tc>
                <a:tc>
                  <a:txBody>
                    <a:bodyPr/>
                    <a:lstStyle/>
                    <a:p>
                      <a:pPr>
                        <a:defRPr>
                          <a:solidFill>
                            <a:srgbClr val="000000"/>
                          </a:solidFill>
                        </a:defRPr>
                      </a:pPr>
                      <a:r>
                        <a:rPr sz="2400" dirty="0">
                          <a:solidFill>
                            <a:srgbClr val="FFFFFF"/>
                          </a:solidFill>
                        </a:rPr>
                        <a:t>A</a:t>
                      </a:r>
                    </a:p>
                  </a:txBody>
                  <a:tcPr marL="67735" marR="67735" marT="67735" marB="67735" anchor="ctr" horzOverflow="overflow"/>
                </a:tc>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a:solidFill>
                            <a:srgbClr val="000000"/>
                          </a:solidFill>
                        </a:defRPr>
                      </a:pPr>
                      <a:r>
                        <a:rPr sz="2400">
                          <a:solidFill>
                            <a:srgbClr val="FFFFFF"/>
                          </a:solidFill>
                        </a:rPr>
                        <a:t>T</a:t>
                      </a:r>
                    </a:p>
                  </a:txBody>
                  <a:tcPr marL="67735" marR="67735" marT="67735" marB="67735" anchor="ctr" horzOverflow="overflow"/>
                </a:tc>
                <a:extLst>
                  <a:ext uri="{0D108BD9-81ED-4DB2-BD59-A6C34878D82A}">
                    <a16:rowId xmlns:a16="http://schemas.microsoft.com/office/drawing/2014/main" val="10000"/>
                  </a:ext>
                </a:extLst>
              </a:tr>
              <a:tr h="504000">
                <a:tc>
                  <a:txBody>
                    <a:bodyPr/>
                    <a:lstStyle/>
                    <a:p>
                      <a:pPr>
                        <a:defRPr>
                          <a:solidFill>
                            <a:srgbClr val="000000"/>
                          </a:solidFill>
                        </a:defRPr>
                      </a:pPr>
                      <a:r>
                        <a:rPr sz="2400">
                          <a:solidFill>
                            <a:srgbClr val="FFFFFF"/>
                          </a:solidFill>
                        </a:rPr>
                        <a:t>A</a:t>
                      </a:r>
                    </a:p>
                  </a:txBody>
                  <a:tcPr marL="67735" marR="67735" marT="67735" marB="67735" anchor="ctr" horzOverflow="overflow"/>
                </a:tc>
                <a:tc>
                  <a:txBody>
                    <a:bodyPr/>
                    <a:lstStyle/>
                    <a:p>
                      <a:pPr>
                        <a:defRPr>
                          <a:solidFill>
                            <a:srgbClr val="000000"/>
                          </a:solidFill>
                        </a:defRPr>
                      </a:pPr>
                      <a:r>
                        <a:rPr sz="1800" dirty="0">
                          <a:solidFill>
                            <a:srgbClr val="5A5F5E"/>
                          </a:solidFill>
                        </a:rPr>
                        <a:t>0.998</a:t>
                      </a:r>
                    </a:p>
                  </a:txBody>
                  <a:tcPr marL="67735" marR="67735" marT="67735" marB="67735" anchor="ctr" horzOverflow="overflow"/>
                </a:tc>
                <a:tc>
                  <a:txBody>
                    <a:bodyPr/>
                    <a:lstStyle/>
                    <a:p>
                      <a:pPr>
                        <a:defRPr sz="3000"/>
                      </a:pPr>
                      <a:r>
                        <a:rPr sz="1800" dirty="0"/>
                        <a:t>1x10</a:t>
                      </a:r>
                      <a:r>
                        <a:rPr sz="1800" baseline="41666" dirty="0"/>
                        <a:t>-</a:t>
                      </a:r>
                      <a:r>
                        <a:rPr sz="1400" baseline="55555" dirty="0"/>
                        <a:t>4</a:t>
                      </a:r>
                    </a:p>
                  </a:txBody>
                  <a:tcPr marL="67735" marR="67735" marT="67735" marB="67735" anchor="ctr" horzOverflow="overflow"/>
                </a:tc>
                <a:tc>
                  <a:txBody>
                    <a:bodyPr/>
                    <a:lstStyle/>
                    <a:p>
                      <a:pPr>
                        <a:defRPr sz="3000"/>
                      </a:pPr>
                      <a:r>
                        <a:rPr sz="1800"/>
                        <a:t>2x10</a:t>
                      </a:r>
                      <a:r>
                        <a:rPr sz="1800" baseline="41666"/>
                        <a:t>-</a:t>
                      </a:r>
                      <a:r>
                        <a:rPr sz="1400" baseline="55555"/>
                        <a:t>3</a:t>
                      </a:r>
                    </a:p>
                  </a:txBody>
                  <a:tcPr marL="67735" marR="67735" marT="67735" marB="67735" anchor="ctr" horzOverflow="overflow"/>
                </a:tc>
                <a:tc>
                  <a:txBody>
                    <a:bodyPr/>
                    <a:lstStyle/>
                    <a:p>
                      <a:pPr>
                        <a:defRPr sz="3000"/>
                      </a:pPr>
                      <a:r>
                        <a:rPr sz="1800"/>
                        <a:t>2x10</a:t>
                      </a:r>
                      <a:r>
                        <a:rPr sz="1800" baseline="41666"/>
                        <a:t>-</a:t>
                      </a:r>
                      <a:r>
                        <a:rPr sz="1400" baseline="55555"/>
                        <a:t>4</a:t>
                      </a:r>
                    </a:p>
                  </a:txBody>
                  <a:tcPr marL="67735" marR="67735" marT="67735" marB="67735" anchor="ctr" horzOverflow="overflow"/>
                </a:tc>
                <a:extLst>
                  <a:ext uri="{0D108BD9-81ED-4DB2-BD59-A6C34878D82A}">
                    <a16:rowId xmlns:a16="http://schemas.microsoft.com/office/drawing/2014/main" val="10001"/>
                  </a:ext>
                </a:extLst>
              </a:tr>
              <a:tr h="504000">
                <a:tc>
                  <a:txBody>
                    <a:bodyPr/>
                    <a:lstStyle/>
                    <a:p>
                      <a:pPr>
                        <a:defRPr>
                          <a:solidFill>
                            <a:srgbClr val="000000"/>
                          </a:solidFill>
                        </a:defRPr>
                      </a:pPr>
                      <a:r>
                        <a:rPr sz="2400">
                          <a:solidFill>
                            <a:srgbClr val="FFFFFF"/>
                          </a:solidFill>
                        </a:rPr>
                        <a:t>C</a:t>
                      </a:r>
                    </a:p>
                  </a:txBody>
                  <a:tcPr marL="67735" marR="67735" marT="67735" marB="67735" anchor="ctr" horzOverflow="overflow"/>
                </a:tc>
                <a:tc>
                  <a:txBody>
                    <a:bodyPr/>
                    <a:lstStyle/>
                    <a:p>
                      <a:pPr>
                        <a:defRPr sz="3000"/>
                      </a:pPr>
                      <a:r>
                        <a:rPr sz="1800"/>
                        <a:t>6x10</a:t>
                      </a:r>
                      <a:r>
                        <a:rPr sz="1800" baseline="41666"/>
                        <a:t>-</a:t>
                      </a:r>
                      <a:r>
                        <a:rPr sz="1400" baseline="55555"/>
                        <a:t>5</a:t>
                      </a:r>
                    </a:p>
                  </a:txBody>
                  <a:tcPr marL="67735" marR="67735" marT="67735" marB="67735" anchor="ctr" horzOverflow="overflow"/>
                </a:tc>
                <a:tc>
                  <a:txBody>
                    <a:bodyPr/>
                    <a:lstStyle/>
                    <a:p>
                      <a:pPr>
                        <a:defRPr>
                          <a:solidFill>
                            <a:srgbClr val="000000"/>
                          </a:solidFill>
                        </a:defRPr>
                      </a:pPr>
                      <a:r>
                        <a:rPr sz="1800">
                          <a:solidFill>
                            <a:srgbClr val="5A5F5E"/>
                          </a:solidFill>
                        </a:rPr>
                        <a:t>0.998</a:t>
                      </a:r>
                    </a:p>
                  </a:txBody>
                  <a:tcPr marL="67735" marR="67735" marT="67735" marB="67735" anchor="ctr" horzOverflow="overflow"/>
                </a:tc>
                <a:tc>
                  <a:txBody>
                    <a:bodyPr/>
                    <a:lstStyle/>
                    <a:p>
                      <a:pPr>
                        <a:defRPr sz="3000"/>
                      </a:pPr>
                      <a:r>
                        <a:rPr sz="1800"/>
                        <a:t>3x10</a:t>
                      </a:r>
                      <a:r>
                        <a:rPr sz="1800" baseline="41666"/>
                        <a:t>-</a:t>
                      </a:r>
                      <a:r>
                        <a:rPr sz="1400" baseline="55555"/>
                        <a:t>4</a:t>
                      </a:r>
                    </a:p>
                  </a:txBody>
                  <a:tcPr marL="67735" marR="67735" marT="67735" marB="67735" anchor="ctr" horzOverflow="overflow"/>
                </a:tc>
                <a:tc>
                  <a:txBody>
                    <a:bodyPr/>
                    <a:lstStyle/>
                    <a:p>
                      <a:pPr>
                        <a:defRPr sz="3000"/>
                      </a:pPr>
                      <a:r>
                        <a:rPr sz="1800"/>
                        <a:t>1x10</a:t>
                      </a:r>
                      <a:r>
                        <a:rPr sz="1800" baseline="41666"/>
                        <a:t>-</a:t>
                      </a:r>
                      <a:r>
                        <a:rPr sz="1400" baseline="55555"/>
                        <a:t>3</a:t>
                      </a:r>
                    </a:p>
                  </a:txBody>
                  <a:tcPr marL="67735" marR="67735" marT="67735" marB="67735" anchor="ctr" horzOverflow="overflow"/>
                </a:tc>
                <a:extLst>
                  <a:ext uri="{0D108BD9-81ED-4DB2-BD59-A6C34878D82A}">
                    <a16:rowId xmlns:a16="http://schemas.microsoft.com/office/drawing/2014/main" val="10002"/>
                  </a:ext>
                </a:extLst>
              </a:tr>
              <a:tr h="504000">
                <a:tc>
                  <a:txBody>
                    <a:bodyPr/>
                    <a:lstStyle/>
                    <a:p>
                      <a:pPr>
                        <a:defRPr>
                          <a:solidFill>
                            <a:srgbClr val="000000"/>
                          </a:solidFill>
                        </a:defRPr>
                      </a:pPr>
                      <a:r>
                        <a:rPr sz="2400">
                          <a:solidFill>
                            <a:srgbClr val="FFFFFF"/>
                          </a:solidFill>
                        </a:rPr>
                        <a:t>G</a:t>
                      </a:r>
                    </a:p>
                  </a:txBody>
                  <a:tcPr marL="67735" marR="67735" marT="67735" marB="67735" anchor="ctr" horzOverflow="overflow"/>
                </a:tc>
                <a:tc>
                  <a:txBody>
                    <a:bodyPr/>
                    <a:lstStyle/>
                    <a:p>
                      <a:pPr>
                        <a:defRPr sz="3000"/>
                      </a:pPr>
                      <a:r>
                        <a:rPr sz="1800"/>
                        <a:t>1x10</a:t>
                      </a:r>
                      <a:r>
                        <a:rPr sz="1800" baseline="41666"/>
                        <a:t>-</a:t>
                      </a:r>
                      <a:r>
                        <a:rPr sz="1400" baseline="55555"/>
                        <a:t>4</a:t>
                      </a:r>
                    </a:p>
                  </a:txBody>
                  <a:tcPr marL="67735" marR="67735" marT="67735" marB="67735" anchor="ctr" horzOverflow="overflow"/>
                </a:tc>
                <a:tc>
                  <a:txBody>
                    <a:bodyPr/>
                    <a:lstStyle/>
                    <a:p>
                      <a:pPr>
                        <a:defRPr sz="3000"/>
                      </a:pPr>
                      <a:r>
                        <a:rPr sz="1800"/>
                        <a:t>1x10</a:t>
                      </a:r>
                      <a:r>
                        <a:rPr sz="1800" baseline="41666"/>
                        <a:t>-</a:t>
                      </a:r>
                      <a:r>
                        <a:rPr sz="1400" baseline="55555"/>
                        <a:t>4</a:t>
                      </a:r>
                    </a:p>
                  </a:txBody>
                  <a:tcPr marL="67735" marR="67735" marT="67735" marB="67735" anchor="ctr" horzOverflow="overflow"/>
                </a:tc>
                <a:tc>
                  <a:txBody>
                    <a:bodyPr/>
                    <a:lstStyle/>
                    <a:p>
                      <a:pPr>
                        <a:defRPr>
                          <a:solidFill>
                            <a:srgbClr val="000000"/>
                          </a:solidFill>
                        </a:defRPr>
                      </a:pPr>
                      <a:r>
                        <a:rPr sz="1800">
                          <a:solidFill>
                            <a:srgbClr val="5A5F5E"/>
                          </a:solidFill>
                        </a:rPr>
                        <a:t>0.998</a:t>
                      </a:r>
                    </a:p>
                  </a:txBody>
                  <a:tcPr marL="67735" marR="67735" marT="67735" marB="67735" anchor="ctr" horzOverflow="overflow"/>
                </a:tc>
                <a:tc>
                  <a:txBody>
                    <a:bodyPr/>
                    <a:lstStyle/>
                    <a:p>
                      <a:pPr>
                        <a:defRPr sz="3000"/>
                      </a:pPr>
                      <a:r>
                        <a:rPr sz="1800"/>
                        <a:t>6x10</a:t>
                      </a:r>
                      <a:r>
                        <a:rPr sz="1800" baseline="41666"/>
                        <a:t>-</a:t>
                      </a:r>
                      <a:r>
                        <a:rPr sz="1400" baseline="55555"/>
                        <a:t>5</a:t>
                      </a:r>
                    </a:p>
                  </a:txBody>
                  <a:tcPr marL="67735" marR="67735" marT="67735" marB="67735" anchor="ctr" horzOverflow="overflow"/>
                </a:tc>
                <a:extLst>
                  <a:ext uri="{0D108BD9-81ED-4DB2-BD59-A6C34878D82A}">
                    <a16:rowId xmlns:a16="http://schemas.microsoft.com/office/drawing/2014/main" val="10003"/>
                  </a:ext>
                </a:extLst>
              </a:tr>
              <a:tr h="504000">
                <a:tc>
                  <a:txBody>
                    <a:bodyPr/>
                    <a:lstStyle/>
                    <a:p>
                      <a:pPr>
                        <a:defRPr>
                          <a:solidFill>
                            <a:srgbClr val="000000"/>
                          </a:solidFill>
                        </a:defRPr>
                      </a:pPr>
                      <a:r>
                        <a:rPr sz="2400">
                          <a:solidFill>
                            <a:srgbClr val="FFFFFF"/>
                          </a:solidFill>
                        </a:rPr>
                        <a:t>T</a:t>
                      </a:r>
                    </a:p>
                  </a:txBody>
                  <a:tcPr marL="67735" marR="67735" marT="67735" marB="67735" anchor="ctr" horzOverflow="overflow"/>
                </a:tc>
                <a:tc>
                  <a:txBody>
                    <a:bodyPr/>
                    <a:lstStyle/>
                    <a:p>
                      <a:pPr>
                        <a:defRPr sz="3000"/>
                      </a:pPr>
                      <a:r>
                        <a:rPr sz="1800"/>
                        <a:t>2x10</a:t>
                      </a:r>
                      <a:r>
                        <a:rPr sz="1800" baseline="41666"/>
                        <a:t>-</a:t>
                      </a:r>
                      <a:r>
                        <a:rPr sz="1400" baseline="55555"/>
                        <a:t>4</a:t>
                      </a:r>
                    </a:p>
                  </a:txBody>
                  <a:tcPr marL="67735" marR="67735" marT="67735" marB="67735" anchor="ctr" horzOverflow="overflow"/>
                </a:tc>
                <a:tc>
                  <a:txBody>
                    <a:bodyPr/>
                    <a:lstStyle/>
                    <a:p>
                      <a:pPr>
                        <a:defRPr sz="3000"/>
                      </a:pPr>
                      <a:r>
                        <a:rPr sz="1800"/>
                        <a:t>2x10</a:t>
                      </a:r>
                      <a:r>
                        <a:rPr sz="1800" baseline="41666"/>
                        <a:t>-</a:t>
                      </a:r>
                      <a:r>
                        <a:rPr sz="1400" baseline="55555"/>
                        <a:t>3</a:t>
                      </a:r>
                    </a:p>
                  </a:txBody>
                  <a:tcPr marL="67735" marR="67735" marT="67735" marB="67735" anchor="ctr" horzOverflow="overflow"/>
                </a:tc>
                <a:tc>
                  <a:txBody>
                    <a:bodyPr/>
                    <a:lstStyle/>
                    <a:p>
                      <a:pPr>
                        <a:defRPr sz="3000"/>
                      </a:pPr>
                      <a:r>
                        <a:rPr sz="1800"/>
                        <a:t>1x10</a:t>
                      </a:r>
                      <a:r>
                        <a:rPr sz="1800" baseline="41666"/>
                        <a:t>-</a:t>
                      </a:r>
                      <a:r>
                        <a:rPr sz="1400" baseline="55555"/>
                        <a:t>4</a:t>
                      </a:r>
                    </a:p>
                  </a:txBody>
                  <a:tcPr marL="67735" marR="67735" marT="67735" marB="67735" anchor="ctr" horzOverflow="overflow"/>
                </a:tc>
                <a:tc>
                  <a:txBody>
                    <a:bodyPr/>
                    <a:lstStyle/>
                    <a:p>
                      <a:pPr>
                        <a:defRPr>
                          <a:solidFill>
                            <a:srgbClr val="000000"/>
                          </a:solidFill>
                        </a:defRPr>
                      </a:pPr>
                      <a:r>
                        <a:rPr sz="1800" dirty="0">
                          <a:solidFill>
                            <a:srgbClr val="5A5F5E"/>
                          </a:solidFill>
                        </a:rPr>
                        <a:t>0.998</a:t>
                      </a:r>
                    </a:p>
                  </a:txBody>
                  <a:tcPr marL="67735" marR="67735" marT="67735" marB="67735" anchor="ctr" horzOverflow="overflow"/>
                </a:tc>
                <a:extLst>
                  <a:ext uri="{0D108BD9-81ED-4DB2-BD59-A6C34878D82A}">
                    <a16:rowId xmlns:a16="http://schemas.microsoft.com/office/drawing/2014/main" val="10004"/>
                  </a:ext>
                </a:extLst>
              </a:tr>
            </a:tbl>
          </a:graphicData>
        </a:graphic>
      </p:graphicFrame>
      <p:sp>
        <p:nvSpPr>
          <p:cNvPr id="44" name="Pr(i → j) =">
            <a:extLst>
              <a:ext uri="{FF2B5EF4-FFF2-40B4-BE49-F238E27FC236}">
                <a16:creationId xmlns:a16="http://schemas.microsoft.com/office/drawing/2014/main" id="{C4E969D3-1B47-3A42-9033-C8FAE2664133}"/>
              </a:ext>
            </a:extLst>
          </p:cNvPr>
          <p:cNvSpPr txBox="1"/>
          <p:nvPr/>
        </p:nvSpPr>
        <p:spPr>
          <a:xfrm>
            <a:off x="3837801" y="7624044"/>
            <a:ext cx="1597129" cy="506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7735" tIns="67735" rIns="67735" bIns="67735" anchor="ctr">
            <a:spAutoFit/>
          </a:bodyPr>
          <a:lstStyle/>
          <a:p>
            <a:r>
              <a:rPr sz="2400" dirty="0" err="1"/>
              <a:t>Pr</a:t>
            </a:r>
            <a:r>
              <a:rPr sz="2400" dirty="0"/>
              <a:t>(</a:t>
            </a:r>
            <a:r>
              <a:rPr sz="2400" dirty="0" err="1"/>
              <a:t>i</a:t>
            </a:r>
            <a:r>
              <a:rPr sz="2400" dirty="0"/>
              <a:t> → j) =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DB29-85D8-BE42-BDB8-DDD0FD621DBE}"/>
              </a:ext>
            </a:extLst>
          </p:cNvPr>
          <p:cNvSpPr>
            <a:spLocks noGrp="1"/>
          </p:cNvSpPr>
          <p:nvPr>
            <p:ph type="title"/>
          </p:nvPr>
        </p:nvSpPr>
        <p:spPr/>
        <p:txBody>
          <a:bodyPr/>
          <a:lstStyle/>
          <a:p>
            <a:r>
              <a:rPr lang="en-GB" dirty="0"/>
              <a:t>DADA2 - in R</a:t>
            </a:r>
          </a:p>
        </p:txBody>
      </p:sp>
      <p:sp>
        <p:nvSpPr>
          <p:cNvPr id="3" name="Content Placeholder 2">
            <a:extLst>
              <a:ext uri="{FF2B5EF4-FFF2-40B4-BE49-F238E27FC236}">
                <a16:creationId xmlns:a16="http://schemas.microsoft.com/office/drawing/2014/main" id="{AAB69ADC-9BC7-274C-80D5-22196AEC7E4A}"/>
              </a:ext>
            </a:extLst>
          </p:cNvPr>
          <p:cNvSpPr>
            <a:spLocks noGrp="1"/>
          </p:cNvSpPr>
          <p:nvPr>
            <p:ph idx="1"/>
          </p:nvPr>
        </p:nvSpPr>
        <p:spPr>
          <a:xfrm>
            <a:off x="6950918" y="1347460"/>
            <a:ext cx="14955977" cy="1352867"/>
          </a:xfrm>
        </p:spPr>
        <p:txBody>
          <a:bodyPr/>
          <a:lstStyle/>
          <a:p>
            <a:pPr lvl="1"/>
            <a:r>
              <a:rPr lang="en-GB" dirty="0"/>
              <a:t>Main steps</a:t>
            </a:r>
          </a:p>
          <a:p>
            <a:pPr lvl="1"/>
            <a:endParaRPr lang="en-GB" dirty="0"/>
          </a:p>
        </p:txBody>
      </p:sp>
      <p:graphicFrame>
        <p:nvGraphicFramePr>
          <p:cNvPr id="4" name="Table 3">
            <a:extLst>
              <a:ext uri="{FF2B5EF4-FFF2-40B4-BE49-F238E27FC236}">
                <a16:creationId xmlns:a16="http://schemas.microsoft.com/office/drawing/2014/main" id="{ED07DDF2-2F40-264C-8108-4ED9842FD379}"/>
              </a:ext>
            </a:extLst>
          </p:cNvPr>
          <p:cNvGraphicFramePr>
            <a:graphicFrameLocks noGrp="1"/>
          </p:cNvGraphicFramePr>
          <p:nvPr>
            <p:extLst>
              <p:ext uri="{D42A27DB-BD31-4B8C-83A1-F6EECF244321}">
                <p14:modId xmlns:p14="http://schemas.microsoft.com/office/powerpoint/2010/main" val="4136021688"/>
              </p:ext>
            </p:extLst>
          </p:nvPr>
        </p:nvGraphicFramePr>
        <p:xfrm>
          <a:off x="947738" y="2404535"/>
          <a:ext cx="15444786" cy="6497893"/>
        </p:xfrm>
        <a:graphic>
          <a:graphicData uri="http://schemas.openxmlformats.org/drawingml/2006/table">
            <a:tbl>
              <a:tblPr/>
              <a:tblGrid>
                <a:gridCol w="1310466">
                  <a:extLst>
                    <a:ext uri="{9D8B030D-6E8A-4147-A177-3AD203B41FA5}">
                      <a16:colId xmlns:a16="http://schemas.microsoft.com/office/drawing/2014/main" val="3478332321"/>
                    </a:ext>
                  </a:extLst>
                </a:gridCol>
                <a:gridCol w="2352623">
                  <a:extLst>
                    <a:ext uri="{9D8B030D-6E8A-4147-A177-3AD203B41FA5}">
                      <a16:colId xmlns:a16="http://schemas.microsoft.com/office/drawing/2014/main" val="3896229437"/>
                    </a:ext>
                  </a:extLst>
                </a:gridCol>
                <a:gridCol w="11781697">
                  <a:extLst>
                    <a:ext uri="{9D8B030D-6E8A-4147-A177-3AD203B41FA5}">
                      <a16:colId xmlns:a16="http://schemas.microsoft.com/office/drawing/2014/main" val="1699283731"/>
                    </a:ext>
                  </a:extLst>
                </a:gridCol>
              </a:tblGrid>
              <a:tr h="758758">
                <a:tc>
                  <a:txBody>
                    <a:bodyPr/>
                    <a:lstStyle/>
                    <a:p>
                      <a:pPr algn="ctr"/>
                      <a:r>
                        <a:rPr lang="en-NO" sz="1800" b="1" i="0" dirty="0">
                          <a:effectLst/>
                          <a:latin typeface="Consolas" panose="020B0609020204030204" pitchFamily="49" charset="0"/>
                          <a:cs typeface="Consolas" panose="020B0609020204030204" pitchFamily="49" charset="0"/>
                        </a:rPr>
                        <a:t> Step</a:t>
                      </a:r>
                    </a:p>
                  </a:txBody>
                  <a:tcPr marL="74558" marR="74558" marT="49705" marB="49705" anchor="ctr">
                    <a:lnL w="9525" cap="flat" cmpd="sng" algn="ctr">
                      <a:solidFill>
                        <a:srgbClr val="383838"/>
                      </a:solidFill>
                      <a:prstDash val="solid"/>
                      <a:round/>
                      <a:headEnd type="none" w="med" len="med"/>
                      <a:tailEnd type="none" w="med" len="med"/>
                    </a:lnL>
                    <a:lnR w="9525" cap="flat" cmpd="sng" algn="ctr">
                      <a:solidFill>
                        <a:srgbClr val="383838"/>
                      </a:solidFill>
                      <a:prstDash val="solid"/>
                      <a:round/>
                      <a:headEnd type="none" w="med" len="med"/>
                      <a:tailEnd type="none" w="med" len="med"/>
                    </a:lnR>
                    <a:lnT w="9525" cap="flat" cmpd="sng" algn="ctr">
                      <a:solidFill>
                        <a:srgbClr val="383838"/>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0F0F0"/>
                    </a:solidFill>
                  </a:tcPr>
                </a:tc>
                <a:tc>
                  <a:txBody>
                    <a:bodyPr/>
                    <a:lstStyle/>
                    <a:p>
                      <a:pPr algn="ctr"/>
                      <a:r>
                        <a:rPr lang="en-GB" sz="1800" b="1" i="0" dirty="0">
                          <a:effectLst/>
                          <a:latin typeface="Consolas" panose="020B0609020204030204" pitchFamily="49" charset="0"/>
                          <a:cs typeface="Consolas" panose="020B0609020204030204" pitchFamily="49" charset="0"/>
                        </a:rPr>
                        <a:t>Function</a:t>
                      </a:r>
                    </a:p>
                  </a:txBody>
                  <a:tcPr marL="74558" marR="74558" marT="49705" marB="49705" anchor="ctr">
                    <a:lnL w="9525" cap="flat" cmpd="sng" algn="ctr">
                      <a:solidFill>
                        <a:srgbClr val="383838"/>
                      </a:solidFill>
                      <a:prstDash val="solid"/>
                      <a:round/>
                      <a:headEnd type="none" w="med" len="med"/>
                      <a:tailEnd type="none" w="med" len="med"/>
                    </a:lnL>
                    <a:lnR w="9525" cap="flat" cmpd="sng" algn="ctr">
                      <a:solidFill>
                        <a:srgbClr val="383838"/>
                      </a:solidFill>
                      <a:prstDash val="solid"/>
                      <a:round/>
                      <a:headEnd type="none" w="med" len="med"/>
                      <a:tailEnd type="none" w="med" len="med"/>
                    </a:lnR>
                    <a:lnT w="9525" cap="flat" cmpd="sng" algn="ctr">
                      <a:solidFill>
                        <a:srgbClr val="383838"/>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0F0F0"/>
                    </a:solidFill>
                  </a:tcPr>
                </a:tc>
                <a:tc>
                  <a:txBody>
                    <a:bodyPr/>
                    <a:lstStyle/>
                    <a:p>
                      <a:pPr algn="l"/>
                      <a:r>
                        <a:rPr lang="en-GB" sz="1800" b="1" i="0" dirty="0">
                          <a:effectLst/>
                          <a:latin typeface="Consolas" panose="020B0609020204030204" pitchFamily="49" charset="0"/>
                          <a:cs typeface="Consolas" panose="020B0609020204030204" pitchFamily="49" charset="0"/>
                        </a:rPr>
                        <a:t>Explanation</a:t>
                      </a:r>
                    </a:p>
                  </a:txBody>
                  <a:tcPr marL="74558" marR="74558" marT="49705" marB="49705" anchor="ctr">
                    <a:lnL w="9525" cap="flat" cmpd="sng" algn="ctr">
                      <a:solidFill>
                        <a:srgbClr val="383838"/>
                      </a:solidFill>
                      <a:prstDash val="solid"/>
                      <a:round/>
                      <a:headEnd type="none" w="med" len="med"/>
                      <a:tailEnd type="none" w="med" len="med"/>
                    </a:lnL>
                    <a:lnR w="9525" cap="flat" cmpd="sng" algn="ctr">
                      <a:solidFill>
                        <a:srgbClr val="383838"/>
                      </a:solidFill>
                      <a:prstDash val="solid"/>
                      <a:round/>
                      <a:headEnd type="none" w="med" len="med"/>
                      <a:tailEnd type="none" w="med" len="med"/>
                    </a:lnR>
                    <a:lnT w="9525" cap="flat" cmpd="sng" algn="ctr">
                      <a:solidFill>
                        <a:srgbClr val="383838"/>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0F0F0"/>
                    </a:solidFill>
                  </a:tcPr>
                </a:tc>
                <a:extLst>
                  <a:ext uri="{0D108BD9-81ED-4DB2-BD59-A6C34878D82A}">
                    <a16:rowId xmlns:a16="http://schemas.microsoft.com/office/drawing/2014/main" val="3614681641"/>
                  </a:ext>
                </a:extLst>
              </a:tr>
              <a:tr h="590121">
                <a:tc>
                  <a:txBody>
                    <a:bodyPr/>
                    <a:lstStyle/>
                    <a:p>
                      <a:pPr algn="ctr"/>
                      <a:r>
                        <a:rPr lang="en-NO" sz="1800" b="0" i="0" dirty="0">
                          <a:effectLst/>
                          <a:latin typeface="Consolas" panose="020B0609020204030204" pitchFamily="49" charset="0"/>
                          <a:cs typeface="Consolas" panose="020B0609020204030204" pitchFamily="49" charset="0"/>
                        </a:rPr>
                        <a:t>1</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ctr"/>
                      <a:r>
                        <a:rPr lang="en-GB" sz="1800" b="0" i="0" dirty="0" err="1">
                          <a:effectLst/>
                          <a:latin typeface="Consolas" panose="020B0609020204030204" pitchFamily="49" charset="0"/>
                          <a:cs typeface="Consolas" panose="020B0609020204030204" pitchFamily="49" charset="0"/>
                        </a:rPr>
                        <a:t>filterAndTrim</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Filters and trims an input </a:t>
                      </a:r>
                      <a:r>
                        <a:rPr lang="en-GB" sz="1800" b="0" i="0" kern="1200" dirty="0" err="1">
                          <a:solidFill>
                            <a:schemeClr val="tx1"/>
                          </a:solidFill>
                          <a:effectLst/>
                          <a:latin typeface="Consolas" panose="020B0609020204030204" pitchFamily="49" charset="0"/>
                          <a:ea typeface="+mn-ea"/>
                          <a:cs typeface="Consolas" panose="020B0609020204030204" pitchFamily="49" charset="0"/>
                        </a:rPr>
                        <a:t>fastq</a:t>
                      </a:r>
                      <a:r>
                        <a:rPr lang="en-GB" sz="1800" b="0" i="0" kern="1200" dirty="0">
                          <a:solidFill>
                            <a:schemeClr val="tx1"/>
                          </a:solidFill>
                          <a:effectLst/>
                          <a:latin typeface="Consolas" panose="020B0609020204030204" pitchFamily="49" charset="0"/>
                          <a:ea typeface="+mn-ea"/>
                          <a:cs typeface="Consolas" panose="020B0609020204030204" pitchFamily="49" charset="0"/>
                        </a:rPr>
                        <a:t> file(s) (can be compressed) based on several user-definable criteria</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extLst>
                  <a:ext uri="{0D108BD9-81ED-4DB2-BD59-A6C34878D82A}">
                    <a16:rowId xmlns:a16="http://schemas.microsoft.com/office/drawing/2014/main" val="2711153608"/>
                  </a:ext>
                </a:extLst>
              </a:tr>
              <a:tr h="590121">
                <a:tc>
                  <a:txBody>
                    <a:bodyPr/>
                    <a:lstStyle/>
                    <a:p>
                      <a:pPr algn="ctr"/>
                      <a:r>
                        <a:rPr lang="en-NO" sz="1800" b="0" i="0">
                          <a:effectLst/>
                          <a:latin typeface="Consolas" panose="020B0609020204030204" pitchFamily="49" charset="0"/>
                          <a:cs typeface="Consolas" panose="020B0609020204030204" pitchFamily="49" charset="0"/>
                        </a:rPr>
                        <a:t>2</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ctr"/>
                      <a:r>
                        <a:rPr lang="en-GB" sz="1800" b="0" i="0" dirty="0" err="1">
                          <a:effectLst/>
                          <a:latin typeface="Consolas" panose="020B0609020204030204" pitchFamily="49" charset="0"/>
                          <a:cs typeface="Consolas" panose="020B0609020204030204" pitchFamily="49" charset="0"/>
                        </a:rPr>
                        <a:t>learnErrors</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Error rates are learned by alternating between sample inference and error rate estimation until convergence. </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extLst>
                  <a:ext uri="{0D108BD9-81ED-4DB2-BD59-A6C34878D82A}">
                    <a16:rowId xmlns:a16="http://schemas.microsoft.com/office/drawing/2014/main" val="2386591657"/>
                  </a:ext>
                </a:extLst>
              </a:tr>
              <a:tr h="420948">
                <a:tc>
                  <a:txBody>
                    <a:bodyPr/>
                    <a:lstStyle/>
                    <a:p>
                      <a:pPr algn="ctr"/>
                      <a:r>
                        <a:rPr lang="en-NO" sz="1800" b="0" i="0">
                          <a:effectLst/>
                          <a:latin typeface="Consolas" panose="020B0609020204030204" pitchFamily="49" charset="0"/>
                          <a:cs typeface="Consolas" panose="020B0609020204030204" pitchFamily="49" charset="0"/>
                        </a:rPr>
                        <a:t>3</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ctr"/>
                      <a:r>
                        <a:rPr lang="en-GB" sz="1800" b="0" i="0" dirty="0" err="1">
                          <a:effectLst/>
                          <a:latin typeface="Consolas" panose="020B0609020204030204" pitchFamily="49" charset="0"/>
                          <a:cs typeface="Consolas" panose="020B0609020204030204" pitchFamily="49" charset="0"/>
                        </a:rPr>
                        <a:t>derepFastq</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A custom interface to </a:t>
                      </a:r>
                      <a:r>
                        <a:rPr lang="en-GB" sz="1800" kern="1200" dirty="0">
                          <a:solidFill>
                            <a:schemeClr val="tx1"/>
                          </a:solidFill>
                          <a:effectLst/>
                          <a:latin typeface="Consolas" panose="020B0609020204030204" pitchFamily="49" charset="0"/>
                          <a:ea typeface="+mn-ea"/>
                          <a:cs typeface="Consolas" panose="020B0609020204030204" pitchFamily="49" charset="0"/>
                          <a:hlinkClick r:id="rId2"/>
                        </a:rPr>
                        <a:t>FastqStreamer</a:t>
                      </a:r>
                      <a:r>
                        <a:rPr lang="en-GB" sz="1800" b="0" i="0" kern="1200" dirty="0">
                          <a:solidFill>
                            <a:schemeClr val="tx1"/>
                          </a:solidFill>
                          <a:effectLst/>
                          <a:latin typeface="Consolas" panose="020B0609020204030204" pitchFamily="49" charset="0"/>
                          <a:ea typeface="+mn-ea"/>
                          <a:cs typeface="Consolas" panose="020B0609020204030204" pitchFamily="49" charset="0"/>
                        </a:rPr>
                        <a:t> for dereplicating amplicon sequences from </a:t>
                      </a:r>
                      <a:r>
                        <a:rPr lang="en-GB" sz="1800" b="0" i="0" kern="1200" dirty="0" err="1">
                          <a:solidFill>
                            <a:schemeClr val="tx1"/>
                          </a:solidFill>
                          <a:effectLst/>
                          <a:latin typeface="Consolas" panose="020B0609020204030204" pitchFamily="49" charset="0"/>
                          <a:ea typeface="+mn-ea"/>
                          <a:cs typeface="Consolas" panose="020B0609020204030204" pitchFamily="49" charset="0"/>
                        </a:rPr>
                        <a:t>fastq</a:t>
                      </a:r>
                      <a:r>
                        <a:rPr lang="en-GB" sz="1800" b="0" i="0" kern="1200" dirty="0">
                          <a:solidFill>
                            <a:schemeClr val="tx1"/>
                          </a:solidFill>
                          <a:effectLst/>
                          <a:latin typeface="Consolas" panose="020B0609020204030204" pitchFamily="49" charset="0"/>
                          <a:ea typeface="+mn-ea"/>
                          <a:cs typeface="Consolas" panose="020B0609020204030204" pitchFamily="49" charset="0"/>
                        </a:rPr>
                        <a:t> or compressed </a:t>
                      </a:r>
                      <a:r>
                        <a:rPr lang="en-GB" sz="1800" b="0" i="0" kern="1200" dirty="0" err="1">
                          <a:solidFill>
                            <a:schemeClr val="tx1"/>
                          </a:solidFill>
                          <a:effectLst/>
                          <a:latin typeface="Consolas" panose="020B0609020204030204" pitchFamily="49" charset="0"/>
                          <a:ea typeface="+mn-ea"/>
                          <a:cs typeface="Consolas" panose="020B0609020204030204" pitchFamily="49" charset="0"/>
                        </a:rPr>
                        <a:t>fastq</a:t>
                      </a:r>
                      <a:r>
                        <a:rPr lang="en-GB" sz="1800" b="0" i="0" kern="1200" dirty="0">
                          <a:solidFill>
                            <a:schemeClr val="tx1"/>
                          </a:solidFill>
                          <a:effectLst/>
                          <a:latin typeface="Consolas" panose="020B0609020204030204" pitchFamily="49" charset="0"/>
                          <a:ea typeface="+mn-ea"/>
                          <a:cs typeface="Consolas" panose="020B0609020204030204" pitchFamily="49" charset="0"/>
                        </a:rPr>
                        <a:t> files,</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extLst>
                  <a:ext uri="{0D108BD9-81ED-4DB2-BD59-A6C34878D82A}">
                    <a16:rowId xmlns:a16="http://schemas.microsoft.com/office/drawing/2014/main" val="798151389"/>
                  </a:ext>
                </a:extLst>
              </a:tr>
              <a:tr h="928465">
                <a:tc>
                  <a:txBody>
                    <a:bodyPr/>
                    <a:lstStyle/>
                    <a:p>
                      <a:pPr algn="ctr"/>
                      <a:r>
                        <a:rPr lang="en-NO" sz="1800" b="0" i="0" dirty="0">
                          <a:effectLst/>
                          <a:latin typeface="Consolas" panose="020B0609020204030204" pitchFamily="49" charset="0"/>
                          <a:cs typeface="Consolas" panose="020B0609020204030204" pitchFamily="49" charset="0"/>
                        </a:rPr>
                        <a:t>4</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ctr"/>
                      <a:r>
                        <a:rPr lang="en-GB" sz="1800" b="0" i="0" dirty="0">
                          <a:effectLst/>
                          <a:latin typeface="Consolas" panose="020B0609020204030204" pitchFamily="49" charset="0"/>
                          <a:cs typeface="Consolas" panose="020B0609020204030204" pitchFamily="49" charset="0"/>
                        </a:rPr>
                        <a:t>dada()</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The dada function takes as input dereplicated amplicon sequencing reads and returns the inferred composition of the sample (or samples). </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extLst>
                  <a:ext uri="{0D108BD9-81ED-4DB2-BD59-A6C34878D82A}">
                    <a16:rowId xmlns:a16="http://schemas.microsoft.com/office/drawing/2014/main" val="318280298"/>
                  </a:ext>
                </a:extLst>
              </a:tr>
              <a:tr h="759293">
                <a:tc>
                  <a:txBody>
                    <a:bodyPr/>
                    <a:lstStyle/>
                    <a:p>
                      <a:pPr algn="ctr"/>
                      <a:r>
                        <a:rPr lang="en-NO" sz="1800" b="0" i="0">
                          <a:effectLst/>
                          <a:latin typeface="Consolas" panose="020B0609020204030204" pitchFamily="49" charset="0"/>
                          <a:cs typeface="Consolas" panose="020B0609020204030204" pitchFamily="49" charset="0"/>
                        </a:rPr>
                        <a:t>5</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ctr"/>
                      <a:r>
                        <a:rPr lang="en-GB" sz="1800" b="0" i="0">
                          <a:effectLst/>
                          <a:latin typeface="Consolas" panose="020B0609020204030204" pitchFamily="49" charset="0"/>
                          <a:cs typeface="Consolas" panose="020B0609020204030204" pitchFamily="49" charset="0"/>
                        </a:rPr>
                        <a:t>mergePairs()</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This function attempts to merge each denoised pair of forward and reverse reads, rejecting any pairs which do not sufficiently overlap or which contain too many (&gt;0 by default) mismatches in the overlap region.</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extLst>
                  <a:ext uri="{0D108BD9-81ED-4DB2-BD59-A6C34878D82A}">
                    <a16:rowId xmlns:a16="http://schemas.microsoft.com/office/drawing/2014/main" val="1202968301"/>
                  </a:ext>
                </a:extLst>
              </a:tr>
              <a:tr h="420948">
                <a:tc>
                  <a:txBody>
                    <a:bodyPr/>
                    <a:lstStyle/>
                    <a:p>
                      <a:pPr algn="ctr"/>
                      <a:r>
                        <a:rPr lang="en-NO" sz="1800" b="0" i="0">
                          <a:effectLst/>
                          <a:latin typeface="Consolas" panose="020B0609020204030204" pitchFamily="49" charset="0"/>
                          <a:cs typeface="Consolas" panose="020B0609020204030204" pitchFamily="49" charset="0"/>
                        </a:rPr>
                        <a:t>6</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ctr"/>
                      <a:r>
                        <a:rPr lang="en-GB" sz="1800" b="0" i="0" dirty="0" err="1">
                          <a:effectLst/>
                          <a:latin typeface="Consolas" panose="020B0609020204030204" pitchFamily="49" charset="0"/>
                          <a:cs typeface="Consolas" panose="020B0609020204030204" pitchFamily="49" charset="0"/>
                        </a:rPr>
                        <a:t>makeSequenceTable</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l"/>
                      <a:r>
                        <a:rPr lang="en-GB" sz="1800" b="0" i="0" kern="1200" dirty="0">
                          <a:solidFill>
                            <a:schemeClr val="tx1"/>
                          </a:solidFill>
                          <a:effectLst/>
                          <a:latin typeface="Consolas" panose="020B0609020204030204" pitchFamily="49" charset="0"/>
                          <a:ea typeface="+mn-ea"/>
                          <a:cs typeface="Consolas" panose="020B0609020204030204" pitchFamily="49" charset="0"/>
                        </a:rPr>
                        <a:t>This function constructs a sequence table (analogous to an OTU table) from the provided list of samples.</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extLst>
                  <a:ext uri="{0D108BD9-81ED-4DB2-BD59-A6C34878D82A}">
                    <a16:rowId xmlns:a16="http://schemas.microsoft.com/office/drawing/2014/main" val="3927791620"/>
                  </a:ext>
                </a:extLst>
              </a:tr>
              <a:tr h="590121">
                <a:tc>
                  <a:txBody>
                    <a:bodyPr/>
                    <a:lstStyle/>
                    <a:p>
                      <a:pPr algn="ctr"/>
                      <a:r>
                        <a:rPr lang="en-NO" sz="1800" b="0" i="0">
                          <a:effectLst/>
                          <a:latin typeface="Consolas" panose="020B0609020204030204" pitchFamily="49" charset="0"/>
                          <a:cs typeface="Consolas" panose="020B0609020204030204" pitchFamily="49" charset="0"/>
                        </a:rPr>
                        <a:t>7</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ctr"/>
                      <a:r>
                        <a:rPr lang="en-GB" sz="1800" b="0" i="0">
                          <a:effectLst/>
                          <a:latin typeface="Consolas" panose="020B0609020204030204" pitchFamily="49" charset="0"/>
                          <a:cs typeface="Consolas" panose="020B0609020204030204" pitchFamily="49" charset="0"/>
                        </a:rPr>
                        <a:t>removeBimeraDenovo()</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tc>
                  <a:txBody>
                    <a:bodyPr/>
                    <a:lstStyle/>
                    <a:p>
                      <a:pPr algn="l"/>
                      <a:r>
                        <a:rPr lang="en-GB" sz="1800" b="0" i="0" dirty="0">
                          <a:effectLst/>
                          <a:latin typeface="Consolas" panose="020B0609020204030204" pitchFamily="49" charset="0"/>
                          <a:cs typeface="Consolas" panose="020B0609020204030204" pitchFamily="49" charset="0"/>
                        </a:rPr>
                        <a:t>screen for and remove chimeras</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DFDFD"/>
                    </a:solidFill>
                  </a:tcPr>
                </a:tc>
                <a:extLst>
                  <a:ext uri="{0D108BD9-81ED-4DB2-BD59-A6C34878D82A}">
                    <a16:rowId xmlns:a16="http://schemas.microsoft.com/office/drawing/2014/main" val="713166445"/>
                  </a:ext>
                </a:extLst>
              </a:tr>
              <a:tr h="420948">
                <a:tc>
                  <a:txBody>
                    <a:bodyPr/>
                    <a:lstStyle/>
                    <a:p>
                      <a:pPr algn="ctr"/>
                      <a:r>
                        <a:rPr lang="en-NO" sz="1800" b="0" i="0">
                          <a:effectLst/>
                          <a:latin typeface="Consolas" panose="020B0609020204030204" pitchFamily="49" charset="0"/>
                          <a:cs typeface="Consolas" panose="020B0609020204030204" pitchFamily="49" charset="0"/>
                        </a:rPr>
                        <a:t>8</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ctr"/>
                      <a:r>
                        <a:rPr lang="en-GB" sz="1800" b="0" i="0" dirty="0" err="1">
                          <a:effectLst/>
                          <a:latin typeface="Consolas" panose="020B0609020204030204" pitchFamily="49" charset="0"/>
                          <a:cs typeface="Consolas" panose="020B0609020204030204" pitchFamily="49" charset="0"/>
                        </a:rPr>
                        <a:t>assignTaxonomy</a:t>
                      </a:r>
                      <a:r>
                        <a:rPr lang="en-GB" sz="1800" b="0" i="0" dirty="0">
                          <a:effectLst/>
                          <a:latin typeface="Consolas" panose="020B0609020204030204" pitchFamily="49" charset="0"/>
                          <a:cs typeface="Consolas" panose="020B0609020204030204" pitchFamily="49" charset="0"/>
                        </a:rPr>
                        <a:t>()</a:t>
                      </a: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tc>
                  <a:txBody>
                    <a:bodyPr/>
                    <a:lstStyle/>
                    <a:p>
                      <a:pPr algn="l"/>
                      <a:r>
                        <a:rPr lang="en-GB" sz="1800" b="0" i="0" kern="1200" dirty="0" err="1">
                          <a:solidFill>
                            <a:schemeClr val="tx1"/>
                          </a:solidFill>
                          <a:effectLst/>
                          <a:latin typeface="Consolas" panose="020B0609020204030204" pitchFamily="49" charset="0"/>
                          <a:ea typeface="+mn-ea"/>
                          <a:cs typeface="Consolas" panose="020B0609020204030204" pitchFamily="49" charset="0"/>
                        </a:rPr>
                        <a:t>assignTaxonomy</a:t>
                      </a:r>
                      <a:r>
                        <a:rPr lang="en-GB" sz="1800" b="0" i="0" kern="1200" dirty="0">
                          <a:solidFill>
                            <a:schemeClr val="tx1"/>
                          </a:solidFill>
                          <a:effectLst/>
                          <a:latin typeface="Consolas" panose="020B0609020204030204" pitchFamily="49" charset="0"/>
                          <a:ea typeface="+mn-ea"/>
                          <a:cs typeface="Consolas" panose="020B0609020204030204" pitchFamily="49" charset="0"/>
                        </a:rPr>
                        <a:t> implements the RDP Naive Bayesian Classifier algorithm described in Wang et al. Applied and Environmental Microbiology 2007,</a:t>
                      </a:r>
                      <a:endParaRPr lang="en-GB" sz="1800" b="0" i="0" dirty="0">
                        <a:effectLst/>
                        <a:latin typeface="Consolas" panose="020B0609020204030204" pitchFamily="49" charset="0"/>
                        <a:cs typeface="Consolas" panose="020B0609020204030204" pitchFamily="49" charset="0"/>
                      </a:endParaRPr>
                    </a:p>
                  </a:txBody>
                  <a:tcPr marL="74558" marR="74558" marT="49705" marB="49705" anchor="ctr">
                    <a:lnL w="9525" cap="flat" cmpd="sng" algn="ctr">
                      <a:solidFill>
                        <a:srgbClr val="424242"/>
                      </a:solidFill>
                      <a:prstDash val="solid"/>
                      <a:round/>
                      <a:headEnd type="none" w="med" len="med"/>
                      <a:tailEnd type="none" w="med" len="med"/>
                    </a:lnL>
                    <a:lnR w="9525" cap="flat" cmpd="sng" algn="ctr">
                      <a:solidFill>
                        <a:srgbClr val="424242"/>
                      </a:solidFill>
                      <a:prstDash val="solid"/>
                      <a:round/>
                      <a:headEnd type="none" w="med" len="med"/>
                      <a:tailEnd type="none" w="med" len="med"/>
                    </a:lnR>
                    <a:lnT w="9525" cap="flat" cmpd="sng" algn="ctr">
                      <a:solidFill>
                        <a:srgbClr val="424242"/>
                      </a:solidFill>
                      <a:prstDash val="solid"/>
                      <a:round/>
                      <a:headEnd type="none" w="med" len="med"/>
                      <a:tailEnd type="none" w="med" len="med"/>
                    </a:lnT>
                    <a:lnB w="9525" cap="flat" cmpd="sng" algn="ctr">
                      <a:solidFill>
                        <a:srgbClr val="424242"/>
                      </a:solidFill>
                      <a:prstDash val="solid"/>
                      <a:round/>
                      <a:headEnd type="none" w="med" len="med"/>
                      <a:tailEnd type="none" w="med" len="med"/>
                    </a:lnB>
                    <a:solidFill>
                      <a:srgbClr val="F7F7F7"/>
                    </a:solidFill>
                  </a:tcPr>
                </a:tc>
                <a:extLst>
                  <a:ext uri="{0D108BD9-81ED-4DB2-BD59-A6C34878D82A}">
                    <a16:rowId xmlns:a16="http://schemas.microsoft.com/office/drawing/2014/main" val="2177247357"/>
                  </a:ext>
                </a:extLst>
              </a:tr>
            </a:tbl>
          </a:graphicData>
        </a:graphic>
      </p:graphicFrame>
    </p:spTree>
    <p:extLst>
      <p:ext uri="{BB962C8B-B14F-4D97-AF65-F5344CB8AC3E}">
        <p14:creationId xmlns:p14="http://schemas.microsoft.com/office/powerpoint/2010/main" val="2707389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B596-F10D-7447-B140-4F399E1FC85C}"/>
              </a:ext>
            </a:extLst>
          </p:cNvPr>
          <p:cNvSpPr>
            <a:spLocks noGrp="1"/>
          </p:cNvSpPr>
          <p:nvPr>
            <p:ph type="title"/>
          </p:nvPr>
        </p:nvSpPr>
        <p:spPr/>
        <p:txBody>
          <a:bodyPr/>
          <a:lstStyle/>
          <a:p>
            <a:r>
              <a:rPr lang="en-GB" dirty="0"/>
              <a:t>DADA2 – Examples </a:t>
            </a:r>
          </a:p>
        </p:txBody>
      </p:sp>
      <p:sp>
        <p:nvSpPr>
          <p:cNvPr id="3" name="Content Placeholder 2">
            <a:extLst>
              <a:ext uri="{FF2B5EF4-FFF2-40B4-BE49-F238E27FC236}">
                <a16:creationId xmlns:a16="http://schemas.microsoft.com/office/drawing/2014/main" id="{1AF565B2-EEE6-1640-AE0C-3C4CF67B8A73}"/>
              </a:ext>
            </a:extLst>
          </p:cNvPr>
          <p:cNvSpPr>
            <a:spLocks noGrp="1"/>
          </p:cNvSpPr>
          <p:nvPr>
            <p:ph idx="1"/>
          </p:nvPr>
        </p:nvSpPr>
        <p:spPr>
          <a:xfrm>
            <a:off x="1192143" y="2596444"/>
            <a:ext cx="14337159" cy="5183705"/>
          </a:xfrm>
        </p:spPr>
        <p:txBody>
          <a:bodyPr>
            <a:normAutofit lnSpcReduction="10000"/>
          </a:bodyPr>
          <a:lstStyle/>
          <a:p>
            <a:r>
              <a:rPr lang="en-GB" dirty="0"/>
              <a:t>If you want to try DADA2 </a:t>
            </a:r>
            <a:r>
              <a:rPr lang="en-GB"/>
              <a:t>with some real data: </a:t>
            </a:r>
            <a:endParaRPr lang="en-GB" dirty="0"/>
          </a:p>
          <a:p>
            <a:r>
              <a:rPr lang="en-GB" dirty="0"/>
              <a:t>Scripts and setup on </a:t>
            </a:r>
            <a:r>
              <a:rPr lang="en-GB" dirty="0" err="1"/>
              <a:t>Github</a:t>
            </a:r>
            <a:r>
              <a:rPr lang="en-GB" dirty="0"/>
              <a:t> </a:t>
            </a:r>
            <a:r>
              <a:rPr lang="en-GB" dirty="0">
                <a:hlinkClick r:id="rId2"/>
              </a:rPr>
              <a:t>https://github.com/krabberod/BIO9905MERG1_V21</a:t>
            </a:r>
            <a:endParaRPr lang="en-GB" dirty="0"/>
          </a:p>
          <a:p>
            <a:r>
              <a:rPr lang="en-GB" dirty="0"/>
              <a:t>Dataset for the run-through: </a:t>
            </a:r>
          </a:p>
          <a:p>
            <a:pPr lvl="1"/>
            <a:r>
              <a:rPr lang="en-GB" dirty="0"/>
              <a:t>Selected samples from Blanes Bay Marine Observatory (BBMO) near Barcelona</a:t>
            </a:r>
          </a:p>
          <a:p>
            <a:pPr lvl="1"/>
            <a:r>
              <a:rPr lang="en-GB" dirty="0"/>
              <a:t>Mini-time series: January, April, July and October for 2004 and 2005. </a:t>
            </a:r>
          </a:p>
          <a:p>
            <a:pPr lvl="1"/>
            <a:r>
              <a:rPr lang="en-GB" dirty="0"/>
              <a:t>Subsample of a larger dataset: Preprint on </a:t>
            </a:r>
            <a:r>
              <a:rPr lang="en-GB" dirty="0" err="1"/>
              <a:t>BioRxiv</a:t>
            </a:r>
            <a:r>
              <a:rPr lang="en-GB" dirty="0"/>
              <a:t>:  </a:t>
            </a:r>
          </a:p>
          <a:p>
            <a:pPr lvl="2"/>
            <a:r>
              <a:rPr lang="en-GB" dirty="0" err="1"/>
              <a:t>doi.org</a:t>
            </a:r>
            <a:r>
              <a:rPr lang="en-GB" dirty="0"/>
              <a:t>/10.1101/2021.03.18.435965</a:t>
            </a:r>
          </a:p>
          <a:p>
            <a:endParaRPr lang="en-GB" dirty="0"/>
          </a:p>
        </p:txBody>
      </p:sp>
      <p:pic>
        <p:nvPicPr>
          <p:cNvPr id="5" name="Picture 4">
            <a:extLst>
              <a:ext uri="{FF2B5EF4-FFF2-40B4-BE49-F238E27FC236}">
                <a16:creationId xmlns:a16="http://schemas.microsoft.com/office/drawing/2014/main" id="{86C269D8-3511-A641-87A4-98691CAA16D5}"/>
              </a:ext>
            </a:extLst>
          </p:cNvPr>
          <p:cNvPicPr>
            <a:picLocks noChangeAspect="1"/>
          </p:cNvPicPr>
          <p:nvPr/>
        </p:nvPicPr>
        <p:blipFill rotWithShape="1">
          <a:blip r:embed="rId3">
            <a:extLst>
              <a:ext uri="{28A0092B-C50C-407E-A947-70E740481C1C}">
                <a14:useLocalDpi xmlns:a14="http://schemas.microsoft.com/office/drawing/2010/main" val="0"/>
              </a:ext>
            </a:extLst>
          </a:blip>
          <a:srcRect b="26009"/>
          <a:stretch/>
        </p:blipFill>
        <p:spPr>
          <a:xfrm>
            <a:off x="9020013" y="7322109"/>
            <a:ext cx="7731314" cy="1912201"/>
          </a:xfrm>
          <a:prstGeom prst="rect">
            <a:avLst/>
          </a:prstGeom>
        </p:spPr>
      </p:pic>
    </p:spTree>
    <p:extLst>
      <p:ext uri="{BB962C8B-B14F-4D97-AF65-F5344CB8AC3E}">
        <p14:creationId xmlns:p14="http://schemas.microsoft.com/office/powerpoint/2010/main" val="64368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endParaRPr lang="en-GB" dirty="0"/>
          </a:p>
        </p:txBody>
      </p:sp>
      <p:pic>
        <p:nvPicPr>
          <p:cNvPr id="1026" name="Picture 2" descr="Image">
            <a:extLst>
              <a:ext uri="{FF2B5EF4-FFF2-40B4-BE49-F238E27FC236}">
                <a16:creationId xmlns:a16="http://schemas.microsoft.com/office/drawing/2014/main" id="{77AC2C6B-7A11-4C76-9CE0-D44617052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47772" b="12751"/>
          <a:stretch/>
        </p:blipFill>
        <p:spPr bwMode="auto">
          <a:xfrm>
            <a:off x="2822042" y="4648153"/>
            <a:ext cx="6108597" cy="41368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A80BA4-42C4-684A-B105-E1414281D797}"/>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407813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pPr lvl="2"/>
            <a:endParaRPr lang="en-GB" dirty="0"/>
          </a:p>
          <a:p>
            <a:endParaRPr lang="en-GB" dirty="0"/>
          </a:p>
        </p:txBody>
      </p:sp>
      <p:pic>
        <p:nvPicPr>
          <p:cNvPr id="1026" name="Picture 2" descr="Image">
            <a:extLst>
              <a:ext uri="{FF2B5EF4-FFF2-40B4-BE49-F238E27FC236}">
                <a16:creationId xmlns:a16="http://schemas.microsoft.com/office/drawing/2014/main" id="{77AC2C6B-7A11-4C76-9CE0-D44617052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23536" b="12751"/>
          <a:stretch/>
        </p:blipFill>
        <p:spPr bwMode="auto">
          <a:xfrm>
            <a:off x="2822042" y="4648153"/>
            <a:ext cx="8943238" cy="41368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2FF97F6-9C75-8B43-B5D4-8EE50C54D221}"/>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104704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Why cluster? </a:t>
            </a:r>
          </a:p>
        </p:txBody>
      </p:sp>
      <p:sp>
        <p:nvSpPr>
          <p:cNvPr id="7" name="Content Placeholder 6">
            <a:extLst>
              <a:ext uri="{FF2B5EF4-FFF2-40B4-BE49-F238E27FC236}">
                <a16:creationId xmlns:a16="http://schemas.microsoft.com/office/drawing/2014/main" id="{947266CE-5ACF-CC45-883B-93F7A95E0DF0}"/>
              </a:ext>
            </a:extLst>
          </p:cNvPr>
          <p:cNvSpPr>
            <a:spLocks noGrp="1"/>
          </p:cNvSpPr>
          <p:nvPr>
            <p:ph idx="1"/>
          </p:nvPr>
        </p:nvSpPr>
        <p:spPr/>
        <p:txBody>
          <a:bodyPr/>
          <a:lstStyle/>
          <a:p>
            <a:r>
              <a:rPr lang="en-GB" dirty="0"/>
              <a:t>Reasons for clustering of metabarcoding data: </a:t>
            </a:r>
          </a:p>
          <a:p>
            <a:pPr lvl="1"/>
            <a:r>
              <a:rPr lang="en-GB" dirty="0"/>
              <a:t>Reduce effect of sequencing error </a:t>
            </a:r>
          </a:p>
          <a:p>
            <a:pPr lvl="1"/>
            <a:r>
              <a:rPr lang="en-GB" dirty="0"/>
              <a:t>Reduce “noise”</a:t>
            </a:r>
          </a:p>
          <a:p>
            <a:pPr lvl="2"/>
            <a:endParaRPr lang="en-GB" dirty="0"/>
          </a:p>
          <a:p>
            <a:endParaRPr lang="en-GB" dirty="0"/>
          </a:p>
        </p:txBody>
      </p:sp>
      <p:pic>
        <p:nvPicPr>
          <p:cNvPr id="1026" name="Picture 2" descr="Image">
            <a:extLst>
              <a:ext uri="{FF2B5EF4-FFF2-40B4-BE49-F238E27FC236}">
                <a16:creationId xmlns:a16="http://schemas.microsoft.com/office/drawing/2014/main" id="{77AC2C6B-7A11-4C76-9CE0-D44617052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77"/>
          <a:stretch/>
        </p:blipFill>
        <p:spPr bwMode="auto">
          <a:xfrm>
            <a:off x="2822042" y="4648152"/>
            <a:ext cx="11696177" cy="51054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CF64FD-D7A5-8A45-988D-A1008DC00D3A}"/>
              </a:ext>
            </a:extLst>
          </p:cNvPr>
          <p:cNvPicPr>
            <a:picLocks noChangeAspect="1"/>
          </p:cNvPicPr>
          <p:nvPr/>
        </p:nvPicPr>
        <p:blipFill>
          <a:blip r:embed="rId3"/>
          <a:stretch>
            <a:fillRect/>
          </a:stretch>
        </p:blipFill>
        <p:spPr>
          <a:xfrm>
            <a:off x="312261" y="8700770"/>
            <a:ext cx="2451100" cy="825500"/>
          </a:xfrm>
          <a:prstGeom prst="rect">
            <a:avLst/>
          </a:prstGeom>
        </p:spPr>
      </p:pic>
    </p:spTree>
    <p:extLst>
      <p:ext uri="{BB962C8B-B14F-4D97-AF65-F5344CB8AC3E}">
        <p14:creationId xmlns:p14="http://schemas.microsoft.com/office/powerpoint/2010/main" val="94814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The ideal picture</a:t>
            </a:r>
          </a:p>
        </p:txBody>
      </p:sp>
      <p:pic>
        <p:nvPicPr>
          <p:cNvPr id="9" name="Content Placeholder 8">
            <a:extLst>
              <a:ext uri="{FF2B5EF4-FFF2-40B4-BE49-F238E27FC236}">
                <a16:creationId xmlns:a16="http://schemas.microsoft.com/office/drawing/2014/main" id="{70227C66-0ED0-394C-BC4F-18553EF21EF1}"/>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0000"/>
          <a:stretch/>
        </p:blipFill>
        <p:spPr>
          <a:xfrm>
            <a:off x="8670131" y="3016636"/>
            <a:ext cx="7477919" cy="5349102"/>
          </a:xfrm>
        </p:spPr>
      </p:pic>
      <p:sp>
        <p:nvSpPr>
          <p:cNvPr id="11" name="TextBox 10">
            <a:extLst>
              <a:ext uri="{FF2B5EF4-FFF2-40B4-BE49-F238E27FC236}">
                <a16:creationId xmlns:a16="http://schemas.microsoft.com/office/drawing/2014/main" id="{A7A1453D-C91B-404B-A603-6DF4CB5876E8}"/>
              </a:ext>
            </a:extLst>
          </p:cNvPr>
          <p:cNvSpPr txBox="1"/>
          <p:nvPr/>
        </p:nvSpPr>
        <p:spPr>
          <a:xfrm>
            <a:off x="12305608" y="4138136"/>
            <a:ext cx="1053494" cy="369332"/>
          </a:xfrm>
          <a:prstGeom prst="rect">
            <a:avLst/>
          </a:prstGeom>
          <a:noFill/>
        </p:spPr>
        <p:txBody>
          <a:bodyPr wrap="none" rtlCol="0">
            <a:spAutoFit/>
          </a:bodyPr>
          <a:lstStyle/>
          <a:p>
            <a:r>
              <a:rPr lang="en-GB" dirty="0"/>
              <a:t>Species 2</a:t>
            </a:r>
          </a:p>
        </p:txBody>
      </p:sp>
      <p:sp>
        <p:nvSpPr>
          <p:cNvPr id="12" name="TextBox 11">
            <a:extLst>
              <a:ext uri="{FF2B5EF4-FFF2-40B4-BE49-F238E27FC236}">
                <a16:creationId xmlns:a16="http://schemas.microsoft.com/office/drawing/2014/main" id="{250D777B-051C-154C-BC71-BDCC294E543C}"/>
              </a:ext>
            </a:extLst>
          </p:cNvPr>
          <p:cNvSpPr txBox="1"/>
          <p:nvPr/>
        </p:nvSpPr>
        <p:spPr>
          <a:xfrm>
            <a:off x="10130444" y="5691187"/>
            <a:ext cx="1053494" cy="369332"/>
          </a:xfrm>
          <a:prstGeom prst="rect">
            <a:avLst/>
          </a:prstGeom>
          <a:noFill/>
        </p:spPr>
        <p:txBody>
          <a:bodyPr wrap="none" rtlCol="0">
            <a:spAutoFit/>
          </a:bodyPr>
          <a:lstStyle/>
          <a:p>
            <a:r>
              <a:rPr lang="en-GB" dirty="0"/>
              <a:t>Species 3</a:t>
            </a:r>
          </a:p>
        </p:txBody>
      </p:sp>
      <p:sp>
        <p:nvSpPr>
          <p:cNvPr id="13" name="TextBox 12">
            <a:extLst>
              <a:ext uri="{FF2B5EF4-FFF2-40B4-BE49-F238E27FC236}">
                <a16:creationId xmlns:a16="http://schemas.microsoft.com/office/drawing/2014/main" id="{29FD466A-567D-EB49-B3A0-11A66C9B0282}"/>
              </a:ext>
            </a:extLst>
          </p:cNvPr>
          <p:cNvSpPr txBox="1"/>
          <p:nvPr/>
        </p:nvSpPr>
        <p:spPr>
          <a:xfrm>
            <a:off x="11183938" y="6843796"/>
            <a:ext cx="1053494" cy="369332"/>
          </a:xfrm>
          <a:prstGeom prst="rect">
            <a:avLst/>
          </a:prstGeom>
          <a:noFill/>
        </p:spPr>
        <p:txBody>
          <a:bodyPr wrap="none" rtlCol="0">
            <a:spAutoFit/>
          </a:bodyPr>
          <a:lstStyle/>
          <a:p>
            <a:r>
              <a:rPr lang="en-GB" dirty="0"/>
              <a:t>Species 4</a:t>
            </a:r>
          </a:p>
        </p:txBody>
      </p:sp>
      <p:sp>
        <p:nvSpPr>
          <p:cNvPr id="14" name="TextBox 13">
            <a:extLst>
              <a:ext uri="{FF2B5EF4-FFF2-40B4-BE49-F238E27FC236}">
                <a16:creationId xmlns:a16="http://schemas.microsoft.com/office/drawing/2014/main" id="{126FA331-0F18-0F4D-A50F-4DFC10AF928B}"/>
              </a:ext>
            </a:extLst>
          </p:cNvPr>
          <p:cNvSpPr txBox="1"/>
          <p:nvPr/>
        </p:nvSpPr>
        <p:spPr>
          <a:xfrm>
            <a:off x="11823744" y="8149962"/>
            <a:ext cx="1053494" cy="369332"/>
          </a:xfrm>
          <a:prstGeom prst="rect">
            <a:avLst/>
          </a:prstGeom>
          <a:noFill/>
        </p:spPr>
        <p:txBody>
          <a:bodyPr wrap="none" rtlCol="0">
            <a:spAutoFit/>
          </a:bodyPr>
          <a:lstStyle/>
          <a:p>
            <a:r>
              <a:rPr lang="en-GB" dirty="0"/>
              <a:t>Species 5</a:t>
            </a:r>
          </a:p>
        </p:txBody>
      </p:sp>
      <p:sp>
        <p:nvSpPr>
          <p:cNvPr id="19" name="TextBox 18">
            <a:extLst>
              <a:ext uri="{FF2B5EF4-FFF2-40B4-BE49-F238E27FC236}">
                <a16:creationId xmlns:a16="http://schemas.microsoft.com/office/drawing/2014/main" id="{C5E84892-B5CA-754F-AB40-5B016D9C5D0D}"/>
              </a:ext>
            </a:extLst>
          </p:cNvPr>
          <p:cNvSpPr txBox="1"/>
          <p:nvPr/>
        </p:nvSpPr>
        <p:spPr>
          <a:xfrm>
            <a:off x="15289698" y="4507468"/>
            <a:ext cx="1053494" cy="369332"/>
          </a:xfrm>
          <a:prstGeom prst="rect">
            <a:avLst/>
          </a:prstGeom>
          <a:noFill/>
        </p:spPr>
        <p:txBody>
          <a:bodyPr wrap="none" rtlCol="0">
            <a:spAutoFit/>
          </a:bodyPr>
          <a:lstStyle/>
          <a:p>
            <a:r>
              <a:rPr lang="en-GB" dirty="0"/>
              <a:t>Species 1</a:t>
            </a:r>
          </a:p>
        </p:txBody>
      </p:sp>
      <p:cxnSp>
        <p:nvCxnSpPr>
          <p:cNvPr id="4" name="Straight Connector 3">
            <a:extLst>
              <a:ext uri="{FF2B5EF4-FFF2-40B4-BE49-F238E27FC236}">
                <a16:creationId xmlns:a16="http://schemas.microsoft.com/office/drawing/2014/main" id="{9D660BE9-A4A9-8D4B-B102-0D6D1BA252B9}"/>
              </a:ext>
            </a:extLst>
          </p:cNvPr>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D3B361A-4AB5-6547-8FE9-3F4D64AB181F}"/>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DE73E46-0517-4844-9E55-D5875C86FEB3}"/>
              </a:ext>
            </a:extLst>
          </p:cNvPr>
          <p:cNvSpPr txBox="1"/>
          <p:nvPr/>
        </p:nvSpPr>
        <p:spPr>
          <a:xfrm>
            <a:off x="12352284" y="8971303"/>
            <a:ext cx="768352" cy="369332"/>
          </a:xfrm>
          <a:prstGeom prst="rect">
            <a:avLst/>
          </a:prstGeom>
          <a:noFill/>
        </p:spPr>
        <p:txBody>
          <a:bodyPr wrap="none" rtlCol="0">
            <a:spAutoFit/>
          </a:bodyPr>
          <a:lstStyle/>
          <a:p>
            <a:r>
              <a:rPr lang="en-GB" dirty="0"/>
              <a:t>Trait 1</a:t>
            </a:r>
          </a:p>
        </p:txBody>
      </p:sp>
      <p:sp>
        <p:nvSpPr>
          <p:cNvPr id="21" name="TextBox 20">
            <a:extLst>
              <a:ext uri="{FF2B5EF4-FFF2-40B4-BE49-F238E27FC236}">
                <a16:creationId xmlns:a16="http://schemas.microsoft.com/office/drawing/2014/main" id="{FFCA550A-9CB1-B64C-9C2A-774DD8B5EF29}"/>
              </a:ext>
            </a:extLst>
          </p:cNvPr>
          <p:cNvSpPr txBox="1"/>
          <p:nvPr/>
        </p:nvSpPr>
        <p:spPr>
          <a:xfrm rot="16200000">
            <a:off x="8635199" y="5982178"/>
            <a:ext cx="768352" cy="369332"/>
          </a:xfrm>
          <a:prstGeom prst="rect">
            <a:avLst/>
          </a:prstGeom>
          <a:noFill/>
        </p:spPr>
        <p:txBody>
          <a:bodyPr wrap="none" rtlCol="0">
            <a:spAutoFit/>
          </a:bodyPr>
          <a:lstStyle/>
          <a:p>
            <a:r>
              <a:rPr lang="en-GB" dirty="0"/>
              <a:t>Trait 2</a:t>
            </a:r>
          </a:p>
        </p:txBody>
      </p:sp>
    </p:spTree>
    <p:extLst>
      <p:ext uri="{BB962C8B-B14F-4D97-AF65-F5344CB8AC3E}">
        <p14:creationId xmlns:p14="http://schemas.microsoft.com/office/powerpoint/2010/main" val="31049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7E7-9C1E-E84F-B83C-F19057DD9E93}"/>
              </a:ext>
            </a:extLst>
          </p:cNvPr>
          <p:cNvSpPr>
            <a:spLocks noGrp="1"/>
          </p:cNvSpPr>
          <p:nvPr>
            <p:ph type="title"/>
          </p:nvPr>
        </p:nvSpPr>
        <p:spPr/>
        <p:txBody>
          <a:bodyPr/>
          <a:lstStyle/>
          <a:p>
            <a:r>
              <a:rPr lang="en-GB" dirty="0"/>
              <a:t>The ideal picture</a:t>
            </a:r>
          </a:p>
        </p:txBody>
      </p:sp>
      <p:pic>
        <p:nvPicPr>
          <p:cNvPr id="9" name="Content Placeholder 8">
            <a:extLst>
              <a:ext uri="{FF2B5EF4-FFF2-40B4-BE49-F238E27FC236}">
                <a16:creationId xmlns:a16="http://schemas.microsoft.com/office/drawing/2014/main" id="{70227C66-0ED0-394C-BC4F-18553EF21EF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213" y="3016636"/>
            <a:ext cx="14955837" cy="5349102"/>
          </a:xfrm>
        </p:spPr>
      </p:pic>
      <p:sp>
        <p:nvSpPr>
          <p:cNvPr id="10" name="TextBox 9">
            <a:extLst>
              <a:ext uri="{FF2B5EF4-FFF2-40B4-BE49-F238E27FC236}">
                <a16:creationId xmlns:a16="http://schemas.microsoft.com/office/drawing/2014/main" id="{6D0B6E5D-1683-D045-9612-2AD3A4DE9C67}"/>
              </a:ext>
            </a:extLst>
          </p:cNvPr>
          <p:cNvSpPr txBox="1"/>
          <p:nvPr/>
        </p:nvSpPr>
        <p:spPr>
          <a:xfrm>
            <a:off x="665396" y="8507944"/>
            <a:ext cx="1053494" cy="369332"/>
          </a:xfrm>
          <a:prstGeom prst="rect">
            <a:avLst/>
          </a:prstGeom>
          <a:noFill/>
        </p:spPr>
        <p:txBody>
          <a:bodyPr wrap="none" rtlCol="0">
            <a:spAutoFit/>
          </a:bodyPr>
          <a:lstStyle/>
          <a:p>
            <a:r>
              <a:rPr lang="en-GB" dirty="0"/>
              <a:t>Species 1</a:t>
            </a:r>
          </a:p>
        </p:txBody>
      </p:sp>
      <p:sp>
        <p:nvSpPr>
          <p:cNvPr id="11" name="TextBox 10">
            <a:extLst>
              <a:ext uri="{FF2B5EF4-FFF2-40B4-BE49-F238E27FC236}">
                <a16:creationId xmlns:a16="http://schemas.microsoft.com/office/drawing/2014/main" id="{A7A1453D-C91B-404B-A603-6DF4CB5876E8}"/>
              </a:ext>
            </a:extLst>
          </p:cNvPr>
          <p:cNvSpPr txBox="1"/>
          <p:nvPr/>
        </p:nvSpPr>
        <p:spPr>
          <a:xfrm>
            <a:off x="12305608" y="4138136"/>
            <a:ext cx="1053494" cy="369332"/>
          </a:xfrm>
          <a:prstGeom prst="rect">
            <a:avLst/>
          </a:prstGeom>
          <a:noFill/>
        </p:spPr>
        <p:txBody>
          <a:bodyPr wrap="none" rtlCol="0">
            <a:spAutoFit/>
          </a:bodyPr>
          <a:lstStyle/>
          <a:p>
            <a:r>
              <a:rPr lang="en-GB" dirty="0"/>
              <a:t>Species 2</a:t>
            </a:r>
          </a:p>
        </p:txBody>
      </p:sp>
      <p:sp>
        <p:nvSpPr>
          <p:cNvPr id="12" name="TextBox 11">
            <a:extLst>
              <a:ext uri="{FF2B5EF4-FFF2-40B4-BE49-F238E27FC236}">
                <a16:creationId xmlns:a16="http://schemas.microsoft.com/office/drawing/2014/main" id="{250D777B-051C-154C-BC71-BDCC294E543C}"/>
              </a:ext>
            </a:extLst>
          </p:cNvPr>
          <p:cNvSpPr txBox="1"/>
          <p:nvPr/>
        </p:nvSpPr>
        <p:spPr>
          <a:xfrm>
            <a:off x="10130444" y="5691187"/>
            <a:ext cx="1053494" cy="369332"/>
          </a:xfrm>
          <a:prstGeom prst="rect">
            <a:avLst/>
          </a:prstGeom>
          <a:noFill/>
        </p:spPr>
        <p:txBody>
          <a:bodyPr wrap="none" rtlCol="0">
            <a:spAutoFit/>
          </a:bodyPr>
          <a:lstStyle/>
          <a:p>
            <a:r>
              <a:rPr lang="en-GB" dirty="0"/>
              <a:t>Species 3</a:t>
            </a:r>
          </a:p>
        </p:txBody>
      </p:sp>
      <p:sp>
        <p:nvSpPr>
          <p:cNvPr id="13" name="TextBox 12">
            <a:extLst>
              <a:ext uri="{FF2B5EF4-FFF2-40B4-BE49-F238E27FC236}">
                <a16:creationId xmlns:a16="http://schemas.microsoft.com/office/drawing/2014/main" id="{29FD466A-567D-EB49-B3A0-11A66C9B0282}"/>
              </a:ext>
            </a:extLst>
          </p:cNvPr>
          <p:cNvSpPr txBox="1"/>
          <p:nvPr/>
        </p:nvSpPr>
        <p:spPr>
          <a:xfrm>
            <a:off x="11183938" y="6843796"/>
            <a:ext cx="1053494" cy="369332"/>
          </a:xfrm>
          <a:prstGeom prst="rect">
            <a:avLst/>
          </a:prstGeom>
          <a:noFill/>
        </p:spPr>
        <p:txBody>
          <a:bodyPr wrap="none" rtlCol="0">
            <a:spAutoFit/>
          </a:bodyPr>
          <a:lstStyle/>
          <a:p>
            <a:r>
              <a:rPr lang="en-GB" dirty="0"/>
              <a:t>Species 4</a:t>
            </a:r>
          </a:p>
        </p:txBody>
      </p:sp>
      <p:sp>
        <p:nvSpPr>
          <p:cNvPr id="14" name="TextBox 13">
            <a:extLst>
              <a:ext uri="{FF2B5EF4-FFF2-40B4-BE49-F238E27FC236}">
                <a16:creationId xmlns:a16="http://schemas.microsoft.com/office/drawing/2014/main" id="{126FA331-0F18-0F4D-A50F-4DFC10AF928B}"/>
              </a:ext>
            </a:extLst>
          </p:cNvPr>
          <p:cNvSpPr txBox="1"/>
          <p:nvPr/>
        </p:nvSpPr>
        <p:spPr>
          <a:xfrm>
            <a:off x="11823744" y="8149962"/>
            <a:ext cx="1053494" cy="369332"/>
          </a:xfrm>
          <a:prstGeom prst="rect">
            <a:avLst/>
          </a:prstGeom>
          <a:noFill/>
        </p:spPr>
        <p:txBody>
          <a:bodyPr wrap="none" rtlCol="0">
            <a:spAutoFit/>
          </a:bodyPr>
          <a:lstStyle/>
          <a:p>
            <a:r>
              <a:rPr lang="en-GB" dirty="0"/>
              <a:t>Species 5</a:t>
            </a:r>
          </a:p>
        </p:txBody>
      </p:sp>
      <p:sp>
        <p:nvSpPr>
          <p:cNvPr id="15" name="TextBox 14">
            <a:extLst>
              <a:ext uri="{FF2B5EF4-FFF2-40B4-BE49-F238E27FC236}">
                <a16:creationId xmlns:a16="http://schemas.microsoft.com/office/drawing/2014/main" id="{C1E5DAC8-4348-4D4C-9134-D72DA58CD949}"/>
              </a:ext>
            </a:extLst>
          </p:cNvPr>
          <p:cNvSpPr txBox="1"/>
          <p:nvPr/>
        </p:nvSpPr>
        <p:spPr>
          <a:xfrm>
            <a:off x="1825111" y="8522067"/>
            <a:ext cx="1053494" cy="369332"/>
          </a:xfrm>
          <a:prstGeom prst="rect">
            <a:avLst/>
          </a:prstGeom>
          <a:noFill/>
        </p:spPr>
        <p:txBody>
          <a:bodyPr wrap="none" rtlCol="0">
            <a:spAutoFit/>
          </a:bodyPr>
          <a:lstStyle/>
          <a:p>
            <a:r>
              <a:rPr lang="en-GB" dirty="0"/>
              <a:t>Species 2</a:t>
            </a:r>
          </a:p>
        </p:txBody>
      </p:sp>
      <p:sp>
        <p:nvSpPr>
          <p:cNvPr id="16" name="TextBox 15">
            <a:extLst>
              <a:ext uri="{FF2B5EF4-FFF2-40B4-BE49-F238E27FC236}">
                <a16:creationId xmlns:a16="http://schemas.microsoft.com/office/drawing/2014/main" id="{026EBCBC-FEEC-A449-BF3C-36321257465E}"/>
              </a:ext>
            </a:extLst>
          </p:cNvPr>
          <p:cNvSpPr txBox="1"/>
          <p:nvPr/>
        </p:nvSpPr>
        <p:spPr>
          <a:xfrm>
            <a:off x="3460517" y="8507944"/>
            <a:ext cx="1053494" cy="369332"/>
          </a:xfrm>
          <a:prstGeom prst="rect">
            <a:avLst/>
          </a:prstGeom>
          <a:noFill/>
        </p:spPr>
        <p:txBody>
          <a:bodyPr wrap="none" rtlCol="0">
            <a:spAutoFit/>
          </a:bodyPr>
          <a:lstStyle/>
          <a:p>
            <a:r>
              <a:rPr lang="en-GB" dirty="0"/>
              <a:t>Species 3</a:t>
            </a:r>
          </a:p>
        </p:txBody>
      </p:sp>
      <p:sp>
        <p:nvSpPr>
          <p:cNvPr id="17" name="TextBox 16">
            <a:extLst>
              <a:ext uri="{FF2B5EF4-FFF2-40B4-BE49-F238E27FC236}">
                <a16:creationId xmlns:a16="http://schemas.microsoft.com/office/drawing/2014/main" id="{0FD97C01-E612-1040-9049-B0542D982287}"/>
              </a:ext>
            </a:extLst>
          </p:cNvPr>
          <p:cNvSpPr txBox="1"/>
          <p:nvPr/>
        </p:nvSpPr>
        <p:spPr>
          <a:xfrm>
            <a:off x="5258489" y="8507944"/>
            <a:ext cx="1053494" cy="369332"/>
          </a:xfrm>
          <a:prstGeom prst="rect">
            <a:avLst/>
          </a:prstGeom>
          <a:noFill/>
        </p:spPr>
        <p:txBody>
          <a:bodyPr wrap="none" rtlCol="0">
            <a:spAutoFit/>
          </a:bodyPr>
          <a:lstStyle/>
          <a:p>
            <a:r>
              <a:rPr lang="en-GB" dirty="0"/>
              <a:t>Species 4</a:t>
            </a:r>
          </a:p>
        </p:txBody>
      </p:sp>
      <p:sp>
        <p:nvSpPr>
          <p:cNvPr id="18" name="TextBox 17">
            <a:extLst>
              <a:ext uri="{FF2B5EF4-FFF2-40B4-BE49-F238E27FC236}">
                <a16:creationId xmlns:a16="http://schemas.microsoft.com/office/drawing/2014/main" id="{8B600B11-4BAC-BB40-9D58-A8BCA0C6576E}"/>
              </a:ext>
            </a:extLst>
          </p:cNvPr>
          <p:cNvSpPr txBox="1"/>
          <p:nvPr/>
        </p:nvSpPr>
        <p:spPr>
          <a:xfrm>
            <a:off x="6893895" y="8507944"/>
            <a:ext cx="1053494" cy="369332"/>
          </a:xfrm>
          <a:prstGeom prst="rect">
            <a:avLst/>
          </a:prstGeom>
          <a:noFill/>
        </p:spPr>
        <p:txBody>
          <a:bodyPr wrap="none" rtlCol="0">
            <a:spAutoFit/>
          </a:bodyPr>
          <a:lstStyle/>
          <a:p>
            <a:r>
              <a:rPr lang="en-GB" dirty="0"/>
              <a:t>Species 5</a:t>
            </a:r>
          </a:p>
        </p:txBody>
      </p:sp>
      <p:sp>
        <p:nvSpPr>
          <p:cNvPr id="19" name="TextBox 18">
            <a:extLst>
              <a:ext uri="{FF2B5EF4-FFF2-40B4-BE49-F238E27FC236}">
                <a16:creationId xmlns:a16="http://schemas.microsoft.com/office/drawing/2014/main" id="{C5E84892-B5CA-754F-AB40-5B016D9C5D0D}"/>
              </a:ext>
            </a:extLst>
          </p:cNvPr>
          <p:cNvSpPr txBox="1"/>
          <p:nvPr/>
        </p:nvSpPr>
        <p:spPr>
          <a:xfrm>
            <a:off x="15289698" y="4507468"/>
            <a:ext cx="1053494" cy="369332"/>
          </a:xfrm>
          <a:prstGeom prst="rect">
            <a:avLst/>
          </a:prstGeom>
          <a:noFill/>
        </p:spPr>
        <p:txBody>
          <a:bodyPr wrap="none" rtlCol="0">
            <a:spAutoFit/>
          </a:bodyPr>
          <a:lstStyle/>
          <a:p>
            <a:r>
              <a:rPr lang="en-GB" dirty="0"/>
              <a:t>Species 1</a:t>
            </a:r>
          </a:p>
        </p:txBody>
      </p:sp>
      <p:cxnSp>
        <p:nvCxnSpPr>
          <p:cNvPr id="4" name="Straight Connector 3">
            <a:extLst>
              <a:ext uri="{FF2B5EF4-FFF2-40B4-BE49-F238E27FC236}">
                <a16:creationId xmlns:a16="http://schemas.microsoft.com/office/drawing/2014/main" id="{9D660BE9-A4A9-8D4B-B102-0D6D1BA252B9}"/>
              </a:ext>
            </a:extLst>
          </p:cNvPr>
          <p:cNvCxnSpPr/>
          <p:nvPr/>
        </p:nvCxnSpPr>
        <p:spPr>
          <a:xfrm>
            <a:off x="9399183" y="3492293"/>
            <a:ext cx="0" cy="5349102"/>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D3B361A-4AB5-6547-8FE9-3F4D64AB181F}"/>
              </a:ext>
            </a:extLst>
          </p:cNvPr>
          <p:cNvCxnSpPr>
            <a:cxnSpLocks/>
          </p:cNvCxnSpPr>
          <p:nvPr/>
        </p:nvCxnSpPr>
        <p:spPr>
          <a:xfrm flipH="1">
            <a:off x="9393045" y="8812516"/>
            <a:ext cx="6588642" cy="10194"/>
          </a:xfrm>
          <a:prstGeom prst="line">
            <a:avLst/>
          </a:prstGeom>
          <a:ln w="381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DE73E46-0517-4844-9E55-D5875C86FEB3}"/>
              </a:ext>
            </a:extLst>
          </p:cNvPr>
          <p:cNvSpPr txBox="1"/>
          <p:nvPr/>
        </p:nvSpPr>
        <p:spPr>
          <a:xfrm>
            <a:off x="12352284" y="8971303"/>
            <a:ext cx="768352" cy="369332"/>
          </a:xfrm>
          <a:prstGeom prst="rect">
            <a:avLst/>
          </a:prstGeom>
          <a:noFill/>
        </p:spPr>
        <p:txBody>
          <a:bodyPr wrap="none" rtlCol="0">
            <a:spAutoFit/>
          </a:bodyPr>
          <a:lstStyle/>
          <a:p>
            <a:r>
              <a:rPr lang="en-GB" dirty="0"/>
              <a:t>Trait 1</a:t>
            </a:r>
          </a:p>
        </p:txBody>
      </p:sp>
      <p:sp>
        <p:nvSpPr>
          <p:cNvPr id="21" name="TextBox 20">
            <a:extLst>
              <a:ext uri="{FF2B5EF4-FFF2-40B4-BE49-F238E27FC236}">
                <a16:creationId xmlns:a16="http://schemas.microsoft.com/office/drawing/2014/main" id="{FFCA550A-9CB1-B64C-9C2A-774DD8B5EF29}"/>
              </a:ext>
            </a:extLst>
          </p:cNvPr>
          <p:cNvSpPr txBox="1"/>
          <p:nvPr/>
        </p:nvSpPr>
        <p:spPr>
          <a:xfrm rot="16200000">
            <a:off x="8635199" y="5982178"/>
            <a:ext cx="768352" cy="369332"/>
          </a:xfrm>
          <a:prstGeom prst="rect">
            <a:avLst/>
          </a:prstGeom>
          <a:noFill/>
        </p:spPr>
        <p:txBody>
          <a:bodyPr wrap="none" rtlCol="0">
            <a:spAutoFit/>
          </a:bodyPr>
          <a:lstStyle/>
          <a:p>
            <a:r>
              <a:rPr lang="en-GB" dirty="0"/>
              <a:t>Trait 2</a:t>
            </a:r>
          </a:p>
        </p:txBody>
      </p:sp>
    </p:spTree>
    <p:extLst>
      <p:ext uri="{BB962C8B-B14F-4D97-AF65-F5344CB8AC3E}">
        <p14:creationId xmlns:p14="http://schemas.microsoft.com/office/powerpoint/2010/main" val="328478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3550</TotalTime>
  <Words>2643</Words>
  <Application>Microsoft Macintosh PowerPoint</Application>
  <PresentationFormat>Custom</PresentationFormat>
  <Paragraphs>411</Paragraphs>
  <Slides>46</Slides>
  <Notes>1</Notes>
  <HiddenSlides>15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Consolas</vt:lpstr>
      <vt:lpstr>Lucida Grande</vt:lpstr>
      <vt:lpstr>Office Theme</vt:lpstr>
      <vt:lpstr>Clustering </vt:lpstr>
      <vt:lpstr>Illumina seq. and amplicon data</vt:lpstr>
      <vt:lpstr>Why cluster? </vt:lpstr>
      <vt:lpstr>Why cluster? </vt:lpstr>
      <vt:lpstr>Why cluster? </vt:lpstr>
      <vt:lpstr>Why cluster? </vt:lpstr>
      <vt:lpstr>Why cluster? </vt:lpstr>
      <vt:lpstr>The ideal picture</vt:lpstr>
      <vt:lpstr>The ideal picture</vt:lpstr>
      <vt:lpstr>The reality</vt:lpstr>
      <vt:lpstr>The reality</vt:lpstr>
      <vt:lpstr>Amplicons, OTUs, and species</vt:lpstr>
      <vt:lpstr>Clustering types</vt:lpstr>
      <vt:lpstr>UPARSE - (U/VSEARCH)</vt:lpstr>
      <vt:lpstr>UPARSE</vt:lpstr>
      <vt:lpstr>SWARM</vt:lpstr>
      <vt:lpstr>Greedy cluster vs. SWARM</vt:lpstr>
      <vt:lpstr>SWARM</vt:lpstr>
      <vt:lpstr>SWARM</vt:lpstr>
      <vt:lpstr>SWARM</vt:lpstr>
      <vt:lpstr>DADA2</vt:lpstr>
      <vt:lpstr>DADA2</vt:lpstr>
      <vt:lpstr>DADA2</vt:lpstr>
      <vt:lpstr>DADA2</vt:lpstr>
      <vt:lpstr>PowerPoint Presentation</vt:lpstr>
      <vt:lpstr>PowerPoint Presentation</vt:lpstr>
      <vt:lpstr>PowerPoint Presentation</vt:lpstr>
      <vt:lpstr>DADA2</vt:lpstr>
      <vt:lpstr>DADA2 </vt:lpstr>
      <vt:lpstr>Do you still need to cluster?</vt:lpstr>
      <vt:lpstr>The output </vt:lpstr>
      <vt:lpstr>Long read amplicon sequencing</vt:lpstr>
      <vt:lpstr>DADA2</vt:lpstr>
      <vt:lpstr>DADA2</vt:lpstr>
      <vt:lpstr>DADA2 - Error model</vt:lpstr>
      <vt:lpstr>DADA2 - Error model</vt:lpstr>
      <vt:lpstr>DADA2</vt:lpstr>
      <vt:lpstr>DADA2</vt:lpstr>
      <vt:lpstr>DADA2</vt:lpstr>
      <vt:lpstr>DADA2 - dereplication</vt:lpstr>
      <vt:lpstr>DADA2 - error model</vt:lpstr>
      <vt:lpstr>DADA2</vt:lpstr>
      <vt:lpstr>DADA2</vt:lpstr>
      <vt:lpstr>DADA2</vt:lpstr>
      <vt:lpstr>DADA2 - in R</vt:lpstr>
      <vt:lpstr>DADA2 – 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Anders Kristian Krabberød</cp:lastModifiedBy>
  <cp:revision>85</cp:revision>
  <dcterms:modified xsi:type="dcterms:W3CDTF">2022-10-09T20:02:34Z</dcterms:modified>
</cp:coreProperties>
</file>