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31E5-EC7D-6D40-899E-D2227EC7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14090-AD9C-CF47-9F26-AFC9ABFDE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42B2-716F-FB4D-BEAD-41C6F416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A8C7-77E2-8047-9B36-42D4C35D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3DF2-3D8C-AD4A-B7B5-C12D10C4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2CC5-713A-6C49-A9C5-961EBEF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BF78-B1EE-0943-955D-9F9C24D6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0574-CF0F-FA40-A46A-A6029568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9189-0886-FA4A-911A-36A8CF16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6EC4-296A-EA46-B3A5-A6F0B557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F13E-71AB-7B4E-A97A-226C9E6C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BF89E-C913-EF4B-8B98-04B830A2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1E46-1B28-2F46-B78D-C18277D1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8E3D-42F1-CD4D-9463-B35CE39E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D27B-8696-1249-94EC-18249843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70D2-5DC0-4D4B-B73C-43C47A6E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D445-EE99-6B43-AB90-84DDD993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CDC0-8F7E-B744-B275-51C03F3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A11F-E3D7-4E4B-9E5B-A78D54EE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E487-0662-C640-9AB6-6B14C64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380F-C305-C342-BE6F-71DD7FCF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B82F-2038-7F4F-BC30-A5E25CB4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A6CA-0380-8C45-9CC4-8BBB62D5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266E-2DEB-A440-A81E-FEDEB008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A2FB-50BB-1249-A61A-5B8CB56B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8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6C81-611F-D143-AF0D-8537466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9006-5F3F-A745-90F8-9502E9943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2A96-52D7-5E49-8184-B4844CC0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947D3-B81C-6742-8BA4-CA3000BC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A465-EE88-1B48-BCDC-049B772E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6075-ADAA-4D41-BA0C-E4B8280F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170-E03C-3440-B45B-381EE21E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9371-C79C-1E4E-9B06-E35C54BA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3C38F-A755-C446-BFDD-D819D550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0DA2-2099-9344-B902-6E1E587D7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6B673-E541-7A4F-8B39-7D8F4A303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235DD-7426-424F-934B-07F1613D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39737-8971-CC4B-84FD-5FD3491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CCDEE-8CF9-D148-9DD9-4113D32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6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44FD-B648-294D-931A-AF90E4F1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FDE1B-96E0-D945-9997-4E2BB075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FB47C-896C-D94E-B648-64EFD086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B4B69-D3D2-B849-96E8-698C5491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8C9AC-CC43-E24D-B248-3B36D72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265F-C2D5-8F49-84A7-012512D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C19C0-81D8-304D-93FA-77EB2AE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2B58-AB63-1447-AEA3-DFFF9C75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8961-7C03-474E-9640-0A2D71E6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C556F-EF08-6145-98BC-C2566252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35A0-B2E7-3242-A4D3-58CD3FD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EFCD-5702-534A-825A-B3EF8A58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6A9F6-04A5-2E44-995A-FCB1FCC1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BDB2-EC8E-4347-A3BC-854F4BB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6D6E7-CC00-4B44-B0A9-AF948B491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FBC7-9301-9E45-9C4D-B16690AE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CF796-82D3-DE4A-9682-034E8B4A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D814-8343-884A-B737-2856C3B3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86274-4AE8-3541-9EFB-550A308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0C85E-6040-E24B-B476-5309FB3D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CBCF-8B92-B24C-99F9-B13B2EFA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58AF-10A8-C946-85EE-1AC56BE2B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7BB5-A241-EC44-AB10-AD15E24CCB1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BCA6-1199-A44F-9A5B-13A0E71E5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5557-2730-814B-84F8-6E05E34E8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gma2.no/services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1348-5D4E-994A-89B3-3A90298A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Part 2 - </a:t>
            </a:r>
            <a:br>
              <a:rPr lang="en-GB" b="1" u="sng" dirty="0"/>
            </a:br>
            <a:r>
              <a:rPr lang="en-GB" b="1" u="sng"/>
              <a:t>Computer clusters &amp; </a:t>
            </a:r>
            <a:br>
              <a:rPr lang="en-GB" b="1" u="sng" dirty="0"/>
            </a:br>
            <a:r>
              <a:rPr lang="en-GB" b="1" u="sng" dirty="0"/>
              <a:t>Saga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19D8D-BAF2-2C41-95EC-2C91EE924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CDD4-A1FB-474B-9E0B-3EDD634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HPC (High Performance Computing)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E7C0-A6A7-2E47-B187-9467D5F6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685" cy="4351338"/>
          </a:xfrm>
        </p:spPr>
        <p:txBody>
          <a:bodyPr>
            <a:normAutofit/>
          </a:bodyPr>
          <a:lstStyle/>
          <a:p>
            <a:r>
              <a:rPr lang="en-GB" dirty="0"/>
              <a:t>One of the motivations for for learning Linux is that many “supercomputers” or computing clusters run a version of Linux as the OS.</a:t>
            </a:r>
          </a:p>
          <a:p>
            <a:r>
              <a:rPr lang="en-GB" dirty="0"/>
              <a:t>Most (if not all) of the supercomputer's on the list of the top 500 most powerful computers use Linux.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79B8F-677A-D54B-9D12-F1843B4E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85" y="1825625"/>
            <a:ext cx="5584708" cy="2925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32806-313D-0A43-8A5E-AF3CFB52DE56}"/>
              </a:ext>
            </a:extLst>
          </p:cNvPr>
          <p:cNvSpPr txBox="1"/>
          <p:nvPr/>
        </p:nvSpPr>
        <p:spPr>
          <a:xfrm>
            <a:off x="6906637" y="5175115"/>
            <a:ext cx="484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MareNostrum</a:t>
            </a:r>
            <a:r>
              <a:rPr lang="en-GB" dirty="0"/>
              <a:t> in Barcelona.  40 000 kg of computers inside an old church. Annual cost in </a:t>
            </a:r>
            <a:r>
              <a:rPr lang="en-GB" dirty="0" err="1"/>
              <a:t>electricty</a:t>
            </a:r>
            <a:r>
              <a:rPr lang="en-GB"/>
              <a:t> € 1.4m.  </a:t>
            </a:r>
            <a:r>
              <a:rPr lang="en-GB" dirty="0" err="1"/>
              <a:t>www.bsc.es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2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CDD4-A1FB-474B-9E0B-3EDD634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HPC (High Performance Computing)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E7C0-A6A7-2E47-B187-9467D5F6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Norway Sigma2 runs several HPC (High Performance Computing) clusters as well as other e-infrastructure facilities. </a:t>
            </a:r>
            <a:r>
              <a:rPr lang="en-GB" dirty="0">
                <a:hlinkClick r:id="rId2"/>
              </a:rPr>
              <a:t>https://www.sigma2.no/services-overview</a:t>
            </a:r>
            <a:endParaRPr lang="en-GB" dirty="0"/>
          </a:p>
          <a:p>
            <a:r>
              <a:rPr lang="en-GB" dirty="0"/>
              <a:t>Current clusters </a:t>
            </a:r>
          </a:p>
          <a:p>
            <a:pPr lvl="1"/>
            <a:r>
              <a:rPr lang="en-GB" b="1" dirty="0"/>
              <a:t>Saga</a:t>
            </a:r>
          </a:p>
          <a:p>
            <a:pPr lvl="1"/>
            <a:r>
              <a:rPr lang="en-GB" dirty="0" err="1"/>
              <a:t>Fram</a:t>
            </a:r>
            <a:endParaRPr lang="en-GB" dirty="0"/>
          </a:p>
          <a:p>
            <a:pPr lvl="1"/>
            <a:r>
              <a:rPr lang="en-GB" dirty="0" err="1"/>
              <a:t>Vilje</a:t>
            </a:r>
            <a:endParaRPr lang="en-GB" dirty="0"/>
          </a:p>
          <a:p>
            <a:pPr lvl="1"/>
            <a:r>
              <a:rPr lang="en-GB" dirty="0" err="1"/>
              <a:t>Stallo</a:t>
            </a:r>
            <a:endParaRPr lang="en-GB" dirty="0"/>
          </a:p>
          <a:p>
            <a:pPr lvl="1"/>
            <a:r>
              <a:rPr lang="en-GB" dirty="0" err="1"/>
              <a:t>Betzy</a:t>
            </a:r>
            <a:r>
              <a:rPr lang="en-GB" dirty="0"/>
              <a:t> (under construction) </a:t>
            </a:r>
          </a:p>
        </p:txBody>
      </p:sp>
    </p:spTree>
    <p:extLst>
      <p:ext uri="{BB962C8B-B14F-4D97-AF65-F5344CB8AC3E}">
        <p14:creationId xmlns:p14="http://schemas.microsoft.com/office/powerpoint/2010/main" val="41610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24F-8B07-934A-AF33-2CBC93C0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2C96-7D34-834B-8FF2-A9BB1F0D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430" cy="4351338"/>
          </a:xfrm>
        </p:spPr>
        <p:txBody>
          <a:bodyPr/>
          <a:lstStyle/>
          <a:p>
            <a:r>
              <a:rPr lang="en-GB" dirty="0"/>
              <a:t>We will use saga for this course</a:t>
            </a:r>
          </a:p>
          <a:p>
            <a:r>
              <a:rPr lang="en-GB" dirty="0"/>
              <a:t>Online as of fall 2019</a:t>
            </a:r>
          </a:p>
          <a:p>
            <a:r>
              <a:rPr lang="en-GB" dirty="0"/>
              <a:t>A computing cluster with 9824 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AA640-BD74-DB4F-BC7C-35A2202F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35058"/>
              </p:ext>
            </p:extLst>
          </p:nvPr>
        </p:nvGraphicFramePr>
        <p:xfrm>
          <a:off x="5963630" y="1690688"/>
          <a:ext cx="5390170" cy="4351337"/>
        </p:xfrm>
        <a:graphic>
          <a:graphicData uri="http://schemas.openxmlformats.org/drawingml/2006/table">
            <a:tbl>
              <a:tblPr/>
              <a:tblGrid>
                <a:gridCol w="2695085">
                  <a:extLst>
                    <a:ext uri="{9D8B030D-6E8A-4147-A177-3AD203B41FA5}">
                      <a16:colId xmlns:a16="http://schemas.microsoft.com/office/drawing/2014/main" val="241052833"/>
                    </a:ext>
                  </a:extLst>
                </a:gridCol>
                <a:gridCol w="2695085">
                  <a:extLst>
                    <a:ext uri="{9D8B030D-6E8A-4147-A177-3AD203B41FA5}">
                      <a16:colId xmlns:a16="http://schemas.microsoft.com/office/drawing/2014/main" val="3905617506"/>
                    </a:ext>
                  </a:extLst>
                </a:gridCol>
              </a:tblGrid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</a:rPr>
                        <a:t>Details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</a:rPr>
                        <a:t>Saga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89327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System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Hewlett Packard Enterprise - Apollo 2000/6500 Gen10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58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Number of Cores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O" sz="1300">
                          <a:effectLst/>
                        </a:rPr>
                        <a:t>9824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54451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Number of nodes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O" sz="1300">
                          <a:effectLst/>
                        </a:rPr>
                        <a:t>244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17865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Number of GPUs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O" sz="1300">
                          <a:effectLst/>
                        </a:rPr>
                        <a:t>32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48477"/>
                  </a:ext>
                </a:extLst>
              </a:tr>
              <a:tr h="1092035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CPU type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Intel Xeon-Gold 6138 2.0 GHz (normal)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Intel Xeon-Gold 6130 2.1 GHz (bigmem)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Intel Xeon-Gold 6126 2.6 GHz (accel)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70208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GPU type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NVIDIA P100, 16 GiB RAM (accel)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46312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max floating point performance, double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645 Teraflop/s (CPUs) + 150 Teraflop/s (GPUs)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897911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memory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75 TiB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25739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NVMe+SSD local disc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89 TiB + 60 TiB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06721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parallel filesystem capacity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1 PB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4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7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94CF-355C-1244-8D48-3CC333B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0499-71E0-D649-B0BE-57D956AF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1BB-BDCB-8A4B-8357-0BED39B1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log on to 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0DB3-C5B5-B64F-B100-EF96E919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You will need a shell </a:t>
            </a:r>
          </a:p>
          <a:p>
            <a:pPr lvl="1"/>
            <a:r>
              <a:rPr lang="en-GB" dirty="0"/>
              <a:t>Remember that the shell is a user interface that gives access to an operating system's service</a:t>
            </a:r>
          </a:p>
        </p:txBody>
      </p:sp>
    </p:spTree>
    <p:extLst>
      <p:ext uri="{BB962C8B-B14F-4D97-AF65-F5344CB8AC3E}">
        <p14:creationId xmlns:p14="http://schemas.microsoft.com/office/powerpoint/2010/main" val="298433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3AC0-13B1-1E4F-9751-69EA6730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C626-CC1F-274D-845C-4A0074F9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Saga has already many preinstalled programs. </a:t>
            </a:r>
          </a:p>
          <a:p>
            <a:r>
              <a:rPr lang="en-GB" dirty="0"/>
              <a:t>These can be loaded by the command </a:t>
            </a:r>
          </a:p>
          <a:p>
            <a:pPr lvl="1"/>
            <a:r>
              <a:rPr lang="en-GB" dirty="0"/>
              <a:t>module load xxx </a:t>
            </a:r>
          </a:p>
          <a:p>
            <a:r>
              <a:rPr lang="en-GB" dirty="0"/>
              <a:t>Replacing the x’s with the module-name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32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5802-7AF5-0C4B-B2DD-252D0CD7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2A03-F4D7-D44F-B276-61C8B469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2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D381-F041-C34F-B49F-6BF7130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8978-D8DE-B644-ADEA-0B4E7B4F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6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311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Part 2 -  Computer clusters &amp;  Saga</vt:lpstr>
      <vt:lpstr>HPC (High Performance Computing)</vt:lpstr>
      <vt:lpstr>HPC (High Performance Computing)</vt:lpstr>
      <vt:lpstr>Saga</vt:lpstr>
      <vt:lpstr>PowerPoint Presentation</vt:lpstr>
      <vt:lpstr>How to log on to Saga</vt:lpstr>
      <vt:lpstr>Available programs</vt:lpstr>
      <vt:lpstr>PowerPoint Presentation</vt:lpstr>
      <vt:lpstr>Installing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2 - Saga</dc:title>
  <dc:creator>Anders Krabberod</dc:creator>
  <cp:lastModifiedBy>Anders Krabberod</cp:lastModifiedBy>
  <cp:revision>13</cp:revision>
  <dcterms:created xsi:type="dcterms:W3CDTF">2020-04-28T08:20:07Z</dcterms:created>
  <dcterms:modified xsi:type="dcterms:W3CDTF">2020-05-01T06:41:20Z</dcterms:modified>
</cp:coreProperties>
</file>