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1" r:id="rId6"/>
    <p:sldId id="260" r:id="rId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6"/>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171E-0EE5-5C4D-8D19-0031B32EF2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86C56D1-180D-2348-B9CE-9956AD508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08A633B-9981-6E4D-AB46-4AE388D84764}"/>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503CE6C5-2C6F-EF47-B2D7-7C99EA3AE1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74F443-5F93-7943-B2EE-23EFC0761EF8}"/>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395461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747B-FEEE-254A-9331-7C8006CFD9A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D90D3CF-6CE3-0446-8A43-DCE17CCF7A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6BBD67-A3B3-5D42-8947-8D342266559E}"/>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0103E967-BF1E-F441-AB83-17A76743A7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B7B45-B1D7-8642-B204-5DEE2320D96E}"/>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214020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02F29-7946-C342-BC19-39A53A101FC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40E76DF-40B0-3C4C-B49A-EE44B4717C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2C73275-1537-C248-AE82-7CA041B590C0}"/>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BB81AD72-BCEF-E840-ACA2-84330428BA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5D9536-CD62-6C4F-8E27-064A5B20977C}"/>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124568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8DF7-30EE-5844-A202-4CEAA112036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33E1F51-4E9A-9545-9EB0-0CC3AC8F3E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A08FB3A-3952-D543-BB52-D624478E7A97}"/>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6C68FB8C-C68F-5547-80EB-889DF7C60C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EDF6B-ED28-A94A-B4F5-1703FBDEC0DF}"/>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416334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E094-FF0F-FE41-9F6D-D46F15DA33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FB46D00-58DB-A849-BFDD-FDFBF3CD3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48D60-B8FA-954D-B1CA-C21D8FFEE8DF}"/>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672BC80B-4C59-A94F-A922-457F272D3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033090-2BE7-F847-AF69-BD734D0042B4}"/>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225313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6AA8-1861-2F44-9EB6-FBA66E4764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CE4ED77-3112-C145-AFB1-0973F03FF4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BAEB12-F47C-2B48-8658-806B086AF9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CEEEE74-F631-C048-9A31-B78700EFBE4E}"/>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6" name="Footer Placeholder 5">
            <a:extLst>
              <a:ext uri="{FF2B5EF4-FFF2-40B4-BE49-F238E27FC236}">
                <a16:creationId xmlns:a16="http://schemas.microsoft.com/office/drawing/2014/main" id="{377CA5BA-4545-D045-A306-07A59D53FA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E78AF6-3B3E-8C43-A25E-59D7381566BD}"/>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279900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F790-3F25-B344-AECF-EB3A68EE3DB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CBCC0CB-D68D-E64F-9DFE-C802849D7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762B400-1ED9-774F-AE39-D4F1F0FC89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7742851-2474-0F4E-973A-CDD98F670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03C63EA-65EA-FD49-A231-568ADB43E7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07B04D2-49DE-A344-B075-978D45ECCD7B}"/>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8" name="Footer Placeholder 7">
            <a:extLst>
              <a:ext uri="{FF2B5EF4-FFF2-40B4-BE49-F238E27FC236}">
                <a16:creationId xmlns:a16="http://schemas.microsoft.com/office/drawing/2014/main" id="{17DF2670-B226-F944-91B7-6305F5E520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59ABEC-10DD-9347-9B87-8FD44D9B03E0}"/>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399415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4AAB-5B36-6E40-B2BF-A28D770B0E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BB961D7-9D1D-8246-AFF3-983713AA7F9B}"/>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4" name="Footer Placeholder 3">
            <a:extLst>
              <a:ext uri="{FF2B5EF4-FFF2-40B4-BE49-F238E27FC236}">
                <a16:creationId xmlns:a16="http://schemas.microsoft.com/office/drawing/2014/main" id="{5FD563BF-9CC9-9244-B392-E5C66FD0D8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88D6B7-313C-CA48-A48E-75B701080FF7}"/>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341216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E7C22-14DB-EF40-9497-DD891CC980F7}"/>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3" name="Footer Placeholder 2">
            <a:extLst>
              <a:ext uri="{FF2B5EF4-FFF2-40B4-BE49-F238E27FC236}">
                <a16:creationId xmlns:a16="http://schemas.microsoft.com/office/drawing/2014/main" id="{33EE643C-5840-404E-AF3C-E4524F2A74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6777485-181B-4E43-90C0-11A4900F9E8E}"/>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36440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562D-06BB-E447-A1CB-690038D5EA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8324F39-FEEE-BB47-A883-563E8B2E8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6BCBF7B-717A-3547-A985-F45E586C8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AA68C6-1AB3-DA4A-98E1-5DDC5653855B}"/>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6" name="Footer Placeholder 5">
            <a:extLst>
              <a:ext uri="{FF2B5EF4-FFF2-40B4-BE49-F238E27FC236}">
                <a16:creationId xmlns:a16="http://schemas.microsoft.com/office/drawing/2014/main" id="{53668B5A-C33E-B848-9F71-A394A731DD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9F4883-785B-A741-96C3-F1D1A0031B66}"/>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1836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F2D6-9A60-6347-821D-41AF65F214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CED0B44-8259-164C-BD3C-A50FF0CD3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913F6D-BD4F-0F46-A385-E65460967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36C20E-545C-2448-80C2-909E77ACE4D5}"/>
              </a:ext>
            </a:extLst>
          </p:cNvPr>
          <p:cNvSpPr>
            <a:spLocks noGrp="1"/>
          </p:cNvSpPr>
          <p:nvPr>
            <p:ph type="dt" sz="half" idx="10"/>
          </p:nvPr>
        </p:nvSpPr>
        <p:spPr/>
        <p:txBody>
          <a:bodyPr/>
          <a:lstStyle/>
          <a:p>
            <a:fld id="{7751C681-5512-D045-A1E5-432774F2B62B}" type="datetimeFigureOut">
              <a:rPr lang="en-GB" smtClean="0"/>
              <a:t>30/04/2020</a:t>
            </a:fld>
            <a:endParaRPr lang="en-GB"/>
          </a:p>
        </p:txBody>
      </p:sp>
      <p:sp>
        <p:nvSpPr>
          <p:cNvPr id="6" name="Footer Placeholder 5">
            <a:extLst>
              <a:ext uri="{FF2B5EF4-FFF2-40B4-BE49-F238E27FC236}">
                <a16:creationId xmlns:a16="http://schemas.microsoft.com/office/drawing/2014/main" id="{ADFED43F-A0AF-0C48-A2C0-94B25AFFCE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4C1B26-665F-404E-87D2-9B92747AF84E}"/>
              </a:ext>
            </a:extLst>
          </p:cNvPr>
          <p:cNvSpPr>
            <a:spLocks noGrp="1"/>
          </p:cNvSpPr>
          <p:nvPr>
            <p:ph type="sldNum" sz="quarter" idx="12"/>
          </p:nvPr>
        </p:nvSpPr>
        <p:spPr/>
        <p:txBody>
          <a:bodyPr/>
          <a:lstStyle/>
          <a:p>
            <a:fld id="{2F180886-3130-FF4A-B0F6-A8592262B99E}" type="slidenum">
              <a:rPr lang="en-GB" smtClean="0"/>
              <a:t>‹#›</a:t>
            </a:fld>
            <a:endParaRPr lang="en-GB"/>
          </a:p>
        </p:txBody>
      </p:sp>
    </p:spTree>
    <p:extLst>
      <p:ext uri="{BB962C8B-B14F-4D97-AF65-F5344CB8AC3E}">
        <p14:creationId xmlns:p14="http://schemas.microsoft.com/office/powerpoint/2010/main" val="219197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7FC15-B47A-3C42-91B3-9411E712F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69DE789-840D-C645-BB72-D42905C2F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3C7F96-0F95-9F40-9E96-53214E3AD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1C681-5512-D045-A1E5-432774F2B62B}" type="datetimeFigureOut">
              <a:rPr lang="en-GB" smtClean="0"/>
              <a:t>30/04/2020</a:t>
            </a:fld>
            <a:endParaRPr lang="en-GB"/>
          </a:p>
        </p:txBody>
      </p:sp>
      <p:sp>
        <p:nvSpPr>
          <p:cNvPr id="5" name="Footer Placeholder 4">
            <a:extLst>
              <a:ext uri="{FF2B5EF4-FFF2-40B4-BE49-F238E27FC236}">
                <a16:creationId xmlns:a16="http://schemas.microsoft.com/office/drawing/2014/main" id="{1896BDE1-6D12-8B4C-A5D3-89B45B829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D38852-0FE1-BD4B-A06E-D475E1609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80886-3130-FF4A-B0F6-A8592262B99E}" type="slidenum">
              <a:rPr lang="en-GB" smtClean="0"/>
              <a:t>‹#›</a:t>
            </a:fld>
            <a:endParaRPr lang="en-GB"/>
          </a:p>
        </p:txBody>
      </p:sp>
    </p:spTree>
    <p:extLst>
      <p:ext uri="{BB962C8B-B14F-4D97-AF65-F5344CB8AC3E}">
        <p14:creationId xmlns:p14="http://schemas.microsoft.com/office/powerpoint/2010/main" val="20215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eatography.com/davechild/cheat-sheets/linux-command-l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DFC8-DB5D-BE40-8486-08209A40B62A}"/>
              </a:ext>
            </a:extLst>
          </p:cNvPr>
          <p:cNvSpPr>
            <a:spLocks noGrp="1"/>
          </p:cNvSpPr>
          <p:nvPr>
            <p:ph type="ctrTitle"/>
          </p:nvPr>
        </p:nvSpPr>
        <p:spPr/>
        <p:txBody>
          <a:bodyPr>
            <a:normAutofit/>
          </a:bodyPr>
          <a:lstStyle/>
          <a:p>
            <a:r>
              <a:rPr lang="en-GB" b="1" u="sng" dirty="0"/>
              <a:t>Part 3 - Common </a:t>
            </a:r>
            <a:r>
              <a:rPr lang="en-GB" b="1" u="sng" dirty="0" err="1"/>
              <a:t>linux</a:t>
            </a:r>
            <a:r>
              <a:rPr lang="en-GB" b="1" u="sng" dirty="0"/>
              <a:t> commands</a:t>
            </a:r>
            <a:endParaRPr lang="en-GB" dirty="0"/>
          </a:p>
        </p:txBody>
      </p:sp>
      <p:sp>
        <p:nvSpPr>
          <p:cNvPr id="3" name="Subtitle 2">
            <a:extLst>
              <a:ext uri="{FF2B5EF4-FFF2-40B4-BE49-F238E27FC236}">
                <a16:creationId xmlns:a16="http://schemas.microsoft.com/office/drawing/2014/main" id="{24ADB8D7-9934-4846-BE38-B299A62460DB}"/>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9519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9D98-2CE6-9A44-A21C-DEFA53A1E155}"/>
              </a:ext>
            </a:extLst>
          </p:cNvPr>
          <p:cNvSpPr>
            <a:spLocks noGrp="1"/>
          </p:cNvSpPr>
          <p:nvPr>
            <p:ph type="title"/>
          </p:nvPr>
        </p:nvSpPr>
        <p:spPr/>
        <p:txBody>
          <a:bodyPr/>
          <a:lstStyle/>
          <a:p>
            <a:r>
              <a:rPr lang="en-GB" dirty="0"/>
              <a:t>Demystifying files</a:t>
            </a:r>
          </a:p>
        </p:txBody>
      </p:sp>
      <p:sp>
        <p:nvSpPr>
          <p:cNvPr id="3" name="Content Placeholder 2">
            <a:extLst>
              <a:ext uri="{FF2B5EF4-FFF2-40B4-BE49-F238E27FC236}">
                <a16:creationId xmlns:a16="http://schemas.microsoft.com/office/drawing/2014/main" id="{BED0910D-DF56-1043-9406-D0891D962EEF}"/>
              </a:ext>
            </a:extLst>
          </p:cNvPr>
          <p:cNvSpPr>
            <a:spLocks noGrp="1"/>
          </p:cNvSpPr>
          <p:nvPr>
            <p:ph idx="1"/>
          </p:nvPr>
        </p:nvSpPr>
        <p:spPr>
          <a:xfrm>
            <a:off x="838200" y="1825625"/>
            <a:ext cx="5815519" cy="4351338"/>
          </a:xfrm>
        </p:spPr>
        <p:txBody>
          <a:bodyPr>
            <a:normAutofit lnSpcReduction="10000"/>
          </a:bodyPr>
          <a:lstStyle/>
          <a:p>
            <a:r>
              <a:rPr lang="en-GB" dirty="0"/>
              <a:t>One thing to notice is that many files used in bioinformatics are just text files. </a:t>
            </a:r>
          </a:p>
          <a:p>
            <a:pPr>
              <a:lnSpc>
                <a:spcPct val="110000"/>
              </a:lnSpc>
            </a:pPr>
            <a:r>
              <a:rPr lang="en-GB" dirty="0"/>
              <a:t>The </a:t>
            </a:r>
          </a:p>
          <a:p>
            <a:r>
              <a:rPr lang="en-GB" dirty="0"/>
              <a:t>Extension given to the file reflects the format, or how the “internal layout” of that file is. </a:t>
            </a:r>
          </a:p>
          <a:p>
            <a:r>
              <a:rPr lang="en-GB" dirty="0"/>
              <a:t>Often the format is formulated as set of rules that tells the user what the file can contain and how that should be coded </a:t>
            </a:r>
          </a:p>
        </p:txBody>
      </p:sp>
      <p:pic>
        <p:nvPicPr>
          <p:cNvPr id="5" name="Picture 4">
            <a:extLst>
              <a:ext uri="{FF2B5EF4-FFF2-40B4-BE49-F238E27FC236}">
                <a16:creationId xmlns:a16="http://schemas.microsoft.com/office/drawing/2014/main" id="{1591C881-3038-4643-9CE4-F745A03E2C18}"/>
              </a:ext>
            </a:extLst>
          </p:cNvPr>
          <p:cNvPicPr>
            <a:picLocks noChangeAspect="1"/>
          </p:cNvPicPr>
          <p:nvPr/>
        </p:nvPicPr>
        <p:blipFill>
          <a:blip r:embed="rId2"/>
          <a:stretch>
            <a:fillRect/>
          </a:stretch>
        </p:blipFill>
        <p:spPr>
          <a:xfrm>
            <a:off x="6799634" y="1902077"/>
            <a:ext cx="5060003" cy="2099217"/>
          </a:xfrm>
          <a:prstGeom prst="rect">
            <a:avLst/>
          </a:prstGeom>
        </p:spPr>
      </p:pic>
    </p:spTree>
    <p:extLst>
      <p:ext uri="{BB962C8B-B14F-4D97-AF65-F5344CB8AC3E}">
        <p14:creationId xmlns:p14="http://schemas.microsoft.com/office/powerpoint/2010/main" val="334729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B688-31FF-4E4B-9F94-C355CB6F9DA4}"/>
              </a:ext>
            </a:extLst>
          </p:cNvPr>
          <p:cNvSpPr>
            <a:spLocks noGrp="1"/>
          </p:cNvSpPr>
          <p:nvPr>
            <p:ph type="title"/>
          </p:nvPr>
        </p:nvSpPr>
        <p:spPr/>
        <p:txBody>
          <a:bodyPr/>
          <a:lstStyle/>
          <a:p>
            <a:r>
              <a:rPr lang="en-GB" dirty="0"/>
              <a:t>General comments on commands</a:t>
            </a:r>
          </a:p>
        </p:txBody>
      </p:sp>
      <p:sp>
        <p:nvSpPr>
          <p:cNvPr id="3" name="Content Placeholder 2">
            <a:extLst>
              <a:ext uri="{FF2B5EF4-FFF2-40B4-BE49-F238E27FC236}">
                <a16:creationId xmlns:a16="http://schemas.microsoft.com/office/drawing/2014/main" id="{CC275F72-1096-684D-8EF1-D44147FCA5CB}"/>
              </a:ext>
            </a:extLst>
          </p:cNvPr>
          <p:cNvSpPr>
            <a:spLocks noGrp="1"/>
          </p:cNvSpPr>
          <p:nvPr>
            <p:ph idx="1"/>
          </p:nvPr>
        </p:nvSpPr>
        <p:spPr/>
        <p:txBody>
          <a:bodyPr>
            <a:normAutofit fontScale="92500" lnSpcReduction="20000"/>
          </a:bodyPr>
          <a:lstStyle/>
          <a:p>
            <a:pPr>
              <a:lnSpc>
                <a:spcPct val="110000"/>
              </a:lnSpc>
            </a:pPr>
            <a:r>
              <a:rPr lang="en-GB" dirty="0"/>
              <a:t>The commands operates on text. Either files containing text or input from the keyboard (called </a:t>
            </a:r>
            <a:r>
              <a:rPr lang="en-GB" i="1" dirty="0"/>
              <a:t>standard input</a:t>
            </a:r>
            <a:r>
              <a:rPr lang="en-GB" dirty="0"/>
              <a:t>).</a:t>
            </a:r>
          </a:p>
          <a:p>
            <a:pPr>
              <a:lnSpc>
                <a:spcPct val="110000"/>
              </a:lnSpc>
            </a:pPr>
            <a:r>
              <a:rPr lang="en-GB" dirty="0"/>
              <a:t>Commands in Linux usually takes the form</a:t>
            </a:r>
          </a:p>
          <a:p>
            <a:pPr marL="0" indent="0">
              <a:lnSpc>
                <a:spcPct val="110000"/>
              </a:lnSpc>
              <a:buNone/>
            </a:pPr>
            <a:r>
              <a:rPr lang="en-GB" i="1" dirty="0"/>
              <a:t>	</a:t>
            </a:r>
            <a:r>
              <a:rPr lang="en-GB" i="1" dirty="0">
                <a:highlight>
                  <a:srgbClr val="C0C0C0"/>
                </a:highlight>
                <a:latin typeface="Consolas" panose="020B0609020204030204" pitchFamily="49" charset="0"/>
                <a:cs typeface="Consolas" panose="020B0609020204030204" pitchFamily="49" charset="0"/>
              </a:rPr>
              <a:t>command</a:t>
            </a:r>
            <a:r>
              <a:rPr lang="en-GB" dirty="0">
                <a:highlight>
                  <a:srgbClr val="C0C0C0"/>
                </a:highlight>
                <a:latin typeface="Consolas" panose="020B0609020204030204" pitchFamily="49" charset="0"/>
                <a:cs typeface="Consolas" panose="020B0609020204030204" pitchFamily="49" charset="0"/>
              </a:rPr>
              <a:t> [-options] </a:t>
            </a:r>
            <a:r>
              <a:rPr lang="en-GB" i="1" dirty="0" err="1">
                <a:highlight>
                  <a:srgbClr val="C0C0C0"/>
                </a:highlight>
                <a:latin typeface="Consolas" panose="020B0609020204030204" pitchFamily="49" charset="0"/>
                <a:cs typeface="Consolas" panose="020B0609020204030204" pitchFamily="49" charset="0"/>
              </a:rPr>
              <a:t>inputfile</a:t>
            </a:r>
            <a:endParaRPr lang="en-GB" i="1" dirty="0">
              <a:highlight>
                <a:srgbClr val="C0C0C0"/>
              </a:highlight>
              <a:latin typeface="Consolas" panose="020B0609020204030204" pitchFamily="49" charset="0"/>
              <a:cs typeface="Consolas" panose="020B0609020204030204" pitchFamily="49" charset="0"/>
            </a:endParaRPr>
          </a:p>
          <a:p>
            <a:pPr>
              <a:lnSpc>
                <a:spcPct val="110000"/>
              </a:lnSpc>
            </a:pPr>
            <a:r>
              <a:rPr lang="en-GB" dirty="0">
                <a:latin typeface="Calibri" panose="020F0502020204030204" pitchFamily="34" charset="0"/>
                <a:cs typeface="Calibri" panose="020F0502020204030204" pitchFamily="34" charset="0"/>
              </a:rPr>
              <a:t>The philosophy of Linux (and UNIX) commands is that they are supposed to be </a:t>
            </a:r>
            <a:r>
              <a:rPr lang="en-GB" u="sng" dirty="0">
                <a:latin typeface="Calibri" panose="020F0502020204030204" pitchFamily="34" charset="0"/>
                <a:cs typeface="Calibri" panose="020F0502020204030204" pitchFamily="34" charset="0"/>
              </a:rPr>
              <a:t>simple</a:t>
            </a:r>
            <a:r>
              <a:rPr lang="en-GB" dirty="0">
                <a:latin typeface="Calibri" panose="020F0502020204030204" pitchFamily="34" charset="0"/>
                <a:cs typeface="Calibri" panose="020F0502020204030204" pitchFamily="34" charset="0"/>
              </a:rPr>
              <a:t> and </a:t>
            </a:r>
            <a:r>
              <a:rPr lang="en-GB" u="sng" dirty="0">
                <a:latin typeface="Calibri" panose="020F0502020204030204" pitchFamily="34" charset="0"/>
                <a:cs typeface="Calibri" panose="020F0502020204030204" pitchFamily="34" charset="0"/>
              </a:rPr>
              <a:t>efficient</a:t>
            </a:r>
            <a:r>
              <a:rPr lang="en-GB" dirty="0">
                <a:latin typeface="Calibri" panose="020F0502020204030204" pitchFamily="34" charset="0"/>
                <a:cs typeface="Calibri" panose="020F0502020204030204" pitchFamily="34" charset="0"/>
              </a:rPr>
              <a:t> with a standardised way of taking inputs and giving outputs. Because of the standardisation, the output of one command can (often) be used as the input of another command. The advantage of this will be clear later. </a:t>
            </a:r>
          </a:p>
          <a:p>
            <a:pPr>
              <a:lnSpc>
                <a:spcPct val="110000"/>
              </a:lnSpc>
            </a:pPr>
            <a:r>
              <a:rPr lang="en-GB" dirty="0">
                <a:latin typeface="Calibri" panose="020F0502020204030204" pitchFamily="34" charset="0"/>
                <a:cs typeface="Calibri" panose="020F0502020204030204" pitchFamily="34" charset="0"/>
              </a:rPr>
              <a:t>The full manual for a command can be accessed with </a:t>
            </a:r>
            <a:r>
              <a:rPr lang="en-GB" dirty="0">
                <a:highlight>
                  <a:srgbClr val="C0C0C0"/>
                </a:highlight>
                <a:latin typeface="Calibri" panose="020F0502020204030204" pitchFamily="34" charset="0"/>
                <a:cs typeface="Calibri" panose="020F0502020204030204" pitchFamily="34" charset="0"/>
              </a:rPr>
              <a:t>man command</a:t>
            </a:r>
          </a:p>
          <a:p>
            <a:pPr>
              <a:lnSpc>
                <a:spcPct val="110000"/>
              </a:lnSpc>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475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55B1-3A4D-5646-AE5E-965F9F5DA021}"/>
              </a:ext>
            </a:extLst>
          </p:cNvPr>
          <p:cNvSpPr>
            <a:spLocks noGrp="1"/>
          </p:cNvSpPr>
          <p:nvPr>
            <p:ph type="title"/>
          </p:nvPr>
        </p:nvSpPr>
        <p:spPr/>
        <p:txBody>
          <a:bodyPr/>
          <a:lstStyle/>
          <a:p>
            <a:r>
              <a:rPr lang="en-GB" dirty="0"/>
              <a:t>Some of the most useful commands which we will look at in more detail</a:t>
            </a:r>
          </a:p>
        </p:txBody>
      </p:sp>
      <p:sp>
        <p:nvSpPr>
          <p:cNvPr id="3" name="Content Placeholder 2">
            <a:extLst>
              <a:ext uri="{FF2B5EF4-FFF2-40B4-BE49-F238E27FC236}">
                <a16:creationId xmlns:a16="http://schemas.microsoft.com/office/drawing/2014/main" id="{F89CAAFF-52DF-8248-8E07-4F7586F2EC81}"/>
              </a:ext>
            </a:extLst>
          </p:cNvPr>
          <p:cNvSpPr>
            <a:spLocks noGrp="1"/>
          </p:cNvSpPr>
          <p:nvPr>
            <p:ph idx="1"/>
          </p:nvPr>
        </p:nvSpPr>
        <p:spPr/>
        <p:txBody>
          <a:bodyPr numCol="2" spcCol="360000">
            <a:normAutofit fontScale="70000" lnSpcReduction="20000"/>
          </a:bodyPr>
          <a:lstStyle/>
          <a:p>
            <a:r>
              <a:rPr lang="en-GB" i="1" dirty="0" err="1"/>
              <a:t>ssh</a:t>
            </a:r>
            <a:r>
              <a:rPr lang="en-GB" dirty="0"/>
              <a:t> - Secure log on</a:t>
            </a:r>
          </a:p>
          <a:p>
            <a:r>
              <a:rPr lang="en-GB" i="1" dirty="0"/>
              <a:t>ls</a:t>
            </a:r>
            <a:r>
              <a:rPr lang="en-GB" dirty="0"/>
              <a:t> - List content </a:t>
            </a:r>
          </a:p>
          <a:p>
            <a:r>
              <a:rPr lang="en-GB" i="1" dirty="0" err="1"/>
              <a:t>pwd</a:t>
            </a:r>
            <a:r>
              <a:rPr lang="en-GB" dirty="0"/>
              <a:t> - Print the working directory</a:t>
            </a:r>
          </a:p>
          <a:p>
            <a:r>
              <a:rPr lang="en-GB" i="1" dirty="0"/>
              <a:t>cd</a:t>
            </a:r>
            <a:r>
              <a:rPr lang="en-GB" dirty="0"/>
              <a:t> - change directory</a:t>
            </a:r>
          </a:p>
          <a:p>
            <a:r>
              <a:rPr lang="en-GB" i="1" dirty="0" err="1"/>
              <a:t>mkdir</a:t>
            </a:r>
            <a:r>
              <a:rPr lang="en-GB" dirty="0"/>
              <a:t> - make directory</a:t>
            </a:r>
          </a:p>
          <a:p>
            <a:r>
              <a:rPr lang="en-GB" i="1" dirty="0"/>
              <a:t>cp</a:t>
            </a:r>
            <a:r>
              <a:rPr lang="en-GB" dirty="0"/>
              <a:t> - Copy files and directories</a:t>
            </a:r>
          </a:p>
          <a:p>
            <a:r>
              <a:rPr lang="en-GB" i="1" dirty="0" err="1"/>
              <a:t>scp</a:t>
            </a:r>
            <a:r>
              <a:rPr lang="en-GB" dirty="0"/>
              <a:t> - Secure copying of files and directories</a:t>
            </a:r>
          </a:p>
          <a:p>
            <a:r>
              <a:rPr lang="en-GB" i="1" dirty="0" err="1"/>
              <a:t>rsync</a:t>
            </a:r>
            <a:r>
              <a:rPr lang="en-GB" dirty="0"/>
              <a:t> - Synchronise and transfer files and directories</a:t>
            </a:r>
          </a:p>
          <a:p>
            <a:r>
              <a:rPr lang="en-GB" i="1" dirty="0"/>
              <a:t>rm</a:t>
            </a:r>
            <a:r>
              <a:rPr lang="en-GB" dirty="0"/>
              <a:t> -Remove files and directories</a:t>
            </a:r>
          </a:p>
          <a:p>
            <a:r>
              <a:rPr lang="en-GB" i="1" dirty="0"/>
              <a:t>less</a:t>
            </a:r>
            <a:r>
              <a:rPr lang="en-GB" dirty="0"/>
              <a:t> - Print content of file to screen</a:t>
            </a:r>
          </a:p>
          <a:p>
            <a:r>
              <a:rPr lang="en-GB" i="1" dirty="0"/>
              <a:t>more</a:t>
            </a:r>
            <a:r>
              <a:rPr lang="en-GB" dirty="0"/>
              <a:t> - Print content of file to </a:t>
            </a:r>
          </a:p>
          <a:p>
            <a:r>
              <a:rPr lang="en-GB" i="1" dirty="0"/>
              <a:t>head</a:t>
            </a:r>
            <a:r>
              <a:rPr lang="en-GB" dirty="0"/>
              <a:t> - Print the head of file(s)</a:t>
            </a:r>
          </a:p>
          <a:p>
            <a:r>
              <a:rPr lang="en-GB" i="1" dirty="0"/>
              <a:t>tail</a:t>
            </a:r>
            <a:r>
              <a:rPr lang="en-GB" dirty="0"/>
              <a:t> - Print the end (tail) of file(s)</a:t>
            </a:r>
          </a:p>
          <a:p>
            <a:r>
              <a:rPr lang="en-GB" i="1" dirty="0"/>
              <a:t>cat</a:t>
            </a:r>
            <a:r>
              <a:rPr lang="en-GB" dirty="0"/>
              <a:t> - Print and concatenate several files</a:t>
            </a:r>
          </a:p>
          <a:p>
            <a:r>
              <a:rPr lang="en-GB" i="1" dirty="0"/>
              <a:t>grep</a:t>
            </a:r>
            <a:r>
              <a:rPr lang="en-GB" dirty="0"/>
              <a:t> - Search through text files</a:t>
            </a:r>
          </a:p>
          <a:p>
            <a:r>
              <a:rPr lang="en-GB" i="1" dirty="0"/>
              <a:t>sort</a:t>
            </a:r>
            <a:r>
              <a:rPr lang="en-GB" dirty="0"/>
              <a:t> - Sort the content of files</a:t>
            </a:r>
          </a:p>
          <a:p>
            <a:r>
              <a:rPr lang="en-GB" i="1" dirty="0" err="1"/>
              <a:t>uniq</a:t>
            </a:r>
            <a:r>
              <a:rPr lang="en-GB" dirty="0"/>
              <a:t> - Print unique (lines, or words)</a:t>
            </a:r>
          </a:p>
          <a:p>
            <a:pPr marL="0" indent="0">
              <a:buNone/>
            </a:pPr>
            <a:r>
              <a:rPr lang="en-GB" b="1" u="sng" dirty="0"/>
              <a:t>Special operators: </a:t>
            </a:r>
          </a:p>
          <a:p>
            <a:r>
              <a:rPr lang="en-GB" dirty="0"/>
              <a:t>&gt;  (IO redirection)</a:t>
            </a:r>
          </a:p>
          <a:p>
            <a:r>
              <a:rPr lang="en-GB" dirty="0"/>
              <a:t>&gt;&gt; (IO append)</a:t>
            </a:r>
          </a:p>
          <a:p>
            <a:r>
              <a:rPr lang="en-GB" dirty="0"/>
              <a:t>| (the vertical line is called </a:t>
            </a:r>
            <a:r>
              <a:rPr lang="en-GB" i="1" dirty="0"/>
              <a:t>pipe</a:t>
            </a:r>
            <a:r>
              <a:rPr lang="en-GB" dirty="0"/>
              <a:t>)</a:t>
            </a:r>
          </a:p>
          <a:p>
            <a:r>
              <a:rPr lang="en-GB" dirty="0"/>
              <a:t>Useful cheat sheet: </a:t>
            </a:r>
            <a:r>
              <a:rPr lang="en-GB" dirty="0">
                <a:hlinkClick r:id="rId2"/>
              </a:rPr>
              <a:t>https://cheatography.com/davechild/cheat-sheets/linux-command-line/</a:t>
            </a:r>
            <a:endParaRPr lang="en-GB" dirty="0"/>
          </a:p>
        </p:txBody>
      </p:sp>
    </p:spTree>
    <p:extLst>
      <p:ext uri="{BB962C8B-B14F-4D97-AF65-F5344CB8AC3E}">
        <p14:creationId xmlns:p14="http://schemas.microsoft.com/office/powerpoint/2010/main" val="254150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4D1A-1180-F64E-864E-487E684B785B}"/>
              </a:ext>
            </a:extLst>
          </p:cNvPr>
          <p:cNvSpPr>
            <a:spLocks noGrp="1"/>
          </p:cNvSpPr>
          <p:nvPr>
            <p:ph type="title"/>
          </p:nvPr>
        </p:nvSpPr>
        <p:spPr/>
        <p:txBody>
          <a:bodyPr/>
          <a:lstStyle/>
          <a:p>
            <a:r>
              <a:rPr lang="en-GB" dirty="0"/>
              <a:t>Remote login program</a:t>
            </a:r>
          </a:p>
        </p:txBody>
      </p:sp>
      <p:sp>
        <p:nvSpPr>
          <p:cNvPr id="3" name="Content Placeholder 2">
            <a:extLst>
              <a:ext uri="{FF2B5EF4-FFF2-40B4-BE49-F238E27FC236}">
                <a16:creationId xmlns:a16="http://schemas.microsoft.com/office/drawing/2014/main" id="{686CECFF-C1C6-2249-A69D-ECD4D8597BF1}"/>
              </a:ext>
            </a:extLst>
          </p:cNvPr>
          <p:cNvSpPr>
            <a:spLocks noGrp="1"/>
          </p:cNvSpPr>
          <p:nvPr>
            <p:ph idx="1"/>
          </p:nvPr>
        </p:nvSpPr>
        <p:spPr/>
        <p:txBody>
          <a:bodyPr>
            <a:normAutofit lnSpcReduction="10000"/>
          </a:bodyPr>
          <a:lstStyle/>
          <a:p>
            <a:pPr>
              <a:lnSpc>
                <a:spcPct val="100000"/>
              </a:lnSpc>
            </a:pPr>
            <a:r>
              <a:rPr lang="en-GB" dirty="0"/>
              <a:t>from </a:t>
            </a:r>
            <a:r>
              <a:rPr lang="en-GB" dirty="0">
                <a:highlight>
                  <a:srgbClr val="C0C0C0"/>
                </a:highlight>
              </a:rPr>
              <a:t>man </a:t>
            </a:r>
            <a:r>
              <a:rPr lang="en-GB" dirty="0" err="1">
                <a:highlight>
                  <a:srgbClr val="C0C0C0"/>
                </a:highlight>
              </a:rPr>
              <a:t>ssh</a:t>
            </a:r>
            <a:endParaRPr lang="en-GB" dirty="0">
              <a:highlight>
                <a:srgbClr val="C0C0C0"/>
              </a:highlight>
            </a:endParaRPr>
          </a:p>
          <a:p>
            <a:pPr marL="457200" lvl="1" indent="0">
              <a:lnSpc>
                <a:spcPct val="100000"/>
              </a:lnSpc>
              <a:buNone/>
            </a:pPr>
            <a:r>
              <a:rPr lang="en-GB" i="1" dirty="0" err="1"/>
              <a:t>ssh</a:t>
            </a:r>
            <a:r>
              <a:rPr lang="en-GB" dirty="0"/>
              <a:t> (SSH client) is a program for logging into a remote machine and for</a:t>
            </a:r>
          </a:p>
          <a:p>
            <a:pPr marL="457200" lvl="1" indent="0">
              <a:lnSpc>
                <a:spcPct val="100000"/>
              </a:lnSpc>
              <a:buNone/>
            </a:pPr>
            <a:r>
              <a:rPr lang="en-GB" dirty="0"/>
              <a:t>     executing commands on a remote machine.  It is intended to provide secure</a:t>
            </a:r>
          </a:p>
          <a:p>
            <a:pPr marL="457200" lvl="1" indent="0">
              <a:lnSpc>
                <a:spcPct val="100000"/>
              </a:lnSpc>
              <a:buNone/>
            </a:pPr>
            <a:r>
              <a:rPr lang="en-GB" dirty="0"/>
              <a:t>     encrypted communications between two untrusted hosts over an insecure</a:t>
            </a:r>
          </a:p>
          <a:p>
            <a:pPr marL="457200" lvl="1" indent="0">
              <a:lnSpc>
                <a:spcPct val="100000"/>
              </a:lnSpc>
              <a:buNone/>
            </a:pPr>
            <a:r>
              <a:rPr lang="en-GB" dirty="0"/>
              <a:t>     network.  X11 connections, arbitrary TCP ports and UNIX-domain sockets</a:t>
            </a:r>
          </a:p>
          <a:p>
            <a:pPr marL="457200" lvl="1" indent="0">
              <a:lnSpc>
                <a:spcPct val="100000"/>
              </a:lnSpc>
              <a:buNone/>
            </a:pPr>
            <a:r>
              <a:rPr lang="en-GB" dirty="0"/>
              <a:t>     can also be forwarded over the secure channel.</a:t>
            </a:r>
          </a:p>
          <a:p>
            <a:pPr marL="457200" lvl="1" indent="0">
              <a:lnSpc>
                <a:spcPct val="100000"/>
              </a:lnSpc>
              <a:buNone/>
            </a:pPr>
            <a:endParaRPr lang="en-GB" dirty="0"/>
          </a:p>
          <a:p>
            <a:pPr marL="457200" lvl="1" indent="0">
              <a:lnSpc>
                <a:spcPct val="100000"/>
              </a:lnSpc>
              <a:buNone/>
            </a:pPr>
            <a:r>
              <a:rPr lang="en-GB" dirty="0"/>
              <a:t>     </a:t>
            </a:r>
            <a:r>
              <a:rPr lang="en-GB" dirty="0" err="1"/>
              <a:t>ssh</a:t>
            </a:r>
            <a:r>
              <a:rPr lang="en-GB" dirty="0"/>
              <a:t> connects and logs into the specified destination, which may be </a:t>
            </a:r>
            <a:r>
              <a:rPr lang="en-GB" dirty="0" err="1"/>
              <a:t>speci</a:t>
            </a:r>
            <a:r>
              <a:rPr lang="en-GB" dirty="0"/>
              <a:t>-</a:t>
            </a:r>
          </a:p>
          <a:p>
            <a:pPr marL="457200" lvl="1" indent="0">
              <a:lnSpc>
                <a:spcPct val="100000"/>
              </a:lnSpc>
              <a:buNone/>
            </a:pPr>
            <a:r>
              <a:rPr lang="en-GB" dirty="0"/>
              <a:t>     </a:t>
            </a:r>
            <a:r>
              <a:rPr lang="en-GB" dirty="0" err="1"/>
              <a:t>fied</a:t>
            </a:r>
            <a:r>
              <a:rPr lang="en-GB" dirty="0"/>
              <a:t> as either [user@]hostname or a URI of the form</a:t>
            </a:r>
          </a:p>
          <a:p>
            <a:pPr marL="457200" lvl="1" indent="0">
              <a:lnSpc>
                <a:spcPct val="100000"/>
              </a:lnSpc>
              <a:buNone/>
            </a:pPr>
            <a:r>
              <a:rPr lang="en-GB" dirty="0"/>
              <a:t>     </a:t>
            </a:r>
            <a:r>
              <a:rPr lang="en-GB" dirty="0" err="1"/>
              <a:t>ssh</a:t>
            </a:r>
            <a:r>
              <a:rPr lang="en-GB" dirty="0"/>
              <a:t>://[user@]hostname[:port].</a:t>
            </a:r>
          </a:p>
        </p:txBody>
      </p:sp>
    </p:spTree>
    <p:extLst>
      <p:ext uri="{BB962C8B-B14F-4D97-AF65-F5344CB8AC3E}">
        <p14:creationId xmlns:p14="http://schemas.microsoft.com/office/powerpoint/2010/main" val="262914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A745-BD2C-0645-B069-32BAB1F099AC}"/>
              </a:ext>
            </a:extLst>
          </p:cNvPr>
          <p:cNvSpPr>
            <a:spLocks noGrp="1"/>
          </p:cNvSpPr>
          <p:nvPr>
            <p:ph type="title"/>
          </p:nvPr>
        </p:nvSpPr>
        <p:spPr/>
        <p:txBody>
          <a:bodyPr/>
          <a:lstStyle/>
          <a:p>
            <a:r>
              <a:rPr lang="en-GB" dirty="0"/>
              <a:t>Listing folders and files </a:t>
            </a:r>
          </a:p>
        </p:txBody>
      </p:sp>
      <p:sp>
        <p:nvSpPr>
          <p:cNvPr id="3" name="Content Placeholder 2">
            <a:extLst>
              <a:ext uri="{FF2B5EF4-FFF2-40B4-BE49-F238E27FC236}">
                <a16:creationId xmlns:a16="http://schemas.microsoft.com/office/drawing/2014/main" id="{EFFDA0AC-8D3D-624F-BC2B-53E6F0394A2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8117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461</Words>
  <Application>Microsoft Macintosh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Consolas</vt:lpstr>
      <vt:lpstr>Office Theme</vt:lpstr>
      <vt:lpstr>Part 3 - Common linux commands</vt:lpstr>
      <vt:lpstr>Demystifying files</vt:lpstr>
      <vt:lpstr>General comments on commands</vt:lpstr>
      <vt:lpstr>Some of the most useful commands which we will look at in more detail</vt:lpstr>
      <vt:lpstr>Remote login program</vt:lpstr>
      <vt:lpstr>Listing folders and files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 Common linux commands</dc:title>
  <dc:creator>Anders Krabberod</dc:creator>
  <cp:lastModifiedBy>Anders Krabberod</cp:lastModifiedBy>
  <cp:revision>22</cp:revision>
  <dcterms:created xsi:type="dcterms:W3CDTF">2020-04-28T08:20:20Z</dcterms:created>
  <dcterms:modified xsi:type="dcterms:W3CDTF">2020-05-01T06:41:29Z</dcterms:modified>
</cp:coreProperties>
</file>