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17"/>
  </p:notesMasterIdLst>
  <p:sldIdLst>
    <p:sldId id="300" r:id="rId2"/>
    <p:sldId id="338" r:id="rId3"/>
    <p:sldId id="303" r:id="rId4"/>
    <p:sldId id="302" r:id="rId5"/>
    <p:sldId id="333" r:id="rId6"/>
    <p:sldId id="316" r:id="rId7"/>
    <p:sldId id="317" r:id="rId8"/>
    <p:sldId id="318" r:id="rId9"/>
    <p:sldId id="320" r:id="rId10"/>
    <p:sldId id="321" r:id="rId11"/>
    <p:sldId id="319" r:id="rId12"/>
    <p:sldId id="331" r:id="rId13"/>
    <p:sldId id="334" r:id="rId14"/>
    <p:sldId id="332" r:id="rId15"/>
    <p:sldId id="33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7" autoAdjust="0"/>
    <p:restoredTop sz="94578"/>
  </p:normalViewPr>
  <p:slideViewPr>
    <p:cSldViewPr snapToGrid="0" snapToObjects="1">
      <p:cViewPr varScale="1">
        <p:scale>
          <a:sx n="79" d="100"/>
          <a:sy n="79" d="100"/>
        </p:scale>
        <p:origin x="11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1305C-F341-6946-9A62-925C488FB488}" type="datetimeFigureOut">
              <a:rPr lang="es-ES" smtClean="0"/>
              <a:t>1/5/20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9A6B7-207F-B244-9DD6-01C96B32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543800" cy="11430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3429000"/>
            <a:ext cx="7543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70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0ACF7B0-F9B8-A646-860D-DFE2E14F68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0C47-018D-4460-B945-BFF7981B6CA6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F4F726B-BD93-4340-89DA-F8519BA0FA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5F77D5D-0797-FD4D-AF2A-AB2321E97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19240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838200"/>
            <a:ext cx="561975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2FB9B21-B6D7-5346-96AD-FB9B35712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0C47-018D-4460-B945-BFF7981B6CA6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7D3D04A-9F46-B348-8F2E-25C4376CB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C64E2A5-1A56-254F-A952-309D590C11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DC43523-3999-C74F-822C-2F1992E4E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0C47-018D-4460-B945-BFF7981B6CA6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9DC13E9-1A1C-4048-9EBE-0C2A8E7DF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2892213-1EC1-064A-BD93-C15B7335BD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1500EDD-8827-714A-9834-980E6F8479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0C47-018D-4460-B945-BFF7981B6CA6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F872A40-1D26-3041-8C1A-5CF9874FB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108A593-6C22-C14F-9C92-C79506DBDE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666986B-ACF1-2749-863E-D9459E63FE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0C47-018D-4460-B945-BFF7981B6CA6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7AD4A52-3262-E945-98C9-26ABE49798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83DDA72-24C9-AE45-A246-8DFF9C379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CABEEA6-785C-DB41-8C75-B30BD789A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0C47-018D-4460-B945-BFF7981B6CA6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42D20FB-3924-5248-BD6C-74F20C65DF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8536C3A-7E30-B343-B79D-573E4008B2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03CA2FC-B64A-114C-9A6F-A5DA130811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0C47-018D-4460-B945-BFF7981B6CA6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5C7DE75-5F53-4E40-8A57-A09566547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5401EF-A356-A844-B43D-7361701925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45556304-5EFD-8249-AE6A-329D838E9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0C47-018D-4460-B945-BFF7981B6CA6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3C4ABD5-F020-D341-964E-71293C3E7A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697EA5D-0EA7-8E40-B1F8-4A514DE6F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65634C9-FCF6-6A42-8C72-A48E00ADD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0C47-018D-4460-B945-BFF7981B6CA6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6D505EF-0F84-0841-9420-13599289E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CA8395A-31E7-5249-A7CF-8A3A43015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BB8B5D0-8089-7449-900D-F4AB79D2A0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0C47-018D-4460-B945-BFF7981B6CA6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C2E2A50-8548-6E4A-ADA9-9210266A6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E154A2E-2A7D-254F-97AE-732C1EAA43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7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09484067-3856-BF4F-8B9A-5FF705E92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838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09765F2A-B084-934F-914D-D58A17BDD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CEEA67D-C4CF-9542-87FB-7BC4B2D67D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latin typeface="Arial" charset="0"/>
                <a:ea typeface="ヒラギノ角ゴ Pro W3" charset="-128"/>
                <a:cs typeface="ヒラギノ角ゴ Pro W3" charset="-128"/>
              </a:defRPr>
            </a:lvl1pPr>
          </a:lstStyle>
          <a:p>
            <a:fld id="{651A0C47-018D-4460-B945-BFF7981B6CA6}" type="datetimeFigureOut">
              <a:rPr lang="en-US" smtClean="0"/>
              <a:t>5/1/20</a:t>
            </a:fld>
            <a:endParaRPr 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00B4C24A-7BFB-144F-8E36-0141CDF379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8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latin typeface="Arial" charset="0"/>
                <a:ea typeface="ヒラギノ角ゴ Pro W3" charset="-128"/>
                <a:cs typeface="ヒラギノ角ゴ Pro W3" charset="-128"/>
              </a:defRPr>
            </a:lvl1pPr>
          </a:lstStyle>
          <a:p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7A3DFD28-CB1F-0146-87DB-48D8043FE4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 descr="MN_IMBV_A_ENG.png">
            <a:extLst>
              <a:ext uri="{FF2B5EF4-FFF2-40B4-BE49-F238E27FC236}">
                <a16:creationId xmlns:a16="http://schemas.microsoft.com/office/drawing/2014/main" id="{5B471C89-156C-1349-85A7-D6609B9DE89B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1775"/>
            <a:ext cx="31861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78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Screen Shot 2013-03-10 at 6.3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840585"/>
            <a:ext cx="8172450" cy="550842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1653288" y="2360386"/>
            <a:ext cx="11980" cy="100645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3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105469"/>
            <a:ext cx="7770813" cy="50206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VAR1=/route/to/file1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VAR2=“$(ls *</a:t>
            </a:r>
            <a:r>
              <a:rPr lang="en-US" dirty="0" err="1">
                <a:solidFill>
                  <a:schemeClr val="accent2"/>
                </a:solidFill>
              </a:rPr>
              <a:t>fasta</a:t>
            </a:r>
            <a:r>
              <a:rPr lang="en-US" dirty="0">
                <a:solidFill>
                  <a:schemeClr val="accent2"/>
                </a:solidFill>
              </a:rPr>
              <a:t> -x1)”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programs to your search path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Edit .</a:t>
            </a:r>
            <a:r>
              <a:rPr lang="en-US" dirty="0" err="1"/>
              <a:t>bashrc</a:t>
            </a:r>
            <a:r>
              <a:rPr lang="en-US" dirty="0"/>
              <a:t> which is in your home folder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emacs</a:t>
            </a:r>
            <a:r>
              <a:rPr lang="en-US" dirty="0"/>
              <a:t> .</a:t>
            </a:r>
            <a:r>
              <a:rPr lang="en-US" dirty="0" err="1"/>
              <a:t>bashrc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PATH=$PATH:/route/to/my/executable1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export PATH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Or in one line:  export PATH=/route/to/my/executable/:$PATH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052" y="955343"/>
            <a:ext cx="8180503" cy="558698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Assuming a directory with: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file1, file2,…, </a:t>
            </a:r>
            <a:r>
              <a:rPr lang="en-US" dirty="0" err="1"/>
              <a:t>filen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want to run a function over all files, then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$(ls file*); do cut –f 2 $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$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i.out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done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(cuts the field 2 of each file and sends it to an output)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Execute functions in </a:t>
            </a:r>
            <a:r>
              <a:rPr lang="en-US" dirty="0" err="1"/>
              <a:t>bashscripts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Open a new file and edit it in vim, </a:t>
            </a:r>
            <a:r>
              <a:rPr lang="en-US" dirty="0" err="1"/>
              <a:t>nano</a:t>
            </a:r>
            <a:r>
              <a:rPr lang="en-US" dirty="0"/>
              <a:t> or emacs. Call it </a:t>
            </a:r>
            <a:r>
              <a:rPr lang="en-US" dirty="0" err="1"/>
              <a:t>bashscript.sh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$(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file*); do cut –f 2 $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$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i.out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done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$(ls *out); do 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$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i.wc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done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 it executable: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chmod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a+x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bashscript.sh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./</a:t>
            </a:r>
            <a:r>
              <a:rPr lang="en-US" dirty="0" err="1">
                <a:solidFill>
                  <a:schemeClr val="accent2"/>
                </a:solidFill>
              </a:rPr>
              <a:t>bashscript.sh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(execute)</a:t>
            </a:r>
          </a:p>
        </p:txBody>
      </p:sp>
    </p:spTree>
    <p:extLst>
      <p:ext uri="{BB962C8B-B14F-4D97-AF65-F5344CB8AC3E}">
        <p14:creationId xmlns:p14="http://schemas.microsoft.com/office/powerpoint/2010/main" val="35098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9CA0-3B37-8F45-BD00-CFE0D898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into Abel from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39E2B-DDC8-794B-B57F-AE10A9F0AA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5" y="1881757"/>
            <a:ext cx="455114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8B09F-35F7-B644-8C22-79C1097D3330}"/>
              </a:ext>
            </a:extLst>
          </p:cNvPr>
          <p:cNvSpPr txBox="1"/>
          <p:nvPr/>
        </p:nvSpPr>
        <p:spPr>
          <a:xfrm>
            <a:off x="990600" y="2238233"/>
            <a:ext cx="3464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Open Putty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SSH client for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Type </a:t>
            </a:r>
            <a:r>
              <a:rPr lang="en-GB" dirty="0" err="1">
                <a:solidFill>
                  <a:schemeClr val="accent2"/>
                </a:solidFill>
              </a:rPr>
              <a:t>abel.uio.no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as the “Host Name”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Press Open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Type your </a:t>
            </a:r>
            <a:r>
              <a:rPr lang="en-GB" dirty="0" err="1"/>
              <a:t>UiO</a:t>
            </a:r>
            <a:r>
              <a:rPr lang="en-GB" dirty="0"/>
              <a:t> username and press enter)</a:t>
            </a:r>
          </a:p>
        </p:txBody>
      </p:sp>
    </p:spTree>
    <p:extLst>
      <p:ext uri="{BB962C8B-B14F-4D97-AF65-F5344CB8AC3E}">
        <p14:creationId xmlns:p14="http://schemas.microsoft.com/office/powerpoint/2010/main" val="15672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021E-0F05-A94A-A947-4061C49D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PANIC - Press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18403-2917-BF4D-9808-FDB7B03C6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58" y="2667000"/>
            <a:ext cx="4749800" cy="33528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A5912B-75D7-FF45-840E-256DB62F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00" y="804081"/>
            <a:ext cx="3044542" cy="18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7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CA42-5E5C-934A-8FB4-D949695F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into saga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EDE5-3102-EB44-807A-0209AF8F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terminal</a:t>
            </a:r>
          </a:p>
          <a:p>
            <a:r>
              <a:rPr lang="en-GB" dirty="0"/>
              <a:t>Type </a:t>
            </a:r>
            <a:r>
              <a:rPr lang="en-GB" dirty="0" err="1">
                <a:solidFill>
                  <a:schemeClr val="accent2"/>
                </a:solidFill>
              </a:rPr>
              <a:t>ssh</a:t>
            </a:r>
            <a:r>
              <a:rPr lang="en-GB" dirty="0">
                <a:solidFill>
                  <a:schemeClr val="accent2"/>
                </a:solidFill>
              </a:rPr>
              <a:t> &lt;username&gt;@saga.sigma2.no</a:t>
            </a:r>
          </a:p>
          <a:p>
            <a:r>
              <a:rPr lang="en-GB" dirty="0"/>
              <a:t>Type password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6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F2A8-3DC6-264E-A31D-410F318B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44C9E-41F5-0C48-8F99-930C36FBD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9700"/>
            <a:ext cx="8229600" cy="4487816"/>
          </a:xfrm>
        </p:spPr>
      </p:pic>
    </p:spTree>
    <p:extLst>
      <p:ext uri="{BB962C8B-B14F-4D97-AF65-F5344CB8AC3E}">
        <p14:creationId xmlns:p14="http://schemas.microsoft.com/office/powerpoint/2010/main" val="24923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FBA7-0152-B349-8F94-0203B7B92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52500"/>
            <a:ext cx="7696200" cy="4114800"/>
          </a:xfrm>
        </p:spPr>
        <p:txBody>
          <a:bodyPr/>
          <a:lstStyle/>
          <a:p>
            <a:r>
              <a:rPr lang="en-GB" dirty="0"/>
              <a:t>Command line in a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905DC-B382-884F-9F94-3EBD5476C7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7"/>
          <a:stretch/>
        </p:blipFill>
        <p:spPr>
          <a:xfrm>
            <a:off x="721552" y="1743075"/>
            <a:ext cx="7751101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1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8844" y="767966"/>
            <a:ext cx="7770813" cy="2256294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User: performs several tasks, but has restricted access to specific functions (e.g. installing software)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Has a “home” folder, where most things are allowed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Files belong to users and groups 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Root: super-user, can do everything, normally is the system administrator.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9" y="3810368"/>
            <a:ext cx="3656729" cy="228483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48883" y="3615855"/>
            <a:ext cx="52267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 : root</a:t>
            </a:r>
          </a:p>
          <a:p>
            <a:r>
              <a:rPr lang="en-US" sz="1400" dirty="0"/>
              <a:t>/bin: or  /</a:t>
            </a:r>
            <a:r>
              <a:rPr lang="en-US" sz="1400" dirty="0" err="1"/>
              <a:t>usr</a:t>
            </a:r>
            <a:r>
              <a:rPr lang="en-US" sz="1400" dirty="0"/>
              <a:t>/bin: files needed by Linux (binaries)</a:t>
            </a:r>
          </a:p>
          <a:p>
            <a:r>
              <a:rPr lang="en-US" sz="1400" dirty="0"/>
              <a:t>/boot: files needed for booting. Contains the kernel.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etc</a:t>
            </a:r>
            <a:r>
              <a:rPr lang="en-US" sz="1400" dirty="0"/>
              <a:t>: configuration files for Linux.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dev</a:t>
            </a:r>
            <a:r>
              <a:rPr lang="en-US" sz="1400" dirty="0"/>
              <a:t>: devices available (e.g. DVD)</a:t>
            </a:r>
          </a:p>
          <a:p>
            <a:r>
              <a:rPr lang="en-US" sz="1400" dirty="0"/>
              <a:t>/home: contain user homes</a:t>
            </a:r>
          </a:p>
          <a:p>
            <a:r>
              <a:rPr lang="en-US" sz="1400" dirty="0"/>
              <a:t>/lib: shared libraries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usr</a:t>
            </a:r>
            <a:r>
              <a:rPr lang="en-US" sz="1400" dirty="0"/>
              <a:t>: user applications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var</a:t>
            </a:r>
            <a:r>
              <a:rPr lang="en-US" sz="1400" dirty="0"/>
              <a:t>: variable data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tmp</a:t>
            </a:r>
            <a:r>
              <a:rPr lang="en-US" sz="1400" dirty="0"/>
              <a:t>: temporary files</a:t>
            </a:r>
          </a:p>
          <a:p>
            <a:r>
              <a:rPr lang="en-US" sz="1400" dirty="0"/>
              <a:t>/</a:t>
            </a:r>
            <a:r>
              <a:rPr lang="en-US" sz="1400" dirty="0" err="1"/>
              <a:t>lost+found:files</a:t>
            </a:r>
            <a:r>
              <a:rPr lang="en-US" sz="1400" dirty="0"/>
              <a:t> related to crashes</a:t>
            </a:r>
          </a:p>
          <a:p>
            <a:r>
              <a:rPr lang="en-US" sz="1400" dirty="0"/>
              <a:t>/opt: software and add-on packages (you may install software here)</a:t>
            </a:r>
          </a:p>
          <a:p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2857638" y="3163225"/>
            <a:ext cx="290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</a:t>
            </a:r>
            <a:r>
              <a:rPr lang="en-US" dirty="0" err="1"/>
              <a:t>Filesystem</a:t>
            </a:r>
            <a:r>
              <a:rPr lang="en-US" dirty="0"/>
              <a:t> Hierarchy</a:t>
            </a:r>
          </a:p>
        </p:txBody>
      </p:sp>
    </p:spTree>
    <p:extLst>
      <p:ext uri="{BB962C8B-B14F-4D97-AF65-F5344CB8AC3E}">
        <p14:creationId xmlns:p14="http://schemas.microsoft.com/office/powerpoint/2010/main" val="362432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8906" y="946596"/>
            <a:ext cx="7770813" cy="573832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basic commands/programs (in no specific order; commands in </a:t>
            </a:r>
            <a:r>
              <a:rPr lang="en-US" dirty="0">
                <a:solidFill>
                  <a:schemeClr val="accent2"/>
                </a:solidFill>
              </a:rPr>
              <a:t>blue</a:t>
            </a:r>
            <a:r>
              <a:rPr lang="en-US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/>
              <a:t> = list files/folders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/>
              <a:t> = change directory (move around)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dirty="0"/>
              <a:t> = see where I am located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dirty="0"/>
              <a:t> = copy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</a:t>
            </a:r>
            <a:r>
              <a:rPr lang="en-US" dirty="0"/>
              <a:t> = move or rename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/>
              <a:t> = make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dirty="0"/>
              <a:t> = delete a file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dirty="0"/>
              <a:t> = delete a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-r</a:t>
            </a:r>
            <a:r>
              <a:rPr lang="en-US" dirty="0"/>
              <a:t> = delete a directory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more/less/ca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= see what’s inside a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head/tail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= see beginning / end of a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dirty="0"/>
              <a:t> = concatenate files (also print files to the terminal)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dirty="0"/>
              <a:t> = search text for a pattern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dirty="0"/>
              <a:t> = count the lines, fields and characters in a file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5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8906" y="946596"/>
            <a:ext cx="7770813" cy="5738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commands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dirty="0"/>
              <a:t> = remote connection to a machine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vim/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/emacs  </a:t>
            </a:r>
            <a:r>
              <a:rPr lang="en-US" dirty="0"/>
              <a:t>: useful text editors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kill</a:t>
            </a:r>
            <a:r>
              <a:rPr lang="en-US" dirty="0"/>
              <a:t> = kill a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</a:t>
            </a:r>
            <a:r>
              <a:rPr lang="en-US" dirty="0"/>
              <a:t> = documentation about a command (also ‘program’ –h)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dirty="0"/>
              <a:t> = see running 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US" dirty="0"/>
              <a:t> = clear screen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/>
              <a:t> = request root access for a task (not available for most users on </a:t>
            </a:r>
            <a:r>
              <a:rPr lang="en-US" dirty="0" err="1"/>
              <a:t>abel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dirty="0"/>
              <a:t> = change permissions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1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784" y="1173707"/>
            <a:ext cx="8151185" cy="547200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Many of the commands takes extra arguments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a wildcard!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start_of_filena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cd</a:t>
            </a:r>
            <a:r>
              <a:rPr lang="en-US" sz="2400" dirty="0"/>
              <a:t> (home) ; </a:t>
            </a:r>
            <a:r>
              <a:rPr lang="en-US" sz="2400" dirty="0">
                <a:solidFill>
                  <a:schemeClr val="accent2"/>
                </a:solidFill>
              </a:rPr>
              <a:t>cd </a:t>
            </a:r>
            <a:r>
              <a:rPr lang="en-US" sz="2400" i="1" dirty="0" err="1">
                <a:solidFill>
                  <a:schemeClr val="accent2"/>
                </a:solidFill>
              </a:rPr>
              <a:t>dir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(go to </a:t>
            </a:r>
            <a:r>
              <a:rPr lang="en-US" sz="2400" dirty="0" err="1"/>
              <a:t>dir</a:t>
            </a:r>
            <a:r>
              <a:rPr lang="en-US" sz="2400" dirty="0"/>
              <a:t>); </a:t>
            </a:r>
            <a:r>
              <a:rPr lang="en-US" sz="2400" dirty="0">
                <a:solidFill>
                  <a:schemeClr val="accent2"/>
                </a:solidFill>
              </a:rPr>
              <a:t>cd .. </a:t>
            </a:r>
            <a:r>
              <a:rPr lang="en-US" sz="2400" dirty="0"/>
              <a:t>(one level up, to the parent directory); </a:t>
            </a:r>
            <a:r>
              <a:rPr lang="en-US" sz="2400" dirty="0">
                <a:solidFill>
                  <a:schemeClr val="accent2"/>
                </a:solidFill>
              </a:rPr>
              <a:t>cd ../../ </a:t>
            </a:r>
            <a:r>
              <a:rPr lang="en-US" sz="2400" dirty="0"/>
              <a:t>(two levels up)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</a:t>
            </a:r>
            <a:r>
              <a:rPr lang="en-US" sz="24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old_name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new_name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/old/location/for/my/file  /new/location/for/my/file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/path/to/file/to/copy/file /new/location/of/file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–r 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/to/copy/</a:t>
            </a:r>
            <a:r>
              <a:rPr lang="en-US" sz="24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/location/for/</a:t>
            </a:r>
            <a:r>
              <a:rPr lang="en-US" sz="24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4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/remove/directory/and/all/contents 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 carefully!)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file1 file2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4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newcatfile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</a:t>
            </a:r>
            <a:r>
              <a:rPr lang="en-US" sz="2400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file1 file2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2400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newpastefile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a+x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executablefile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file  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owner:group:world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permissions)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36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320" y="1433015"/>
            <a:ext cx="7858989" cy="512150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few other very useful commands: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–n 300 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(see last 300 lines file)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–n 300 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lvl="1"/>
            <a:r>
              <a:rPr lang="en-US" dirty="0"/>
              <a:t>(see the first 300 lines of a file)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(search pattern in file)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–c 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 file </a:t>
            </a:r>
          </a:p>
          <a:p>
            <a:pPr lvl="1"/>
            <a:r>
              <a:rPr lang="en-US" dirty="0"/>
              <a:t>(count pattern in file)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-f </a:t>
            </a:r>
            <a:r>
              <a:rPr lang="en-US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file_with_pattern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(look up patterns from one file in another)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user@machine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(remote connection)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Execute a program locally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./executable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1117" y="1419368"/>
            <a:ext cx="8165735" cy="504912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possible to combine commands with a “pipe”  |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|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| grep –c 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(count patterns in filenames)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| grep 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output to file with “&gt;”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 file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&gt; 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Cut characters from a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File1 (tab separated):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is a test 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is a test 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is a test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 </a:t>
            </a:r>
            <a:r>
              <a:rPr lang="en-US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9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6103" y="1583140"/>
            <a:ext cx="8454695" cy="41318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wget</a:t>
            </a:r>
            <a:r>
              <a:rPr lang="en-US" dirty="0"/>
              <a:t>   (get a remote file)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a text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testfile</a:t>
            </a:r>
            <a:endParaRPr lang="en-US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emacs </a:t>
            </a:r>
            <a:r>
              <a:rPr lang="en-US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testfile</a:t>
            </a:r>
            <a:endParaRPr lang="en-US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 </a:t>
            </a:r>
            <a:r>
              <a:rPr lang="en-US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testfile</a:t>
            </a:r>
            <a:endParaRPr lang="en-US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SED to change content in a file (Debian-Ubuntu)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's/\.//g' </a:t>
            </a:r>
            <a:r>
              <a:rPr lang="en-US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(removing . from file)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's/-//g' </a:t>
            </a:r>
            <a:r>
              <a:rPr lang="en-US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(removing - from file)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32211"/>
      </p:ext>
    </p:extLst>
  </p:cSld>
  <p:clrMapOvr>
    <a:masterClrMapping/>
  </p:clrMapOvr>
</p:sld>
</file>

<file path=ppt/theme/theme1.xml><?xml version="1.0" encoding="utf-8"?>
<a:theme xmlns:a="http://schemas.openxmlformats.org/drawingml/2006/main" name="ibv1-eng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presentation_ibv_eng</Template>
  <TotalTime>8142</TotalTime>
  <Words>998</Words>
  <Application>Microsoft Macintosh PowerPoint</Application>
  <PresentationFormat>On-screen Show (4:3)</PresentationFormat>
  <Paragraphs>141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ibv1-eng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Logging into Abel from Windows</vt:lpstr>
      <vt:lpstr>DON’T PANIC - Press</vt:lpstr>
      <vt:lpstr>Login into saga terminal</vt:lpstr>
      <vt:lpstr>PowerPoint Presentation</vt:lpstr>
    </vt:vector>
  </TitlesOfParts>
  <Company>Uppsala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Ramiro Logares</dc:creator>
  <cp:lastModifiedBy>Anders Krabberod</cp:lastModifiedBy>
  <cp:revision>166</cp:revision>
  <dcterms:created xsi:type="dcterms:W3CDTF">2013-03-07T12:14:25Z</dcterms:created>
  <dcterms:modified xsi:type="dcterms:W3CDTF">2020-05-01T18:41:35Z</dcterms:modified>
</cp:coreProperties>
</file>