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8" r:id="rId2"/>
    <p:sldMasterId id="2147483855" r:id="rId3"/>
    <p:sldMasterId id="2147483872" r:id="rId4"/>
    <p:sldMasterId id="2147483903" r:id="rId5"/>
    <p:sldMasterId id="2147483922" r:id="rId6"/>
    <p:sldMasterId id="2147483940" r:id="rId7"/>
  </p:sldMasterIdLst>
  <p:sldIdLst>
    <p:sldId id="269" r:id="rId8"/>
    <p:sldId id="257" r:id="rId9"/>
    <p:sldId id="260" r:id="rId10"/>
    <p:sldId id="262" r:id="rId11"/>
    <p:sldId id="256" r:id="rId12"/>
    <p:sldId id="270" r:id="rId13"/>
    <p:sldId id="276" r:id="rId14"/>
    <p:sldId id="271" r:id="rId15"/>
    <p:sldId id="272" r:id="rId16"/>
    <p:sldId id="277" r:id="rId17"/>
    <p:sldId id="273" r:id="rId18"/>
    <p:sldId id="278" r:id="rId19"/>
    <p:sldId id="274" r:id="rId20"/>
    <p:sldId id="279" r:id="rId21"/>
    <p:sldId id="275" r:id="rId22"/>
    <p:sldId id="280" r:id="rId23"/>
    <p:sldId id="283" r:id="rId24"/>
    <p:sldId id="281" r:id="rId25"/>
    <p:sldId id="284"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ana k 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howGuides="1">
      <p:cViewPr varScale="1">
        <p:scale>
          <a:sx n="66" d="100"/>
          <a:sy n="66" d="100"/>
        </p:scale>
        <p:origin x="55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s/slide4.xml"/><Relationship Id="rId7" Type="http://schemas.openxmlformats.org/officeDocument/2006/relationships/image" Target="../media/image10.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diagrams/_rels/data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hlinkClick xmlns:r="http://schemas.openxmlformats.org/officeDocument/2006/relationships" r:id="rId3" action="ppaction://hlinksldjump"/>
          </dgm14:cNvPr>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600" dirty="0"/>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6D9FC330-BCBD-4D1E-A051-6757D9C93399}">
      <dgm:prSet custT="1"/>
      <dgm:spPr/>
      <dgm:t>
        <a:bodyPr/>
        <a:lstStyle/>
        <a:p>
          <a:r>
            <a:rPr lang="en-US" sz="1600" kern="1200" dirty="0">
              <a:solidFill>
                <a:prstClr val="white"/>
              </a:solidFill>
              <a:latin typeface="Century Gothic"/>
              <a:ea typeface="+mn-ea"/>
              <a:cs typeface="+mn-cs"/>
            </a:rPr>
            <a:t>From this calculation and visualization we concluded that we must make strong strategies to minimize attrition rate and improve our company’s Employee retention so that we can balance the company’s growth and right talent.</a:t>
          </a:r>
        </a:p>
      </dgm:t>
    </dgm:pt>
    <dgm:pt modelId="{F74BE787-670B-430B-93E2-0042FE9B5657}" type="parTrans" cxnId="{F9EFCF0F-9017-4078-A2AA-28F47737B1BE}">
      <dgm:prSet/>
      <dgm:spPr/>
      <dgm:t>
        <a:bodyPr/>
        <a:lstStyle/>
        <a:p>
          <a:endParaRPr lang="en-IN"/>
        </a:p>
      </dgm:t>
    </dgm:pt>
    <dgm:pt modelId="{EC9E6148-5873-42F5-8EFB-C2EF2D25F2CE}" type="sibTrans" cxnId="{F9EFCF0F-9017-4078-A2AA-28F47737B1BE}">
      <dgm:prSet/>
      <dgm:spPr/>
      <dgm:t>
        <a:bodyPr/>
        <a:lstStyle/>
        <a:p>
          <a:endParaRPr lang="en-IN"/>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LinFactNeighborX="-520" custLinFactNeighborY="-41117">
        <dgm:presLayoutVars>
          <dgm:chMax val="0"/>
          <dgm:bulletEnabled val="1"/>
        </dgm:presLayoutVars>
      </dgm:prSet>
      <dgm:spPr/>
    </dgm:pt>
    <dgm:pt modelId="{5BEE6D7E-F483-4ADA-8CBA-7DFEB1A35052}" type="pres">
      <dgm:prSet presAssocID="{8DBFCB4E-1D4B-4DB1-B8CA-DABAB939EADF}" presName="spacer" presStyleCnt="0"/>
      <dgm:spPr/>
    </dgm:pt>
    <dgm:pt modelId="{01CC711E-D7B5-4E1B-91CF-22945A8A9A90}" type="pres">
      <dgm:prSet presAssocID="{6D9FC330-BCBD-4D1E-A051-6757D9C93399}" presName="parentText" presStyleLbl="node1" presStyleIdx="1" presStyleCnt="2" custLinFactY="5084" custLinFactNeighborX="3877" custLinFactNeighborY="100000">
        <dgm:presLayoutVars>
          <dgm:chMax val="0"/>
          <dgm:bulletEnabled val="1"/>
        </dgm:presLayoutVars>
      </dgm:prSet>
      <dgm:spPr/>
    </dgm:pt>
  </dgm:ptLst>
  <dgm:cxnLst>
    <dgm:cxn modelId="{F9EFCF0F-9017-4078-A2AA-28F47737B1BE}" srcId="{6DD55DCA-044C-41EA-A41C-18F4619C66A8}" destId="{6D9FC330-BCBD-4D1E-A051-6757D9C93399}" srcOrd="1" destOrd="0" parTransId="{F74BE787-670B-430B-93E2-0042FE9B5657}" sibTransId="{EC9E6148-5873-42F5-8EFB-C2EF2D25F2CE}"/>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97FC5FE-1A72-4F30-B29C-0E937169F7E8}" type="presOf" srcId="{6D9FC330-BCBD-4D1E-A051-6757D9C93399}" destId="{01CC711E-D7B5-4E1B-91CF-22945A8A9A90}" srcOrd="0" destOrd="0" presId="urn:microsoft.com/office/officeart/2005/8/layout/vList2"/>
    <dgm:cxn modelId="{B6553277-1724-45BB-B4B7-9D6F5BF27530}" type="presParOf" srcId="{2B4936E4-7D32-43C1-8B44-59957C93012E}" destId="{965B9EEF-576E-487B-8583-C30F1D8B198B}" srcOrd="0" destOrd="0" presId="urn:microsoft.com/office/officeart/2005/8/layout/vList2"/>
    <dgm:cxn modelId="{10B28C6D-389A-4D74-8BDF-CB0A64F02ECF}" type="presParOf" srcId="{2B4936E4-7D32-43C1-8B44-59957C93012E}" destId="{5BEE6D7E-F483-4ADA-8CBA-7DFEB1A35052}" srcOrd="1" destOrd="0" presId="urn:microsoft.com/office/officeart/2005/8/layout/vList2"/>
    <dgm:cxn modelId="{D06713A7-3602-4F2B-AA20-F361AFF4BB3B}" type="presParOf" srcId="{2B4936E4-7D32-43C1-8B44-59957C93012E}" destId="{01CC711E-D7B5-4E1B-91CF-22945A8A9A9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1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X="5224" custLinFactNeighborY="150">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26340" custLinFactY="-6525" custLinFactNeighborX="9476" custLinFactNeighborY="-100000">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From the analysis we can conclude that,</a:t>
          </a:r>
        </a:p>
        <a:p>
          <a:pPr algn="just"/>
          <a:r>
            <a:rPr lang="en-IN" sz="2100" dirty="0"/>
            <a:t>For Research directors and the laboratory technicians the work life balance is poor. </a:t>
          </a:r>
        </a:p>
        <a:p>
          <a:pPr algn="just"/>
          <a:r>
            <a:rPr lang="en-IN" sz="2100" dirty="0"/>
            <a:t>For the Sales representatives , managers ,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From the analysis and Visualisation </a:t>
          </a:r>
        </a:p>
        <a:p>
          <a:pPr algn="just"/>
          <a:r>
            <a:rPr lang="en-IN" sz="2100" dirty="0"/>
            <a:t>For 0-5 years since Last year Promotion interval Research &amp; Development and Hardware departments has highest and lowest attrition rate respectively.</a:t>
          </a:r>
        </a:p>
        <a:p>
          <a:pPr algn="just"/>
          <a:r>
            <a:rPr lang="en-IN" sz="2100" dirty="0"/>
            <a:t>For 6-10 years since last year promotion interval Human resources and software departments has highest and lowest attrition rate respectively.</a:t>
          </a:r>
        </a:p>
        <a:p>
          <a:pPr algn="just"/>
          <a:r>
            <a:rPr lang="en-IN" sz="2100" dirty="0"/>
            <a:t>For 11-15 years since last promotion interval support and sales departments has highest and lowest attrition rate respectively.</a:t>
          </a:r>
        </a:p>
        <a:p>
          <a:pPr algn="just"/>
          <a:r>
            <a:rPr lang="en-IN" sz="2100" dirty="0"/>
            <a:t>For 16-20 years since last promotion interval software &amp; hardware departments has highest and lowest attrition respectively.</a:t>
          </a:r>
        </a:p>
        <a:p>
          <a:pPr algn="just"/>
          <a:r>
            <a:rPr lang="en-IN" sz="2100" dirty="0"/>
            <a:t>For 21-25 years since last promotion interval software and support departments has highest and lowest attrition respectively.</a:t>
          </a:r>
        </a:p>
        <a:p>
          <a:pPr algn="just"/>
          <a:r>
            <a:rPr lang="en-IN" sz="2100" dirty="0"/>
            <a:t>For 26-30 years since last promotion interval support and Human resources departments has highest and lowest attrition respectively.</a:t>
          </a:r>
        </a:p>
        <a:p>
          <a:pPr algn="just"/>
          <a:r>
            <a:rPr lang="en-IN" sz="2100" dirty="0"/>
            <a:t>For above 30 years since last promotion interval software and Human resources departments has highest and lowest attrition respectively.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custLinFactNeighborX="1051" custLinFactNeighborY="10423"/>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957793" y="1717"/>
          <a:ext cx="1084060" cy="10840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1188823" y="232747"/>
          <a:ext cx="622001" cy="6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611249" y="1423436"/>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611249" y="1423436"/>
        <a:ext cx="1777148" cy="710859"/>
      </dsp:txXfrm>
    </dsp:sp>
    <dsp:sp modelId="{8B7B898D-4F51-4B41-B439-94C166BD9C6C}">
      <dsp:nvSpPr>
        <dsp:cNvPr id="0" name=""/>
        <dsp:cNvSpPr/>
      </dsp:nvSpPr>
      <dsp:spPr>
        <a:xfrm>
          <a:off x="3045943" y="1717"/>
          <a:ext cx="1084060" cy="10840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276972" y="232747"/>
          <a:ext cx="622001" cy="62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699399" y="1423436"/>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699399" y="1423436"/>
        <a:ext cx="1777148" cy="710859"/>
      </dsp:txXfrm>
    </dsp:sp>
    <dsp:sp modelId="{D5E67B1E-EF75-48A2-A54B-770EBDCF9CB8}">
      <dsp:nvSpPr>
        <dsp:cNvPr id="0" name=""/>
        <dsp:cNvSpPr/>
      </dsp:nvSpPr>
      <dsp:spPr>
        <a:xfrm>
          <a:off x="5134092" y="1717"/>
          <a:ext cx="1084060" cy="10840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365121" y="232747"/>
          <a:ext cx="622001" cy="62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787548" y="1423436"/>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787548" y="1423436"/>
        <a:ext cx="1777148" cy="710859"/>
      </dsp:txXfrm>
    </dsp:sp>
    <dsp:sp modelId="{640772AC-DF26-41A8-8780-4366CD6C54FA}">
      <dsp:nvSpPr>
        <dsp:cNvPr id="0" name=""/>
        <dsp:cNvSpPr/>
      </dsp:nvSpPr>
      <dsp:spPr>
        <a:xfrm>
          <a:off x="2001868" y="2578583"/>
          <a:ext cx="1084060" cy="10840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232897" y="2809612"/>
          <a:ext cx="622001" cy="6220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655324" y="4000301"/>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655324" y="4000301"/>
        <a:ext cx="1777148" cy="710859"/>
      </dsp:txXfrm>
    </dsp:sp>
    <dsp:sp modelId="{D75E3BB3-9F68-4512-94AA-0953F514D933}">
      <dsp:nvSpPr>
        <dsp:cNvPr id="0" name=""/>
        <dsp:cNvSpPr/>
      </dsp:nvSpPr>
      <dsp:spPr>
        <a:xfrm>
          <a:off x="4090017" y="2578583"/>
          <a:ext cx="1084060" cy="10840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21047" y="2809612"/>
          <a:ext cx="622001" cy="6220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743473" y="4000301"/>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743473" y="4000301"/>
        <a:ext cx="1777148" cy="710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22677"/>
          <a:ext cx="4716739" cy="1597050"/>
        </a:xfrm>
        <a:prstGeom prst="roundRect">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77962" y="100639"/>
        <a:ext cx="4560815" cy="1441126"/>
      </dsp:txXfrm>
    </dsp:sp>
    <dsp:sp modelId="{01CC711E-D7B5-4E1B-91CF-22945A8A9A90}">
      <dsp:nvSpPr>
        <dsp:cNvPr id="0" name=""/>
        <dsp:cNvSpPr/>
      </dsp:nvSpPr>
      <dsp:spPr>
        <a:xfrm>
          <a:off x="0" y="1983547"/>
          <a:ext cx="4716739" cy="1597050"/>
        </a:xfrm>
        <a:prstGeom prst="roundRect">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Century Gothic"/>
              <a:ea typeface="+mn-ea"/>
              <a:cs typeface="+mn-cs"/>
            </a:rPr>
            <a:t>From this calculation and visualization we concluded that we must make strong strategies to minimize attrition rate and improve our company’s Employee retention so that we can balance the company’s growth and right talent.</a:t>
          </a:r>
        </a:p>
      </dsp:txBody>
      <dsp:txXfrm>
        <a:off x="77962" y="2061509"/>
        <a:ext cx="4560815" cy="1441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2153"/>
          <a:ext cx="4710263" cy="3326329"/>
        </a:xfrm>
        <a:prstGeom prst="roundRect">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kern="1200" dirty="0"/>
        </a:p>
      </dsp:txBody>
      <dsp:txXfrm>
        <a:off x="162378" y="164531"/>
        <a:ext cx="4385507" cy="3001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0"/>
          <a:ext cx="4485373" cy="1912769"/>
        </a:xfrm>
        <a:prstGeom prst="roundRect">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93374" y="93374"/>
        <a:ext cx="4298625" cy="1726021"/>
      </dsp:txXfrm>
    </dsp:sp>
    <dsp:sp modelId="{02414501-D933-4DAA-8B18-4AC31CFDE25F}">
      <dsp:nvSpPr>
        <dsp:cNvPr id="0" name=""/>
        <dsp:cNvSpPr/>
      </dsp:nvSpPr>
      <dsp:spPr>
        <a:xfrm>
          <a:off x="0" y="2000466"/>
          <a:ext cx="4485373" cy="1547142"/>
        </a:xfrm>
        <a:prstGeom prst="roundRect">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75525" y="2075991"/>
        <a:ext cx="4334323" cy="13960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2071"/>
          <a:ext cx="4702577" cy="0"/>
        </a:xfrm>
        <a:prstGeom prst="line">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w="12700" cap="flat" cmpd="sng" algn="ctr">
          <a:solidFill>
            <a:schemeClr val="accent6">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2071"/>
          <a:ext cx="4702577" cy="4237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we can conclude that,</a:t>
          </a:r>
        </a:p>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0" y="2071"/>
        <a:ext cx="4702577" cy="4237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0"/>
          <a:ext cx="10077651" cy="0"/>
        </a:xfrm>
        <a:prstGeom prst="line">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w="12700" cap="flat" cmpd="sng" algn="ctr">
          <a:solidFill>
            <a:schemeClr val="accent6">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0"/>
          <a:ext cx="10077651" cy="6030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and Visualisation </a:t>
          </a:r>
        </a:p>
        <a:p>
          <a:pPr marL="0" lvl="0" indent="0" algn="just" defTabSz="933450">
            <a:lnSpc>
              <a:spcPct val="90000"/>
            </a:lnSpc>
            <a:spcBef>
              <a:spcPct val="0"/>
            </a:spcBef>
            <a:spcAft>
              <a:spcPct val="35000"/>
            </a:spcAft>
            <a:buNone/>
          </a:pPr>
          <a:r>
            <a:rPr lang="en-IN" sz="2100" kern="1200" dirty="0"/>
            <a:t>For 0-5 years since Last year Promotion interval Research &amp; Development and Hardware departments has highest and lowest attrition rate respectively.</a:t>
          </a:r>
        </a:p>
        <a:p>
          <a:pPr marL="0" lvl="0" indent="0" algn="just" defTabSz="933450">
            <a:lnSpc>
              <a:spcPct val="90000"/>
            </a:lnSpc>
            <a:spcBef>
              <a:spcPct val="0"/>
            </a:spcBef>
            <a:spcAft>
              <a:spcPct val="35000"/>
            </a:spcAft>
            <a:buNone/>
          </a:pPr>
          <a:r>
            <a:rPr lang="en-IN" sz="2100" kern="1200" dirty="0"/>
            <a:t>For 6-10 years since last year promotion interval Human resources and software departments has highest and lowest attrition rate respectively.</a:t>
          </a:r>
        </a:p>
        <a:p>
          <a:pPr marL="0" lvl="0" indent="0" algn="just" defTabSz="933450">
            <a:lnSpc>
              <a:spcPct val="90000"/>
            </a:lnSpc>
            <a:spcBef>
              <a:spcPct val="0"/>
            </a:spcBef>
            <a:spcAft>
              <a:spcPct val="35000"/>
            </a:spcAft>
            <a:buNone/>
          </a:pPr>
          <a:r>
            <a:rPr lang="en-IN" sz="2100" kern="1200" dirty="0"/>
            <a:t>For 11-15 years since last promotion interval support and sales departments has highest and lowest attrition rate respectively.</a:t>
          </a:r>
        </a:p>
        <a:p>
          <a:pPr marL="0" lvl="0" indent="0" algn="just" defTabSz="933450">
            <a:lnSpc>
              <a:spcPct val="90000"/>
            </a:lnSpc>
            <a:spcBef>
              <a:spcPct val="0"/>
            </a:spcBef>
            <a:spcAft>
              <a:spcPct val="35000"/>
            </a:spcAft>
            <a:buNone/>
          </a:pPr>
          <a:r>
            <a:rPr lang="en-IN" sz="2100" kern="1200" dirty="0"/>
            <a:t>For 16-20 years since last promotion interval software &amp; hardware departments has highest and lowest attrition respectively.</a:t>
          </a:r>
        </a:p>
        <a:p>
          <a:pPr marL="0" lvl="0" indent="0" algn="just" defTabSz="933450">
            <a:lnSpc>
              <a:spcPct val="90000"/>
            </a:lnSpc>
            <a:spcBef>
              <a:spcPct val="0"/>
            </a:spcBef>
            <a:spcAft>
              <a:spcPct val="35000"/>
            </a:spcAft>
            <a:buNone/>
          </a:pPr>
          <a:r>
            <a:rPr lang="en-IN" sz="2100" kern="1200" dirty="0"/>
            <a:t>For 21-25 years since last promotion interval software and support departments has highest and lowest attrition respectively.</a:t>
          </a:r>
        </a:p>
        <a:p>
          <a:pPr marL="0" lvl="0" indent="0" algn="just" defTabSz="933450">
            <a:lnSpc>
              <a:spcPct val="90000"/>
            </a:lnSpc>
            <a:spcBef>
              <a:spcPct val="0"/>
            </a:spcBef>
            <a:spcAft>
              <a:spcPct val="35000"/>
            </a:spcAft>
            <a:buNone/>
          </a:pPr>
          <a:r>
            <a:rPr lang="en-IN" sz="2100" kern="1200" dirty="0"/>
            <a:t>For 26-30 years since last promotion interval support and Human resources departments has highest and lowest attrition respectively.</a:t>
          </a:r>
        </a:p>
        <a:p>
          <a:pPr marL="0" lvl="0" indent="0" algn="just" defTabSz="933450">
            <a:lnSpc>
              <a:spcPct val="90000"/>
            </a:lnSpc>
            <a:spcBef>
              <a:spcPct val="0"/>
            </a:spcBef>
            <a:spcAft>
              <a:spcPct val="35000"/>
            </a:spcAft>
            <a:buNone/>
          </a:pPr>
          <a:r>
            <a:rPr lang="en-IN" sz="2100" kern="1200" dirty="0"/>
            <a:t>For above 30 years since last promotion interval software and Human resources departments has highest and lowest attrition respectively. </a:t>
          </a:r>
          <a:endParaRPr lang="en-US" sz="2100" kern="1200" dirty="0"/>
        </a:p>
      </dsp:txBody>
      <dsp:txXfrm>
        <a:off x="0" y="0"/>
        <a:ext cx="10077651" cy="60302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103210"/>
          <a:ext cx="11291860" cy="9475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86630" y="217644"/>
          <a:ext cx="521146" cy="5211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1094408" y="4448"/>
          <a:ext cx="10197451" cy="947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1" tIns="100281" rIns="100281" bIns="100281"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1094408" y="4448"/>
        <a:ext cx="10197451" cy="947539"/>
      </dsp:txXfrm>
    </dsp:sp>
    <dsp:sp modelId="{BFC3A43C-BCDB-4217-8A75-CCC1183668B5}">
      <dsp:nvSpPr>
        <dsp:cNvPr id="0" name=""/>
        <dsp:cNvSpPr/>
      </dsp:nvSpPr>
      <dsp:spPr>
        <a:xfrm>
          <a:off x="0" y="1188873"/>
          <a:ext cx="11291860" cy="9475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86630" y="1402069"/>
          <a:ext cx="521146" cy="5211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1094408" y="1188873"/>
          <a:ext cx="10197451" cy="947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1" tIns="100281" rIns="100281" bIns="100281"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1094408" y="1188873"/>
        <a:ext cx="10197451" cy="947539"/>
      </dsp:txXfrm>
    </dsp:sp>
    <dsp:sp modelId="{A8E1718F-77A1-495C-808D-3B6F90B50A14}">
      <dsp:nvSpPr>
        <dsp:cNvPr id="0" name=""/>
        <dsp:cNvSpPr/>
      </dsp:nvSpPr>
      <dsp:spPr>
        <a:xfrm>
          <a:off x="0" y="2373297"/>
          <a:ext cx="11291860" cy="9475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86630" y="2586494"/>
          <a:ext cx="521146" cy="5211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1094408" y="2373297"/>
          <a:ext cx="10197451" cy="947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1" tIns="100281" rIns="100281" bIns="100281"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1094408" y="2373297"/>
        <a:ext cx="10197451" cy="947539"/>
      </dsp:txXfrm>
    </dsp:sp>
    <dsp:sp modelId="{9BEE6CFB-24F9-41CE-B772-C8332367E6E1}">
      <dsp:nvSpPr>
        <dsp:cNvPr id="0" name=""/>
        <dsp:cNvSpPr/>
      </dsp:nvSpPr>
      <dsp:spPr>
        <a:xfrm>
          <a:off x="0" y="3557722"/>
          <a:ext cx="11291860" cy="9475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86630" y="3770918"/>
          <a:ext cx="521146" cy="5211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1094408" y="3557722"/>
          <a:ext cx="10197451" cy="947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1" tIns="100281" rIns="100281" bIns="100281"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1094408" y="3557722"/>
        <a:ext cx="10197451" cy="947539"/>
      </dsp:txXfrm>
    </dsp:sp>
    <dsp:sp modelId="{49E30507-7FF7-4582-BA49-3BE38F2DFCD6}">
      <dsp:nvSpPr>
        <dsp:cNvPr id="0" name=""/>
        <dsp:cNvSpPr/>
      </dsp:nvSpPr>
      <dsp:spPr>
        <a:xfrm>
          <a:off x="0" y="4742146"/>
          <a:ext cx="11291860" cy="9475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86630" y="4955343"/>
          <a:ext cx="521146" cy="5211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1094408" y="4742146"/>
          <a:ext cx="10197451" cy="947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81" tIns="100281" rIns="100281" bIns="100281"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1094408" y="4742146"/>
        <a:ext cx="10197451" cy="94753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53B3-7AEA-4BA7-A935-8D22D89E7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6FEF78-5FDF-47E0-AAE2-3BB6DA76A84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AAFE59-56EB-47B1-BFEC-8FA3A987B65C}"/>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a:extLst>
              <a:ext uri="{FF2B5EF4-FFF2-40B4-BE49-F238E27FC236}">
                <a16:creationId xmlns:a16="http://schemas.microsoft.com/office/drawing/2014/main" id="{81A5DB60-41EB-410A-A76E-F3F560013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A8EF0-BDF3-4786-93C8-71B930653B15}"/>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146051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2DBB-A496-47B4-BEDF-1CB1C87E38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2FB9BE-7992-4D29-8984-3A6217DA10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DB265-9B22-4133-A749-7DDF8FB7CCBF}"/>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a:extLst>
              <a:ext uri="{FF2B5EF4-FFF2-40B4-BE49-F238E27FC236}">
                <a16:creationId xmlns:a16="http://schemas.microsoft.com/office/drawing/2014/main" id="{BB7F1B10-7033-4CAD-B8CD-3B2F0221F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04D28-06E9-4AB0-A938-EA6B795D3C53}"/>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365353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AC3BD-12AB-4AA1-94C3-97B651E4354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E9CC41-8B73-4C41-A045-82A949868C94}"/>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DA2A2-19C6-4847-8EE6-90EC1B9532DF}"/>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a:extLst>
              <a:ext uri="{FF2B5EF4-FFF2-40B4-BE49-F238E27FC236}">
                <a16:creationId xmlns:a16="http://schemas.microsoft.com/office/drawing/2014/main" id="{F47B85A7-2B75-4F44-8485-F277076A2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DD74C-783B-4BFA-A355-F1CDF20B82C9}"/>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1767611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3" y="3085765"/>
            <a:ext cx="11262867"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7"/>
            <a:ext cx="10993547" cy="590321"/>
          </a:xfrm>
        </p:spPr>
        <p:txBody>
          <a:bodyPr anchor="t">
            <a:normAutofit/>
          </a:bodyPr>
          <a:lstStyle>
            <a:lvl1pPr marL="0" indent="0" algn="l">
              <a:buNone/>
              <a:defRPr sz="1600" cap="all">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9"/>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a:xfrm>
            <a:off x="581192" y="5951813"/>
            <a:ext cx="6917211"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9"/>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488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180498"/>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1" y="5956139"/>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9566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6"/>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3043912"/>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7"/>
            <a:ext cx="11029615" cy="600556"/>
          </a:xfrm>
        </p:spPr>
        <p:txBody>
          <a:bodyPr anchor="t">
            <a:normAutofit/>
          </a:bodyPr>
          <a:lstStyle>
            <a:lvl1pPr marL="0" indent="0" algn="l">
              <a:buNone/>
              <a:defRPr sz="1800" cap="all">
                <a:solidFill>
                  <a:schemeClr val="accent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5330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422391"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8053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7708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5"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6673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3509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4" y="5262298"/>
            <a:ext cx="5869987" cy="689515"/>
          </a:xfrm>
        </p:spPr>
        <p:txBody>
          <a:bodyPr anchor="ctr">
            <a:normAutofit/>
          </a:bodyPr>
          <a:lstStyle>
            <a:lvl1pPr marL="0" indent="0" algn="r">
              <a:buNone/>
              <a:defRPr sz="1100">
                <a:solidFill>
                  <a:schemeClr val="bg1"/>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579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579C-A9CF-438B-9FE8-54FD5B1C9C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06F28-2A86-4E0A-B022-FB8FEB4A8C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B0E53-39D5-45BC-9C72-A76EBA25F347}"/>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a:extLst>
              <a:ext uri="{FF2B5EF4-FFF2-40B4-BE49-F238E27FC236}">
                <a16:creationId xmlns:a16="http://schemas.microsoft.com/office/drawing/2014/main" id="{AC8BD1F4-80F4-4C31-B9F7-90EC17D1B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1F867-750D-4F7F-A735-4495191A1CE3}"/>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4003464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9"/>
            <a:ext cx="11029617" cy="598671"/>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3121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3443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2"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2" y="675728"/>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5" y="675728"/>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4" y="5956139"/>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a:xfrm>
            <a:off x="774925" y="5951813"/>
            <a:ext cx="7896279" cy="365125"/>
          </a:xfrm>
        </p:spPr>
        <p:txBody>
          <a:bodyPr/>
          <a:lstStyle/>
          <a:p>
            <a:endParaRPr lang="en-US" dirty="0"/>
          </a:p>
        </p:txBody>
      </p:sp>
      <p:sp>
        <p:nvSpPr>
          <p:cNvPr id="6" name="Slide Number Placeholder 5"/>
          <p:cNvSpPr>
            <a:spLocks noGrp="1"/>
          </p:cNvSpPr>
          <p:nvPr>
            <p:ph type="sldNum" sz="quarter" idx="12"/>
          </p:nvPr>
        </p:nvSpPr>
        <p:spPr>
          <a:xfrm>
            <a:off x="10446616" y="5956139"/>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8733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4321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7973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178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08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1622406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785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145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1048-79A8-4DB2-8278-21B6BACD54EB}"/>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9D5942-C05A-441F-A116-7097805EB19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4ECC66-6552-4AAD-979A-AFEC40326259}"/>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a:extLst>
              <a:ext uri="{FF2B5EF4-FFF2-40B4-BE49-F238E27FC236}">
                <a16:creationId xmlns:a16="http://schemas.microsoft.com/office/drawing/2014/main" id="{41B864C9-3644-420C-9ED3-9E8157A14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F6C46-A311-4534-99E5-0B0D410A6AD2}"/>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8623505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77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1333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3444860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626852-53B5-405D-BA87-302CF6D93EA8}"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5649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30129830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626852-53B5-405D-BA87-302CF6D93EA8}"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38705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18144641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5010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880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91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3109-2059-4911-AB98-7E9655D94F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210EC0-2A26-455D-901B-58B60F1F30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CC3267-455D-46B6-A21B-D9BC233ADF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5DCC16-1D97-4847-B587-272093805B35}"/>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6" name="Footer Placeholder 5">
            <a:extLst>
              <a:ext uri="{FF2B5EF4-FFF2-40B4-BE49-F238E27FC236}">
                <a16:creationId xmlns:a16="http://schemas.microsoft.com/office/drawing/2014/main" id="{CF8D0813-3C16-41BC-8EA4-D7366F3C11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A69F26-CD47-4D7A-8474-2ED8FFADA245}"/>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10139405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392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42917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34017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3763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624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0869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237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7337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23044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44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50C8-CF4A-4F57-83BA-F6ED82A90DB0}"/>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D0E4F-2F8D-472B-B926-AFE0361DB87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A36C31-C772-48C1-A542-77B562C0F6B9}"/>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815CB0-6363-42F2-9CC0-976ED987950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8E3F0F-1F8B-4C39-899E-79E41763E45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9419AA-97FD-4559-9A95-8E06038448B6}"/>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8" name="Footer Placeholder 7">
            <a:extLst>
              <a:ext uri="{FF2B5EF4-FFF2-40B4-BE49-F238E27FC236}">
                <a16:creationId xmlns:a16="http://schemas.microsoft.com/office/drawing/2014/main" id="{F4115FC2-691E-44AE-9FF4-1F4A6CDDA3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0C175A-EC9C-4A71-B1F0-DC72AE9A827D}"/>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20038650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090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6069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8153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635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893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615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15880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55833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9096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399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DFE4-CF9F-415B-BC52-D33AF917E7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8B681F-D436-47A8-B515-84C11DDEA8B0}"/>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4" name="Footer Placeholder 3">
            <a:extLst>
              <a:ext uri="{FF2B5EF4-FFF2-40B4-BE49-F238E27FC236}">
                <a16:creationId xmlns:a16="http://schemas.microsoft.com/office/drawing/2014/main" id="{796EAC8A-EC56-4F1C-8ADD-74B420176E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CDC555-6BCD-4D6F-BADB-7D329519DE79}"/>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16372162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2501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45939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03878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3446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6981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6860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547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8788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86613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8250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3E774-B30F-4A87-9C08-5E16A1069F2D}"/>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3" name="Footer Placeholder 2">
            <a:extLst>
              <a:ext uri="{FF2B5EF4-FFF2-40B4-BE49-F238E27FC236}">
                <a16:creationId xmlns:a16="http://schemas.microsoft.com/office/drawing/2014/main" id="{746076B7-98FE-4C85-8B35-355783B33F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D83246-55CD-492E-8064-AA6C86D2990F}"/>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29611818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9991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71789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25064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90967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6649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5833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0925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21995896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8561987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26852-53B5-405D-BA87-302CF6D93EA8}"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28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9B33-9501-4BBF-B1D1-2F9429347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8F8CA3-87BC-40F9-BB93-424FA4C402B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183755-51AA-4CED-AB97-E9CD760B6C13}"/>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991DC1-0601-4489-B96F-A9773776F5D3}"/>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6" name="Footer Placeholder 5">
            <a:extLst>
              <a:ext uri="{FF2B5EF4-FFF2-40B4-BE49-F238E27FC236}">
                <a16:creationId xmlns:a16="http://schemas.microsoft.com/office/drawing/2014/main" id="{06B48BDA-56BE-48BE-B1CC-0DE6ECB95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A262D6-9440-473D-9080-7774CAD002BD}"/>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24941671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31157640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26852-53B5-405D-BA87-302CF6D93EA8}"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5330086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9961144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33022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19816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1731-2414-51FF-149D-E0FE3D4DE5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8E1264-7B5B-DBEC-A968-6A4BDA8F9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16187E-9870-69FF-3325-7806E4BCB14D}"/>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a:extLst>
              <a:ext uri="{FF2B5EF4-FFF2-40B4-BE49-F238E27FC236}">
                <a16:creationId xmlns:a16="http://schemas.microsoft.com/office/drawing/2014/main" id="{2C9F7DF8-6B17-045A-2416-85F228626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BACFB9-03D8-39CE-F88B-53231A82CC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15862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31CB-A832-8CAA-ED5E-1310B9CEBF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F2775-F3A1-D264-32AF-3808861B9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75790-B528-5AEF-E008-CD165EC2FD13}"/>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a:extLst>
              <a:ext uri="{FF2B5EF4-FFF2-40B4-BE49-F238E27FC236}">
                <a16:creationId xmlns:a16="http://schemas.microsoft.com/office/drawing/2014/main" id="{AB55A5AD-6654-85AE-DD8C-F0DA21457C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34A588-B1B1-AAF4-F019-F3922A08E6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235889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D49F-0171-B3A0-DF35-E83E5C9A28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11F978-90FE-810A-BCA1-E9ACCDA43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DF03D6-F6DC-FE64-9399-80FA0F973AB8}"/>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a:extLst>
              <a:ext uri="{FF2B5EF4-FFF2-40B4-BE49-F238E27FC236}">
                <a16:creationId xmlns:a16="http://schemas.microsoft.com/office/drawing/2014/main" id="{EDF83586-F9CE-0050-FF43-1530443423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755AC9-4B8C-D844-2801-9C67A140171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575791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35F3-3FAB-B261-9657-A04DF8524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CB8F3-71F4-4175-00C2-406459BCA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C9C893-A4AE-4619-9787-5CBEAB6D96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FAF24B-F4F5-3B2F-080E-2029CE56F482}"/>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a:extLst>
              <a:ext uri="{FF2B5EF4-FFF2-40B4-BE49-F238E27FC236}">
                <a16:creationId xmlns:a16="http://schemas.microsoft.com/office/drawing/2014/main" id="{41065B7B-5085-8C47-B062-3180C5FDFD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4EFC61-384B-A655-76F3-ECBA75EB808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9336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A7F1-ED27-8B96-1353-CD7183802B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D157B5-0114-4962-BEFF-3BDAB12DB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5210C5-2E4F-0EF0-AABD-ADCCF2D6A5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E5E133-B5A9-AEB5-36EC-1698A4928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D65EF-E11E-9E0E-E350-03A8E118CF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4A1609-4723-0A8A-0BE6-D11EDEBDEE8C}"/>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8" name="Footer Placeholder 7">
            <a:extLst>
              <a:ext uri="{FF2B5EF4-FFF2-40B4-BE49-F238E27FC236}">
                <a16:creationId xmlns:a16="http://schemas.microsoft.com/office/drawing/2014/main" id="{52E91FF1-6861-2CDC-CFCF-315C1C33FA2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6403462-1DD3-BA40-A266-C0A955FCFCF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8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C87C-88E9-42B5-9C0D-5A202E1D3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617809-D81E-4C8E-BDAB-9E79E7C5E1BD}"/>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8B5814B9-0965-4589-BB2E-7D3B3BC0BDE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CDBB4E-586C-4BA2-A1FB-E7E641503EEE}"/>
              </a:ext>
            </a:extLst>
          </p:cNvPr>
          <p:cNvSpPr>
            <a:spLocks noGrp="1"/>
          </p:cNvSpPr>
          <p:nvPr>
            <p:ph type="dt" sz="half" idx="10"/>
          </p:nvPr>
        </p:nvSpPr>
        <p:spPr/>
        <p:txBody>
          <a:bodyPr/>
          <a:lstStyle/>
          <a:p>
            <a:fld id="{AC62F306-B703-4C19-81F0-AB8892E64220}" type="datetimeFigureOut">
              <a:rPr lang="en-IN" smtClean="0"/>
              <a:pPr/>
              <a:t>20-05-2023</a:t>
            </a:fld>
            <a:endParaRPr lang="en-IN"/>
          </a:p>
        </p:txBody>
      </p:sp>
      <p:sp>
        <p:nvSpPr>
          <p:cNvPr id="6" name="Footer Placeholder 5">
            <a:extLst>
              <a:ext uri="{FF2B5EF4-FFF2-40B4-BE49-F238E27FC236}">
                <a16:creationId xmlns:a16="http://schemas.microsoft.com/office/drawing/2014/main" id="{AC6F06BB-458C-438F-B012-02F7840B42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6984D8-8B89-4885-8186-69F9DDEE921B}"/>
              </a:ext>
            </a:extLst>
          </p:cNvPr>
          <p:cNvSpPr>
            <a:spLocks noGrp="1"/>
          </p:cNvSpPr>
          <p:nvPr>
            <p:ph type="sldNum" sz="quarter" idx="12"/>
          </p:nvPr>
        </p:nvSpPr>
        <p:spPr/>
        <p:txBody>
          <a:bodyPr/>
          <a:lstStyle/>
          <a:p>
            <a:fld id="{87626852-53B5-405D-BA87-302CF6D93EA8}" type="slidenum">
              <a:rPr lang="en-IN" smtClean="0"/>
              <a:pPr/>
              <a:t>‹#›</a:t>
            </a:fld>
            <a:endParaRPr lang="en-IN"/>
          </a:p>
        </p:txBody>
      </p:sp>
    </p:spTree>
    <p:extLst>
      <p:ext uri="{BB962C8B-B14F-4D97-AF65-F5344CB8AC3E}">
        <p14:creationId xmlns:p14="http://schemas.microsoft.com/office/powerpoint/2010/main" val="27332848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539A-2755-89C5-1248-BF0E4B47BC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2E5683-9EC0-A85E-F383-C9C3848F2555}"/>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a:extLst>
              <a:ext uri="{FF2B5EF4-FFF2-40B4-BE49-F238E27FC236}">
                <a16:creationId xmlns:a16="http://schemas.microsoft.com/office/drawing/2014/main" id="{DE34E916-3DF3-05D6-2F3B-1A44FED0842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2C4DDC-BAB9-3B56-A53A-E815E19DBAC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1636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64101-608E-594C-AD08-30CA7E60620A}"/>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3" name="Footer Placeholder 2">
            <a:extLst>
              <a:ext uri="{FF2B5EF4-FFF2-40B4-BE49-F238E27FC236}">
                <a16:creationId xmlns:a16="http://schemas.microsoft.com/office/drawing/2014/main" id="{FF04A880-C609-DE09-0836-0E6982C65E3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EC6ED50-2DD4-E666-A663-E410889428A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2989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25C6-2E8F-7DA0-FEAC-C007F20E7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D1556E-3793-8C42-70E7-606BADC90D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06F238-6BB0-6D88-C352-459C2B12E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B82AF-8DB1-9878-C3C2-1891405BD7C8}"/>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a:extLst>
              <a:ext uri="{FF2B5EF4-FFF2-40B4-BE49-F238E27FC236}">
                <a16:creationId xmlns:a16="http://schemas.microsoft.com/office/drawing/2014/main" id="{79C8565F-845F-F1C8-9263-C416BE9ABD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32F94D-8066-6907-BFCF-6AE61B2590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16100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8F22-B620-4657-D120-A954B7596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2B10B2-121E-31FE-9ECA-EC95FE2C5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2D9C97-F893-3877-E816-6B56E53EC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705D6-78A1-CC8A-E04E-3A1CAE4A04CF}"/>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a:extLst>
              <a:ext uri="{FF2B5EF4-FFF2-40B4-BE49-F238E27FC236}">
                <a16:creationId xmlns:a16="http://schemas.microsoft.com/office/drawing/2014/main" id="{DC53AD49-E94E-E06B-5A0F-32DDFE4434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967DE3-97A2-D385-544C-CC9644A4A3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77085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62F4-E236-B0C0-ABA3-B8ABFB653F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66C454-49B0-2B65-315D-0030B77B8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7BDC32-AF3A-9F0A-D716-615D56757D28}"/>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a:extLst>
              <a:ext uri="{FF2B5EF4-FFF2-40B4-BE49-F238E27FC236}">
                <a16:creationId xmlns:a16="http://schemas.microsoft.com/office/drawing/2014/main" id="{3910364E-BC73-A3F7-A1DB-677EDF4B2A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93263-FB5D-AA29-6222-D5D27ABE47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658179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881391-351A-F138-647B-A1B961B46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0A252B-54A9-5E43-B5D1-5DE16127B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8D1B56-6DE8-FB23-CE91-B05DBB6A460A}"/>
              </a:ext>
            </a:extLst>
          </p:cNvPr>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a:extLst>
              <a:ext uri="{FF2B5EF4-FFF2-40B4-BE49-F238E27FC236}">
                <a16:creationId xmlns:a16="http://schemas.microsoft.com/office/drawing/2014/main" id="{47D36364-2829-0F4B-8D99-33A49B10F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559F32-657D-EB84-BC59-9BB6DD6449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991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jp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theme" Target="../theme/theme5.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6.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7.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E551F-BFA5-4960-B52B-6B69D247B8D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3BB538-5681-4F5B-AA4B-FE89F48D3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8ED0B3-F0B2-4E12-B64F-AEB197AD3E8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2F306-B703-4C19-81F0-AB8892E64220}" type="datetimeFigureOut">
              <a:rPr lang="en-IN" smtClean="0"/>
              <a:pPr/>
              <a:t>20-05-2023</a:t>
            </a:fld>
            <a:endParaRPr lang="en-IN"/>
          </a:p>
        </p:txBody>
      </p:sp>
      <p:sp>
        <p:nvSpPr>
          <p:cNvPr id="5" name="Footer Placeholder 4">
            <a:extLst>
              <a:ext uri="{FF2B5EF4-FFF2-40B4-BE49-F238E27FC236}">
                <a16:creationId xmlns:a16="http://schemas.microsoft.com/office/drawing/2014/main" id="{E7ACB874-C1DC-4DDB-AC06-B5778DEA777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F184C2-E470-4913-9CD3-8F3D388A422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26852-53B5-405D-BA87-302CF6D93EA8}" type="slidenum">
              <a:rPr lang="en-IN" smtClean="0"/>
              <a:pPr/>
              <a:t>‹#›</a:t>
            </a:fld>
            <a:endParaRPr lang="en-IN"/>
          </a:p>
        </p:txBody>
      </p:sp>
    </p:spTree>
    <p:extLst>
      <p:ext uri="{BB962C8B-B14F-4D97-AF65-F5344CB8AC3E}">
        <p14:creationId xmlns:p14="http://schemas.microsoft.com/office/powerpoint/2010/main" val="266170255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5956139"/>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5/20/2023</a:t>
            </a:fld>
            <a:endParaRPr lang="en-US" dirty="0"/>
          </a:p>
        </p:txBody>
      </p:sp>
      <p:sp>
        <p:nvSpPr>
          <p:cNvPr id="5" name="Footer Placeholder 4"/>
          <p:cNvSpPr>
            <a:spLocks noGrp="1"/>
          </p:cNvSpPr>
          <p:nvPr>
            <p:ph type="ftr" sz="quarter" idx="3"/>
          </p:nvPr>
        </p:nvSpPr>
        <p:spPr>
          <a:xfrm>
            <a:off x="581192" y="5951813"/>
            <a:ext cx="6917211"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1" y="5956139"/>
            <a:ext cx="1052511"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5"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52879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457189"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62F306-B703-4C19-81F0-AB8892E64220}" type="datetimeFigureOut">
              <a:rPr lang="en-IN" smtClean="0"/>
              <a:pPr/>
              <a:t>20-05-2023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626852-53B5-405D-BA87-302CF6D93EA8}" type="slidenum">
              <a:rPr lang="en-IN" smtClean="0"/>
              <a:pPr/>
              <a:t>‹#›</a:t>
            </a:fld>
            <a:endParaRPr lang="en-IN"/>
          </a:p>
        </p:txBody>
      </p:sp>
    </p:spTree>
    <p:extLst>
      <p:ext uri="{BB962C8B-B14F-4D97-AF65-F5344CB8AC3E}">
        <p14:creationId xmlns:p14="http://schemas.microsoft.com/office/powerpoint/2010/main" val="134172488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62F306-B703-4C19-81F0-AB8892E64220}" type="datetimeFigureOut">
              <a:rPr lang="en-IN" smtClean="0"/>
              <a:pPr/>
              <a:t>20-05-2023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7626852-53B5-405D-BA87-302CF6D93EA8}"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37759"/>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C62F306-B703-4C19-81F0-AB8892E64220}" type="datetimeFigureOut">
              <a:rPr lang="en-IN" smtClean="0"/>
              <a:pPr/>
              <a:t>20-05-2023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626852-53B5-405D-BA87-302CF6D93EA8}" type="slidenum">
              <a:rPr lang="en-IN" smtClean="0"/>
              <a:pPr/>
              <a:t>‹#›</a:t>
            </a:fld>
            <a:endParaRPr lang="en-IN"/>
          </a:p>
        </p:txBody>
      </p:sp>
    </p:spTree>
    <p:extLst>
      <p:ext uri="{BB962C8B-B14F-4D97-AF65-F5344CB8AC3E}">
        <p14:creationId xmlns:p14="http://schemas.microsoft.com/office/powerpoint/2010/main" val="3960909846"/>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C62F306-B703-4C19-81F0-AB8892E64220}" type="datetimeFigureOut">
              <a:rPr lang="en-IN" smtClean="0"/>
              <a:pPr/>
              <a:t>20-05-2023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7626852-53B5-405D-BA87-302CF6D93EA8}" type="slidenum">
              <a:rPr lang="en-IN" smtClean="0"/>
              <a:pPr/>
              <a:t>‹#›</a:t>
            </a:fld>
            <a:endParaRPr lang="en-IN"/>
          </a:p>
        </p:txBody>
      </p:sp>
    </p:spTree>
    <p:extLst>
      <p:ext uri="{BB962C8B-B14F-4D97-AF65-F5344CB8AC3E}">
        <p14:creationId xmlns:p14="http://schemas.microsoft.com/office/powerpoint/2010/main" val="3814443430"/>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78778-EFF1-A38C-FD6F-8D5A896904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4A01C-DDEE-77D3-CB43-B0023EC7B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64CAA-4FF1-E479-BCB1-E6877ACC7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2F306-B703-4C19-81F0-AB8892E64220}" type="datetimeFigureOut">
              <a:rPr lang="en-IN" smtClean="0"/>
              <a:pPr/>
              <a:t>20-05-2023</a:t>
            </a:fld>
            <a:endParaRPr lang="en-IN"/>
          </a:p>
        </p:txBody>
      </p:sp>
      <p:sp>
        <p:nvSpPr>
          <p:cNvPr id="5" name="Footer Placeholder 4">
            <a:extLst>
              <a:ext uri="{FF2B5EF4-FFF2-40B4-BE49-F238E27FC236}">
                <a16:creationId xmlns:a16="http://schemas.microsoft.com/office/drawing/2014/main" id="{2592F275-4B70-E9F0-117D-777D2E546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AD8487-403E-9905-373B-F367B5FAE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26852-53B5-405D-BA87-302CF6D93EA8}" type="slidenum">
              <a:rPr lang="en-IN" smtClean="0"/>
              <a:pPr/>
              <a:t>‹#›</a:t>
            </a:fld>
            <a:endParaRPr lang="en-IN"/>
          </a:p>
        </p:txBody>
      </p:sp>
    </p:spTree>
    <p:extLst>
      <p:ext uri="{BB962C8B-B14F-4D97-AF65-F5344CB8AC3E}">
        <p14:creationId xmlns:p14="http://schemas.microsoft.com/office/powerpoint/2010/main" val="766640542"/>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4.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5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5.png"/><Relationship Id="rId7" Type="http://schemas.openxmlformats.org/officeDocument/2006/relationships/diagramColors" Target="../diagrams/colors4.xml"/><Relationship Id="rId2" Type="http://schemas.openxmlformats.org/officeDocument/2006/relationships/image" Target="../media/image24.png"/><Relationship Id="rId1" Type="http://schemas.openxmlformats.org/officeDocument/2006/relationships/slideLayout" Target="../slideLayouts/slideLayout5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7.png"/><Relationship Id="rId1" Type="http://schemas.openxmlformats.org/officeDocument/2006/relationships/slideLayout" Target="../slideLayouts/slideLayout5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cherlund.blogspot.com/2018/01/ai-and-machine-learning-give-new.html" TargetMode="External"/><Relationship Id="rId2" Type="http://schemas.openxmlformats.org/officeDocument/2006/relationships/image" Target="../media/image43.jp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5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8EB253-F219-CE15-FF57-10E18F518E18}"/>
              </a:ext>
            </a:extLst>
          </p:cNvPr>
          <p:cNvPicPr>
            <a:picLocks noChangeAspect="1"/>
          </p:cNvPicPr>
          <p:nvPr/>
        </p:nvPicPr>
        <p:blipFill>
          <a:blip r:embed="rId2"/>
          <a:stretch>
            <a:fillRect/>
          </a:stretch>
        </p:blipFill>
        <p:spPr>
          <a:xfrm>
            <a:off x="1733710" y="965628"/>
            <a:ext cx="6795511" cy="3565181"/>
          </a:xfrm>
          <a:prstGeom prst="rect">
            <a:avLst/>
          </a:prstGeom>
        </p:spPr>
      </p:pic>
      <p:sp>
        <p:nvSpPr>
          <p:cNvPr id="4" name="TextBox 3">
            <a:extLst>
              <a:ext uri="{FF2B5EF4-FFF2-40B4-BE49-F238E27FC236}">
                <a16:creationId xmlns:a16="http://schemas.microsoft.com/office/drawing/2014/main" id="{59F0F81E-990F-1531-7800-A2E9BF89D55D}"/>
              </a:ext>
            </a:extLst>
          </p:cNvPr>
          <p:cNvSpPr txBox="1"/>
          <p:nvPr/>
        </p:nvSpPr>
        <p:spPr>
          <a:xfrm>
            <a:off x="5944838" y="4346143"/>
            <a:ext cx="6097604" cy="369332"/>
          </a:xfrm>
          <a:prstGeom prst="rect">
            <a:avLst/>
          </a:prstGeom>
          <a:noFill/>
        </p:spPr>
        <p:txBody>
          <a:bodyPr wrap="square">
            <a:spAutoFit/>
          </a:bodyPr>
          <a:lstStyle/>
          <a:p>
            <a:r>
              <a:rPr lang="en-IN" dirty="0">
                <a:solidFill>
                  <a:schemeClr val="bg1">
                    <a:lumMod val="50000"/>
                  </a:schemeClr>
                </a:solidFill>
              </a:rPr>
              <a:t>EMPLOYEE RETENTION</a:t>
            </a:r>
          </a:p>
        </p:txBody>
      </p:sp>
    </p:spTree>
    <p:extLst>
      <p:ext uri="{BB962C8B-B14F-4D97-AF65-F5344CB8AC3E}">
        <p14:creationId xmlns:p14="http://schemas.microsoft.com/office/powerpoint/2010/main" val="427305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44B3BE5-FB46-C286-5D72-E0512EDB7251}"/>
              </a:ext>
            </a:extLst>
          </p:cNvPr>
          <p:cNvSpPr/>
          <p:nvPr/>
        </p:nvSpPr>
        <p:spPr>
          <a:xfrm>
            <a:off x="6679932" y="673769"/>
            <a:ext cx="5428648" cy="5755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B2B25FF5-2887-78A8-57C6-3EB76722D908}"/>
              </a:ext>
            </a:extLst>
          </p:cNvPr>
          <p:cNvSpPr txBox="1">
            <a:spLocks/>
          </p:cNvSpPr>
          <p:nvPr/>
        </p:nvSpPr>
        <p:spPr>
          <a:xfrm>
            <a:off x="7473348" y="869042"/>
            <a:ext cx="4218139" cy="1597228"/>
          </a:xfrm>
          <a:prstGeom prst="rect">
            <a:avLst/>
          </a:prstGeom>
        </p:spPr>
        <p:txBody>
          <a:bodyPr>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a:latin typeface="Amasis MT Pro Medium" panose="02040604050005020304" pitchFamily="18" charset="0"/>
              </a:rPr>
              <a:t>Insights from KPI 3:</a:t>
            </a:r>
            <a:endParaRPr lang="en-IN" sz="5400" b="1" dirty="0">
              <a:latin typeface="Amasis MT Pro Medium" panose="02040604050005020304" pitchFamily="18" charset="0"/>
            </a:endParaRPr>
          </a:p>
        </p:txBody>
      </p:sp>
      <p:graphicFrame>
        <p:nvGraphicFramePr>
          <p:cNvPr id="7" name="Content Placeholder 2">
            <a:extLst>
              <a:ext uri="{FF2B5EF4-FFF2-40B4-BE49-F238E27FC236}">
                <a16:creationId xmlns:a16="http://schemas.microsoft.com/office/drawing/2014/main" id="{4F923479-C2D4-3564-12FE-112238886119}"/>
              </a:ext>
            </a:extLst>
          </p:cNvPr>
          <p:cNvGraphicFramePr>
            <a:graphicFrameLocks/>
          </p:cNvGraphicFramePr>
          <p:nvPr>
            <p:extLst>
              <p:ext uri="{D42A27DB-BD31-4B8C-83A1-F6EECF244321}">
                <p14:modId xmlns:p14="http://schemas.microsoft.com/office/powerpoint/2010/main" val="3282187007"/>
              </p:ext>
            </p:extLst>
          </p:nvPr>
        </p:nvGraphicFramePr>
        <p:xfrm>
          <a:off x="6981227" y="2659382"/>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Graphical user interface, text, application&#10;&#10;Description automatically generated">
            <a:extLst>
              <a:ext uri="{FF2B5EF4-FFF2-40B4-BE49-F238E27FC236}">
                <a16:creationId xmlns:a16="http://schemas.microsoft.com/office/drawing/2014/main" id="{C467D520-39D1-F73A-156D-A7869D1C4D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30" y="3332747"/>
            <a:ext cx="5141627" cy="3205107"/>
          </a:xfrm>
          <a:prstGeom prst="rect">
            <a:avLst/>
          </a:prstGeom>
        </p:spPr>
      </p:pic>
      <p:pic>
        <p:nvPicPr>
          <p:cNvPr id="12" name="Picture 11">
            <a:extLst>
              <a:ext uri="{FF2B5EF4-FFF2-40B4-BE49-F238E27FC236}">
                <a16:creationId xmlns:a16="http://schemas.microsoft.com/office/drawing/2014/main" id="{556B7726-0567-08C4-E08D-769B82C9493F}"/>
              </a:ext>
            </a:extLst>
          </p:cNvPr>
          <p:cNvPicPr>
            <a:picLocks noChangeAspect="1"/>
          </p:cNvPicPr>
          <p:nvPr/>
        </p:nvPicPr>
        <p:blipFill>
          <a:blip r:embed="rId8"/>
          <a:stretch>
            <a:fillRect/>
          </a:stretch>
        </p:blipFill>
        <p:spPr>
          <a:xfrm>
            <a:off x="218178" y="1077470"/>
            <a:ext cx="6345956" cy="1860647"/>
          </a:xfrm>
          <a:prstGeom prst="rect">
            <a:avLst/>
          </a:prstGeom>
        </p:spPr>
      </p:pic>
    </p:spTree>
    <p:extLst>
      <p:ext uri="{BB962C8B-B14F-4D97-AF65-F5344CB8AC3E}">
        <p14:creationId xmlns:p14="http://schemas.microsoft.com/office/powerpoint/2010/main" val="194662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51" y="222463"/>
            <a:ext cx="5431383" cy="2494615"/>
          </a:xfrm>
        </p:spPr>
        <p:txBody>
          <a:bodyPr>
            <a:normAutofit fontScale="90000"/>
          </a:bodyPr>
          <a:lstStyle/>
          <a:p>
            <a:pPr algn="ctr"/>
            <a:r>
              <a:rPr lang="en-US" sz="4000" dirty="0"/>
              <a:t>KPI 4 :</a:t>
            </a:r>
            <a:br>
              <a:rPr lang="en-US" sz="4000" dirty="0"/>
            </a:br>
            <a:r>
              <a:rPr lang="en-US" sz="4000" dirty="0"/>
              <a:t>Average working years for each Department</a:t>
            </a:r>
          </a:p>
        </p:txBody>
      </p:sp>
      <p:pic>
        <p:nvPicPr>
          <p:cNvPr id="4099" name="Picture 3"/>
          <p:cNvPicPr>
            <a:picLocks noChangeAspect="1" noChangeArrowheads="1"/>
          </p:cNvPicPr>
          <p:nvPr/>
        </p:nvPicPr>
        <p:blipFill>
          <a:blip r:embed="rId2"/>
          <a:srcRect/>
          <a:stretch>
            <a:fillRect/>
          </a:stretch>
        </p:blipFill>
        <p:spPr bwMode="auto">
          <a:xfrm>
            <a:off x="2950938" y="2573385"/>
            <a:ext cx="7500103" cy="347472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Word&#10;&#10;Description automatically generated">
            <a:extLst>
              <a:ext uri="{FF2B5EF4-FFF2-40B4-BE49-F238E27FC236}">
                <a16:creationId xmlns:a16="http://schemas.microsoft.com/office/drawing/2014/main" id="{C281A5B9-59D3-4677-777F-303309A8C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76" y="1265640"/>
            <a:ext cx="5458587" cy="1076475"/>
          </a:xfrm>
          <a:prstGeom prst="rect">
            <a:avLst/>
          </a:prstGeom>
        </p:spPr>
      </p:pic>
      <p:pic>
        <p:nvPicPr>
          <p:cNvPr id="3" name="Picture 2" descr="Graphical user interface, text, application&#10;&#10;Description automatically generated">
            <a:extLst>
              <a:ext uri="{FF2B5EF4-FFF2-40B4-BE49-F238E27FC236}">
                <a16:creationId xmlns:a16="http://schemas.microsoft.com/office/drawing/2014/main" id="{39880437-5B14-2196-2A7B-34847670F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88" y="3145121"/>
            <a:ext cx="3210373" cy="1790951"/>
          </a:xfrm>
          <a:prstGeom prst="rect">
            <a:avLst/>
          </a:prstGeom>
        </p:spPr>
      </p:pic>
      <p:sp>
        <p:nvSpPr>
          <p:cNvPr id="4" name="Rectangle 3">
            <a:extLst>
              <a:ext uri="{FF2B5EF4-FFF2-40B4-BE49-F238E27FC236}">
                <a16:creationId xmlns:a16="http://schemas.microsoft.com/office/drawing/2014/main" id="{7DEA3927-8B4E-6428-1842-7FDA1BD3710F}"/>
              </a:ext>
            </a:extLst>
          </p:cNvPr>
          <p:cNvSpPr/>
          <p:nvPr/>
        </p:nvSpPr>
        <p:spPr>
          <a:xfrm>
            <a:off x="6637944" y="347377"/>
            <a:ext cx="5037501" cy="5842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dirty="0"/>
          </a:p>
        </p:txBody>
      </p:sp>
      <p:graphicFrame>
        <p:nvGraphicFramePr>
          <p:cNvPr id="6" name="Content Placeholder 2">
            <a:extLst>
              <a:ext uri="{FF2B5EF4-FFF2-40B4-BE49-F238E27FC236}">
                <a16:creationId xmlns:a16="http://schemas.microsoft.com/office/drawing/2014/main" id="{A8D6C309-D43C-EA03-642C-83977C624113}"/>
              </a:ext>
            </a:extLst>
          </p:cNvPr>
          <p:cNvGraphicFramePr>
            <a:graphicFrameLocks/>
          </p:cNvGraphicFramePr>
          <p:nvPr>
            <p:extLst>
              <p:ext uri="{D42A27DB-BD31-4B8C-83A1-F6EECF244321}">
                <p14:modId xmlns:p14="http://schemas.microsoft.com/office/powerpoint/2010/main" val="2126865473"/>
              </p:ext>
            </p:extLst>
          </p:nvPr>
        </p:nvGraphicFramePr>
        <p:xfrm>
          <a:off x="6910939" y="2444821"/>
          <a:ext cx="4485373" cy="35476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C0A37A7A-E8D7-CB41-8CC5-80D185185E48}"/>
              </a:ext>
            </a:extLst>
          </p:cNvPr>
          <p:cNvSpPr txBox="1">
            <a:spLocks/>
          </p:cNvSpPr>
          <p:nvPr/>
        </p:nvSpPr>
        <p:spPr>
          <a:xfrm>
            <a:off x="6910942" y="817162"/>
            <a:ext cx="4206657" cy="1524956"/>
          </a:xfrm>
          <a:prstGeom prst="rect">
            <a:avLst/>
          </a:prstGeom>
        </p:spPr>
        <p:txBody>
          <a:bodyPr>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a:latin typeface="Amasis MT Pro Medium" panose="02040604050005020304" pitchFamily="18" charset="0"/>
              </a:rPr>
              <a:t>Insights from KPI 4:</a:t>
            </a:r>
            <a:endParaRPr lang="en-IN" sz="5400" b="1" dirty="0">
              <a:latin typeface="Amasis MT Pro Medium" panose="02040604050005020304" pitchFamily="18" charset="0"/>
            </a:endParaRPr>
          </a:p>
        </p:txBody>
      </p:sp>
    </p:spTree>
    <p:extLst>
      <p:ext uri="{BB962C8B-B14F-4D97-AF65-F5344CB8AC3E}">
        <p14:creationId xmlns:p14="http://schemas.microsoft.com/office/powerpoint/2010/main" val="27645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8347" y="457199"/>
            <a:ext cx="4851800" cy="2266456"/>
          </a:xfrm>
        </p:spPr>
        <p:txBody>
          <a:bodyPr>
            <a:normAutofit fontScale="90000"/>
          </a:bodyPr>
          <a:lstStyle/>
          <a:p>
            <a:r>
              <a:rPr lang="en-US" dirty="0"/>
              <a:t>KPI 5 :</a:t>
            </a:r>
            <a:br>
              <a:rPr lang="en-US" dirty="0"/>
            </a:br>
            <a:r>
              <a:rPr lang="en-US" dirty="0"/>
              <a:t>Job Role vs Work</a:t>
            </a:r>
            <a:br>
              <a:rPr lang="en-US" dirty="0"/>
            </a:br>
            <a:r>
              <a:rPr lang="en-US" dirty="0"/>
              <a:t> life balance</a:t>
            </a:r>
          </a:p>
        </p:txBody>
      </p:sp>
      <p:pic>
        <p:nvPicPr>
          <p:cNvPr id="2" name="Picture 1" descr="Table&#10;&#10;Description automatically generated">
            <a:extLst>
              <a:ext uri="{FF2B5EF4-FFF2-40B4-BE49-F238E27FC236}">
                <a16:creationId xmlns:a16="http://schemas.microsoft.com/office/drawing/2014/main" id="{AE2C173B-C853-864C-31E8-89B4CC314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147" y="616017"/>
            <a:ext cx="6516304" cy="57847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E9833834-6D2F-8A7C-34EA-7CEB1B77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29" y="1364421"/>
            <a:ext cx="5601483" cy="2064579"/>
          </a:xfrm>
          <a:prstGeom prst="rect">
            <a:avLst/>
          </a:prstGeom>
        </p:spPr>
      </p:pic>
      <p:graphicFrame>
        <p:nvGraphicFramePr>
          <p:cNvPr id="6" name="Content Placeholder 2">
            <a:extLst>
              <a:ext uri="{FF2B5EF4-FFF2-40B4-BE49-F238E27FC236}">
                <a16:creationId xmlns:a16="http://schemas.microsoft.com/office/drawing/2014/main" id="{6F3D2FFA-4BD4-E3F1-7F96-A18B094AECA6}"/>
              </a:ext>
            </a:extLst>
          </p:cNvPr>
          <p:cNvGraphicFramePr>
            <a:graphicFrameLocks/>
          </p:cNvGraphicFramePr>
          <p:nvPr>
            <p:extLst>
              <p:ext uri="{D42A27DB-BD31-4B8C-83A1-F6EECF244321}">
                <p14:modId xmlns:p14="http://schemas.microsoft.com/office/powerpoint/2010/main" val="3085089575"/>
              </p:ext>
            </p:extLst>
          </p:nvPr>
        </p:nvGraphicFramePr>
        <p:xfrm>
          <a:off x="6631810" y="1848055"/>
          <a:ext cx="4702577" cy="4242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
            <a:extLst>
              <a:ext uri="{FF2B5EF4-FFF2-40B4-BE49-F238E27FC236}">
                <a16:creationId xmlns:a16="http://schemas.microsoft.com/office/drawing/2014/main" id="{AA8785A8-9DC0-D97F-F574-99FDD9D29BE4}"/>
              </a:ext>
            </a:extLst>
          </p:cNvPr>
          <p:cNvSpPr txBox="1">
            <a:spLocks/>
          </p:cNvSpPr>
          <p:nvPr/>
        </p:nvSpPr>
        <p:spPr>
          <a:xfrm>
            <a:off x="6631805" y="394636"/>
            <a:ext cx="4203019" cy="1534123"/>
          </a:xfrm>
          <a:prstGeom prst="rect">
            <a:avLst/>
          </a:prstGeom>
        </p:spPr>
        <p:txBody>
          <a:bodyPr>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a:latin typeface="Amasis MT Pro Medium" panose="02040604050005020304" pitchFamily="18" charset="0"/>
              </a:rPr>
              <a:t>Insights from KPI 5:</a:t>
            </a:r>
            <a:endParaRPr lang="en-IN" sz="5400" b="1" dirty="0">
              <a:latin typeface="Amasis MT Pro Medium" panose="02040604050005020304" pitchFamily="18" charset="0"/>
            </a:endParaRPr>
          </a:p>
        </p:txBody>
      </p:sp>
      <p:pic>
        <p:nvPicPr>
          <p:cNvPr id="12" name="Picture 11" descr="Table&#10;&#10;Description automatically generated with low confidence">
            <a:extLst>
              <a:ext uri="{FF2B5EF4-FFF2-40B4-BE49-F238E27FC236}">
                <a16:creationId xmlns:a16="http://schemas.microsoft.com/office/drawing/2014/main" id="{DC0F90E8-801D-66F5-DE42-ED947E6370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408" y="4166582"/>
            <a:ext cx="5649113" cy="2301599"/>
          </a:xfrm>
          <a:prstGeom prst="rect">
            <a:avLst/>
          </a:prstGeom>
        </p:spPr>
      </p:pic>
    </p:spTree>
    <p:extLst>
      <p:ext uri="{BB962C8B-B14F-4D97-AF65-F5344CB8AC3E}">
        <p14:creationId xmlns:p14="http://schemas.microsoft.com/office/powerpoint/2010/main" val="278844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09" y="235135"/>
            <a:ext cx="3916089" cy="2573383"/>
          </a:xfrm>
        </p:spPr>
        <p:txBody>
          <a:bodyPr>
            <a:noAutofit/>
          </a:bodyPr>
          <a:lstStyle/>
          <a:p>
            <a:r>
              <a:rPr lang="en-US" sz="3600" dirty="0"/>
              <a:t>KPI 6 :</a:t>
            </a:r>
            <a:br>
              <a:rPr lang="en-US" sz="3600" dirty="0"/>
            </a:br>
            <a:r>
              <a:rPr lang="en-US" sz="3600" dirty="0"/>
              <a:t>Attrition rate </a:t>
            </a:r>
            <a:r>
              <a:rPr lang="en-US" sz="3600" dirty="0" err="1"/>
              <a:t>vs</a:t>
            </a:r>
            <a:r>
              <a:rPr lang="en-US" sz="3600" dirty="0"/>
              <a:t> Year since last Promotion relation</a:t>
            </a:r>
          </a:p>
        </p:txBody>
      </p:sp>
      <p:pic>
        <p:nvPicPr>
          <p:cNvPr id="7170" name="Picture 2"/>
          <p:cNvPicPr>
            <a:picLocks noChangeAspect="1" noChangeArrowheads="1"/>
          </p:cNvPicPr>
          <p:nvPr/>
        </p:nvPicPr>
        <p:blipFill>
          <a:blip r:embed="rId2"/>
          <a:srcRect/>
          <a:stretch>
            <a:fillRect/>
          </a:stretch>
        </p:blipFill>
        <p:spPr bwMode="auto">
          <a:xfrm>
            <a:off x="5053400" y="500064"/>
            <a:ext cx="6376603" cy="590073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B0EC6C-98CF-AC6B-64D3-B0DC8BC3168B}"/>
              </a:ext>
            </a:extLst>
          </p:cNvPr>
          <p:cNvSpPr txBox="1">
            <a:spLocks/>
          </p:cNvSpPr>
          <p:nvPr/>
        </p:nvSpPr>
        <p:spPr>
          <a:xfrm>
            <a:off x="1915427" y="105882"/>
            <a:ext cx="8226379" cy="611204"/>
          </a:xfrm>
          <a:prstGeom prst="rect">
            <a:avLst/>
          </a:prstGeom>
        </p:spPr>
        <p:txBody>
          <a:bodyPr>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dirty="0">
                <a:latin typeface="Amasis MT Pro Medium" panose="02040604050005020304" pitchFamily="18" charset="0"/>
              </a:rPr>
              <a:t>Insights from KPI 6:</a:t>
            </a:r>
          </a:p>
        </p:txBody>
      </p:sp>
      <p:graphicFrame>
        <p:nvGraphicFramePr>
          <p:cNvPr id="8" name="Content Placeholder 2">
            <a:extLst>
              <a:ext uri="{FF2B5EF4-FFF2-40B4-BE49-F238E27FC236}">
                <a16:creationId xmlns:a16="http://schemas.microsoft.com/office/drawing/2014/main" id="{1BB34552-DD1F-02B3-C019-9B206AD164DF}"/>
              </a:ext>
            </a:extLst>
          </p:cNvPr>
          <p:cNvGraphicFramePr>
            <a:graphicFrameLocks/>
          </p:cNvGraphicFramePr>
          <p:nvPr>
            <p:extLst>
              <p:ext uri="{D42A27DB-BD31-4B8C-83A1-F6EECF244321}">
                <p14:modId xmlns:p14="http://schemas.microsoft.com/office/powerpoint/2010/main" val="471409270"/>
              </p:ext>
            </p:extLst>
          </p:nvPr>
        </p:nvGraphicFramePr>
        <p:xfrm>
          <a:off x="1828800" y="827775"/>
          <a:ext cx="10077651" cy="6030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48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0FBF8-6170-74A2-3F5C-7D0DD02D8CE8}"/>
              </a:ext>
            </a:extLst>
          </p:cNvPr>
          <p:cNvPicPr>
            <a:picLocks noChangeAspect="1"/>
          </p:cNvPicPr>
          <p:nvPr/>
        </p:nvPicPr>
        <p:blipFill>
          <a:blip r:embed="rId2"/>
          <a:stretch>
            <a:fillRect/>
          </a:stretch>
        </p:blipFill>
        <p:spPr>
          <a:xfrm>
            <a:off x="924237" y="995361"/>
            <a:ext cx="6166167" cy="2133711"/>
          </a:xfrm>
          <a:prstGeom prst="rect">
            <a:avLst/>
          </a:prstGeom>
        </p:spPr>
      </p:pic>
      <p:pic>
        <p:nvPicPr>
          <p:cNvPr id="5" name="Picture 4">
            <a:extLst>
              <a:ext uri="{FF2B5EF4-FFF2-40B4-BE49-F238E27FC236}">
                <a16:creationId xmlns:a16="http://schemas.microsoft.com/office/drawing/2014/main" id="{AF74DFA1-31DA-5283-FFC4-CE9F432F7141}"/>
              </a:ext>
            </a:extLst>
          </p:cNvPr>
          <p:cNvPicPr>
            <a:picLocks noChangeAspect="1"/>
          </p:cNvPicPr>
          <p:nvPr/>
        </p:nvPicPr>
        <p:blipFill>
          <a:blip r:embed="rId3"/>
          <a:stretch>
            <a:fillRect/>
          </a:stretch>
        </p:blipFill>
        <p:spPr>
          <a:xfrm>
            <a:off x="3233065" y="4176791"/>
            <a:ext cx="4705592" cy="2178163"/>
          </a:xfrm>
          <a:prstGeom prst="rect">
            <a:avLst/>
          </a:prstGeom>
        </p:spPr>
      </p:pic>
    </p:spTree>
    <p:extLst>
      <p:ext uri="{BB962C8B-B14F-4D97-AF65-F5344CB8AC3E}">
        <p14:creationId xmlns:p14="http://schemas.microsoft.com/office/powerpoint/2010/main" val="11453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0AE5DA-AB7E-9B6B-B3F5-31E33F7D1C20}"/>
              </a:ext>
            </a:extLst>
          </p:cNvPr>
          <p:cNvPicPr>
            <a:picLocks noChangeAspect="1"/>
          </p:cNvPicPr>
          <p:nvPr/>
        </p:nvPicPr>
        <p:blipFill>
          <a:blip r:embed="rId2"/>
          <a:stretch>
            <a:fillRect/>
          </a:stretch>
        </p:blipFill>
        <p:spPr>
          <a:xfrm>
            <a:off x="1" y="-1"/>
            <a:ext cx="12060458" cy="70168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0704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442762" y="105087"/>
            <a:ext cx="11099189" cy="809313"/>
          </a:xfrm>
        </p:spPr>
        <p:txBody>
          <a:bodyPr>
            <a:normAutofit fontScale="90000"/>
          </a:bodyPr>
          <a:lstStyle/>
          <a:p>
            <a:pPr algn="ctr" defTabSz="941808"/>
            <a:r>
              <a:rPr lang="en-IN" sz="6180" dirty="0">
                <a:solidFill>
                  <a:schemeClr val="tx1"/>
                </a:solidFill>
                <a:latin typeface="Amasis MT Pro Medium" panose="02040604050005020304" pitchFamily="18" charset="0"/>
              </a:rPr>
              <a:t>Steps to Reduce Attrition:</a:t>
            </a:r>
            <a:endParaRPr lang="en-IN" dirty="0">
              <a:latin typeface="Amasis MT Pro Medium" panose="02040604050005020304" pitchFamily="18" charset="0"/>
            </a:endParaRPr>
          </a:p>
        </p:txBody>
      </p:sp>
      <p:graphicFrame>
        <p:nvGraphicFramePr>
          <p:cNvPr id="8" name="Text Placeholder 2">
            <a:extLst>
              <a:ext uri="{FF2B5EF4-FFF2-40B4-BE49-F238E27FC236}">
                <a16:creationId xmlns:a16="http://schemas.microsoft.com/office/drawing/2014/main" id="{DADB058B-11AC-EB58-442C-A64C25F2A223}"/>
              </a:ext>
            </a:extLst>
          </p:cNvPr>
          <p:cNvGraphicFramePr/>
          <p:nvPr>
            <p:extLst>
              <p:ext uri="{D42A27DB-BD31-4B8C-83A1-F6EECF244321}">
                <p14:modId xmlns:p14="http://schemas.microsoft.com/office/powerpoint/2010/main" val="3469248873"/>
              </p:ext>
            </p:extLst>
          </p:nvPr>
        </p:nvGraphicFramePr>
        <p:xfrm>
          <a:off x="643466" y="1058778"/>
          <a:ext cx="11291860" cy="5694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7C6C-FFD7-48E9-BDF1-F763FF6671D4}"/>
              </a:ext>
            </a:extLst>
          </p:cNvPr>
          <p:cNvSpPr>
            <a:spLocks noGrp="1"/>
          </p:cNvSpPr>
          <p:nvPr>
            <p:ph type="title"/>
          </p:nvPr>
        </p:nvSpPr>
        <p:spPr>
          <a:xfrm>
            <a:off x="1045370" y="457200"/>
            <a:ext cx="3932237" cy="1600200"/>
          </a:xfrm>
        </p:spPr>
        <p:txBody>
          <a:bodyPr>
            <a:normAutofit/>
          </a:bodyPr>
          <a:lstStyle/>
          <a:p>
            <a:pPr algn="ctr"/>
            <a:r>
              <a:rPr lang="en-IN" sz="2800" b="1" dirty="0">
                <a:latin typeface="Bahnschrift Condensed" panose="020B0502040204020203" pitchFamily="34" charset="0"/>
              </a:rPr>
              <a:t>Project Name:</a:t>
            </a:r>
            <a:br>
              <a:rPr lang="en-IN" dirty="0">
                <a:latin typeface="Bahnschrift Condensed" panose="020B0502040204020203" pitchFamily="34" charset="0"/>
              </a:rPr>
            </a:br>
            <a:r>
              <a:rPr lang="en-IN" dirty="0">
                <a:latin typeface="Bahnschrift Condensed" panose="020B0502040204020203" pitchFamily="34" charset="0"/>
                <a:cs typeface="Arial" panose="020B0604020202020204" pitchFamily="34" charset="0"/>
              </a:rPr>
              <a:t>HR Analytics –</a:t>
            </a:r>
            <a:br>
              <a:rPr lang="en-IN" dirty="0">
                <a:latin typeface="Bahnschrift Condensed" panose="020B0502040204020203" pitchFamily="34" charset="0"/>
                <a:cs typeface="Arial" panose="020B0604020202020204" pitchFamily="34" charset="0"/>
              </a:rPr>
            </a:br>
            <a:r>
              <a:rPr lang="en-IN" dirty="0">
                <a:latin typeface="Bahnschrift Condensed" panose="020B0502040204020203" pitchFamily="34" charset="0"/>
                <a:cs typeface="Arial" panose="020B0604020202020204" pitchFamily="34" charset="0"/>
              </a:rPr>
              <a:t>Employee Retention</a:t>
            </a:r>
            <a:endParaRPr lang="en-IN" dirty="0">
              <a:latin typeface="Bahnschrift Condensed" panose="020B0502040204020203" pitchFamily="34" charset="0"/>
            </a:endParaRPr>
          </a:p>
        </p:txBody>
      </p:sp>
      <p:pic>
        <p:nvPicPr>
          <p:cNvPr id="6" name="Picture Placeholder 5">
            <a:extLst>
              <a:ext uri="{FF2B5EF4-FFF2-40B4-BE49-F238E27FC236}">
                <a16:creationId xmlns:a16="http://schemas.microsoft.com/office/drawing/2014/main" id="{A91A7949-BB9F-464A-9863-2CA105FC642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p:pic>
      <p:sp>
        <p:nvSpPr>
          <p:cNvPr id="4" name="Text Placeholder 3">
            <a:extLst>
              <a:ext uri="{FF2B5EF4-FFF2-40B4-BE49-F238E27FC236}">
                <a16:creationId xmlns:a16="http://schemas.microsoft.com/office/drawing/2014/main" id="{26768AC3-72C2-4F61-8D00-4114033E141B}"/>
              </a:ext>
            </a:extLst>
          </p:cNvPr>
          <p:cNvSpPr>
            <a:spLocks noGrp="1"/>
          </p:cNvSpPr>
          <p:nvPr>
            <p:ph type="body" sz="half" idx="2"/>
          </p:nvPr>
        </p:nvSpPr>
        <p:spPr>
          <a:xfrm>
            <a:off x="829205" y="2331307"/>
            <a:ext cx="4251196" cy="3863547"/>
          </a:xfrm>
        </p:spPr>
        <p:txBody>
          <a:bodyPr>
            <a:normAutofit/>
          </a:bodyPr>
          <a:lstStyle/>
          <a:p>
            <a:pPr algn="ctr"/>
            <a:r>
              <a:rPr lang="en-IN" sz="1800" b="1" dirty="0"/>
              <a:t>Mentor</a:t>
            </a:r>
            <a:r>
              <a:rPr lang="en-IN" sz="1800" dirty="0"/>
              <a:t> : </a:t>
            </a:r>
            <a:r>
              <a:rPr lang="en-IN" sz="1800" b="1" dirty="0">
                <a:latin typeface="Arial" panose="020B0604020202020204" pitchFamily="34" charset="0"/>
                <a:cs typeface="Arial" panose="020B0604020202020204" pitchFamily="34" charset="0"/>
              </a:rPr>
              <a:t>Dipti Sinha</a:t>
            </a:r>
          </a:p>
          <a:p>
            <a:pPr algn="ctr"/>
            <a:r>
              <a:rPr lang="en-IN" sz="1800" b="1" dirty="0"/>
              <a:t>Project Members :</a:t>
            </a:r>
          </a:p>
          <a:p>
            <a:pPr algn="ctr"/>
            <a:r>
              <a:rPr lang="en-IN" sz="1800" b="1" dirty="0" err="1">
                <a:latin typeface="Arial" panose="020B0604020202020204" pitchFamily="34" charset="0"/>
                <a:cs typeface="Arial" panose="020B0604020202020204" pitchFamily="34" charset="0"/>
              </a:rPr>
              <a:t>Abinaya</a:t>
            </a:r>
            <a:r>
              <a:rPr lang="en-IN" sz="1800" b="1" dirty="0">
                <a:latin typeface="Arial" panose="020B0604020202020204" pitchFamily="34" charset="0"/>
                <a:cs typeface="Arial" panose="020B0604020202020204" pitchFamily="34" charset="0"/>
              </a:rPr>
              <a:t> K R</a:t>
            </a:r>
          </a:p>
          <a:p>
            <a:pPr algn="ctr"/>
            <a:r>
              <a:rPr lang="en-IN" sz="1800" b="1" dirty="0">
                <a:latin typeface="Arial" panose="020B0604020202020204" pitchFamily="34" charset="0"/>
                <a:cs typeface="Arial" panose="020B0604020202020204" pitchFamily="34" charset="0"/>
              </a:rPr>
              <a:t>Aniruddha </a:t>
            </a:r>
            <a:r>
              <a:rPr lang="en-IN" sz="1800" b="1" dirty="0" err="1">
                <a:latin typeface="Arial" panose="020B0604020202020204" pitchFamily="34" charset="0"/>
                <a:cs typeface="Arial" panose="020B0604020202020204" pitchFamily="34" charset="0"/>
              </a:rPr>
              <a:t>Naphad</a:t>
            </a:r>
            <a:endParaRPr lang="en-IN" sz="1800" b="1" dirty="0">
              <a:latin typeface="Arial" panose="020B0604020202020204" pitchFamily="34" charset="0"/>
              <a:cs typeface="Arial" panose="020B0604020202020204" pitchFamily="34" charset="0"/>
            </a:endParaRPr>
          </a:p>
          <a:p>
            <a:pPr algn="ctr"/>
            <a:r>
              <a:rPr lang="en-IN" sz="1800" b="1" dirty="0">
                <a:latin typeface="Arial" panose="020B0604020202020204" pitchFamily="34" charset="0"/>
                <a:cs typeface="Arial" panose="020B0604020202020204" pitchFamily="34" charset="0"/>
              </a:rPr>
              <a:t>Darshan V M</a:t>
            </a:r>
            <a:endParaRPr lang="en-IN" sz="1800" b="1" dirty="0"/>
          </a:p>
          <a:p>
            <a:pPr algn="ctr"/>
            <a:r>
              <a:rPr lang="en-IN" b="1" dirty="0" err="1">
                <a:latin typeface="Arial" panose="020B0604020202020204" pitchFamily="34" charset="0"/>
                <a:cs typeface="Arial" panose="020B0604020202020204" pitchFamily="34" charset="0"/>
              </a:rPr>
              <a:t>Kamble</a:t>
            </a:r>
            <a:r>
              <a:rPr lang="en-IN" b="1" dirty="0">
                <a:latin typeface="Arial" panose="020B0604020202020204" pitchFamily="34" charset="0"/>
                <a:cs typeface="Arial" panose="020B0604020202020204" pitchFamily="34" charset="0"/>
              </a:rPr>
              <a:t> Kiran</a:t>
            </a:r>
          </a:p>
          <a:p>
            <a:pPr algn="ctr"/>
            <a:r>
              <a:rPr lang="en-IN" b="1" dirty="0">
                <a:latin typeface="Arial" panose="020B0604020202020204" pitchFamily="34" charset="0"/>
                <a:cs typeface="Arial" panose="020B0604020202020204" pitchFamily="34" charset="0"/>
              </a:rPr>
              <a:t>Shashank K S</a:t>
            </a:r>
          </a:p>
          <a:p>
            <a:pPr algn="ctr"/>
            <a:r>
              <a:rPr lang="en-IN" b="1" dirty="0">
                <a:latin typeface="Arial" panose="020B0604020202020204" pitchFamily="34" charset="0"/>
                <a:cs typeface="Arial" panose="020B0604020202020204" pitchFamily="34" charset="0"/>
              </a:rPr>
              <a:t>Abhijeet N Patil</a:t>
            </a:r>
          </a:p>
          <a:p>
            <a:pPr algn="ctr"/>
            <a:r>
              <a:rPr lang="en-IN" b="1" dirty="0">
                <a:latin typeface="Arial" panose="020B0604020202020204" pitchFamily="34" charset="0"/>
                <a:cs typeface="Arial" panose="020B0604020202020204" pitchFamily="34" charset="0"/>
              </a:rPr>
              <a:t>Manish Ashok Patil </a:t>
            </a:r>
          </a:p>
        </p:txBody>
      </p:sp>
    </p:spTree>
    <p:extLst>
      <p:ext uri="{BB962C8B-B14F-4D97-AF65-F5344CB8AC3E}">
        <p14:creationId xmlns:p14="http://schemas.microsoft.com/office/powerpoint/2010/main" val="111709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8F4C9B-67C3-B490-C958-E214EC82A9F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6252" y="-914401"/>
            <a:ext cx="12666847" cy="7943299"/>
          </a:xfrm>
          <a:prstGeom prst="rect">
            <a:avLst/>
          </a:prstGeom>
        </p:spPr>
      </p:pic>
      <p:sp>
        <p:nvSpPr>
          <p:cNvPr id="8" name="TextBox 7">
            <a:extLst>
              <a:ext uri="{FF2B5EF4-FFF2-40B4-BE49-F238E27FC236}">
                <a16:creationId xmlns:a16="http://schemas.microsoft.com/office/drawing/2014/main" id="{E3039FFE-62A9-A5B7-3892-72119702CA95}"/>
              </a:ext>
            </a:extLst>
          </p:cNvPr>
          <p:cNvSpPr txBox="1"/>
          <p:nvPr/>
        </p:nvSpPr>
        <p:spPr>
          <a:xfrm>
            <a:off x="4" y="6624637"/>
            <a:ext cx="11954577" cy="230832"/>
          </a:xfrm>
          <a:prstGeom prst="rect">
            <a:avLst/>
          </a:prstGeom>
          <a:noFill/>
        </p:spPr>
        <p:txBody>
          <a:bodyPr wrap="square" rtlCol="0">
            <a:spAutoFit/>
          </a:bodyPr>
          <a:lstStyle/>
          <a:p>
            <a:r>
              <a:rPr lang="en-IN" sz="900" dirty="0"/>
              <a:t>Ty Unknown Author is licensed under CC B</a:t>
            </a:r>
          </a:p>
        </p:txBody>
      </p:sp>
      <p:sp>
        <p:nvSpPr>
          <p:cNvPr id="9" name="Text Placeholder 2">
            <a:extLst>
              <a:ext uri="{FF2B5EF4-FFF2-40B4-BE49-F238E27FC236}">
                <a16:creationId xmlns:a16="http://schemas.microsoft.com/office/drawing/2014/main" id="{F8E05D55-D1CF-60E7-40EF-2CF529E4C97C}"/>
              </a:ext>
            </a:extLst>
          </p:cNvPr>
          <p:cNvSpPr txBox="1">
            <a:spLocks/>
          </p:cNvSpPr>
          <p:nvPr/>
        </p:nvSpPr>
        <p:spPr>
          <a:xfrm>
            <a:off x="4071485" y="4599431"/>
            <a:ext cx="7806089" cy="19361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657600" lvl="8" indent="0" algn="ctr">
              <a:buNone/>
            </a:pPr>
            <a:endParaRPr lang="en-US" sz="9000" b="1" dirty="0">
              <a:solidFill>
                <a:srgbClr val="FFFFFF"/>
              </a:solidFill>
              <a:highlight>
                <a:srgbClr val="000000"/>
              </a:highlight>
            </a:endParaRPr>
          </a:p>
        </p:txBody>
      </p:sp>
      <p:sp>
        <p:nvSpPr>
          <p:cNvPr id="13" name="TextBox 12">
            <a:extLst>
              <a:ext uri="{FF2B5EF4-FFF2-40B4-BE49-F238E27FC236}">
                <a16:creationId xmlns:a16="http://schemas.microsoft.com/office/drawing/2014/main" id="{3E402439-3AAA-8C9C-1D0D-0A2908BA69F3}"/>
              </a:ext>
            </a:extLst>
          </p:cNvPr>
          <p:cNvSpPr txBox="1"/>
          <p:nvPr/>
        </p:nvSpPr>
        <p:spPr>
          <a:xfrm>
            <a:off x="314426" y="3585206"/>
            <a:ext cx="5518482" cy="1323439"/>
          </a:xfrm>
          <a:prstGeom prst="rect">
            <a:avLst/>
          </a:prstGeom>
          <a:noFill/>
        </p:spPr>
        <p:txBody>
          <a:bodyPr wrap="square">
            <a:spAutoFit/>
          </a:bodyPr>
          <a:lstStyle/>
          <a:p>
            <a:pPr algn="ctr"/>
            <a:r>
              <a:rPr lang="en-US" sz="8000" b="1" dirty="0">
                <a:solidFill>
                  <a:srgbClr val="FFFFFF"/>
                </a:solidFill>
              </a:rPr>
              <a:t>Thankyou</a:t>
            </a:r>
          </a:p>
        </p:txBody>
      </p:sp>
    </p:spTree>
    <p:extLst>
      <p:ext uri="{BB962C8B-B14F-4D97-AF65-F5344CB8AC3E}">
        <p14:creationId xmlns:p14="http://schemas.microsoft.com/office/powerpoint/2010/main" val="35800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4809-2800-4818-B57A-822579E10708}"/>
              </a:ext>
            </a:extLst>
          </p:cNvPr>
          <p:cNvSpPr>
            <a:spLocks noGrp="1"/>
          </p:cNvSpPr>
          <p:nvPr>
            <p:ph type="ctrTitle" idx="4294967295"/>
          </p:nvPr>
        </p:nvSpPr>
        <p:spPr>
          <a:xfrm>
            <a:off x="0" y="1238250"/>
            <a:ext cx="6580188" cy="1252538"/>
          </a:xfrm>
        </p:spPr>
        <p:txBody>
          <a:bodyPr/>
          <a:lstStyle/>
          <a:p>
            <a:r>
              <a:rPr lang="en-US" dirty="0"/>
              <a:t>AGENDA : </a:t>
            </a:r>
            <a:endParaRPr lang="en-IN" dirty="0"/>
          </a:p>
        </p:txBody>
      </p:sp>
      <p:graphicFrame>
        <p:nvGraphicFramePr>
          <p:cNvPr id="6" name="Content Placeholder 2">
            <a:extLst>
              <a:ext uri="{FF2B5EF4-FFF2-40B4-BE49-F238E27FC236}">
                <a16:creationId xmlns:a16="http://schemas.microsoft.com/office/drawing/2014/main" id="{D83F8A1F-6153-F2ED-EBE4-922C9A4260D1}"/>
              </a:ext>
            </a:extLst>
          </p:cNvPr>
          <p:cNvGraphicFramePr>
            <a:graphicFrameLocks noGrp="1"/>
          </p:cNvGraphicFramePr>
          <p:nvPr>
            <p:extLst>
              <p:ext uri="{D42A27DB-BD31-4B8C-83A1-F6EECF244321}">
                <p14:modId xmlns:p14="http://schemas.microsoft.com/office/powerpoint/2010/main" val="2598191715"/>
              </p:ext>
            </p:extLst>
          </p:nvPr>
        </p:nvGraphicFramePr>
        <p:xfrm>
          <a:off x="3537757" y="1238317"/>
          <a:ext cx="7175947" cy="4712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485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DFCE05-AF4D-42EA-B932-081F4CADB25E}"/>
              </a:ext>
            </a:extLst>
          </p:cNvPr>
          <p:cNvSpPr>
            <a:spLocks noGrp="1" noChangeArrowheads="1"/>
          </p:cNvSpPr>
          <p:nvPr>
            <p:ph type="ctrTitle"/>
          </p:nvPr>
        </p:nvSpPr>
        <p:spPr bwMode="auto">
          <a:xfrm>
            <a:off x="581195" y="1006926"/>
            <a:ext cx="1056460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r>
              <a:rPr lang="en-US" altLang="en-US" sz="1800" b="1" cap="none" dirty="0">
                <a:latin typeface="Arial Rounded MT Bold" panose="020F0704030504030204" pitchFamily="34" charset="0"/>
              </a:rPr>
              <a:t>INTRODUCTION:</a:t>
            </a:r>
          </a:p>
        </p:txBody>
      </p:sp>
      <p:sp>
        <p:nvSpPr>
          <p:cNvPr id="5" name="Rectangle 2">
            <a:extLst>
              <a:ext uri="{FF2B5EF4-FFF2-40B4-BE49-F238E27FC236}">
                <a16:creationId xmlns:a16="http://schemas.microsoft.com/office/drawing/2014/main" id="{E64BC2E5-E7D3-419B-8364-24412B594655}"/>
              </a:ext>
            </a:extLst>
          </p:cNvPr>
          <p:cNvSpPr>
            <a:spLocks noGrp="1" noChangeArrowheads="1"/>
          </p:cNvSpPr>
          <p:nvPr>
            <p:ph type="subTitle" idx="1"/>
          </p:nvPr>
        </p:nvSpPr>
        <p:spPr bwMode="auto">
          <a:xfrm>
            <a:off x="581198" y="1539540"/>
            <a:ext cx="1149547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buClrTx/>
              <a:buSzTx/>
            </a:pPr>
            <a:r>
              <a:rPr lang="en-US" altLang="en-US" sz="1500" b="1" i="1" cap="none" dirty="0">
                <a:solidFill>
                  <a:srgbClr val="16181A"/>
                </a:solidFill>
                <a:cs typeface="Arial" panose="020B0604020202020204" pitchFamily="34" charset="0"/>
              </a:rPr>
              <a:t>HR analytics</a:t>
            </a:r>
            <a:r>
              <a:rPr lang="en-US" altLang="en-US" sz="1500" cap="none" dirty="0">
                <a:solidFill>
                  <a:srgbClr val="16181A"/>
                </a:solidFill>
                <a:cs typeface="Arial" panose="020B0604020202020204" pitchFamily="34" charset="0"/>
              </a:rPr>
              <a:t> is the process of collecting and analyzing </a:t>
            </a:r>
            <a:r>
              <a:rPr lang="en-US" altLang="en-US" sz="1500" cap="none">
                <a:solidFill>
                  <a:srgbClr val="16181A"/>
                </a:solidFill>
                <a:cs typeface="Arial" panose="020B0604020202020204" pitchFamily="34" charset="0"/>
              </a:rPr>
              <a:t>Human Resource data </a:t>
            </a:r>
            <a:r>
              <a:rPr lang="en-US" altLang="en-US" sz="1500" cap="none" dirty="0">
                <a:solidFill>
                  <a:srgbClr val="16181A"/>
                </a:solidFill>
                <a:cs typeface="Arial" panose="020B0604020202020204" pitchFamily="34" charset="0"/>
              </a:rPr>
              <a:t>in order to improve an organization’s workforce performance. The process can also be referred to as talent analytics, people analytics, or even workforce analytics.</a:t>
            </a:r>
            <a:endParaRPr lang="en-US" altLang="en-US" sz="800" cap="none" dirty="0">
              <a:cs typeface="Arial" panose="020B0604020202020204" pitchFamily="34" charset="0"/>
            </a:endParaRPr>
          </a:p>
          <a:p>
            <a:pPr defTabSz="914377">
              <a:buClrTx/>
              <a:buSzTx/>
            </a:pPr>
            <a:r>
              <a:rPr lang="en-US" altLang="en-US" sz="1500" cap="none" dirty="0">
                <a:solidFill>
                  <a:srgbClr val="16181A"/>
                </a:solidFill>
                <a:cs typeface="Arial" panose="020B0604020202020204" pitchFamily="34" charset="0"/>
              </a:rPr>
              <a:t>This method of data analysis takes data that is routinely collected by HR and correlates it to HR and organizational objectives. Doing so provides measured evidence of how HR initiatives are contributing to the organization’s goals and strategies.</a:t>
            </a:r>
            <a:endParaRPr lang="en-US" altLang="en-US" sz="1800" cap="none" dirty="0">
              <a:cs typeface="Arial" panose="020B0604020202020204" pitchFamily="34" charset="0"/>
            </a:endParaRPr>
          </a:p>
        </p:txBody>
      </p:sp>
      <p:sp>
        <p:nvSpPr>
          <p:cNvPr id="6" name="Rectangle 5">
            <a:extLst>
              <a:ext uri="{FF2B5EF4-FFF2-40B4-BE49-F238E27FC236}">
                <a16:creationId xmlns:a16="http://schemas.microsoft.com/office/drawing/2014/main" id="{86A5619B-C888-4137-82B5-AD669E3F3533}"/>
              </a:ext>
            </a:extLst>
          </p:cNvPr>
          <p:cNvSpPr/>
          <p:nvPr/>
        </p:nvSpPr>
        <p:spPr>
          <a:xfrm>
            <a:off x="453083" y="2367171"/>
            <a:ext cx="6705600" cy="3231654"/>
          </a:xfrm>
          <a:prstGeom prst="rect">
            <a:avLst/>
          </a:prstGeom>
        </p:spPr>
        <p:txBody>
          <a:bodyPr wrap="square">
            <a:spAutoFit/>
          </a:bodyPr>
          <a:lstStyle/>
          <a:p>
            <a:endParaRPr lang="en-IN" sz="2400" dirty="0">
              <a:solidFill>
                <a:schemeClr val="accent2"/>
              </a:solidFill>
              <a:latin typeface="Amasis MT Pro Medium" panose="02040604050005020304" pitchFamily="18" charset="0"/>
            </a:endParaRPr>
          </a:p>
          <a:p>
            <a:endParaRPr lang="en-IN" sz="2400" dirty="0">
              <a:solidFill>
                <a:schemeClr val="accent2"/>
              </a:solidFill>
              <a:latin typeface="Amasis MT Pro Medium" panose="02040604050005020304" pitchFamily="18" charset="0"/>
            </a:endParaRPr>
          </a:p>
          <a:p>
            <a:endParaRPr lang="en-IN" sz="2400" dirty="0">
              <a:solidFill>
                <a:schemeClr val="accent2"/>
              </a:solidFill>
              <a:latin typeface="Amasis MT Pro Medium" panose="02040604050005020304" pitchFamily="18" charset="0"/>
            </a:endParaRPr>
          </a:p>
          <a:p>
            <a:r>
              <a:rPr lang="en-IN" sz="2400" dirty="0">
                <a:solidFill>
                  <a:schemeClr val="bg1"/>
                </a:solidFill>
                <a:latin typeface="Amasis MT Pro Medium" panose="02040604050005020304" pitchFamily="18" charset="0"/>
              </a:rPr>
              <a:t>Problem Statement:</a:t>
            </a:r>
          </a:p>
          <a:p>
            <a:pPr>
              <a:buFont typeface="Wingdings" panose="05000000000000000000" pitchFamily="2" charset="2"/>
              <a:buChar char="Ø"/>
            </a:pPr>
            <a:r>
              <a:rPr lang="en-IN" dirty="0">
                <a:solidFill>
                  <a:schemeClr val="bg1"/>
                </a:solidFill>
              </a:rPr>
              <a:t>Average attrition rate for all Departments</a:t>
            </a:r>
          </a:p>
          <a:p>
            <a:pPr>
              <a:buFont typeface="Wingdings" panose="05000000000000000000" pitchFamily="2" charset="2"/>
              <a:buChar char="Ø"/>
            </a:pPr>
            <a:r>
              <a:rPr lang="en-IN" dirty="0">
                <a:solidFill>
                  <a:schemeClr val="bg1"/>
                </a:solidFill>
              </a:rPr>
              <a:t>Average hourly rate of Male Research Scientist </a:t>
            </a:r>
          </a:p>
          <a:p>
            <a:pPr>
              <a:buFont typeface="Wingdings" panose="05000000000000000000" pitchFamily="2" charset="2"/>
              <a:buChar char="Ø"/>
            </a:pPr>
            <a:r>
              <a:rPr lang="en-IN" dirty="0">
                <a:solidFill>
                  <a:schemeClr val="bg1"/>
                </a:solidFill>
              </a:rPr>
              <a:t>Attrition rate Vs Monthly Income stats </a:t>
            </a:r>
          </a:p>
          <a:p>
            <a:pPr>
              <a:buFont typeface="Wingdings" panose="05000000000000000000" pitchFamily="2" charset="2"/>
              <a:buChar char="Ø"/>
            </a:pPr>
            <a:r>
              <a:rPr lang="en-IN" dirty="0">
                <a:solidFill>
                  <a:schemeClr val="bg1"/>
                </a:solidFill>
              </a:rPr>
              <a:t>Average working years for each Department</a:t>
            </a:r>
          </a:p>
          <a:p>
            <a:pPr>
              <a:buFont typeface="Wingdings" panose="05000000000000000000" pitchFamily="2" charset="2"/>
              <a:buChar char="Ø"/>
            </a:pPr>
            <a:r>
              <a:rPr lang="en-IN" dirty="0">
                <a:solidFill>
                  <a:schemeClr val="bg1"/>
                </a:solidFill>
              </a:rPr>
              <a:t>Job role Vs Work life balance</a:t>
            </a:r>
          </a:p>
          <a:p>
            <a:pPr>
              <a:buFont typeface="Wingdings" panose="05000000000000000000" pitchFamily="2" charset="2"/>
              <a:buChar char="Ø"/>
            </a:pPr>
            <a:r>
              <a:rPr lang="en-IN" dirty="0">
                <a:solidFill>
                  <a:schemeClr val="bg1"/>
                </a:solidFill>
              </a:rPr>
              <a:t>Attrition rate Vs Years Since last promotion</a:t>
            </a:r>
          </a:p>
        </p:txBody>
      </p:sp>
    </p:spTree>
    <p:extLst>
      <p:ext uri="{BB962C8B-B14F-4D97-AF65-F5344CB8AC3E}">
        <p14:creationId xmlns:p14="http://schemas.microsoft.com/office/powerpoint/2010/main" val="103476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8252-A048-40CA-862E-9DB761E2231A}"/>
              </a:ext>
            </a:extLst>
          </p:cNvPr>
          <p:cNvSpPr>
            <a:spLocks noGrp="1"/>
          </p:cNvSpPr>
          <p:nvPr>
            <p:ph type="ctrTitle"/>
          </p:nvPr>
        </p:nvSpPr>
        <p:spPr>
          <a:xfrm>
            <a:off x="3454190" y="-1131391"/>
            <a:ext cx="8915399" cy="2262781"/>
          </a:xfrm>
        </p:spPr>
        <p:txBody>
          <a:bodyPr>
            <a:normAutofit/>
          </a:bodyPr>
          <a:lstStyle/>
          <a:p>
            <a:r>
              <a:rPr lang="en-US" sz="4400" dirty="0"/>
              <a:t>Business Objective :</a:t>
            </a:r>
            <a:endParaRPr lang="en-IN" sz="4400" dirty="0"/>
          </a:p>
        </p:txBody>
      </p:sp>
      <p:sp>
        <p:nvSpPr>
          <p:cNvPr id="3" name="Subtitle 2">
            <a:extLst>
              <a:ext uri="{FF2B5EF4-FFF2-40B4-BE49-F238E27FC236}">
                <a16:creationId xmlns:a16="http://schemas.microsoft.com/office/drawing/2014/main" id="{DA068FBC-969A-4FBB-936C-600BF6D17D31}"/>
              </a:ext>
            </a:extLst>
          </p:cNvPr>
          <p:cNvSpPr>
            <a:spLocks noGrp="1"/>
          </p:cNvSpPr>
          <p:nvPr>
            <p:ph type="subTitle" idx="1"/>
          </p:nvPr>
        </p:nvSpPr>
        <p:spPr>
          <a:xfrm>
            <a:off x="2454881" y="1869989"/>
            <a:ext cx="9391135" cy="4876800"/>
          </a:xfrm>
        </p:spPr>
        <p:txBody>
          <a:bodyPr>
            <a:normAutofit fontScale="92500" lnSpcReduction="20000"/>
          </a:bodyPr>
          <a:lstStyle/>
          <a:p>
            <a:r>
              <a:rPr lang="en-US" dirty="0"/>
              <a:t>Employee retention is the organizational goal of keeping productive and talented workers and reducing turnover by fostering a positive work atmosphere to promote engagement, showing appreciation to employees, providing competitive pay and benefits, and encouraging a healthy work-life balance. </a:t>
            </a:r>
          </a:p>
          <a:p>
            <a:r>
              <a:rPr lang="en-US" dirty="0"/>
              <a:t>Employee retention is simply an organization's ability to keep its employees. It is essentially the opposite of employee turnover, which is when staff members leave for one reason or another. When measured as a percentage, the employee retention rate and employee turnover rate should add up to 100%.</a:t>
            </a:r>
          </a:p>
          <a:p>
            <a:r>
              <a:rPr lang="en-US" dirty="0"/>
              <a:t>The ultimate goal of people analytics is to provide meaningful insights on various types of people- and HR data, and by providing that information, actively contribute to the business's bottom line</a:t>
            </a:r>
            <a:endParaRPr lang="en-IN" dirty="0"/>
          </a:p>
        </p:txBody>
      </p:sp>
    </p:spTree>
    <p:extLst>
      <p:ext uri="{BB962C8B-B14F-4D97-AF65-F5344CB8AC3E}">
        <p14:creationId xmlns:p14="http://schemas.microsoft.com/office/powerpoint/2010/main" val="176295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69005" y="308008"/>
            <a:ext cx="3505199" cy="1910538"/>
          </a:xfrm>
          <a:solidFill>
            <a:schemeClr val="accent1">
              <a:lumMod val="40000"/>
              <a:lumOff val="60000"/>
            </a:schemeClr>
          </a:solidFill>
        </p:spPr>
        <p:txBody>
          <a:bodyPr>
            <a:normAutofit fontScale="90000"/>
          </a:bodyPr>
          <a:lstStyle/>
          <a:p>
            <a:r>
              <a:rPr lang="en-US" b="1" dirty="0"/>
              <a:t>KPI 1 :</a:t>
            </a:r>
            <a:br>
              <a:rPr lang="en-US" b="1" dirty="0"/>
            </a:br>
            <a:r>
              <a:rPr lang="en-US" b="1" dirty="0"/>
              <a:t>Average Attrition </a:t>
            </a:r>
            <a:r>
              <a:rPr lang="en-US" b="1" dirty="0">
                <a:solidFill>
                  <a:schemeClr val="tx1">
                    <a:lumMod val="75000"/>
                    <a:lumOff val="25000"/>
                  </a:schemeClr>
                </a:solidFill>
              </a:rPr>
              <a:t>rate</a:t>
            </a:r>
            <a:br>
              <a:rPr lang="en-US" b="1" dirty="0"/>
            </a:br>
            <a:r>
              <a:rPr lang="en-US" b="1" dirty="0"/>
              <a:t>for all Departments</a:t>
            </a:r>
          </a:p>
        </p:txBody>
      </p:sp>
      <p:sp>
        <p:nvSpPr>
          <p:cNvPr id="7" name="Text Placeholder 6"/>
          <p:cNvSpPr>
            <a:spLocks noGrp="1"/>
          </p:cNvSpPr>
          <p:nvPr>
            <p:ph type="body" sz="half" idx="2"/>
          </p:nvPr>
        </p:nvSpPr>
        <p:spPr>
          <a:xfrm>
            <a:off x="1700942" y="2582506"/>
            <a:ext cx="3505199" cy="2799396"/>
          </a:xfrm>
        </p:spPr>
        <p:txBody>
          <a:bodyPr>
            <a:noAutofit/>
          </a:bodyPr>
          <a:lstStyle/>
          <a:p>
            <a:pPr algn="ctr"/>
            <a:r>
              <a:rPr lang="en-US" sz="2400" dirty="0">
                <a:latin typeface="Arial" pitchFamily="34" charset="0"/>
                <a:cs typeface="Arial" pitchFamily="34" charset="0"/>
              </a:rPr>
              <a:t>This KPI is to find out the relationship between each department and its attrition rate and here attrition rate is highest for research &amp; Development Department whereas lowest is for Hardware Department.</a:t>
            </a:r>
          </a:p>
        </p:txBody>
      </p:sp>
      <p:pic>
        <p:nvPicPr>
          <p:cNvPr id="1026" name="Picture 2"/>
          <p:cNvPicPr>
            <a:picLocks noChangeAspect="1" noChangeArrowheads="1"/>
          </p:cNvPicPr>
          <p:nvPr/>
        </p:nvPicPr>
        <p:blipFill>
          <a:blip r:embed="rId2"/>
          <a:srcRect/>
          <a:stretch>
            <a:fillRect/>
          </a:stretch>
        </p:blipFill>
        <p:spPr bwMode="auto">
          <a:xfrm>
            <a:off x="6113417" y="1737363"/>
            <a:ext cx="5460275" cy="425849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879D8E-D817-8006-25E8-CC383EDA0C92}"/>
              </a:ext>
            </a:extLst>
          </p:cNvPr>
          <p:cNvSpPr/>
          <p:nvPr/>
        </p:nvSpPr>
        <p:spPr>
          <a:xfrm>
            <a:off x="6198669" y="296316"/>
            <a:ext cx="5669280" cy="6246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latin typeface="Amasis MT Pro Medium" panose="02040604050005020304" pitchFamily="18" charset="0"/>
              </a:rPr>
              <a:t>Insights from KPI 1:</a:t>
            </a:r>
            <a:endParaRPr lang="en-IN"/>
          </a:p>
        </p:txBody>
      </p:sp>
      <p:graphicFrame>
        <p:nvGraphicFramePr>
          <p:cNvPr id="8" name="Content Placeholder 2">
            <a:extLst>
              <a:ext uri="{FF2B5EF4-FFF2-40B4-BE49-F238E27FC236}">
                <a16:creationId xmlns:a16="http://schemas.microsoft.com/office/drawing/2014/main" id="{4CF77637-EE96-7AC4-9674-8BAE473BD10E}"/>
              </a:ext>
            </a:extLst>
          </p:cNvPr>
          <p:cNvGraphicFramePr>
            <a:graphicFrameLocks/>
          </p:cNvGraphicFramePr>
          <p:nvPr>
            <p:extLst>
              <p:ext uri="{D42A27DB-BD31-4B8C-83A1-F6EECF244321}">
                <p14:modId xmlns:p14="http://schemas.microsoft.com/office/powerpoint/2010/main" val="983474524"/>
              </p:ext>
            </p:extLst>
          </p:nvPr>
        </p:nvGraphicFramePr>
        <p:xfrm>
          <a:off x="6617645" y="2589196"/>
          <a:ext cx="4716739" cy="3580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BFD43171-4623-D707-3283-5951F9A0FC59}"/>
              </a:ext>
            </a:extLst>
          </p:cNvPr>
          <p:cNvSpPr txBox="1">
            <a:spLocks/>
          </p:cNvSpPr>
          <p:nvPr/>
        </p:nvSpPr>
        <p:spPr>
          <a:xfrm>
            <a:off x="6617644" y="866273"/>
            <a:ext cx="4182840" cy="1492667"/>
          </a:xfrm>
          <a:prstGeom prst="rect">
            <a:avLst/>
          </a:prstGeom>
        </p:spPr>
        <p:txBody>
          <a:bodyPr>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dirty="0">
                <a:latin typeface="Amasis MT Pro Medium" panose="02040604050005020304" pitchFamily="18" charset="0"/>
              </a:rPr>
              <a:t>Insights from KPI 1:</a:t>
            </a:r>
          </a:p>
        </p:txBody>
      </p:sp>
      <p:pic>
        <p:nvPicPr>
          <p:cNvPr id="13" name="Picture 12">
            <a:extLst>
              <a:ext uri="{FF2B5EF4-FFF2-40B4-BE49-F238E27FC236}">
                <a16:creationId xmlns:a16="http://schemas.microsoft.com/office/drawing/2014/main" id="{EC885872-D957-97CC-38D1-412C8438A682}"/>
              </a:ext>
            </a:extLst>
          </p:cNvPr>
          <p:cNvPicPr>
            <a:picLocks noChangeAspect="1"/>
          </p:cNvPicPr>
          <p:nvPr/>
        </p:nvPicPr>
        <p:blipFill>
          <a:blip r:embed="rId7"/>
          <a:stretch>
            <a:fillRect/>
          </a:stretch>
        </p:blipFill>
        <p:spPr>
          <a:xfrm>
            <a:off x="267180" y="1638341"/>
            <a:ext cx="5816899" cy="1879697"/>
          </a:xfrm>
          <a:prstGeom prst="rect">
            <a:avLst/>
          </a:prstGeom>
        </p:spPr>
      </p:pic>
      <p:pic>
        <p:nvPicPr>
          <p:cNvPr id="14" name="Picture 13" descr="Graphical user interface, text, application, table&#10;&#10;Description automatically generated">
            <a:extLst>
              <a:ext uri="{FF2B5EF4-FFF2-40B4-BE49-F238E27FC236}">
                <a16:creationId xmlns:a16="http://schemas.microsoft.com/office/drawing/2014/main" id="{5E9567A8-8CFC-997C-9402-C2337F1297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184" y="3756038"/>
            <a:ext cx="4001065" cy="2413759"/>
          </a:xfrm>
          <a:prstGeom prst="rect">
            <a:avLst/>
          </a:prstGeom>
        </p:spPr>
      </p:pic>
    </p:spTree>
    <p:extLst>
      <p:ext uri="{BB962C8B-B14F-4D97-AF65-F5344CB8AC3E}">
        <p14:creationId xmlns:p14="http://schemas.microsoft.com/office/powerpoint/2010/main" val="89448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08166" y="157143"/>
            <a:ext cx="5431380" cy="1652405"/>
          </a:xfrm>
          <a:solidFill>
            <a:schemeClr val="accent1">
              <a:lumMod val="40000"/>
              <a:lumOff val="60000"/>
            </a:schemeClr>
          </a:solidFill>
        </p:spPr>
        <p:txBody>
          <a:bodyPr>
            <a:noAutofit/>
          </a:bodyPr>
          <a:lstStyle/>
          <a:p>
            <a:r>
              <a:rPr lang="en-US" sz="2800" b="1" dirty="0"/>
              <a:t>KPI 2 :</a:t>
            </a:r>
            <a:br>
              <a:rPr lang="en-US" sz="2800" b="1" dirty="0"/>
            </a:br>
            <a:r>
              <a:rPr lang="en-US" sz="2800" b="1" dirty="0"/>
              <a:t>Average Hourly rate of male Research Scientist</a:t>
            </a:r>
          </a:p>
        </p:txBody>
      </p:sp>
      <p:sp>
        <p:nvSpPr>
          <p:cNvPr id="10" name="Text Placeholder 9"/>
          <p:cNvSpPr>
            <a:spLocks noGrp="1"/>
          </p:cNvSpPr>
          <p:nvPr>
            <p:ph type="body" sz="half" idx="2"/>
          </p:nvPr>
        </p:nvSpPr>
        <p:spPr>
          <a:xfrm>
            <a:off x="2889659" y="5388429"/>
            <a:ext cx="6842171" cy="777240"/>
          </a:xfrm>
          <a:noFill/>
          <a:ln>
            <a:noFill/>
          </a:ln>
        </p:spPr>
        <p:txBody>
          <a:bodyPr>
            <a:normAutofit lnSpcReduction="10000"/>
          </a:bodyPr>
          <a:lstStyle/>
          <a:p>
            <a:r>
              <a:rPr lang="en-US" sz="2000" dirty="0">
                <a:solidFill>
                  <a:schemeClr val="tx1"/>
                </a:solidFill>
              </a:rPr>
              <a:t>This KPI is to find out the average hourly rate of male research scientists which is 114.45.</a:t>
            </a:r>
          </a:p>
        </p:txBody>
      </p:sp>
      <p:pic>
        <p:nvPicPr>
          <p:cNvPr id="2050" name="Picture 2"/>
          <p:cNvPicPr>
            <a:picLocks noChangeAspect="1" noChangeArrowheads="1"/>
          </p:cNvPicPr>
          <p:nvPr/>
        </p:nvPicPr>
        <p:blipFill>
          <a:blip r:embed="rId2"/>
          <a:srcRect/>
          <a:stretch>
            <a:fillRect/>
          </a:stretch>
        </p:blipFill>
        <p:spPr bwMode="auto">
          <a:xfrm>
            <a:off x="3915685" y="1946365"/>
            <a:ext cx="4758055" cy="3122024"/>
          </a:xfrm>
          <a:prstGeom prst="rect">
            <a:avLst/>
          </a:prstGeom>
          <a:solidFill>
            <a:schemeClr val="bg1"/>
          </a:solidFill>
          <a:ln w="9525">
            <a:noFill/>
            <a:miter lim="800000"/>
            <a:headEnd/>
            <a:tailEnd/>
          </a:ln>
          <a:effectLst/>
        </p:spPr>
      </p:pic>
      <p:pic>
        <p:nvPicPr>
          <p:cNvPr id="7" name="Picture 6">
            <a:extLst>
              <a:ext uri="{FF2B5EF4-FFF2-40B4-BE49-F238E27FC236}">
                <a16:creationId xmlns:a16="http://schemas.microsoft.com/office/drawing/2014/main" id="{5FB12F7A-67F5-EF70-0245-06E66157D727}"/>
              </a:ext>
            </a:extLst>
          </p:cNvPr>
          <p:cNvPicPr>
            <a:picLocks noChangeAspect="1"/>
          </p:cNvPicPr>
          <p:nvPr/>
        </p:nvPicPr>
        <p:blipFill>
          <a:blip r:embed="rId3"/>
          <a:stretch>
            <a:fillRect/>
          </a:stretch>
        </p:blipFill>
        <p:spPr>
          <a:xfrm>
            <a:off x="6876781" y="338469"/>
            <a:ext cx="5315223" cy="9652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99" y="170208"/>
            <a:ext cx="4190411" cy="2729747"/>
          </a:xfrm>
          <a:solidFill>
            <a:schemeClr val="accent2">
              <a:lumMod val="40000"/>
              <a:lumOff val="60000"/>
            </a:schemeClr>
          </a:solidFill>
        </p:spPr>
        <p:txBody>
          <a:bodyPr>
            <a:normAutofit/>
          </a:bodyPr>
          <a:lstStyle/>
          <a:p>
            <a:r>
              <a:rPr lang="en-US" sz="3200" b="1" dirty="0"/>
              <a:t>KPI 3 :</a:t>
            </a:r>
            <a:br>
              <a:rPr lang="en-US" sz="3200" b="1" dirty="0"/>
            </a:br>
            <a:r>
              <a:rPr lang="en-US" sz="3200" b="1" dirty="0"/>
              <a:t>Attrition Rate </a:t>
            </a:r>
            <a:br>
              <a:rPr lang="en-US" sz="3200" b="1" dirty="0"/>
            </a:br>
            <a:r>
              <a:rPr lang="en-US" sz="3200" b="1" dirty="0" err="1"/>
              <a:t>vs</a:t>
            </a:r>
            <a:br>
              <a:rPr lang="en-US" sz="3200" b="1" dirty="0"/>
            </a:br>
            <a:r>
              <a:rPr lang="en-US" sz="3200" b="1" dirty="0"/>
              <a:t>Monthly Income </a:t>
            </a:r>
            <a:br>
              <a:rPr lang="en-US" sz="3200" b="1" dirty="0"/>
            </a:br>
            <a:r>
              <a:rPr lang="en-US" sz="3200" b="1" dirty="0"/>
              <a:t>stats</a:t>
            </a:r>
          </a:p>
        </p:txBody>
      </p:sp>
      <p:sp>
        <p:nvSpPr>
          <p:cNvPr id="4" name="Text Placeholder 3"/>
          <p:cNvSpPr>
            <a:spLocks noGrp="1"/>
          </p:cNvSpPr>
          <p:nvPr>
            <p:ph type="body" sz="half" idx="2"/>
          </p:nvPr>
        </p:nvSpPr>
        <p:spPr>
          <a:xfrm>
            <a:off x="6050875" y="5299169"/>
            <a:ext cx="4582295" cy="729623"/>
          </a:xfrm>
        </p:spPr>
        <p:txBody>
          <a:bodyPr>
            <a:noAutofit/>
          </a:bodyPr>
          <a:lstStyle/>
          <a:p>
            <a:pPr algn="ctr"/>
            <a:r>
              <a:rPr sz="2000"/>
              <a:t>This KPI is to find out therelation between monthly income attrition</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5081454" y="1319347"/>
            <a:ext cx="6178732" cy="3827419"/>
          </a:xfrm>
          <a:prstGeom prst="rect">
            <a:avLst/>
          </a:prstGeom>
          <a:noFill/>
          <a:ln w="9525">
            <a:noFill/>
            <a:miter lim="800000"/>
            <a:headEnd/>
            <a:tailEnd/>
          </a:ln>
          <a:effectLst/>
        </p:spPr>
      </p:pic>
    </p:spTree>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6.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334</TotalTime>
  <Words>1010</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20</vt:i4>
      </vt:variant>
    </vt:vector>
  </HeadingPairs>
  <TitlesOfParts>
    <vt:vector size="40" baseType="lpstr">
      <vt:lpstr>Amasis MT Pro Medium</vt:lpstr>
      <vt:lpstr>Arial</vt:lpstr>
      <vt:lpstr>Arial Rounded MT Bold</vt:lpstr>
      <vt:lpstr>Bahnschrift Condensed</vt:lpstr>
      <vt:lpstr>Bookman Old Style</vt:lpstr>
      <vt:lpstr>Calibri</vt:lpstr>
      <vt:lpstr>Calibri Light</vt:lpstr>
      <vt:lpstr>Century Gothic</vt:lpstr>
      <vt:lpstr>Gill Sans MT</vt:lpstr>
      <vt:lpstr>Rockwell</vt:lpstr>
      <vt:lpstr>Wingdings</vt:lpstr>
      <vt:lpstr>Wingdings 2</vt:lpstr>
      <vt:lpstr>Wingdings 3</vt:lpstr>
      <vt:lpstr>Office Theme</vt:lpstr>
      <vt:lpstr>Dividend</vt:lpstr>
      <vt:lpstr>1_Wisp</vt:lpstr>
      <vt:lpstr>Gallery</vt:lpstr>
      <vt:lpstr>Damask</vt:lpstr>
      <vt:lpstr>Slice</vt:lpstr>
      <vt:lpstr>1_Office Theme</vt:lpstr>
      <vt:lpstr>PowerPoint Presentation</vt:lpstr>
      <vt:lpstr>Project Name: HR Analytics – Employee Retention</vt:lpstr>
      <vt:lpstr>AGENDA : </vt:lpstr>
      <vt:lpstr>INTRODUCTION:</vt:lpstr>
      <vt:lpstr>Business Objective :</vt:lpstr>
      <vt:lpstr>KPI 1 : Average Attrition rate for all Departments</vt:lpstr>
      <vt:lpstr>PowerPoint Presentation</vt:lpstr>
      <vt:lpstr>KPI 2 : Average Hourly rate of male Research Scientist</vt:lpstr>
      <vt:lpstr>KPI 3 : Attrition Rate  vs Monthly Income  stats</vt:lpstr>
      <vt:lpstr>PowerPoint Presentation</vt:lpstr>
      <vt:lpstr>KPI 4 : Average working years for each Department</vt:lpstr>
      <vt:lpstr>PowerPoint Presentation</vt:lpstr>
      <vt:lpstr>KPI 5 : Job Role vs Work  life balance</vt:lpstr>
      <vt:lpstr>PowerPoint Presentation</vt:lpstr>
      <vt:lpstr>KPI 6 : Attrition rate vs Year since last Promotion relation</vt:lpstr>
      <vt:lpstr>PowerPoint Presentation</vt:lpstr>
      <vt:lpstr>PowerPoint Presentation</vt:lpstr>
      <vt:lpstr>PowerPoint Presentation</vt:lpstr>
      <vt:lpstr>Steps to Reduce Attrition: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sahana k s</dc:creator>
  <cp:lastModifiedBy>Gokul</cp:lastModifiedBy>
  <cp:revision>21</cp:revision>
  <dcterms:created xsi:type="dcterms:W3CDTF">2023-05-16T08:26:52Z</dcterms:created>
  <dcterms:modified xsi:type="dcterms:W3CDTF">2023-05-20T08:56:45Z</dcterms:modified>
</cp:coreProperties>
</file>