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9" r:id="rId3"/>
    <p:sldMasterId id="2147483685" r:id="rId4"/>
    <p:sldMasterId id="2147483691" r:id="rId5"/>
  </p:sldMasterIdLst>
  <p:notesMasterIdLst>
    <p:notesMasterId r:id="rId16"/>
  </p:notesMasterIdLst>
  <p:handoutMasterIdLst>
    <p:handoutMasterId r:id="rId17"/>
  </p:handoutMasterIdLst>
  <p:sldIdLst>
    <p:sldId id="394" r:id="rId6"/>
    <p:sldId id="437" r:id="rId7"/>
    <p:sldId id="438" r:id="rId8"/>
    <p:sldId id="439" r:id="rId9"/>
    <p:sldId id="440" r:id="rId10"/>
    <p:sldId id="441" r:id="rId11"/>
    <p:sldId id="446" r:id="rId12"/>
    <p:sldId id="447" r:id="rId13"/>
    <p:sldId id="352" r:id="rId14"/>
    <p:sldId id="44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C41"/>
    <a:srgbClr val="FFAA60"/>
    <a:srgbClr val="0051A2"/>
    <a:srgbClr val="003A74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4595" autoAdjust="0"/>
  </p:normalViewPr>
  <p:slideViewPr>
    <p:cSldViewPr>
      <p:cViewPr>
        <p:scale>
          <a:sx n="91" d="100"/>
          <a:sy n="91" d="100"/>
        </p:scale>
        <p:origin x="-331" y="-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12/5/2015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9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689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 smtClean="0"/>
              <a:t>Source code box</a:t>
            </a:r>
          </a:p>
          <a:p>
            <a:pPr marL="0" lvl="0"/>
            <a:r>
              <a:rPr lang="en-US" noProof="1" smtClean="0"/>
              <a:t>…</a:t>
            </a:r>
          </a:p>
          <a:p>
            <a:pPr marL="0" lvl="0"/>
            <a:r>
              <a:rPr lang="en-US" noProof="1" smtClean="0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5564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403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3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9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444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63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70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58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597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37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5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9174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503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332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5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" TargetMode="External"/><Relationship Id="rId10" Type="http://schemas.openxmlformats.org/officeDocument/2006/relationships/image" Target="../media/image20.png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24.png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17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hyperlink" Target="http://www.luxoft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21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60812" y="914400"/>
            <a:ext cx="7382341" cy="1171552"/>
          </a:xfrm>
        </p:spPr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60812" y="2117699"/>
            <a:ext cx="7382341" cy="8541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Curriculum, Courses, Exams, Jobs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762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4619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1325"/>
            <a:ext cx="318761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18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3323111"/>
            <a:ext cx="2362192" cy="25923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3092237"/>
            <a:ext cx="3959360" cy="3054102"/>
          </a:xfrm>
          <a:prstGeom prst="rect">
            <a:avLst/>
          </a:prstGeom>
          <a:solidFill>
            <a:srgbClr val="172C41"/>
          </a:solidFill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5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University (</a:t>
            </a:r>
            <a:r>
              <a:rPr lang="en-US" noProof="1" smtClean="0"/>
              <a:t>SoftUni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High-quality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education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profession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jobs </a:t>
            </a:r>
            <a:r>
              <a:rPr lang="en-US" dirty="0"/>
              <a:t>for software engineers</a:t>
            </a:r>
          </a:p>
          <a:p>
            <a:pPr lvl="1"/>
            <a:r>
              <a:rPr lang="en-US" dirty="0" smtClean="0"/>
              <a:t>20+ practical courses, 20+ exams, 15+ projects </a:t>
            </a:r>
            <a:r>
              <a:rPr lang="en-US" dirty="0" smtClean="0">
                <a:sym typeface="Wingdings" panose="05000000000000000000" pitchFamily="2" charset="2"/>
              </a:rPr>
              <a:t> ~ 2 years</a:t>
            </a:r>
            <a:endParaRPr lang="en-US" dirty="0" smtClean="0"/>
          </a:p>
          <a:p>
            <a:pPr lvl="1"/>
            <a:r>
              <a:rPr lang="en-US" dirty="0"/>
              <a:t>Bachelor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: 2 years @ SoftUni + 1 year at partner university</a:t>
            </a:r>
          </a:p>
          <a:p>
            <a:pPr lvl="1"/>
            <a:r>
              <a:rPr lang="en-US" dirty="0" smtClean="0"/>
              <a:t>Study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onsite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online </a:t>
            </a:r>
            <a:r>
              <a:rPr lang="en-US" dirty="0" smtClean="0"/>
              <a:t>(with onsite exams)</a:t>
            </a:r>
          </a:p>
          <a:p>
            <a:pPr lvl="1"/>
            <a:r>
              <a:rPr lang="en-US" dirty="0" smtClean="0"/>
              <a:t>Jobs in Bulgaria and abroad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Free start</a:t>
            </a:r>
            <a:r>
              <a:rPr lang="en-US" dirty="0" smtClean="0"/>
              <a:t> for everyone</a:t>
            </a:r>
          </a:p>
          <a:p>
            <a:pPr lvl="2"/>
            <a:r>
              <a:rPr lang="en-US" dirty="0" smtClean="0"/>
              <a:t>New Programming Basics course </a:t>
            </a:r>
            <a:r>
              <a:rPr lang="en-US" dirty="0"/>
              <a:t>each </a:t>
            </a:r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noProof="1" smtClean="0"/>
              <a:t>SoftUni</a:t>
            </a:r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4114800"/>
            <a:ext cx="2791264" cy="2153077"/>
          </a:xfrm>
          <a:prstGeom prst="rect">
            <a:avLst/>
          </a:prstGeom>
          <a:solidFill>
            <a:srgbClr val="172C41"/>
          </a:solidFill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SoftUni: Levels, Modules, Schedule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812" y="1191064"/>
            <a:ext cx="9677400" cy="6274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21676" y="120611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 months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531812" y="2184746"/>
            <a:ext cx="9677400" cy="1535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Fundamentals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8223" y="269974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8222690" y="2845188"/>
            <a:ext cx="186428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and Personal Skills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476" y="2845188"/>
            <a:ext cx="216173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412" y="2845188"/>
            <a:ext cx="175260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High-Quality Code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99212" y="2845188"/>
            <a:ext cx="171531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008" y="2845188"/>
            <a:ext cx="1591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C#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4086663"/>
            <a:ext cx="4517571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Web Front-End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50230" y="5049128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3659" y="5610357"/>
            <a:ext cx="179980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Frameworks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2307979" y="4747105"/>
            <a:ext cx="125307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Basics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3679455" y="4747105"/>
            <a:ext cx="125401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Advanced JavaScript</a:t>
            </a:r>
            <a:endParaRPr lang="bg-BG" dirty="0"/>
          </a:p>
        </p:txBody>
      </p:sp>
      <p:sp>
        <p:nvSpPr>
          <p:cNvPr id="19" name="TextBox 18"/>
          <p:cNvSpPr txBox="1"/>
          <p:nvPr/>
        </p:nvSpPr>
        <p:spPr>
          <a:xfrm>
            <a:off x="636980" y="5610357"/>
            <a:ext cx="2364207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Applications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636980" y="4747105"/>
            <a:ext cx="156883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HTML + CSS + WordPress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3653" y="4086663"/>
            <a:ext cx="4755559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Back-End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7529" y="5624425"/>
            <a:ext cx="2599449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ASP.NET MVC Web Development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6904892" y="4789309"/>
            <a:ext cx="147529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 Applications</a:t>
            </a:r>
            <a:endParaRPr lang="bg-BG" dirty="0"/>
          </a:p>
        </p:txBody>
      </p:sp>
      <p:sp>
        <p:nvSpPr>
          <p:cNvPr id="24" name="TextBox 23"/>
          <p:cNvSpPr txBox="1"/>
          <p:nvPr/>
        </p:nvSpPr>
        <p:spPr>
          <a:xfrm>
            <a:off x="8456612" y="4789309"/>
            <a:ext cx="163036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Web Services and Cloud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5561013" y="5624425"/>
            <a:ext cx="184060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PHP Web Development</a:t>
            </a:r>
            <a:endParaRPr lang="bg-BG" dirty="0"/>
          </a:p>
        </p:txBody>
      </p:sp>
      <p:sp>
        <p:nvSpPr>
          <p:cNvPr id="26" name="TextBox 25"/>
          <p:cNvSpPr txBox="1"/>
          <p:nvPr/>
        </p:nvSpPr>
        <p:spPr>
          <a:xfrm>
            <a:off x="5561012" y="4789309"/>
            <a:ext cx="126385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Databases</a:t>
            </a:r>
          </a:p>
        </p:txBody>
      </p: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5370512" y="1818495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83816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27084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51680" y="1256079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47850" y="2266270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51680" y="4157004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04924" y="4157246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000324" y="5181600"/>
            <a:ext cx="4525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49383" y="5416029"/>
            <a:ext cx="404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Certificates</a:t>
            </a:r>
          </a:p>
          <a:p>
            <a:pPr lvl="1"/>
            <a:r>
              <a:rPr lang="en-US" dirty="0" smtClean="0"/>
              <a:t>C# Developer (graduated the Programing Fundamentals module)</a:t>
            </a:r>
          </a:p>
          <a:p>
            <a:pPr lvl="1"/>
            <a:r>
              <a:rPr lang="en-US" dirty="0" smtClean="0"/>
              <a:t>Front-End Developer</a:t>
            </a:r>
            <a:r>
              <a:rPr lang="en-US" dirty="0"/>
              <a:t> (graduated </a:t>
            </a:r>
            <a:r>
              <a:rPr lang="en-US" dirty="0" smtClean="0"/>
              <a:t>the Front-End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Back-End Developer</a:t>
            </a:r>
            <a:r>
              <a:rPr lang="en-US" dirty="0"/>
              <a:t> (graduated the </a:t>
            </a:r>
            <a:r>
              <a:rPr lang="en-US" dirty="0" smtClean="0"/>
              <a:t>Back-End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Web Developer (graduated </a:t>
            </a:r>
            <a:r>
              <a:rPr lang="en-US" dirty="0"/>
              <a:t>the </a:t>
            </a:r>
            <a:r>
              <a:rPr lang="en-US" dirty="0" smtClean="0"/>
              <a:t>Front-End + Back-End modules)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 from SoftUni</a:t>
            </a:r>
          </a:p>
          <a:p>
            <a:pPr lvl="1"/>
            <a:r>
              <a:rPr lang="en-US" dirty="0"/>
              <a:t>130 credits (from passed courses with exams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Basics + Fundamentals + Front-End + Back-End = 114 credits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Diplomas and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take </a:t>
            </a:r>
            <a:r>
              <a:rPr lang="en-US" smtClean="0"/>
              <a:t>credits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specialized</a:t>
            </a:r>
            <a:r>
              <a:rPr lang="en-US" dirty="0" smtClean="0"/>
              <a:t> (elective) courses</a:t>
            </a:r>
          </a:p>
          <a:p>
            <a:pPr lvl="1"/>
            <a:r>
              <a:rPr lang="en-US" dirty="0"/>
              <a:t>IT Basics</a:t>
            </a:r>
          </a:p>
          <a:p>
            <a:pPr lvl="1"/>
            <a:r>
              <a:rPr lang="en-US" dirty="0" smtClean="0"/>
              <a:t>Digital Marketing and SEO</a:t>
            </a:r>
          </a:p>
          <a:p>
            <a:pPr lvl="1"/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Linux System Administration</a:t>
            </a:r>
          </a:p>
          <a:p>
            <a:pPr lvl="1"/>
            <a:r>
              <a:rPr lang="en-US" dirty="0" smtClean="0"/>
              <a:t>Many others …</a:t>
            </a:r>
          </a:p>
          <a:p>
            <a:r>
              <a:rPr lang="en-US" dirty="0" smtClean="0"/>
              <a:t>The elective courses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dirty="0" smtClean="0"/>
              <a:t> for everyone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Courses</a:t>
            </a:r>
            <a:endParaRPr lang="en-US" dirty="0"/>
          </a:p>
        </p:txBody>
      </p:sp>
      <p:pic>
        <p:nvPicPr>
          <p:cNvPr id="1026" name="Picture 2" descr="https://softuni.bg/Files/UserFiles/ImageGallery/c-sharp-course-march-2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189872"/>
            <a:ext cx="5029200" cy="3337085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6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SoftUni helps the students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start a job </a:t>
            </a:r>
            <a:r>
              <a:rPr lang="en-US" dirty="0" smtClean="0"/>
              <a:t>in the IT industry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Contracts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60+ companies </a:t>
            </a:r>
            <a:r>
              <a:rPr lang="en-US" dirty="0" smtClean="0"/>
              <a:t>for hiring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Best students study free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scholarship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Top 10% of all onsite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high results </a:t>
            </a:r>
            <a:r>
              <a:rPr lang="en-US" dirty="0" smtClean="0"/>
              <a:t>choose between many employers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rgbClr val="FFAA60"/>
                </a:solidFill>
              </a:rPr>
              <a:t>bad results </a:t>
            </a:r>
            <a:r>
              <a:rPr lang="en-US" dirty="0" smtClean="0"/>
              <a:t>are not guaranteed to start a job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Internships in Germany and USA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15"/>
              </a:rPr>
              <a:t>https://softuni.bg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8553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6" y="1559038"/>
            <a:ext cx="2382811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66" y="3278535"/>
            <a:ext cx="2968620" cy="1169456"/>
          </a:xfrm>
          <a:prstGeom prst="roundRect">
            <a:avLst>
              <a:gd name="adj" fmla="val 2684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010" y="3284548"/>
            <a:ext cx="3029929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4463" y="3284548"/>
            <a:ext cx="4591551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9875" y="4979145"/>
            <a:ext cx="1932362" cy="1044328"/>
          </a:xfrm>
          <a:prstGeom prst="roundRect">
            <a:avLst>
              <a:gd name="adj" fmla="val 2684"/>
            </a:avLst>
          </a:prstGeom>
        </p:spPr>
      </p:pic>
      <p:pic>
        <p:nvPicPr>
          <p:cNvPr id="12" name="Picture 11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2040" y="1559037"/>
            <a:ext cx="3543973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43022" y="5056888"/>
            <a:ext cx="4261388" cy="888842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12006" y="1608851"/>
            <a:ext cx="4621386" cy="996769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4866" y="5293579"/>
            <a:ext cx="4524224" cy="415460"/>
          </a:xfrm>
          <a:prstGeom prst="roundRect">
            <a:avLst>
              <a:gd name="adj" fmla="val 6598"/>
            </a:avLst>
          </a:prstGeom>
        </p:spPr>
      </p:pic>
    </p:spTree>
    <p:extLst>
      <p:ext uri="{BB962C8B-B14F-4D97-AF65-F5344CB8AC3E}">
        <p14:creationId xmlns:p14="http://schemas.microsoft.com/office/powerpoint/2010/main" val="135203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4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437</Words>
  <Application>Microsoft Office PowerPoint</Application>
  <PresentationFormat>Custom</PresentationFormat>
  <Paragraphs>103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SoftUni 16x9</vt:lpstr>
      <vt:lpstr>2_SoftUni 16x9</vt:lpstr>
      <vt:lpstr>3_SoftUni 16x9</vt:lpstr>
      <vt:lpstr>4_SoftUni 16x9</vt:lpstr>
      <vt:lpstr>Software University</vt:lpstr>
      <vt:lpstr>Welcome to SoftUni</vt:lpstr>
      <vt:lpstr>SoftUni: Levels, Modules, Schedule</vt:lpstr>
      <vt:lpstr>Diplomas and Certificates</vt:lpstr>
      <vt:lpstr>Specialized Courses</vt:lpstr>
      <vt:lpstr>Jobs</vt:lpstr>
      <vt:lpstr>Software University</vt:lpstr>
      <vt:lpstr>SoftUni Diamond Partners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 (SoftUni)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2015-12-05T20:46:58Z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