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5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CATPCA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Lazar </a:t>
            </a:r>
            <a:r>
              <a:rPr lang="en-US" dirty="0" err="1" smtClean="0"/>
              <a:t>kra</a:t>
            </a:r>
            <a:r>
              <a:rPr lang="sr-Latn-RS" dirty="0" smtClean="0"/>
              <a:t>čunović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1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Faza</a:t>
            </a:r>
            <a:r>
              <a:rPr lang="en-US" dirty="0" smtClean="0"/>
              <a:t> </a:t>
            </a:r>
            <a:r>
              <a:rPr lang="en-US" dirty="0" err="1" smtClean="0"/>
              <a:t>optimalnog</a:t>
            </a:r>
            <a:r>
              <a:rPr lang="en-US" dirty="0" smtClean="0"/>
              <a:t> </a:t>
            </a:r>
            <a:r>
              <a:rPr lang="en-US" dirty="0" err="1" smtClean="0"/>
              <a:t>skaliranja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6" y="1474574"/>
            <a:ext cx="4876794" cy="8846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6" y="2421924"/>
            <a:ext cx="4282190" cy="10926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8586" y="3698789"/>
            <a:ext cx="9092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 </a:t>
            </a:r>
            <a:r>
              <a:rPr lang="en-US" dirty="0" err="1" smtClean="0"/>
              <a:t>odnosu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tip </a:t>
            </a:r>
            <a:r>
              <a:rPr lang="en-US" dirty="0" err="1" smtClean="0"/>
              <a:t>atributa</a:t>
            </a:r>
            <a:r>
              <a:rPr lang="en-US" dirty="0" smtClean="0"/>
              <a:t> </a:t>
            </a:r>
            <a:r>
              <a:rPr lang="en-US" dirty="0" err="1" smtClean="0"/>
              <a:t>Yj</a:t>
            </a:r>
            <a:r>
              <a:rPr lang="en-US" dirty="0" smtClean="0"/>
              <a:t> se </a:t>
            </a:r>
            <a:r>
              <a:rPr lang="en-US" dirty="0" err="1" smtClean="0"/>
              <a:t>racuna</a:t>
            </a:r>
            <a:r>
              <a:rPr lang="en-US" dirty="0" smtClean="0"/>
              <a:t> </a:t>
            </a:r>
            <a:r>
              <a:rPr lang="en-US" dirty="0" err="1" smtClean="0"/>
              <a:t>pomocu</a:t>
            </a:r>
            <a:r>
              <a:rPr lang="en-US" dirty="0" smtClean="0"/>
              <a:t> monotone </a:t>
            </a:r>
            <a:r>
              <a:rPr lang="en-US" dirty="0" err="1" smtClean="0"/>
              <a:t>regresije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ordinalne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Linearne</a:t>
            </a:r>
            <a:r>
              <a:rPr lang="en-US" dirty="0" smtClean="0"/>
              <a:t> </a:t>
            </a:r>
            <a:r>
              <a:rPr lang="en-US" dirty="0" err="1" smtClean="0"/>
              <a:t>regresije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n</a:t>
            </a:r>
            <a:r>
              <a:rPr lang="sr-Latn-RS" dirty="0" smtClean="0"/>
              <a:t>ominalne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7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PRINCALS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Predstavlja minimizaciju:</a:t>
            </a:r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r>
              <a:rPr lang="sr-Latn-RS" dirty="0" smtClean="0"/>
              <a:t>Za razliku od PRINCIPALS algoritma može da obuhvati višestruke nominalne varijable</a:t>
            </a:r>
          </a:p>
          <a:p>
            <a:r>
              <a:rPr lang="sr-Latn-RS" dirty="0" smtClean="0"/>
              <a:t>ALS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345" y="2438400"/>
            <a:ext cx="6748473" cy="88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43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Estimacija</a:t>
            </a:r>
            <a:r>
              <a:rPr lang="en-US" dirty="0"/>
              <a:t> </a:t>
            </a:r>
            <a:r>
              <a:rPr lang="en-US" dirty="0" err="1"/>
              <a:t>kvantifikacija</a:t>
            </a:r>
            <a:r>
              <a:rPr lang="en-US" dirty="0"/>
              <a:t> </a:t>
            </a:r>
            <a:r>
              <a:rPr lang="en-US" dirty="0" err="1"/>
              <a:t>kategorija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Višestruke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r-Latn-RS" dirty="0" smtClean="0"/>
              <a:t>Pojedinačne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0" y="2669060"/>
            <a:ext cx="4345676" cy="85596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495" y="3936919"/>
            <a:ext cx="3842594" cy="13708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495" y="2514600"/>
            <a:ext cx="4280482" cy="13170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495" y="5413038"/>
            <a:ext cx="4262590" cy="111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06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Ažuriranje</a:t>
            </a:r>
            <a:r>
              <a:rPr lang="en-US" dirty="0"/>
              <a:t> </a:t>
            </a:r>
            <a:r>
              <a:rPr lang="en-US" dirty="0" err="1"/>
              <a:t>ocena</a:t>
            </a:r>
            <a:r>
              <a:rPr lang="en-US" dirty="0"/>
              <a:t> </a:t>
            </a:r>
            <a:r>
              <a:rPr lang="en-US" dirty="0" err="1"/>
              <a:t>objekata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868" y="2776152"/>
            <a:ext cx="6022285" cy="1769435"/>
          </a:xfrm>
        </p:spPr>
      </p:pic>
    </p:spTree>
    <p:extLst>
      <p:ext uri="{BB962C8B-B14F-4D97-AF65-F5344CB8AC3E}">
        <p14:creationId xmlns:p14="http://schemas.microsoft.com/office/powerpoint/2010/main" val="1454257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PRINCIPALS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dirty="0" smtClean="0"/>
              <a:t>Analiza sličnosi</a:t>
            </a:r>
          </a:p>
          <a:p>
            <a:r>
              <a:rPr lang="sr-Latn-RS" dirty="0" smtClean="0"/>
              <a:t>Koristi se kada je važno istražiti strukturu podataka na osnovu sličnosti izmedju objekata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r-Latn-RS" dirty="0" smtClean="0"/>
              <a:t>PRINCALS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r-Latn-RS" dirty="0" smtClean="0"/>
              <a:t>Univerzalnost</a:t>
            </a:r>
          </a:p>
          <a:p>
            <a:r>
              <a:rPr lang="sr-Latn-RS" dirty="0" smtClean="0"/>
              <a:t>Veća fleksibilnost pri analizi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PCA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Jedan metoda koja nam pomaže pri smanjivanju dimenzionalnosti a da pri tome očuvamo varijansu </a:t>
            </a:r>
          </a:p>
          <a:p>
            <a:r>
              <a:rPr lang="sr-Latn-RS" dirty="0" smtClean="0"/>
              <a:t>Predstavlja linearne zavisnosti</a:t>
            </a:r>
          </a:p>
          <a:p>
            <a:r>
              <a:rPr lang="sr-Latn-RS" dirty="0" smtClean="0"/>
              <a:t>Koristi se kod numeričkih atributa</a:t>
            </a:r>
          </a:p>
          <a:p>
            <a:r>
              <a:rPr lang="sr-Latn-RS" dirty="0" smtClean="0"/>
              <a:t>Predstavlja težinsku sumu početnih varijabli</a:t>
            </a:r>
          </a:p>
          <a:p>
            <a:r>
              <a:rPr lang="sr-Latn-RS" dirty="0" smtClean="0"/>
              <a:t>VAF </a:t>
            </a:r>
            <a:r>
              <a:rPr lang="en-US" dirty="0" smtClean="0"/>
              <a:t>= variance accounted for</a:t>
            </a:r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57892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475" y="1955571"/>
            <a:ext cx="9842558" cy="1915647"/>
          </a:xfrm>
        </p:spPr>
        <p:txBody>
          <a:bodyPr/>
          <a:lstStyle/>
          <a:p>
            <a:pPr algn="ctr"/>
            <a:r>
              <a:rPr lang="sr-Latn-RS" dirty="0"/>
              <a:t>Šta možemo </a:t>
            </a:r>
            <a:r>
              <a:rPr lang="sr-Latn-RS" dirty="0" smtClean="0"/>
              <a:t>da uradimo kada imamo  kategoričke atribute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7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Analysis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 smtClean="0"/>
              <a:t>Svodimo kategoričke atribute na numeričke</a:t>
            </a:r>
          </a:p>
          <a:p>
            <a:r>
              <a:rPr lang="sr-Latn-RS" dirty="0" smtClean="0"/>
              <a:t>Zavisnosti modelujemo pomoću optimalne kvantifikacije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dirty="0" smtClean="0"/>
              <a:t>Numerički (cena)</a:t>
            </a:r>
          </a:p>
          <a:p>
            <a:r>
              <a:rPr lang="sr-Latn-RS" dirty="0" smtClean="0"/>
              <a:t>Nominal (boja)</a:t>
            </a:r>
          </a:p>
          <a:p>
            <a:r>
              <a:rPr lang="sr-Latn-RS" dirty="0" smtClean="0"/>
              <a:t>Ordinal (ocene)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5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Kategorička kvntizacija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Kod orinalnih i  nominalnih podataka distanca izmedju dve kategorije nema značajnu interpretaciju</a:t>
            </a:r>
          </a:p>
          <a:p>
            <a:r>
              <a:rPr lang="sr-Latn-RS" dirty="0" smtClean="0"/>
              <a:t>Na osnovu ovoga zaključujemo da je ideja kategoričke kvantizacija dodela numeričke vrednosti kako bi se izračunala varijansa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513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Neka</a:t>
            </a:r>
            <a:r>
              <a:rPr lang="en-US" dirty="0" smtClean="0"/>
              <a:t> je X </a:t>
            </a:r>
            <a:r>
              <a:rPr lang="en-US" dirty="0" err="1" smtClean="0"/>
              <a:t>matrica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n </a:t>
            </a:r>
            <a:r>
              <a:rPr lang="en-US" dirty="0" err="1" smtClean="0"/>
              <a:t>objekata</a:t>
            </a:r>
            <a:r>
              <a:rPr lang="en-US" dirty="0" smtClean="0"/>
              <a:t> I p </a:t>
            </a:r>
            <a:r>
              <a:rPr lang="en-US" dirty="0" err="1" smtClean="0"/>
              <a:t>varijabli</a:t>
            </a:r>
            <a:endParaRPr lang="en-US" dirty="0" smtClean="0"/>
          </a:p>
          <a:p>
            <a:r>
              <a:rPr lang="en-US" dirty="0" smtClean="0"/>
              <a:t>Tada </a:t>
            </a:r>
            <a:r>
              <a:rPr lang="en-US" dirty="0" err="1" smtClean="0"/>
              <a:t>Xj</a:t>
            </a:r>
            <a:r>
              <a:rPr lang="en-US" dirty="0" smtClean="0"/>
              <a:t> = </a:t>
            </a:r>
            <a:r>
              <a:rPr lang="en-US" dirty="0" err="1" smtClean="0"/>
              <a:t>Gj</a:t>
            </a:r>
            <a:r>
              <a:rPr lang="en-US" dirty="0" smtClean="0"/>
              <a:t> * </a:t>
            </a:r>
            <a:r>
              <a:rPr lang="en-US" dirty="0" err="1" smtClean="0"/>
              <a:t>Yj</a:t>
            </a:r>
            <a:r>
              <a:rPr lang="en-US" dirty="0" smtClean="0"/>
              <a:t>, </a:t>
            </a:r>
            <a:r>
              <a:rPr lang="en-US" dirty="0" err="1" smtClean="0"/>
              <a:t>gde</a:t>
            </a:r>
            <a:r>
              <a:rPr lang="en-US" dirty="0" smtClean="0"/>
              <a:t> </a:t>
            </a:r>
            <a:r>
              <a:rPr lang="en-US" dirty="0" err="1" smtClean="0"/>
              <a:t>Yj</a:t>
            </a:r>
            <a:r>
              <a:rPr lang="en-US" dirty="0" smtClean="0"/>
              <a:t> </a:t>
            </a:r>
            <a:r>
              <a:rPr lang="en-US" dirty="0" err="1" smtClean="0"/>
              <a:t>predstavlja</a:t>
            </a:r>
            <a:r>
              <a:rPr lang="en-US" dirty="0" smtClean="0"/>
              <a:t> </a:t>
            </a:r>
            <a:r>
              <a:rPr lang="en-US" dirty="0" err="1" smtClean="0"/>
              <a:t>restrikcije</a:t>
            </a:r>
            <a:r>
              <a:rPr lang="en-US" dirty="0" smtClean="0"/>
              <a:t> </a:t>
            </a:r>
            <a:r>
              <a:rPr lang="en-US" dirty="0" err="1" smtClean="0"/>
              <a:t>nametnute</a:t>
            </a:r>
            <a:r>
              <a:rPr lang="en-US" dirty="0" smtClean="0"/>
              <a:t> </a:t>
            </a:r>
            <a:r>
              <a:rPr lang="en-US" dirty="0" err="1" smtClean="0"/>
              <a:t>varijabli</a:t>
            </a:r>
            <a:r>
              <a:rPr lang="en-US" dirty="0" smtClean="0"/>
              <a:t> j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493" y="2056092"/>
            <a:ext cx="4134423" cy="151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6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Optimizacija PCA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Matricu podataka X možemo aproksimirati pomoću matrica Z i A kao</a:t>
            </a:r>
          </a:p>
          <a:p>
            <a:endParaRPr lang="sr-Latn-RS" dirty="0"/>
          </a:p>
          <a:p>
            <a:endParaRPr lang="sr-Latn-RS" dirty="0" smtClean="0"/>
          </a:p>
          <a:p>
            <a:r>
              <a:rPr lang="sr-Latn-RS" dirty="0" smtClean="0"/>
              <a:t>Kako bismo uspeli da opišemo kombinaciju kvantitativnih i kvalitativnih podataka porebno je prvo uraditi optimalnu kvantifikaciju kako bismo pronašli X*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95" y="4827372"/>
            <a:ext cx="7875173" cy="480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165" y="2508584"/>
            <a:ext cx="1577725" cy="7171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709" y="5425671"/>
            <a:ext cx="3925744" cy="70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18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Jedan</a:t>
            </a:r>
            <a:r>
              <a:rPr lang="en-US" dirty="0" smtClean="0"/>
              <a:t> od ALS </a:t>
            </a:r>
            <a:r>
              <a:rPr lang="en-US" dirty="0" err="1" smtClean="0"/>
              <a:t>algoritama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se </a:t>
            </a:r>
            <a:r>
              <a:rPr lang="en-US" dirty="0" err="1" smtClean="0"/>
              <a:t>koristi</a:t>
            </a:r>
            <a:r>
              <a:rPr lang="en-US" dirty="0" smtClean="0"/>
              <a:t>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kombinaciji</a:t>
            </a:r>
            <a:r>
              <a:rPr lang="en-US" dirty="0" smtClean="0"/>
              <a:t> </a:t>
            </a:r>
            <a:r>
              <a:rPr lang="en-US" dirty="0" err="1" smtClean="0"/>
              <a:t>numerickih</a:t>
            </a:r>
            <a:r>
              <a:rPr lang="en-US" dirty="0" smtClean="0"/>
              <a:t> I </a:t>
            </a:r>
            <a:r>
              <a:rPr lang="en-US" dirty="0" err="1" smtClean="0"/>
              <a:t>kategorickih</a:t>
            </a:r>
            <a:r>
              <a:rPr lang="en-US" dirty="0" smtClean="0"/>
              <a:t> </a:t>
            </a:r>
            <a:r>
              <a:rPr lang="en-US" dirty="0" err="1" smtClean="0"/>
              <a:t>varijabli</a:t>
            </a:r>
            <a:endParaRPr lang="en-US" dirty="0"/>
          </a:p>
          <a:p>
            <a:r>
              <a:rPr lang="en-US" dirty="0" err="1" smtClean="0"/>
              <a:t>Algoritam</a:t>
            </a:r>
            <a:r>
              <a:rPr lang="en-US" dirty="0" smtClean="0"/>
              <a:t> se </a:t>
            </a:r>
            <a:r>
              <a:rPr lang="en-US" dirty="0" err="1" smtClean="0"/>
              <a:t>zasniva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saumicnoj</a:t>
            </a:r>
            <a:r>
              <a:rPr lang="en-US" dirty="0" smtClean="0"/>
              <a:t> </a:t>
            </a:r>
            <a:r>
              <a:rPr lang="en-US" dirty="0" err="1" smtClean="0"/>
              <a:t>promeni</a:t>
            </a:r>
            <a:r>
              <a:rPr lang="en-US" dirty="0" smtClean="0"/>
              <a:t> </a:t>
            </a:r>
            <a:r>
              <a:rPr lang="en-US" dirty="0" err="1" smtClean="0"/>
              <a:t>izmejdu</a:t>
            </a:r>
            <a:r>
              <a:rPr lang="en-US" dirty="0" smtClean="0"/>
              <a:t> </a:t>
            </a:r>
            <a:r>
              <a:rPr lang="en-US" dirty="0" err="1" smtClean="0"/>
              <a:t>procene</a:t>
            </a:r>
            <a:r>
              <a:rPr lang="en-US" dirty="0" smtClean="0"/>
              <a:t> </a:t>
            </a:r>
            <a:r>
              <a:rPr lang="en-US" dirty="0" err="1" smtClean="0"/>
              <a:t>parametara</a:t>
            </a:r>
            <a:r>
              <a:rPr lang="en-US" dirty="0" smtClean="0"/>
              <a:t> model Z I A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obican</a:t>
            </a:r>
            <a:r>
              <a:rPr lang="en-US" dirty="0" smtClean="0"/>
              <a:t> PCA I </a:t>
            </a:r>
            <a:r>
              <a:rPr lang="en-US" dirty="0" err="1" smtClean="0"/>
              <a:t>procene</a:t>
            </a:r>
            <a:r>
              <a:rPr lang="en-US" dirty="0" smtClean="0"/>
              <a:t> </a:t>
            </a:r>
            <a:r>
              <a:rPr lang="en-US" dirty="0" err="1" smtClean="0"/>
              <a:t>parametara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X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optimalno</a:t>
            </a:r>
            <a:r>
              <a:rPr lang="en-US" dirty="0" smtClean="0"/>
              <a:t> </a:t>
            </a:r>
            <a:r>
              <a:rPr lang="en-US" dirty="0" err="1" smtClean="0"/>
              <a:t>skaliranje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6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Faza</a:t>
            </a:r>
            <a:r>
              <a:rPr lang="en-US" dirty="0" smtClean="0"/>
              <a:t> </a:t>
            </a:r>
            <a:r>
              <a:rPr lang="en-US" dirty="0" err="1" smtClean="0"/>
              <a:t>procene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85" y="1783303"/>
            <a:ext cx="8939220" cy="1961483"/>
          </a:xfrm>
        </p:spPr>
      </p:pic>
      <p:sp>
        <p:nvSpPr>
          <p:cNvPr id="7" name="TextBox 6"/>
          <p:cNvSpPr txBox="1"/>
          <p:nvPr/>
        </p:nvSpPr>
        <p:spPr>
          <a:xfrm>
            <a:off x="749890" y="3880021"/>
            <a:ext cx="9300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Jasno</a:t>
            </a:r>
            <a:r>
              <a:rPr lang="en-US" dirty="0" smtClean="0"/>
              <a:t> je da </a:t>
            </a:r>
            <a:r>
              <a:rPr lang="en-US" dirty="0" err="1" smtClean="0"/>
              <a:t>vrednosti</a:t>
            </a:r>
            <a:r>
              <a:rPr lang="en-US" dirty="0" smtClean="0"/>
              <a:t> A I Z </a:t>
            </a:r>
            <a:r>
              <a:rPr lang="en-US" dirty="0" err="1" smtClean="0"/>
              <a:t>mozemo</a:t>
            </a:r>
            <a:r>
              <a:rPr lang="en-US" dirty="0" smtClean="0"/>
              <a:t> </a:t>
            </a:r>
            <a:r>
              <a:rPr lang="en-US" dirty="0" err="1" smtClean="0"/>
              <a:t>dobiti</a:t>
            </a:r>
            <a:r>
              <a:rPr lang="en-US" dirty="0" smtClean="0"/>
              <a:t> </a:t>
            </a:r>
            <a:r>
              <a:rPr lang="en-US" dirty="0" err="1" smtClean="0"/>
              <a:t>singularnom</a:t>
            </a:r>
            <a:r>
              <a:rPr lang="en-US" dirty="0" smtClean="0"/>
              <a:t> </a:t>
            </a:r>
            <a:r>
              <a:rPr lang="en-US" dirty="0" err="1" smtClean="0"/>
              <a:t>dekompozicijom</a:t>
            </a:r>
            <a:r>
              <a:rPr lang="en-US" dirty="0" smtClean="0"/>
              <a:t> </a:t>
            </a:r>
            <a:r>
              <a:rPr lang="en-US" dirty="0" err="1" smtClean="0"/>
              <a:t>matrice</a:t>
            </a:r>
            <a:r>
              <a:rPr lang="en-US" dirty="0" smtClean="0"/>
              <a:t>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354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281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CATPCA </vt:lpstr>
      <vt:lpstr>PCA </vt:lpstr>
      <vt:lpstr>Šta možemo da uradimo kada imamo  kategoričke atribute ?</vt:lpstr>
      <vt:lpstr>Analysis levels</vt:lpstr>
      <vt:lpstr>Kategorička kvntizacija </vt:lpstr>
      <vt:lpstr>PowerPoint Presentation</vt:lpstr>
      <vt:lpstr>Optimizacija PCA </vt:lpstr>
      <vt:lpstr>PRINCIPALS</vt:lpstr>
      <vt:lpstr>Faza procene modela</vt:lpstr>
      <vt:lpstr>Faza optimalnog skaliranja</vt:lpstr>
      <vt:lpstr>PRINCALS</vt:lpstr>
      <vt:lpstr>Estimacija kvantifikacija kategorija</vt:lpstr>
      <vt:lpstr>Ažuriranje ocena objekata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CATPCA</dc:title>
  <dc:creator>Lazar</dc:creator>
  <cp:lastModifiedBy>Lazar</cp:lastModifiedBy>
  <cp:revision>9</cp:revision>
  <dcterms:created xsi:type="dcterms:W3CDTF">2024-08-28T14:13:43Z</dcterms:created>
  <dcterms:modified xsi:type="dcterms:W3CDTF">2024-08-28T15:23:55Z</dcterms:modified>
</cp:coreProperties>
</file>