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88" r:id="rId3"/>
    <p:sldId id="291" r:id="rId4"/>
    <p:sldId id="276" r:id="rId5"/>
    <p:sldId id="292" r:id="rId6"/>
    <p:sldId id="293" r:id="rId7"/>
    <p:sldId id="295" r:id="rId8"/>
    <p:sldId id="294" r:id="rId9"/>
    <p:sldId id="296" r:id="rId10"/>
    <p:sldId id="297" r:id="rId11"/>
    <p:sldId id="298" r:id="rId12"/>
    <p:sldId id="273" r:id="rId13"/>
    <p:sldId id="299" r:id="rId14"/>
    <p:sldId id="300" r:id="rId15"/>
    <p:sldId id="301" r:id="rId16"/>
    <p:sldId id="302" r:id="rId17"/>
    <p:sldId id="303" r:id="rId18"/>
    <p:sldId id="304" r:id="rId19"/>
    <p:sldId id="305" r:id="rId20"/>
    <p:sldId id="306" r:id="rId21"/>
    <p:sldId id="307" r:id="rId22"/>
    <p:sldId id="308" r:id="rId23"/>
    <p:sldId id="3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A858C-2FA4-AC42-9C11-6849422DBCAC}" v="2075" dt="2024-09-28T05:34:21.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p:restoredTop sz="94667"/>
  </p:normalViewPr>
  <p:slideViewPr>
    <p:cSldViewPr snapToGrid="0">
      <p:cViewPr varScale="1">
        <p:scale>
          <a:sx n="137" d="100"/>
          <a:sy n="137" d="100"/>
        </p:scale>
        <p:origin x="1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F48F8-F649-4C06-A068-A9A7BD006DEC}"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459F1CE2-CAC5-48D0-AB81-8158A474C55C}">
      <dgm:prSet/>
      <dgm:spPr/>
      <dgm:t>
        <a:bodyPr/>
        <a:lstStyle/>
        <a:p>
          <a:r>
            <a:rPr lang="en-US" dirty="0">
              <a:solidFill>
                <a:srgbClr val="7030A0"/>
              </a:solidFill>
            </a:rPr>
            <a:t>Objective 1</a:t>
          </a:r>
        </a:p>
        <a:p>
          <a:r>
            <a:rPr lang="en-US" dirty="0"/>
            <a:t>Produce a regression model to verify if the infection risk and associated factors are associated with patient’s length of stay even after accounting for other variables such as Age, Number of Nurses, etc.…</a:t>
          </a:r>
        </a:p>
      </dgm:t>
    </dgm:pt>
    <dgm:pt modelId="{A5D2AEE0-ECC2-4B80-90F5-B5F8ED33C787}" type="parTrans" cxnId="{FDCF1550-CEC8-4DB1-9FA3-77094503FF5C}">
      <dgm:prSet/>
      <dgm:spPr/>
      <dgm:t>
        <a:bodyPr/>
        <a:lstStyle/>
        <a:p>
          <a:endParaRPr lang="en-US"/>
        </a:p>
      </dgm:t>
    </dgm:pt>
    <dgm:pt modelId="{0C0F2D8D-6392-4999-94F1-3E72283C244E}" type="sibTrans" cxnId="{FDCF1550-CEC8-4DB1-9FA3-77094503FF5C}">
      <dgm:prSet/>
      <dgm:spPr/>
      <dgm:t>
        <a:bodyPr/>
        <a:lstStyle/>
        <a:p>
          <a:endParaRPr lang="en-US"/>
        </a:p>
      </dgm:t>
    </dgm:pt>
    <dgm:pt modelId="{0ABC8DE8-F41B-402D-8D2E-25D89AFB76D8}">
      <dgm:prSet/>
      <dgm:spPr/>
      <dgm:t>
        <a:bodyPr/>
        <a:lstStyle/>
        <a:p>
          <a:r>
            <a:rPr lang="en-US">
              <a:solidFill>
                <a:srgbClr val="7030A0"/>
              </a:solidFill>
            </a:rPr>
            <a:t>Objective 2</a:t>
          </a:r>
        </a:p>
        <a:p>
          <a:r>
            <a:rPr lang="en-US"/>
            <a:t>Fit 2 additional models ( one MLR model with added complexity and another non-Parametric model) to predict length of hospital stay and provide recommendation on which model would be the best to predict future patient’s hospital stays. </a:t>
          </a:r>
          <a:endParaRPr lang="en-US" dirty="0"/>
        </a:p>
      </dgm:t>
    </dgm:pt>
    <dgm:pt modelId="{800F768D-414B-4E1C-9A36-34800D5BFAD8}" type="parTrans" cxnId="{50E2414D-D0B0-4F85-BAB8-0832675A19E7}">
      <dgm:prSet/>
      <dgm:spPr/>
      <dgm:t>
        <a:bodyPr/>
        <a:lstStyle/>
        <a:p>
          <a:endParaRPr lang="en-US"/>
        </a:p>
      </dgm:t>
    </dgm:pt>
    <dgm:pt modelId="{C359D11D-6273-443D-841F-160485C99DEC}" type="sibTrans" cxnId="{50E2414D-D0B0-4F85-BAB8-0832675A19E7}">
      <dgm:prSet/>
      <dgm:spPr/>
      <dgm:t>
        <a:bodyPr/>
        <a:lstStyle/>
        <a:p>
          <a:endParaRPr lang="en-US"/>
        </a:p>
      </dgm:t>
    </dgm:pt>
    <dgm:pt modelId="{19D29802-CC29-0A47-806F-E2872B393DB4}" type="pres">
      <dgm:prSet presAssocID="{3CCF48F8-F649-4C06-A068-A9A7BD006DEC}" presName="hierChild1" presStyleCnt="0">
        <dgm:presLayoutVars>
          <dgm:chPref val="1"/>
          <dgm:dir/>
          <dgm:animOne val="branch"/>
          <dgm:animLvl val="lvl"/>
          <dgm:resizeHandles/>
        </dgm:presLayoutVars>
      </dgm:prSet>
      <dgm:spPr/>
    </dgm:pt>
    <dgm:pt modelId="{8E548ABC-EA28-CB41-BD0F-411E83F82472}" type="pres">
      <dgm:prSet presAssocID="{459F1CE2-CAC5-48D0-AB81-8158A474C55C}" presName="hierRoot1" presStyleCnt="0"/>
      <dgm:spPr/>
    </dgm:pt>
    <dgm:pt modelId="{DC33B4B1-9511-9542-A6D7-E4130BE2EF47}" type="pres">
      <dgm:prSet presAssocID="{459F1CE2-CAC5-48D0-AB81-8158A474C55C}" presName="composite" presStyleCnt="0"/>
      <dgm:spPr/>
    </dgm:pt>
    <dgm:pt modelId="{B7D8DE53-80F1-8548-8E43-FA3034A7DBB7}" type="pres">
      <dgm:prSet presAssocID="{459F1CE2-CAC5-48D0-AB81-8158A474C55C}" presName="background" presStyleLbl="node0" presStyleIdx="0" presStyleCnt="2"/>
      <dgm:spPr/>
    </dgm:pt>
    <dgm:pt modelId="{20AB1B59-027E-9541-B4F9-39395DAE7B1A}" type="pres">
      <dgm:prSet presAssocID="{459F1CE2-CAC5-48D0-AB81-8158A474C55C}" presName="text" presStyleLbl="fgAcc0" presStyleIdx="0" presStyleCnt="2">
        <dgm:presLayoutVars>
          <dgm:chPref val="3"/>
        </dgm:presLayoutVars>
      </dgm:prSet>
      <dgm:spPr/>
    </dgm:pt>
    <dgm:pt modelId="{DAF6C7AF-80C9-AF42-B11E-4F54DA8E9557}" type="pres">
      <dgm:prSet presAssocID="{459F1CE2-CAC5-48D0-AB81-8158A474C55C}" presName="hierChild2" presStyleCnt="0"/>
      <dgm:spPr/>
    </dgm:pt>
    <dgm:pt modelId="{FA0BB6D3-A1EF-464E-967A-583AE270C6C8}" type="pres">
      <dgm:prSet presAssocID="{0ABC8DE8-F41B-402D-8D2E-25D89AFB76D8}" presName="hierRoot1" presStyleCnt="0"/>
      <dgm:spPr/>
    </dgm:pt>
    <dgm:pt modelId="{DAAF6FED-0248-5A49-AE59-44F4471E1DAE}" type="pres">
      <dgm:prSet presAssocID="{0ABC8DE8-F41B-402D-8D2E-25D89AFB76D8}" presName="composite" presStyleCnt="0"/>
      <dgm:spPr/>
    </dgm:pt>
    <dgm:pt modelId="{82A4F6BB-1EBC-4545-A9DB-57821259C53A}" type="pres">
      <dgm:prSet presAssocID="{0ABC8DE8-F41B-402D-8D2E-25D89AFB76D8}" presName="background" presStyleLbl="node0" presStyleIdx="1" presStyleCnt="2"/>
      <dgm:spPr/>
    </dgm:pt>
    <dgm:pt modelId="{A42DA562-AD0D-8E42-9A08-22549EE97CD4}" type="pres">
      <dgm:prSet presAssocID="{0ABC8DE8-F41B-402D-8D2E-25D89AFB76D8}" presName="text" presStyleLbl="fgAcc0" presStyleIdx="1" presStyleCnt="2">
        <dgm:presLayoutVars>
          <dgm:chPref val="3"/>
        </dgm:presLayoutVars>
      </dgm:prSet>
      <dgm:spPr/>
    </dgm:pt>
    <dgm:pt modelId="{DBDB8122-1DED-F94A-8206-90D3736F2F9F}" type="pres">
      <dgm:prSet presAssocID="{0ABC8DE8-F41B-402D-8D2E-25D89AFB76D8}" presName="hierChild2" presStyleCnt="0"/>
      <dgm:spPr/>
    </dgm:pt>
  </dgm:ptLst>
  <dgm:cxnLst>
    <dgm:cxn modelId="{A6442505-E72D-AB4A-8A58-12B14E229B57}" type="presOf" srcId="{3CCF48F8-F649-4C06-A068-A9A7BD006DEC}" destId="{19D29802-CC29-0A47-806F-E2872B393DB4}" srcOrd="0" destOrd="0" presId="urn:microsoft.com/office/officeart/2005/8/layout/hierarchy1"/>
    <dgm:cxn modelId="{50E2414D-D0B0-4F85-BAB8-0832675A19E7}" srcId="{3CCF48F8-F649-4C06-A068-A9A7BD006DEC}" destId="{0ABC8DE8-F41B-402D-8D2E-25D89AFB76D8}" srcOrd="1" destOrd="0" parTransId="{800F768D-414B-4E1C-9A36-34800D5BFAD8}" sibTransId="{C359D11D-6273-443D-841F-160485C99DEC}"/>
    <dgm:cxn modelId="{FDCF1550-CEC8-4DB1-9FA3-77094503FF5C}" srcId="{3CCF48F8-F649-4C06-A068-A9A7BD006DEC}" destId="{459F1CE2-CAC5-48D0-AB81-8158A474C55C}" srcOrd="0" destOrd="0" parTransId="{A5D2AEE0-ECC2-4B80-90F5-B5F8ED33C787}" sibTransId="{0C0F2D8D-6392-4999-94F1-3E72283C244E}"/>
    <dgm:cxn modelId="{FE0022C6-B6E1-4F44-90D3-3FA5DCBBA532}" type="presOf" srcId="{459F1CE2-CAC5-48D0-AB81-8158A474C55C}" destId="{20AB1B59-027E-9541-B4F9-39395DAE7B1A}" srcOrd="0" destOrd="0" presId="urn:microsoft.com/office/officeart/2005/8/layout/hierarchy1"/>
    <dgm:cxn modelId="{73713FCD-CF1D-754F-AA0B-BC5CFBF10AF0}" type="presOf" srcId="{0ABC8DE8-F41B-402D-8D2E-25D89AFB76D8}" destId="{A42DA562-AD0D-8E42-9A08-22549EE97CD4}" srcOrd="0" destOrd="0" presId="urn:microsoft.com/office/officeart/2005/8/layout/hierarchy1"/>
    <dgm:cxn modelId="{2605EA7E-BD59-8F4B-82B1-96CDDF6FD7BB}" type="presParOf" srcId="{19D29802-CC29-0A47-806F-E2872B393DB4}" destId="{8E548ABC-EA28-CB41-BD0F-411E83F82472}" srcOrd="0" destOrd="0" presId="urn:microsoft.com/office/officeart/2005/8/layout/hierarchy1"/>
    <dgm:cxn modelId="{555296EE-6EE2-9248-8341-08B3BCB010B9}" type="presParOf" srcId="{8E548ABC-EA28-CB41-BD0F-411E83F82472}" destId="{DC33B4B1-9511-9542-A6D7-E4130BE2EF47}" srcOrd="0" destOrd="0" presId="urn:microsoft.com/office/officeart/2005/8/layout/hierarchy1"/>
    <dgm:cxn modelId="{BAC7BDC0-2D6D-2A42-8838-C0BD0B5E13B4}" type="presParOf" srcId="{DC33B4B1-9511-9542-A6D7-E4130BE2EF47}" destId="{B7D8DE53-80F1-8548-8E43-FA3034A7DBB7}" srcOrd="0" destOrd="0" presId="urn:microsoft.com/office/officeart/2005/8/layout/hierarchy1"/>
    <dgm:cxn modelId="{26758FC7-45A2-A54C-8DF6-1DF227F2445F}" type="presParOf" srcId="{DC33B4B1-9511-9542-A6D7-E4130BE2EF47}" destId="{20AB1B59-027E-9541-B4F9-39395DAE7B1A}" srcOrd="1" destOrd="0" presId="urn:microsoft.com/office/officeart/2005/8/layout/hierarchy1"/>
    <dgm:cxn modelId="{99AA2B0C-B88B-C747-A0F2-B7AF87BDC0BC}" type="presParOf" srcId="{8E548ABC-EA28-CB41-BD0F-411E83F82472}" destId="{DAF6C7AF-80C9-AF42-B11E-4F54DA8E9557}" srcOrd="1" destOrd="0" presId="urn:microsoft.com/office/officeart/2005/8/layout/hierarchy1"/>
    <dgm:cxn modelId="{4CDA77EE-C8E8-2842-828F-6E5D3B9F4F6B}" type="presParOf" srcId="{19D29802-CC29-0A47-806F-E2872B393DB4}" destId="{FA0BB6D3-A1EF-464E-967A-583AE270C6C8}" srcOrd="1" destOrd="0" presId="urn:microsoft.com/office/officeart/2005/8/layout/hierarchy1"/>
    <dgm:cxn modelId="{7AC8FD17-3BF5-FD4E-A2E8-46B2CDE89229}" type="presParOf" srcId="{FA0BB6D3-A1EF-464E-967A-583AE270C6C8}" destId="{DAAF6FED-0248-5A49-AE59-44F4471E1DAE}" srcOrd="0" destOrd="0" presId="urn:microsoft.com/office/officeart/2005/8/layout/hierarchy1"/>
    <dgm:cxn modelId="{F9898F6D-DF7A-6842-A683-E7E86BCB3960}" type="presParOf" srcId="{DAAF6FED-0248-5A49-AE59-44F4471E1DAE}" destId="{82A4F6BB-1EBC-4545-A9DB-57821259C53A}" srcOrd="0" destOrd="0" presId="urn:microsoft.com/office/officeart/2005/8/layout/hierarchy1"/>
    <dgm:cxn modelId="{74B6BFB1-118B-AF47-9956-6B7223E59CB5}" type="presParOf" srcId="{DAAF6FED-0248-5A49-AE59-44F4471E1DAE}" destId="{A42DA562-AD0D-8E42-9A08-22549EE97CD4}" srcOrd="1" destOrd="0" presId="urn:microsoft.com/office/officeart/2005/8/layout/hierarchy1"/>
    <dgm:cxn modelId="{767C9B72-8F4C-C747-AE2C-121FCEB30143}" type="presParOf" srcId="{FA0BB6D3-A1EF-464E-967A-583AE270C6C8}" destId="{DBDB8122-1DED-F94A-8206-90D3736F2F9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A52D1D-45A7-4487-B0F7-BAB7F92B7312}"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E7154D0F-04DB-4AD3-8D31-ED262B3DAE40}">
      <dgm:prSet/>
      <dgm:spPr/>
      <dgm:t>
        <a:bodyPr/>
        <a:lstStyle/>
        <a:p>
          <a:r>
            <a:rPr lang="en-US" dirty="0"/>
            <a:t>What is the nature of relationship between explanatory variables and response variable?</a:t>
          </a:r>
        </a:p>
      </dgm:t>
    </dgm:pt>
    <dgm:pt modelId="{3A96BCD4-B7FC-4C98-844A-ADDA7128D8AD}" type="parTrans" cxnId="{DF814A99-1150-4866-9737-8C95A2258396}">
      <dgm:prSet/>
      <dgm:spPr/>
      <dgm:t>
        <a:bodyPr/>
        <a:lstStyle/>
        <a:p>
          <a:endParaRPr lang="en-US"/>
        </a:p>
      </dgm:t>
    </dgm:pt>
    <dgm:pt modelId="{65A956C6-1923-4AE5-828F-C13D967CAA66}" type="sibTrans" cxnId="{DF814A99-1150-4866-9737-8C95A2258396}">
      <dgm:prSet phldrT="1"/>
      <dgm:spPr/>
      <dgm:t>
        <a:bodyPr/>
        <a:lstStyle/>
        <a:p>
          <a:r>
            <a:rPr lang="en-US"/>
            <a:t>1</a:t>
          </a:r>
        </a:p>
      </dgm:t>
    </dgm:pt>
    <dgm:pt modelId="{AF477020-B356-4EDC-B55D-94D6E8DC16D8}">
      <dgm:prSet/>
      <dgm:spPr/>
      <dgm:t>
        <a:bodyPr/>
        <a:lstStyle/>
        <a:p>
          <a:r>
            <a:rPr lang="en-US" dirty="0"/>
            <a:t>Are there any multicollinearity between the explanatory variables?</a:t>
          </a:r>
        </a:p>
      </dgm:t>
    </dgm:pt>
    <dgm:pt modelId="{F9F4709D-070F-48B3-9FD9-DC1A8E30CEA1}" type="parTrans" cxnId="{5A025540-4F25-421C-B3F8-6EB5F04A7C3C}">
      <dgm:prSet/>
      <dgm:spPr/>
      <dgm:t>
        <a:bodyPr/>
        <a:lstStyle/>
        <a:p>
          <a:endParaRPr lang="en-US"/>
        </a:p>
      </dgm:t>
    </dgm:pt>
    <dgm:pt modelId="{EE2A0741-177E-44A0-BBA0-417CAF9FCB88}" type="sibTrans" cxnId="{5A025540-4F25-421C-B3F8-6EB5F04A7C3C}">
      <dgm:prSet phldrT="2"/>
      <dgm:spPr/>
      <dgm:t>
        <a:bodyPr/>
        <a:lstStyle/>
        <a:p>
          <a:r>
            <a:rPr lang="en-US"/>
            <a:t>2</a:t>
          </a:r>
        </a:p>
      </dgm:t>
    </dgm:pt>
    <dgm:pt modelId="{5920B439-AB85-4053-89AC-DFD5694D8B8F}">
      <dgm:prSet/>
      <dgm:spPr/>
      <dgm:t>
        <a:bodyPr/>
        <a:lstStyle/>
        <a:p>
          <a:r>
            <a:rPr lang="en-US" dirty="0"/>
            <a:t>correlation analysis between explanatory variables and response variable.</a:t>
          </a:r>
        </a:p>
      </dgm:t>
    </dgm:pt>
    <dgm:pt modelId="{52F15602-C47E-439B-8485-EAC2DC22A51F}" type="parTrans" cxnId="{137E5B58-982F-42C4-99B8-C09778C79F73}">
      <dgm:prSet/>
      <dgm:spPr/>
      <dgm:t>
        <a:bodyPr/>
        <a:lstStyle/>
        <a:p>
          <a:endParaRPr lang="en-US"/>
        </a:p>
      </dgm:t>
    </dgm:pt>
    <dgm:pt modelId="{15E353D2-6B3E-48C8-B511-553E8E6D7A2B}" type="sibTrans" cxnId="{137E5B58-982F-42C4-99B8-C09778C79F73}">
      <dgm:prSet phldrT="3"/>
      <dgm:spPr/>
      <dgm:t>
        <a:bodyPr/>
        <a:lstStyle/>
        <a:p>
          <a:r>
            <a:rPr lang="en-US"/>
            <a:t>3</a:t>
          </a:r>
        </a:p>
      </dgm:t>
    </dgm:pt>
    <dgm:pt modelId="{5472B474-B4F4-431F-AC88-CCF75BF1DA5F}">
      <dgm:prSet/>
      <dgm:spPr/>
      <dgm:t>
        <a:bodyPr/>
        <a:lstStyle/>
        <a:p>
          <a:r>
            <a:rPr lang="en-US"/>
            <a:t>What is the impact of categorical variables on length of stay? </a:t>
          </a:r>
        </a:p>
      </dgm:t>
    </dgm:pt>
    <dgm:pt modelId="{104A4E95-07FB-4B2A-9E5F-F0623D4D5F81}" type="parTrans" cxnId="{8232728C-E644-4BD2-8541-BE5BA197DA40}">
      <dgm:prSet/>
      <dgm:spPr/>
      <dgm:t>
        <a:bodyPr/>
        <a:lstStyle/>
        <a:p>
          <a:endParaRPr lang="en-US"/>
        </a:p>
      </dgm:t>
    </dgm:pt>
    <dgm:pt modelId="{F2B74C0E-86EE-44A4-840E-DA14BAF6E5EB}" type="sibTrans" cxnId="{8232728C-E644-4BD2-8541-BE5BA197DA40}">
      <dgm:prSet phldrT="4"/>
      <dgm:spPr/>
      <dgm:t>
        <a:bodyPr/>
        <a:lstStyle/>
        <a:p>
          <a:r>
            <a:rPr lang="en-US"/>
            <a:t>4</a:t>
          </a:r>
        </a:p>
      </dgm:t>
    </dgm:pt>
    <dgm:pt modelId="{286336AB-38C6-1A4E-919D-807321BEA6B0}" type="pres">
      <dgm:prSet presAssocID="{59A52D1D-45A7-4487-B0F7-BAB7F92B7312}" presName="Name0" presStyleCnt="0">
        <dgm:presLayoutVars>
          <dgm:animLvl val="lvl"/>
          <dgm:resizeHandles val="exact"/>
        </dgm:presLayoutVars>
      </dgm:prSet>
      <dgm:spPr/>
    </dgm:pt>
    <dgm:pt modelId="{2EBD5D91-3D44-CC48-8198-E4D457100EED}" type="pres">
      <dgm:prSet presAssocID="{E7154D0F-04DB-4AD3-8D31-ED262B3DAE40}" presName="compositeNode" presStyleCnt="0">
        <dgm:presLayoutVars>
          <dgm:bulletEnabled val="1"/>
        </dgm:presLayoutVars>
      </dgm:prSet>
      <dgm:spPr/>
    </dgm:pt>
    <dgm:pt modelId="{3BFBA495-B4C9-6E45-B284-A92CC70E1514}" type="pres">
      <dgm:prSet presAssocID="{E7154D0F-04DB-4AD3-8D31-ED262B3DAE40}" presName="bgRect" presStyleLbl="bgAccFollowNode1" presStyleIdx="0" presStyleCnt="4" custLinFactNeighborX="1113" custLinFactNeighborY="265"/>
      <dgm:spPr/>
    </dgm:pt>
    <dgm:pt modelId="{5841A079-183B-3E48-B80F-54ED937F516D}" type="pres">
      <dgm:prSet presAssocID="{65A956C6-1923-4AE5-828F-C13D967CAA66}" presName="sibTransNodeCircle" presStyleLbl="alignNode1" presStyleIdx="0" presStyleCnt="8">
        <dgm:presLayoutVars>
          <dgm:chMax val="0"/>
          <dgm:bulletEnabled/>
        </dgm:presLayoutVars>
      </dgm:prSet>
      <dgm:spPr/>
    </dgm:pt>
    <dgm:pt modelId="{E48CF504-A559-C54A-8199-8E779BA53451}" type="pres">
      <dgm:prSet presAssocID="{E7154D0F-04DB-4AD3-8D31-ED262B3DAE40}" presName="bottomLine" presStyleLbl="alignNode1" presStyleIdx="1" presStyleCnt="8">
        <dgm:presLayoutVars/>
      </dgm:prSet>
      <dgm:spPr/>
    </dgm:pt>
    <dgm:pt modelId="{208832C6-0B4D-3B43-BC6A-8A5C8272AFCB}" type="pres">
      <dgm:prSet presAssocID="{E7154D0F-04DB-4AD3-8D31-ED262B3DAE40}" presName="nodeText" presStyleLbl="bgAccFollowNode1" presStyleIdx="0" presStyleCnt="4">
        <dgm:presLayoutVars>
          <dgm:bulletEnabled val="1"/>
        </dgm:presLayoutVars>
      </dgm:prSet>
      <dgm:spPr/>
    </dgm:pt>
    <dgm:pt modelId="{476A0FF7-B141-F745-8214-CD6080F95B8D}" type="pres">
      <dgm:prSet presAssocID="{65A956C6-1923-4AE5-828F-C13D967CAA66}" presName="sibTrans" presStyleCnt="0"/>
      <dgm:spPr/>
    </dgm:pt>
    <dgm:pt modelId="{1A1B08A5-95DB-EF43-98BD-3AEAFB728396}" type="pres">
      <dgm:prSet presAssocID="{AF477020-B356-4EDC-B55D-94D6E8DC16D8}" presName="compositeNode" presStyleCnt="0">
        <dgm:presLayoutVars>
          <dgm:bulletEnabled val="1"/>
        </dgm:presLayoutVars>
      </dgm:prSet>
      <dgm:spPr/>
    </dgm:pt>
    <dgm:pt modelId="{CC7F18E5-67F2-1944-A04E-A8ABBDBC5D4A}" type="pres">
      <dgm:prSet presAssocID="{AF477020-B356-4EDC-B55D-94D6E8DC16D8}" presName="bgRect" presStyleLbl="bgAccFollowNode1" presStyleIdx="1" presStyleCnt="4"/>
      <dgm:spPr/>
    </dgm:pt>
    <dgm:pt modelId="{80ECC667-27FC-294C-9739-CA28018D115C}" type="pres">
      <dgm:prSet presAssocID="{EE2A0741-177E-44A0-BBA0-417CAF9FCB88}" presName="sibTransNodeCircle" presStyleLbl="alignNode1" presStyleIdx="2" presStyleCnt="8">
        <dgm:presLayoutVars>
          <dgm:chMax val="0"/>
          <dgm:bulletEnabled/>
        </dgm:presLayoutVars>
      </dgm:prSet>
      <dgm:spPr/>
    </dgm:pt>
    <dgm:pt modelId="{663F010D-C93C-8746-9ED5-FB101923694D}" type="pres">
      <dgm:prSet presAssocID="{AF477020-B356-4EDC-B55D-94D6E8DC16D8}" presName="bottomLine" presStyleLbl="alignNode1" presStyleIdx="3" presStyleCnt="8">
        <dgm:presLayoutVars/>
      </dgm:prSet>
      <dgm:spPr/>
    </dgm:pt>
    <dgm:pt modelId="{27380740-6A12-444D-B2FB-3B57C385F49B}" type="pres">
      <dgm:prSet presAssocID="{AF477020-B356-4EDC-B55D-94D6E8DC16D8}" presName="nodeText" presStyleLbl="bgAccFollowNode1" presStyleIdx="1" presStyleCnt="4">
        <dgm:presLayoutVars>
          <dgm:bulletEnabled val="1"/>
        </dgm:presLayoutVars>
      </dgm:prSet>
      <dgm:spPr/>
    </dgm:pt>
    <dgm:pt modelId="{6F918F60-9F73-2740-913F-9784A1486CE8}" type="pres">
      <dgm:prSet presAssocID="{EE2A0741-177E-44A0-BBA0-417CAF9FCB88}" presName="sibTrans" presStyleCnt="0"/>
      <dgm:spPr/>
    </dgm:pt>
    <dgm:pt modelId="{FA2B3915-A925-4D41-B2CE-C2B97798B3BD}" type="pres">
      <dgm:prSet presAssocID="{5920B439-AB85-4053-89AC-DFD5694D8B8F}" presName="compositeNode" presStyleCnt="0">
        <dgm:presLayoutVars>
          <dgm:bulletEnabled val="1"/>
        </dgm:presLayoutVars>
      </dgm:prSet>
      <dgm:spPr/>
    </dgm:pt>
    <dgm:pt modelId="{A116D7FC-F931-0748-9518-11149A315873}" type="pres">
      <dgm:prSet presAssocID="{5920B439-AB85-4053-89AC-DFD5694D8B8F}" presName="bgRect" presStyleLbl="bgAccFollowNode1" presStyleIdx="2" presStyleCnt="4"/>
      <dgm:spPr/>
    </dgm:pt>
    <dgm:pt modelId="{6B0BCA53-BCE2-914E-8CD5-94E4DDD92205}" type="pres">
      <dgm:prSet presAssocID="{15E353D2-6B3E-48C8-B511-553E8E6D7A2B}" presName="sibTransNodeCircle" presStyleLbl="alignNode1" presStyleIdx="4" presStyleCnt="8">
        <dgm:presLayoutVars>
          <dgm:chMax val="0"/>
          <dgm:bulletEnabled/>
        </dgm:presLayoutVars>
      </dgm:prSet>
      <dgm:spPr/>
    </dgm:pt>
    <dgm:pt modelId="{22116647-5F5F-9041-A383-0C75758D0D0E}" type="pres">
      <dgm:prSet presAssocID="{5920B439-AB85-4053-89AC-DFD5694D8B8F}" presName="bottomLine" presStyleLbl="alignNode1" presStyleIdx="5" presStyleCnt="8">
        <dgm:presLayoutVars/>
      </dgm:prSet>
      <dgm:spPr/>
    </dgm:pt>
    <dgm:pt modelId="{8AE60633-E8BE-5446-BEE6-BA648233DA35}" type="pres">
      <dgm:prSet presAssocID="{5920B439-AB85-4053-89AC-DFD5694D8B8F}" presName="nodeText" presStyleLbl="bgAccFollowNode1" presStyleIdx="2" presStyleCnt="4">
        <dgm:presLayoutVars>
          <dgm:bulletEnabled val="1"/>
        </dgm:presLayoutVars>
      </dgm:prSet>
      <dgm:spPr/>
    </dgm:pt>
    <dgm:pt modelId="{7B8F4904-BA92-7245-B716-0F18FC8BBC8B}" type="pres">
      <dgm:prSet presAssocID="{15E353D2-6B3E-48C8-B511-553E8E6D7A2B}" presName="sibTrans" presStyleCnt="0"/>
      <dgm:spPr/>
    </dgm:pt>
    <dgm:pt modelId="{3F3F7783-2547-B147-B496-DA5D4843BF44}" type="pres">
      <dgm:prSet presAssocID="{5472B474-B4F4-431F-AC88-CCF75BF1DA5F}" presName="compositeNode" presStyleCnt="0">
        <dgm:presLayoutVars>
          <dgm:bulletEnabled val="1"/>
        </dgm:presLayoutVars>
      </dgm:prSet>
      <dgm:spPr/>
    </dgm:pt>
    <dgm:pt modelId="{08A57E26-3637-8847-95A0-6CD1F8CCE514}" type="pres">
      <dgm:prSet presAssocID="{5472B474-B4F4-431F-AC88-CCF75BF1DA5F}" presName="bgRect" presStyleLbl="bgAccFollowNode1" presStyleIdx="3" presStyleCnt="4"/>
      <dgm:spPr/>
    </dgm:pt>
    <dgm:pt modelId="{E5E66DD1-9B49-254B-A8EC-40283278F4BD}" type="pres">
      <dgm:prSet presAssocID="{F2B74C0E-86EE-44A4-840E-DA14BAF6E5EB}" presName="sibTransNodeCircle" presStyleLbl="alignNode1" presStyleIdx="6" presStyleCnt="8">
        <dgm:presLayoutVars>
          <dgm:chMax val="0"/>
          <dgm:bulletEnabled/>
        </dgm:presLayoutVars>
      </dgm:prSet>
      <dgm:spPr/>
    </dgm:pt>
    <dgm:pt modelId="{3EC229F4-3847-8A41-AB0F-E975C81942B6}" type="pres">
      <dgm:prSet presAssocID="{5472B474-B4F4-431F-AC88-CCF75BF1DA5F}" presName="bottomLine" presStyleLbl="alignNode1" presStyleIdx="7" presStyleCnt="8">
        <dgm:presLayoutVars/>
      </dgm:prSet>
      <dgm:spPr/>
    </dgm:pt>
    <dgm:pt modelId="{EAE89908-E6C3-6B4D-9DE7-5DAA936B24A8}" type="pres">
      <dgm:prSet presAssocID="{5472B474-B4F4-431F-AC88-CCF75BF1DA5F}" presName="nodeText" presStyleLbl="bgAccFollowNode1" presStyleIdx="3" presStyleCnt="4">
        <dgm:presLayoutVars>
          <dgm:bulletEnabled val="1"/>
        </dgm:presLayoutVars>
      </dgm:prSet>
      <dgm:spPr/>
    </dgm:pt>
  </dgm:ptLst>
  <dgm:cxnLst>
    <dgm:cxn modelId="{4C84D426-6071-BC4A-95D3-5CB275C7EBD0}" type="presOf" srcId="{EE2A0741-177E-44A0-BBA0-417CAF9FCB88}" destId="{80ECC667-27FC-294C-9739-CA28018D115C}" srcOrd="0" destOrd="0" presId="urn:microsoft.com/office/officeart/2016/7/layout/BasicLinearProcessNumbered"/>
    <dgm:cxn modelId="{E5D9EF28-832A-0743-8C75-FA02084AAD07}" type="presOf" srcId="{59A52D1D-45A7-4487-B0F7-BAB7F92B7312}" destId="{286336AB-38C6-1A4E-919D-807321BEA6B0}" srcOrd="0" destOrd="0" presId="urn:microsoft.com/office/officeart/2016/7/layout/BasicLinearProcessNumbered"/>
    <dgm:cxn modelId="{5A025540-4F25-421C-B3F8-6EB5F04A7C3C}" srcId="{59A52D1D-45A7-4487-B0F7-BAB7F92B7312}" destId="{AF477020-B356-4EDC-B55D-94D6E8DC16D8}" srcOrd="1" destOrd="0" parTransId="{F9F4709D-070F-48B3-9FD9-DC1A8E30CEA1}" sibTransId="{EE2A0741-177E-44A0-BBA0-417CAF9FCB88}"/>
    <dgm:cxn modelId="{ABA4F442-254A-4247-893D-BD878357AFB3}" type="presOf" srcId="{5920B439-AB85-4053-89AC-DFD5694D8B8F}" destId="{A116D7FC-F931-0748-9518-11149A315873}" srcOrd="0" destOrd="0" presId="urn:microsoft.com/office/officeart/2016/7/layout/BasicLinearProcessNumbered"/>
    <dgm:cxn modelId="{D936DD57-3342-444C-AB89-7DF4353A94B9}" type="presOf" srcId="{5920B439-AB85-4053-89AC-DFD5694D8B8F}" destId="{8AE60633-E8BE-5446-BEE6-BA648233DA35}" srcOrd="1" destOrd="0" presId="urn:microsoft.com/office/officeart/2016/7/layout/BasicLinearProcessNumbered"/>
    <dgm:cxn modelId="{137E5B58-982F-42C4-99B8-C09778C79F73}" srcId="{59A52D1D-45A7-4487-B0F7-BAB7F92B7312}" destId="{5920B439-AB85-4053-89AC-DFD5694D8B8F}" srcOrd="2" destOrd="0" parTransId="{52F15602-C47E-439B-8485-EAC2DC22A51F}" sibTransId="{15E353D2-6B3E-48C8-B511-553E8E6D7A2B}"/>
    <dgm:cxn modelId="{0BD8C65A-7F50-A64B-B60D-015C699760D1}" type="presOf" srcId="{E7154D0F-04DB-4AD3-8D31-ED262B3DAE40}" destId="{208832C6-0B4D-3B43-BC6A-8A5C8272AFCB}" srcOrd="1" destOrd="0" presId="urn:microsoft.com/office/officeart/2016/7/layout/BasicLinearProcessNumbered"/>
    <dgm:cxn modelId="{2F747060-8C96-A745-A62C-22156DE1D6AE}" type="presOf" srcId="{F2B74C0E-86EE-44A4-840E-DA14BAF6E5EB}" destId="{E5E66DD1-9B49-254B-A8EC-40283278F4BD}" srcOrd="0" destOrd="0" presId="urn:microsoft.com/office/officeart/2016/7/layout/BasicLinearProcessNumbered"/>
    <dgm:cxn modelId="{201CF66A-CA0C-FC48-AD39-B9C7561C8DC4}" type="presOf" srcId="{E7154D0F-04DB-4AD3-8D31-ED262B3DAE40}" destId="{3BFBA495-B4C9-6E45-B284-A92CC70E1514}" srcOrd="0" destOrd="0" presId="urn:microsoft.com/office/officeart/2016/7/layout/BasicLinearProcessNumbered"/>
    <dgm:cxn modelId="{3E13EA77-08E9-6249-921C-B5DFFA6CD6D2}" type="presOf" srcId="{5472B474-B4F4-431F-AC88-CCF75BF1DA5F}" destId="{EAE89908-E6C3-6B4D-9DE7-5DAA936B24A8}" srcOrd="1" destOrd="0" presId="urn:microsoft.com/office/officeart/2016/7/layout/BasicLinearProcessNumbered"/>
    <dgm:cxn modelId="{8232728C-E644-4BD2-8541-BE5BA197DA40}" srcId="{59A52D1D-45A7-4487-B0F7-BAB7F92B7312}" destId="{5472B474-B4F4-431F-AC88-CCF75BF1DA5F}" srcOrd="3" destOrd="0" parTransId="{104A4E95-07FB-4B2A-9E5F-F0623D4D5F81}" sibTransId="{F2B74C0E-86EE-44A4-840E-DA14BAF6E5EB}"/>
    <dgm:cxn modelId="{DF814A99-1150-4866-9737-8C95A2258396}" srcId="{59A52D1D-45A7-4487-B0F7-BAB7F92B7312}" destId="{E7154D0F-04DB-4AD3-8D31-ED262B3DAE40}" srcOrd="0" destOrd="0" parTransId="{3A96BCD4-B7FC-4C98-844A-ADDA7128D8AD}" sibTransId="{65A956C6-1923-4AE5-828F-C13D967CAA66}"/>
    <dgm:cxn modelId="{F1415A9C-57B8-D846-AE83-94BB1F3D48A6}" type="presOf" srcId="{65A956C6-1923-4AE5-828F-C13D967CAA66}" destId="{5841A079-183B-3E48-B80F-54ED937F516D}" srcOrd="0" destOrd="0" presId="urn:microsoft.com/office/officeart/2016/7/layout/BasicLinearProcessNumbered"/>
    <dgm:cxn modelId="{21FB08A0-FB7A-CB46-9C24-E0FEBB21E6DA}" type="presOf" srcId="{15E353D2-6B3E-48C8-B511-553E8E6D7A2B}" destId="{6B0BCA53-BCE2-914E-8CD5-94E4DDD92205}" srcOrd="0" destOrd="0" presId="urn:microsoft.com/office/officeart/2016/7/layout/BasicLinearProcessNumbered"/>
    <dgm:cxn modelId="{9B7C98A9-9D89-F44B-9C63-B38BB5E41E5F}" type="presOf" srcId="{AF477020-B356-4EDC-B55D-94D6E8DC16D8}" destId="{27380740-6A12-444D-B2FB-3B57C385F49B}" srcOrd="1" destOrd="0" presId="urn:microsoft.com/office/officeart/2016/7/layout/BasicLinearProcessNumbered"/>
    <dgm:cxn modelId="{0E1CBCAF-6630-E943-8FC5-EFB30F9B2A9B}" type="presOf" srcId="{5472B474-B4F4-431F-AC88-CCF75BF1DA5F}" destId="{08A57E26-3637-8847-95A0-6CD1F8CCE514}" srcOrd="0" destOrd="0" presId="urn:microsoft.com/office/officeart/2016/7/layout/BasicLinearProcessNumbered"/>
    <dgm:cxn modelId="{6F513ADD-B92D-704C-8175-6C6AED97C74C}" type="presOf" srcId="{AF477020-B356-4EDC-B55D-94D6E8DC16D8}" destId="{CC7F18E5-67F2-1944-A04E-A8ABBDBC5D4A}" srcOrd="0" destOrd="0" presId="urn:microsoft.com/office/officeart/2016/7/layout/BasicLinearProcessNumbered"/>
    <dgm:cxn modelId="{9D7F01B5-38B2-004E-A90C-076031357B30}" type="presParOf" srcId="{286336AB-38C6-1A4E-919D-807321BEA6B0}" destId="{2EBD5D91-3D44-CC48-8198-E4D457100EED}" srcOrd="0" destOrd="0" presId="urn:microsoft.com/office/officeart/2016/7/layout/BasicLinearProcessNumbered"/>
    <dgm:cxn modelId="{E3CAF04F-643F-724C-A9A5-CF82A9B70F31}" type="presParOf" srcId="{2EBD5D91-3D44-CC48-8198-E4D457100EED}" destId="{3BFBA495-B4C9-6E45-B284-A92CC70E1514}" srcOrd="0" destOrd="0" presId="urn:microsoft.com/office/officeart/2016/7/layout/BasicLinearProcessNumbered"/>
    <dgm:cxn modelId="{C211A307-DF27-2342-997B-961560551FD0}" type="presParOf" srcId="{2EBD5D91-3D44-CC48-8198-E4D457100EED}" destId="{5841A079-183B-3E48-B80F-54ED937F516D}" srcOrd="1" destOrd="0" presId="urn:microsoft.com/office/officeart/2016/7/layout/BasicLinearProcessNumbered"/>
    <dgm:cxn modelId="{35CC1F36-34FA-8449-A711-4E4FFCB9FE48}" type="presParOf" srcId="{2EBD5D91-3D44-CC48-8198-E4D457100EED}" destId="{E48CF504-A559-C54A-8199-8E779BA53451}" srcOrd="2" destOrd="0" presId="urn:microsoft.com/office/officeart/2016/7/layout/BasicLinearProcessNumbered"/>
    <dgm:cxn modelId="{56582D8C-B9D3-6A49-A600-1D4C6347FEB5}" type="presParOf" srcId="{2EBD5D91-3D44-CC48-8198-E4D457100EED}" destId="{208832C6-0B4D-3B43-BC6A-8A5C8272AFCB}" srcOrd="3" destOrd="0" presId="urn:microsoft.com/office/officeart/2016/7/layout/BasicLinearProcessNumbered"/>
    <dgm:cxn modelId="{380299D5-6BE7-8F4F-A91B-FC6D47C1AFC9}" type="presParOf" srcId="{286336AB-38C6-1A4E-919D-807321BEA6B0}" destId="{476A0FF7-B141-F745-8214-CD6080F95B8D}" srcOrd="1" destOrd="0" presId="urn:microsoft.com/office/officeart/2016/7/layout/BasicLinearProcessNumbered"/>
    <dgm:cxn modelId="{66F92FFB-79C6-6248-A393-15E67FD706A1}" type="presParOf" srcId="{286336AB-38C6-1A4E-919D-807321BEA6B0}" destId="{1A1B08A5-95DB-EF43-98BD-3AEAFB728396}" srcOrd="2" destOrd="0" presId="urn:microsoft.com/office/officeart/2016/7/layout/BasicLinearProcessNumbered"/>
    <dgm:cxn modelId="{CB867ED9-93FF-5244-A4CA-8A14FF509BB4}" type="presParOf" srcId="{1A1B08A5-95DB-EF43-98BD-3AEAFB728396}" destId="{CC7F18E5-67F2-1944-A04E-A8ABBDBC5D4A}" srcOrd="0" destOrd="0" presId="urn:microsoft.com/office/officeart/2016/7/layout/BasicLinearProcessNumbered"/>
    <dgm:cxn modelId="{9223F828-9C2D-5A4C-A2DD-0458B383F331}" type="presParOf" srcId="{1A1B08A5-95DB-EF43-98BD-3AEAFB728396}" destId="{80ECC667-27FC-294C-9739-CA28018D115C}" srcOrd="1" destOrd="0" presId="urn:microsoft.com/office/officeart/2016/7/layout/BasicLinearProcessNumbered"/>
    <dgm:cxn modelId="{9DF3E691-48BF-C248-8FF4-190BBA3761DE}" type="presParOf" srcId="{1A1B08A5-95DB-EF43-98BD-3AEAFB728396}" destId="{663F010D-C93C-8746-9ED5-FB101923694D}" srcOrd="2" destOrd="0" presId="urn:microsoft.com/office/officeart/2016/7/layout/BasicLinearProcessNumbered"/>
    <dgm:cxn modelId="{95BA9947-416A-F042-9AC9-FA68E8870124}" type="presParOf" srcId="{1A1B08A5-95DB-EF43-98BD-3AEAFB728396}" destId="{27380740-6A12-444D-B2FB-3B57C385F49B}" srcOrd="3" destOrd="0" presId="urn:microsoft.com/office/officeart/2016/7/layout/BasicLinearProcessNumbered"/>
    <dgm:cxn modelId="{03418DD2-1607-0A43-B8D8-53EA51F657B4}" type="presParOf" srcId="{286336AB-38C6-1A4E-919D-807321BEA6B0}" destId="{6F918F60-9F73-2740-913F-9784A1486CE8}" srcOrd="3" destOrd="0" presId="urn:microsoft.com/office/officeart/2016/7/layout/BasicLinearProcessNumbered"/>
    <dgm:cxn modelId="{49F9B6A1-F921-FB43-9355-5C7895CCD1FD}" type="presParOf" srcId="{286336AB-38C6-1A4E-919D-807321BEA6B0}" destId="{FA2B3915-A925-4D41-B2CE-C2B97798B3BD}" srcOrd="4" destOrd="0" presId="urn:microsoft.com/office/officeart/2016/7/layout/BasicLinearProcessNumbered"/>
    <dgm:cxn modelId="{8EC98F07-6152-0B47-B5D4-E64E94512810}" type="presParOf" srcId="{FA2B3915-A925-4D41-B2CE-C2B97798B3BD}" destId="{A116D7FC-F931-0748-9518-11149A315873}" srcOrd="0" destOrd="0" presId="urn:microsoft.com/office/officeart/2016/7/layout/BasicLinearProcessNumbered"/>
    <dgm:cxn modelId="{A0C3DC7C-4BC8-9343-A05C-6D462F668194}" type="presParOf" srcId="{FA2B3915-A925-4D41-B2CE-C2B97798B3BD}" destId="{6B0BCA53-BCE2-914E-8CD5-94E4DDD92205}" srcOrd="1" destOrd="0" presId="urn:microsoft.com/office/officeart/2016/7/layout/BasicLinearProcessNumbered"/>
    <dgm:cxn modelId="{A84AFB8A-A749-EE4B-96D2-6E9DFD6D64E5}" type="presParOf" srcId="{FA2B3915-A925-4D41-B2CE-C2B97798B3BD}" destId="{22116647-5F5F-9041-A383-0C75758D0D0E}" srcOrd="2" destOrd="0" presId="urn:microsoft.com/office/officeart/2016/7/layout/BasicLinearProcessNumbered"/>
    <dgm:cxn modelId="{C19E8865-64BB-9E4B-92C6-82E085BA1290}" type="presParOf" srcId="{FA2B3915-A925-4D41-B2CE-C2B97798B3BD}" destId="{8AE60633-E8BE-5446-BEE6-BA648233DA35}" srcOrd="3" destOrd="0" presId="urn:microsoft.com/office/officeart/2016/7/layout/BasicLinearProcessNumbered"/>
    <dgm:cxn modelId="{54AEE43E-6B8F-C34B-B99C-C79892C240C2}" type="presParOf" srcId="{286336AB-38C6-1A4E-919D-807321BEA6B0}" destId="{7B8F4904-BA92-7245-B716-0F18FC8BBC8B}" srcOrd="5" destOrd="0" presId="urn:microsoft.com/office/officeart/2016/7/layout/BasicLinearProcessNumbered"/>
    <dgm:cxn modelId="{17DB489D-FAE5-F343-9067-B2D14044CB8D}" type="presParOf" srcId="{286336AB-38C6-1A4E-919D-807321BEA6B0}" destId="{3F3F7783-2547-B147-B496-DA5D4843BF44}" srcOrd="6" destOrd="0" presId="urn:microsoft.com/office/officeart/2016/7/layout/BasicLinearProcessNumbered"/>
    <dgm:cxn modelId="{42B3466F-E1E9-E84B-8703-2F34D6152C05}" type="presParOf" srcId="{3F3F7783-2547-B147-B496-DA5D4843BF44}" destId="{08A57E26-3637-8847-95A0-6CD1F8CCE514}" srcOrd="0" destOrd="0" presId="urn:microsoft.com/office/officeart/2016/7/layout/BasicLinearProcessNumbered"/>
    <dgm:cxn modelId="{ABE79324-119C-5940-8172-5005ABD63781}" type="presParOf" srcId="{3F3F7783-2547-B147-B496-DA5D4843BF44}" destId="{E5E66DD1-9B49-254B-A8EC-40283278F4BD}" srcOrd="1" destOrd="0" presId="urn:microsoft.com/office/officeart/2016/7/layout/BasicLinearProcessNumbered"/>
    <dgm:cxn modelId="{60071D1C-DD5B-1C4E-A3BE-BD260452267F}" type="presParOf" srcId="{3F3F7783-2547-B147-B496-DA5D4843BF44}" destId="{3EC229F4-3847-8A41-AB0F-E975C81942B6}" srcOrd="2" destOrd="0" presId="urn:microsoft.com/office/officeart/2016/7/layout/BasicLinearProcessNumbered"/>
    <dgm:cxn modelId="{42555C6B-E6E0-A14D-B886-2DF864942160}" type="presParOf" srcId="{3F3F7783-2547-B147-B496-DA5D4843BF44}" destId="{EAE89908-E6C3-6B4D-9DE7-5DAA936B24A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7000A6-132A-4127-B8E7-F3E58CE5FF45}"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8102E7A4-B3DA-4B2C-8067-065868842473}">
      <dgm:prSet/>
      <dgm:spPr/>
      <dgm:t>
        <a:bodyPr/>
        <a:lstStyle/>
        <a:p>
          <a:pPr>
            <a:lnSpc>
              <a:spcPct val="100000"/>
            </a:lnSpc>
          </a:pPr>
          <a:r>
            <a:rPr lang="en-US"/>
            <a:t>Feature</a:t>
          </a:r>
        </a:p>
        <a:p>
          <a:pPr>
            <a:lnSpc>
              <a:spcPct val="100000"/>
            </a:lnSpc>
          </a:pPr>
          <a:r>
            <a:rPr lang="en-US"/>
            <a:t>Selection</a:t>
          </a:r>
          <a:endParaRPr lang="en-US" dirty="0"/>
        </a:p>
      </dgm:t>
    </dgm:pt>
    <dgm:pt modelId="{6AA36D00-6809-4642-88C8-D7A06D18F648}" type="parTrans" cxnId="{AE6FA943-587C-4834-9AEC-3B20AE76349F}">
      <dgm:prSet/>
      <dgm:spPr/>
      <dgm:t>
        <a:bodyPr/>
        <a:lstStyle/>
        <a:p>
          <a:endParaRPr lang="en-US"/>
        </a:p>
      </dgm:t>
    </dgm:pt>
    <dgm:pt modelId="{51FA666D-8673-4235-87E9-17BC5F5FBD7A}" type="sibTrans" cxnId="{AE6FA943-587C-4834-9AEC-3B20AE76349F}">
      <dgm:prSet/>
      <dgm:spPr/>
      <dgm:t>
        <a:bodyPr/>
        <a:lstStyle/>
        <a:p>
          <a:endParaRPr lang="en-US"/>
        </a:p>
      </dgm:t>
    </dgm:pt>
    <dgm:pt modelId="{CF1BF30E-A474-4EB4-B3CF-D1910EBDDB4E}">
      <dgm:prSet/>
      <dgm:spPr/>
      <dgm:t>
        <a:bodyPr/>
        <a:lstStyle/>
        <a:p>
          <a:pPr>
            <a:lnSpc>
              <a:spcPct val="100000"/>
            </a:lnSpc>
          </a:pPr>
          <a:r>
            <a:rPr lang="en-US"/>
            <a:t>Feature Selection using Lasso regression after Scaling.</a:t>
          </a:r>
        </a:p>
      </dgm:t>
    </dgm:pt>
    <dgm:pt modelId="{633CC58A-1A06-42A6-BF1B-EC7387AA6004}" type="parTrans" cxnId="{09FAC7C3-88B8-46A4-906F-282EE09C14A7}">
      <dgm:prSet/>
      <dgm:spPr/>
      <dgm:t>
        <a:bodyPr/>
        <a:lstStyle/>
        <a:p>
          <a:endParaRPr lang="en-US"/>
        </a:p>
      </dgm:t>
    </dgm:pt>
    <dgm:pt modelId="{A1FF40C8-5ADF-40A4-B0C9-84A5CD4EB193}" type="sibTrans" cxnId="{09FAC7C3-88B8-46A4-906F-282EE09C14A7}">
      <dgm:prSet/>
      <dgm:spPr/>
      <dgm:t>
        <a:bodyPr/>
        <a:lstStyle/>
        <a:p>
          <a:endParaRPr lang="en-US"/>
        </a:p>
      </dgm:t>
    </dgm:pt>
    <dgm:pt modelId="{2EFA4A1D-B155-43D3-84A4-A7E604BD7D9C}">
      <dgm:prSet/>
      <dgm:spPr/>
      <dgm:t>
        <a:bodyPr/>
        <a:lstStyle/>
        <a:p>
          <a:pPr>
            <a:lnSpc>
              <a:spcPct val="100000"/>
            </a:lnSpc>
          </a:pPr>
          <a:r>
            <a:rPr lang="en-US"/>
            <a:t>Model Building</a:t>
          </a:r>
          <a:endParaRPr lang="en-US" dirty="0"/>
        </a:p>
      </dgm:t>
    </dgm:pt>
    <dgm:pt modelId="{3B531E85-C43E-4FAF-9944-2F9DF9B46B9F}" type="parTrans" cxnId="{492D5ADA-93E8-463B-B21F-410F5E3A8EC0}">
      <dgm:prSet/>
      <dgm:spPr/>
      <dgm:t>
        <a:bodyPr/>
        <a:lstStyle/>
        <a:p>
          <a:endParaRPr lang="en-US"/>
        </a:p>
      </dgm:t>
    </dgm:pt>
    <dgm:pt modelId="{71C488E2-7D24-4EBD-BF06-607AEC687BFD}" type="sibTrans" cxnId="{492D5ADA-93E8-463B-B21F-410F5E3A8EC0}">
      <dgm:prSet/>
      <dgm:spPr/>
      <dgm:t>
        <a:bodyPr/>
        <a:lstStyle/>
        <a:p>
          <a:endParaRPr lang="en-US"/>
        </a:p>
      </dgm:t>
    </dgm:pt>
    <dgm:pt modelId="{CF80742F-2634-4A64-9A49-696FD6625835}">
      <dgm:prSet/>
      <dgm:spPr/>
      <dgm:t>
        <a:bodyPr/>
        <a:lstStyle/>
        <a:p>
          <a:pPr>
            <a:lnSpc>
              <a:spcPct val="100000"/>
            </a:lnSpc>
          </a:pPr>
          <a:r>
            <a:rPr lang="en-US"/>
            <a:t>Build a MLR model with features selected by Lasso regression.</a:t>
          </a:r>
        </a:p>
      </dgm:t>
    </dgm:pt>
    <dgm:pt modelId="{3DFA0E1E-698B-4E87-93BA-431A8DDED636}" type="parTrans" cxnId="{B5EAF0AB-DACF-4B75-AEBB-B0DBE113B930}">
      <dgm:prSet/>
      <dgm:spPr/>
      <dgm:t>
        <a:bodyPr/>
        <a:lstStyle/>
        <a:p>
          <a:endParaRPr lang="en-US"/>
        </a:p>
      </dgm:t>
    </dgm:pt>
    <dgm:pt modelId="{1ADB9144-7722-48C5-8264-35B59726B296}" type="sibTrans" cxnId="{B5EAF0AB-DACF-4B75-AEBB-B0DBE113B930}">
      <dgm:prSet/>
      <dgm:spPr/>
      <dgm:t>
        <a:bodyPr/>
        <a:lstStyle/>
        <a:p>
          <a:endParaRPr lang="en-US"/>
        </a:p>
      </dgm:t>
    </dgm:pt>
    <dgm:pt modelId="{5E6FB031-3A5E-4E6A-A86C-A0B454B5AC9D}">
      <dgm:prSet/>
      <dgm:spPr/>
      <dgm:t>
        <a:bodyPr/>
        <a:lstStyle/>
        <a:p>
          <a:pPr>
            <a:lnSpc>
              <a:spcPct val="100000"/>
            </a:lnSpc>
          </a:pPr>
          <a:r>
            <a:rPr lang="en-US"/>
            <a:t>Assumption Validations </a:t>
          </a:r>
          <a:endParaRPr lang="en-US" dirty="0"/>
        </a:p>
      </dgm:t>
    </dgm:pt>
    <dgm:pt modelId="{4B41DB8A-46B5-4DE2-946C-4C3183BAA803}" type="parTrans" cxnId="{9F9EE779-96AD-4B18-8037-980E08C59F93}">
      <dgm:prSet/>
      <dgm:spPr/>
      <dgm:t>
        <a:bodyPr/>
        <a:lstStyle/>
        <a:p>
          <a:endParaRPr lang="en-US"/>
        </a:p>
      </dgm:t>
    </dgm:pt>
    <dgm:pt modelId="{E3B9D21C-85D2-472D-9E12-400381A5D63C}" type="sibTrans" cxnId="{9F9EE779-96AD-4B18-8037-980E08C59F93}">
      <dgm:prSet/>
      <dgm:spPr/>
      <dgm:t>
        <a:bodyPr/>
        <a:lstStyle/>
        <a:p>
          <a:endParaRPr lang="en-US"/>
        </a:p>
      </dgm:t>
    </dgm:pt>
    <dgm:pt modelId="{BC44D5E6-344F-41D7-8F69-7A2D8CEC6A81}">
      <dgm:prSet/>
      <dgm:spPr/>
      <dgm:t>
        <a:bodyPr/>
        <a:lstStyle/>
        <a:p>
          <a:pPr>
            <a:lnSpc>
              <a:spcPct val="100000"/>
            </a:lnSpc>
          </a:pPr>
          <a:r>
            <a:rPr lang="en-US"/>
            <a:t>Check whether assumptions of MLR is met by the model built.</a:t>
          </a:r>
        </a:p>
      </dgm:t>
    </dgm:pt>
    <dgm:pt modelId="{F7E1B87D-8675-45BA-8E75-2B25C6CA9EA1}" type="parTrans" cxnId="{4135ACA1-3C53-4D3E-8BE0-A52937A57FBA}">
      <dgm:prSet/>
      <dgm:spPr/>
      <dgm:t>
        <a:bodyPr/>
        <a:lstStyle/>
        <a:p>
          <a:endParaRPr lang="en-US"/>
        </a:p>
      </dgm:t>
    </dgm:pt>
    <dgm:pt modelId="{C6BE9889-61DF-48F2-B359-EB037C818E4A}" type="sibTrans" cxnId="{4135ACA1-3C53-4D3E-8BE0-A52937A57FBA}">
      <dgm:prSet/>
      <dgm:spPr/>
      <dgm:t>
        <a:bodyPr/>
        <a:lstStyle/>
        <a:p>
          <a:endParaRPr lang="en-US"/>
        </a:p>
      </dgm:t>
    </dgm:pt>
    <dgm:pt modelId="{4EDA5EAD-7B95-436B-BDB7-F2DE52067F46}">
      <dgm:prSet/>
      <dgm:spPr/>
      <dgm:t>
        <a:bodyPr/>
        <a:lstStyle/>
        <a:p>
          <a:pPr>
            <a:lnSpc>
              <a:spcPct val="100000"/>
            </a:lnSpc>
          </a:pPr>
          <a:r>
            <a:rPr lang="en-US"/>
            <a:t>Apply</a:t>
          </a:r>
        </a:p>
        <a:p>
          <a:pPr>
            <a:lnSpc>
              <a:spcPct val="100000"/>
            </a:lnSpc>
          </a:pPr>
          <a:r>
            <a:rPr lang="en-US"/>
            <a:t>transformations (if needed)</a:t>
          </a:r>
          <a:endParaRPr lang="en-US" dirty="0"/>
        </a:p>
      </dgm:t>
    </dgm:pt>
    <dgm:pt modelId="{84ACE3D5-B37B-41B7-9218-4E5D152A2356}" type="parTrans" cxnId="{5608D98A-8D3C-4516-91D0-326828C2BB66}">
      <dgm:prSet/>
      <dgm:spPr/>
      <dgm:t>
        <a:bodyPr/>
        <a:lstStyle/>
        <a:p>
          <a:endParaRPr lang="en-US"/>
        </a:p>
      </dgm:t>
    </dgm:pt>
    <dgm:pt modelId="{B3380935-944E-44F2-A3D4-819ABB4E45F4}" type="sibTrans" cxnId="{5608D98A-8D3C-4516-91D0-326828C2BB66}">
      <dgm:prSet/>
      <dgm:spPr/>
      <dgm:t>
        <a:bodyPr/>
        <a:lstStyle/>
        <a:p>
          <a:endParaRPr lang="en-US"/>
        </a:p>
      </dgm:t>
    </dgm:pt>
    <dgm:pt modelId="{AE2A3C9A-F3DA-4B39-B3DF-96AAD5B6C513}">
      <dgm:prSet/>
      <dgm:spPr/>
      <dgm:t>
        <a:bodyPr/>
        <a:lstStyle/>
        <a:p>
          <a:pPr>
            <a:lnSpc>
              <a:spcPct val="100000"/>
            </a:lnSpc>
          </a:pPr>
          <a:r>
            <a:rPr lang="en-US"/>
            <a:t>Apply transformations if assumptions are not met.</a:t>
          </a:r>
        </a:p>
      </dgm:t>
    </dgm:pt>
    <dgm:pt modelId="{AB8FC855-4FF8-4B7F-A720-BDD6DCBDABCA}" type="parTrans" cxnId="{DAA9BDE3-71AF-4029-AB48-5D20887F6218}">
      <dgm:prSet/>
      <dgm:spPr/>
      <dgm:t>
        <a:bodyPr/>
        <a:lstStyle/>
        <a:p>
          <a:endParaRPr lang="en-US"/>
        </a:p>
      </dgm:t>
    </dgm:pt>
    <dgm:pt modelId="{023894CA-F1B4-40EA-B5CF-EED5FEB40095}" type="sibTrans" cxnId="{DAA9BDE3-71AF-4029-AB48-5D20887F6218}">
      <dgm:prSet/>
      <dgm:spPr/>
      <dgm:t>
        <a:bodyPr/>
        <a:lstStyle/>
        <a:p>
          <a:endParaRPr lang="en-US"/>
        </a:p>
      </dgm:t>
    </dgm:pt>
    <dgm:pt modelId="{8C047509-C2EC-433D-9992-7FB4650DEE94}">
      <dgm:prSet/>
      <dgm:spPr/>
      <dgm:t>
        <a:bodyPr/>
        <a:lstStyle/>
        <a:p>
          <a:pPr>
            <a:lnSpc>
              <a:spcPct val="100000"/>
            </a:lnSpc>
          </a:pPr>
          <a:r>
            <a:rPr lang="en-US"/>
            <a:t>Answer</a:t>
          </a:r>
          <a:endParaRPr lang="en-US" dirty="0"/>
        </a:p>
      </dgm:t>
    </dgm:pt>
    <dgm:pt modelId="{95532238-8450-43BC-92A2-6E711449465B}" type="parTrans" cxnId="{AB12F717-B1D6-4A4B-9AA8-546153E1C902}">
      <dgm:prSet/>
      <dgm:spPr/>
      <dgm:t>
        <a:bodyPr/>
        <a:lstStyle/>
        <a:p>
          <a:endParaRPr lang="en-US"/>
        </a:p>
      </dgm:t>
    </dgm:pt>
    <dgm:pt modelId="{EEE3FD39-7EFD-4B81-ACE5-5AA99603B63A}" type="sibTrans" cxnId="{AB12F717-B1D6-4A4B-9AA8-546153E1C902}">
      <dgm:prSet/>
      <dgm:spPr/>
      <dgm:t>
        <a:bodyPr/>
        <a:lstStyle/>
        <a:p>
          <a:endParaRPr lang="en-US"/>
        </a:p>
      </dgm:t>
    </dgm:pt>
    <dgm:pt modelId="{ED77244C-FC19-4C51-81C5-C05BE0862645}">
      <dgm:prSet/>
      <dgm:spPr/>
      <dgm:t>
        <a:bodyPr/>
        <a:lstStyle/>
        <a:p>
          <a:pPr>
            <a:lnSpc>
              <a:spcPct val="100000"/>
            </a:lnSpc>
          </a:pPr>
          <a:r>
            <a:rPr lang="en-US"/>
            <a:t>Answer the primary question in Objective 1 with interpretation of regression coefficient along with confidence interval.</a:t>
          </a:r>
        </a:p>
      </dgm:t>
    </dgm:pt>
    <dgm:pt modelId="{9B499891-DCC2-4583-95CA-6042AEEBF46C}" type="parTrans" cxnId="{21CCB398-86B5-47BB-9A6C-C85D98BB8C78}">
      <dgm:prSet/>
      <dgm:spPr/>
      <dgm:t>
        <a:bodyPr/>
        <a:lstStyle/>
        <a:p>
          <a:endParaRPr lang="en-US"/>
        </a:p>
      </dgm:t>
    </dgm:pt>
    <dgm:pt modelId="{64028464-96E1-43EE-92B8-04ABE1CA3987}" type="sibTrans" cxnId="{21CCB398-86B5-47BB-9A6C-C85D98BB8C78}">
      <dgm:prSet/>
      <dgm:spPr/>
      <dgm:t>
        <a:bodyPr/>
        <a:lstStyle/>
        <a:p>
          <a:endParaRPr lang="en-US"/>
        </a:p>
      </dgm:t>
    </dgm:pt>
    <dgm:pt modelId="{F14AC7D4-1225-9045-BDE1-FD9F719F30EE}" type="pres">
      <dgm:prSet presAssocID="{087000A6-132A-4127-B8E7-F3E58CE5FF45}" presName="Name0" presStyleCnt="0">
        <dgm:presLayoutVars>
          <dgm:dir/>
          <dgm:animLvl val="lvl"/>
          <dgm:resizeHandles val="exact"/>
        </dgm:presLayoutVars>
      </dgm:prSet>
      <dgm:spPr/>
    </dgm:pt>
    <dgm:pt modelId="{0F655741-99CE-4040-9FF4-82980892C87C}" type="pres">
      <dgm:prSet presAssocID="{8C047509-C2EC-433D-9992-7FB4650DEE94}" presName="boxAndChildren" presStyleCnt="0"/>
      <dgm:spPr/>
    </dgm:pt>
    <dgm:pt modelId="{8081FEC4-155E-1747-A4D5-F09D7C36748C}" type="pres">
      <dgm:prSet presAssocID="{8C047509-C2EC-433D-9992-7FB4650DEE94}" presName="parentTextBox" presStyleLbl="alignNode1" presStyleIdx="0" presStyleCnt="5"/>
      <dgm:spPr/>
    </dgm:pt>
    <dgm:pt modelId="{FFE81F32-6512-AD4E-A627-0C29C32B7AC4}" type="pres">
      <dgm:prSet presAssocID="{8C047509-C2EC-433D-9992-7FB4650DEE94}" presName="descendantBox" presStyleLbl="bgAccFollowNode1" presStyleIdx="0" presStyleCnt="5"/>
      <dgm:spPr/>
    </dgm:pt>
    <dgm:pt modelId="{474485BE-3209-424F-9E1F-0003634AE025}" type="pres">
      <dgm:prSet presAssocID="{B3380935-944E-44F2-A3D4-819ABB4E45F4}" presName="sp" presStyleCnt="0"/>
      <dgm:spPr/>
    </dgm:pt>
    <dgm:pt modelId="{DD01ED5B-6CD5-7343-91BF-60609DA12273}" type="pres">
      <dgm:prSet presAssocID="{4EDA5EAD-7B95-436B-BDB7-F2DE52067F46}" presName="arrowAndChildren" presStyleCnt="0"/>
      <dgm:spPr/>
    </dgm:pt>
    <dgm:pt modelId="{EB39546B-A139-594A-88C0-56C7A6D87181}" type="pres">
      <dgm:prSet presAssocID="{4EDA5EAD-7B95-436B-BDB7-F2DE52067F46}" presName="parentTextArrow" presStyleLbl="node1" presStyleIdx="0" presStyleCnt="0"/>
      <dgm:spPr/>
    </dgm:pt>
    <dgm:pt modelId="{2FDE4FFA-8186-E948-A916-5F994EA5959D}" type="pres">
      <dgm:prSet presAssocID="{4EDA5EAD-7B95-436B-BDB7-F2DE52067F46}" presName="arrow" presStyleLbl="alignNode1" presStyleIdx="1" presStyleCnt="5"/>
      <dgm:spPr/>
    </dgm:pt>
    <dgm:pt modelId="{827C6DE8-CB57-5940-B784-D0435FCF28CD}" type="pres">
      <dgm:prSet presAssocID="{4EDA5EAD-7B95-436B-BDB7-F2DE52067F46}" presName="descendantArrow" presStyleLbl="bgAccFollowNode1" presStyleIdx="1" presStyleCnt="5"/>
      <dgm:spPr/>
    </dgm:pt>
    <dgm:pt modelId="{141717D9-E5ED-0A4F-9A50-4A9B74BB4CBA}" type="pres">
      <dgm:prSet presAssocID="{E3B9D21C-85D2-472D-9E12-400381A5D63C}" presName="sp" presStyleCnt="0"/>
      <dgm:spPr/>
    </dgm:pt>
    <dgm:pt modelId="{E3FF6AAD-98B2-AA4F-A49B-7B6574974FCB}" type="pres">
      <dgm:prSet presAssocID="{5E6FB031-3A5E-4E6A-A86C-A0B454B5AC9D}" presName="arrowAndChildren" presStyleCnt="0"/>
      <dgm:spPr/>
    </dgm:pt>
    <dgm:pt modelId="{29E373BD-C05F-814B-B619-99813D73D668}" type="pres">
      <dgm:prSet presAssocID="{5E6FB031-3A5E-4E6A-A86C-A0B454B5AC9D}" presName="parentTextArrow" presStyleLbl="node1" presStyleIdx="0" presStyleCnt="0"/>
      <dgm:spPr/>
    </dgm:pt>
    <dgm:pt modelId="{6CBACC5F-76AE-A84F-B2B3-BB603C3BE2D8}" type="pres">
      <dgm:prSet presAssocID="{5E6FB031-3A5E-4E6A-A86C-A0B454B5AC9D}" presName="arrow" presStyleLbl="alignNode1" presStyleIdx="2" presStyleCnt="5"/>
      <dgm:spPr/>
    </dgm:pt>
    <dgm:pt modelId="{261CEB2B-C062-754E-8C5A-C7B358E58442}" type="pres">
      <dgm:prSet presAssocID="{5E6FB031-3A5E-4E6A-A86C-A0B454B5AC9D}" presName="descendantArrow" presStyleLbl="bgAccFollowNode1" presStyleIdx="2" presStyleCnt="5"/>
      <dgm:spPr/>
    </dgm:pt>
    <dgm:pt modelId="{47C1709F-02EA-5342-961D-176695F8A4D8}" type="pres">
      <dgm:prSet presAssocID="{71C488E2-7D24-4EBD-BF06-607AEC687BFD}" presName="sp" presStyleCnt="0"/>
      <dgm:spPr/>
    </dgm:pt>
    <dgm:pt modelId="{4ACC4AE6-6072-074D-B216-743EF66DF027}" type="pres">
      <dgm:prSet presAssocID="{2EFA4A1D-B155-43D3-84A4-A7E604BD7D9C}" presName="arrowAndChildren" presStyleCnt="0"/>
      <dgm:spPr/>
    </dgm:pt>
    <dgm:pt modelId="{B7323DD8-E6ED-E24C-B8E9-FDFF5FE5FD38}" type="pres">
      <dgm:prSet presAssocID="{2EFA4A1D-B155-43D3-84A4-A7E604BD7D9C}" presName="parentTextArrow" presStyleLbl="node1" presStyleIdx="0" presStyleCnt="0"/>
      <dgm:spPr/>
    </dgm:pt>
    <dgm:pt modelId="{4DE486CB-2CFC-6940-BC54-21C8F0F3771C}" type="pres">
      <dgm:prSet presAssocID="{2EFA4A1D-B155-43D3-84A4-A7E604BD7D9C}" presName="arrow" presStyleLbl="alignNode1" presStyleIdx="3" presStyleCnt="5"/>
      <dgm:spPr/>
    </dgm:pt>
    <dgm:pt modelId="{45A59A59-0140-F846-82C2-008583D7E6CE}" type="pres">
      <dgm:prSet presAssocID="{2EFA4A1D-B155-43D3-84A4-A7E604BD7D9C}" presName="descendantArrow" presStyleLbl="bgAccFollowNode1" presStyleIdx="3" presStyleCnt="5"/>
      <dgm:spPr/>
    </dgm:pt>
    <dgm:pt modelId="{BE49597F-8F30-7F48-B2D7-77C8487E5E63}" type="pres">
      <dgm:prSet presAssocID="{51FA666D-8673-4235-87E9-17BC5F5FBD7A}" presName="sp" presStyleCnt="0"/>
      <dgm:spPr/>
    </dgm:pt>
    <dgm:pt modelId="{1D9C3E6A-1938-974C-AA0E-344EFE8076C9}" type="pres">
      <dgm:prSet presAssocID="{8102E7A4-B3DA-4B2C-8067-065868842473}" presName="arrowAndChildren" presStyleCnt="0"/>
      <dgm:spPr/>
    </dgm:pt>
    <dgm:pt modelId="{885C76E2-897C-FB4C-B1FA-205EE3F56731}" type="pres">
      <dgm:prSet presAssocID="{8102E7A4-B3DA-4B2C-8067-065868842473}" presName="parentTextArrow" presStyleLbl="node1" presStyleIdx="0" presStyleCnt="0"/>
      <dgm:spPr/>
    </dgm:pt>
    <dgm:pt modelId="{72DCCE35-8C21-D147-A7E0-3BBCF7E5A69C}" type="pres">
      <dgm:prSet presAssocID="{8102E7A4-B3DA-4B2C-8067-065868842473}" presName="arrow" presStyleLbl="alignNode1" presStyleIdx="4" presStyleCnt="5"/>
      <dgm:spPr/>
    </dgm:pt>
    <dgm:pt modelId="{C63DE4ED-847C-4544-9817-4E5B60238FB4}" type="pres">
      <dgm:prSet presAssocID="{8102E7A4-B3DA-4B2C-8067-065868842473}" presName="descendantArrow" presStyleLbl="bgAccFollowNode1" presStyleIdx="4" presStyleCnt="5"/>
      <dgm:spPr/>
    </dgm:pt>
  </dgm:ptLst>
  <dgm:cxnLst>
    <dgm:cxn modelId="{20D31A05-891A-8A49-BFEB-B4009F584B6E}" type="presOf" srcId="{BC44D5E6-344F-41D7-8F69-7A2D8CEC6A81}" destId="{261CEB2B-C062-754E-8C5A-C7B358E58442}" srcOrd="0" destOrd="0" presId="urn:microsoft.com/office/officeart/2016/7/layout/VerticalDownArrowProcess"/>
    <dgm:cxn modelId="{8A114E0F-019A-4B45-888C-322BEDF0FE42}" type="presOf" srcId="{8C047509-C2EC-433D-9992-7FB4650DEE94}" destId="{8081FEC4-155E-1747-A4D5-F09D7C36748C}" srcOrd="0" destOrd="0" presId="urn:microsoft.com/office/officeart/2016/7/layout/VerticalDownArrowProcess"/>
    <dgm:cxn modelId="{AB12F717-B1D6-4A4B-9AA8-546153E1C902}" srcId="{087000A6-132A-4127-B8E7-F3E58CE5FF45}" destId="{8C047509-C2EC-433D-9992-7FB4650DEE94}" srcOrd="4" destOrd="0" parTransId="{95532238-8450-43BC-92A2-6E711449465B}" sibTransId="{EEE3FD39-7EFD-4B81-ACE5-5AA99603B63A}"/>
    <dgm:cxn modelId="{F2F7A718-F878-6A46-8B1D-8555E633D3F7}" type="presOf" srcId="{087000A6-132A-4127-B8E7-F3E58CE5FF45}" destId="{F14AC7D4-1225-9045-BDE1-FD9F719F30EE}" srcOrd="0" destOrd="0" presId="urn:microsoft.com/office/officeart/2016/7/layout/VerticalDownArrowProcess"/>
    <dgm:cxn modelId="{ED3BFA1F-9175-5C49-82A8-D98A8B3855E3}" type="presOf" srcId="{2EFA4A1D-B155-43D3-84A4-A7E604BD7D9C}" destId="{4DE486CB-2CFC-6940-BC54-21C8F0F3771C}" srcOrd="1" destOrd="0" presId="urn:microsoft.com/office/officeart/2016/7/layout/VerticalDownArrowProcess"/>
    <dgm:cxn modelId="{296BD425-A931-2B45-B8D7-B59070CAE101}" type="presOf" srcId="{AE2A3C9A-F3DA-4B39-B3DF-96AAD5B6C513}" destId="{827C6DE8-CB57-5940-B784-D0435FCF28CD}" srcOrd="0" destOrd="0" presId="urn:microsoft.com/office/officeart/2016/7/layout/VerticalDownArrowProcess"/>
    <dgm:cxn modelId="{31687F2F-E345-C942-A686-9D080D789975}" type="presOf" srcId="{2EFA4A1D-B155-43D3-84A4-A7E604BD7D9C}" destId="{B7323DD8-E6ED-E24C-B8E9-FDFF5FE5FD38}" srcOrd="0" destOrd="0" presId="urn:microsoft.com/office/officeart/2016/7/layout/VerticalDownArrowProcess"/>
    <dgm:cxn modelId="{F058D431-0848-F846-8302-1DAECDC205DC}" type="presOf" srcId="{4EDA5EAD-7B95-436B-BDB7-F2DE52067F46}" destId="{2FDE4FFA-8186-E948-A916-5F994EA5959D}" srcOrd="1" destOrd="0" presId="urn:microsoft.com/office/officeart/2016/7/layout/VerticalDownArrowProcess"/>
    <dgm:cxn modelId="{AE6FA943-587C-4834-9AEC-3B20AE76349F}" srcId="{087000A6-132A-4127-B8E7-F3E58CE5FF45}" destId="{8102E7A4-B3DA-4B2C-8067-065868842473}" srcOrd="0" destOrd="0" parTransId="{6AA36D00-6809-4642-88C8-D7A06D18F648}" sibTransId="{51FA666D-8673-4235-87E9-17BC5F5FBD7A}"/>
    <dgm:cxn modelId="{01AD0447-4E6B-AC48-9D55-383A63FC5DC6}" type="presOf" srcId="{8102E7A4-B3DA-4B2C-8067-065868842473}" destId="{72DCCE35-8C21-D147-A7E0-3BBCF7E5A69C}" srcOrd="1" destOrd="0" presId="urn:microsoft.com/office/officeart/2016/7/layout/VerticalDownArrowProcess"/>
    <dgm:cxn modelId="{9F9EE779-96AD-4B18-8037-980E08C59F93}" srcId="{087000A6-132A-4127-B8E7-F3E58CE5FF45}" destId="{5E6FB031-3A5E-4E6A-A86C-A0B454B5AC9D}" srcOrd="2" destOrd="0" parTransId="{4B41DB8A-46B5-4DE2-946C-4C3183BAA803}" sibTransId="{E3B9D21C-85D2-472D-9E12-400381A5D63C}"/>
    <dgm:cxn modelId="{E3F43286-D397-0846-8CCC-D139ACE2ECF5}" type="presOf" srcId="{CF1BF30E-A474-4EB4-B3CF-D1910EBDDB4E}" destId="{C63DE4ED-847C-4544-9817-4E5B60238FB4}" srcOrd="0" destOrd="0" presId="urn:microsoft.com/office/officeart/2016/7/layout/VerticalDownArrowProcess"/>
    <dgm:cxn modelId="{5608D98A-8D3C-4516-91D0-326828C2BB66}" srcId="{087000A6-132A-4127-B8E7-F3E58CE5FF45}" destId="{4EDA5EAD-7B95-436B-BDB7-F2DE52067F46}" srcOrd="3" destOrd="0" parTransId="{84ACE3D5-B37B-41B7-9218-4E5D152A2356}" sibTransId="{B3380935-944E-44F2-A3D4-819ABB4E45F4}"/>
    <dgm:cxn modelId="{84EC418E-0B71-5449-AD54-17F7EB6E3282}" type="presOf" srcId="{5E6FB031-3A5E-4E6A-A86C-A0B454B5AC9D}" destId="{6CBACC5F-76AE-A84F-B2B3-BB603C3BE2D8}" srcOrd="1" destOrd="0" presId="urn:microsoft.com/office/officeart/2016/7/layout/VerticalDownArrowProcess"/>
    <dgm:cxn modelId="{21CCB398-86B5-47BB-9A6C-C85D98BB8C78}" srcId="{8C047509-C2EC-433D-9992-7FB4650DEE94}" destId="{ED77244C-FC19-4C51-81C5-C05BE0862645}" srcOrd="0" destOrd="0" parTransId="{9B499891-DCC2-4583-95CA-6042AEEBF46C}" sibTransId="{64028464-96E1-43EE-92B8-04ABE1CA3987}"/>
    <dgm:cxn modelId="{4135ACA1-3C53-4D3E-8BE0-A52937A57FBA}" srcId="{5E6FB031-3A5E-4E6A-A86C-A0B454B5AC9D}" destId="{BC44D5E6-344F-41D7-8F69-7A2D8CEC6A81}" srcOrd="0" destOrd="0" parTransId="{F7E1B87D-8675-45BA-8E75-2B25C6CA9EA1}" sibTransId="{C6BE9889-61DF-48F2-B359-EB037C818E4A}"/>
    <dgm:cxn modelId="{B5EAF0AB-DACF-4B75-AEBB-B0DBE113B930}" srcId="{2EFA4A1D-B155-43D3-84A4-A7E604BD7D9C}" destId="{CF80742F-2634-4A64-9A49-696FD6625835}" srcOrd="0" destOrd="0" parTransId="{3DFA0E1E-698B-4E87-93BA-431A8DDED636}" sibTransId="{1ADB9144-7722-48C5-8264-35B59726B296}"/>
    <dgm:cxn modelId="{E5F36EAD-CF25-0446-AFCB-CE653B3F9B6F}" type="presOf" srcId="{5E6FB031-3A5E-4E6A-A86C-A0B454B5AC9D}" destId="{29E373BD-C05F-814B-B619-99813D73D668}" srcOrd="0" destOrd="0" presId="urn:microsoft.com/office/officeart/2016/7/layout/VerticalDownArrowProcess"/>
    <dgm:cxn modelId="{E77D8FBC-56A0-704A-BBB1-08E704208F40}" type="presOf" srcId="{CF80742F-2634-4A64-9A49-696FD6625835}" destId="{45A59A59-0140-F846-82C2-008583D7E6CE}" srcOrd="0" destOrd="0" presId="urn:microsoft.com/office/officeart/2016/7/layout/VerticalDownArrowProcess"/>
    <dgm:cxn modelId="{590628BF-F4B1-7A46-A41D-3CE3FDB1CB49}" type="presOf" srcId="{4EDA5EAD-7B95-436B-BDB7-F2DE52067F46}" destId="{EB39546B-A139-594A-88C0-56C7A6D87181}" srcOrd="0" destOrd="0" presId="urn:microsoft.com/office/officeart/2016/7/layout/VerticalDownArrowProcess"/>
    <dgm:cxn modelId="{09FAC7C3-88B8-46A4-906F-282EE09C14A7}" srcId="{8102E7A4-B3DA-4B2C-8067-065868842473}" destId="{CF1BF30E-A474-4EB4-B3CF-D1910EBDDB4E}" srcOrd="0" destOrd="0" parTransId="{633CC58A-1A06-42A6-BF1B-EC7387AA6004}" sibTransId="{A1FF40C8-5ADF-40A4-B0C9-84A5CD4EB193}"/>
    <dgm:cxn modelId="{2EEBFAC7-D58C-094D-AB63-77CB872FB42E}" type="presOf" srcId="{8102E7A4-B3DA-4B2C-8067-065868842473}" destId="{885C76E2-897C-FB4C-B1FA-205EE3F56731}" srcOrd="0" destOrd="0" presId="urn:microsoft.com/office/officeart/2016/7/layout/VerticalDownArrowProcess"/>
    <dgm:cxn modelId="{6B1336D4-F3A2-B240-912D-0DC511537D9F}" type="presOf" srcId="{ED77244C-FC19-4C51-81C5-C05BE0862645}" destId="{FFE81F32-6512-AD4E-A627-0C29C32B7AC4}" srcOrd="0" destOrd="0" presId="urn:microsoft.com/office/officeart/2016/7/layout/VerticalDownArrowProcess"/>
    <dgm:cxn modelId="{492D5ADA-93E8-463B-B21F-410F5E3A8EC0}" srcId="{087000A6-132A-4127-B8E7-F3E58CE5FF45}" destId="{2EFA4A1D-B155-43D3-84A4-A7E604BD7D9C}" srcOrd="1" destOrd="0" parTransId="{3B531E85-C43E-4FAF-9944-2F9DF9B46B9F}" sibTransId="{71C488E2-7D24-4EBD-BF06-607AEC687BFD}"/>
    <dgm:cxn modelId="{DAA9BDE3-71AF-4029-AB48-5D20887F6218}" srcId="{4EDA5EAD-7B95-436B-BDB7-F2DE52067F46}" destId="{AE2A3C9A-F3DA-4B39-B3DF-96AAD5B6C513}" srcOrd="0" destOrd="0" parTransId="{AB8FC855-4FF8-4B7F-A720-BDD6DCBDABCA}" sibTransId="{023894CA-F1B4-40EA-B5CF-EED5FEB40095}"/>
    <dgm:cxn modelId="{B3AB210E-3C75-7645-8027-83999FB79AF6}" type="presParOf" srcId="{F14AC7D4-1225-9045-BDE1-FD9F719F30EE}" destId="{0F655741-99CE-4040-9FF4-82980892C87C}" srcOrd="0" destOrd="0" presId="urn:microsoft.com/office/officeart/2016/7/layout/VerticalDownArrowProcess"/>
    <dgm:cxn modelId="{91B1759F-4011-A940-BA34-21D12B217D54}" type="presParOf" srcId="{0F655741-99CE-4040-9FF4-82980892C87C}" destId="{8081FEC4-155E-1747-A4D5-F09D7C36748C}" srcOrd="0" destOrd="0" presId="urn:microsoft.com/office/officeart/2016/7/layout/VerticalDownArrowProcess"/>
    <dgm:cxn modelId="{DDD887ED-608E-B74B-B61E-E685418C8040}" type="presParOf" srcId="{0F655741-99CE-4040-9FF4-82980892C87C}" destId="{FFE81F32-6512-AD4E-A627-0C29C32B7AC4}" srcOrd="1" destOrd="0" presId="urn:microsoft.com/office/officeart/2016/7/layout/VerticalDownArrowProcess"/>
    <dgm:cxn modelId="{30D3A576-59BF-1E4B-B838-0F322D373864}" type="presParOf" srcId="{F14AC7D4-1225-9045-BDE1-FD9F719F30EE}" destId="{474485BE-3209-424F-9E1F-0003634AE025}" srcOrd="1" destOrd="0" presId="urn:microsoft.com/office/officeart/2016/7/layout/VerticalDownArrowProcess"/>
    <dgm:cxn modelId="{0D79E499-BFC8-3D47-B325-C5EB0BD5043A}" type="presParOf" srcId="{F14AC7D4-1225-9045-BDE1-FD9F719F30EE}" destId="{DD01ED5B-6CD5-7343-91BF-60609DA12273}" srcOrd="2" destOrd="0" presId="urn:microsoft.com/office/officeart/2016/7/layout/VerticalDownArrowProcess"/>
    <dgm:cxn modelId="{D543A822-C03B-E74A-A52F-12B12C569F00}" type="presParOf" srcId="{DD01ED5B-6CD5-7343-91BF-60609DA12273}" destId="{EB39546B-A139-594A-88C0-56C7A6D87181}" srcOrd="0" destOrd="0" presId="urn:microsoft.com/office/officeart/2016/7/layout/VerticalDownArrowProcess"/>
    <dgm:cxn modelId="{C4C3CDE9-03C7-A441-ADFE-DA85C672613C}" type="presParOf" srcId="{DD01ED5B-6CD5-7343-91BF-60609DA12273}" destId="{2FDE4FFA-8186-E948-A916-5F994EA5959D}" srcOrd="1" destOrd="0" presId="urn:microsoft.com/office/officeart/2016/7/layout/VerticalDownArrowProcess"/>
    <dgm:cxn modelId="{DC14A5B3-089C-3141-AB85-A763D6D57324}" type="presParOf" srcId="{DD01ED5B-6CD5-7343-91BF-60609DA12273}" destId="{827C6DE8-CB57-5940-B784-D0435FCF28CD}" srcOrd="2" destOrd="0" presId="urn:microsoft.com/office/officeart/2016/7/layout/VerticalDownArrowProcess"/>
    <dgm:cxn modelId="{211E33F0-DBC7-6C47-AD12-068ACF7B3E5C}" type="presParOf" srcId="{F14AC7D4-1225-9045-BDE1-FD9F719F30EE}" destId="{141717D9-E5ED-0A4F-9A50-4A9B74BB4CBA}" srcOrd="3" destOrd="0" presId="urn:microsoft.com/office/officeart/2016/7/layout/VerticalDownArrowProcess"/>
    <dgm:cxn modelId="{0FAF58AC-4F57-9D40-AFD6-A148B9AF2C9D}" type="presParOf" srcId="{F14AC7D4-1225-9045-BDE1-FD9F719F30EE}" destId="{E3FF6AAD-98B2-AA4F-A49B-7B6574974FCB}" srcOrd="4" destOrd="0" presId="urn:microsoft.com/office/officeart/2016/7/layout/VerticalDownArrowProcess"/>
    <dgm:cxn modelId="{FF922829-8EA1-C542-87BA-5864B55F8959}" type="presParOf" srcId="{E3FF6AAD-98B2-AA4F-A49B-7B6574974FCB}" destId="{29E373BD-C05F-814B-B619-99813D73D668}" srcOrd="0" destOrd="0" presId="urn:microsoft.com/office/officeart/2016/7/layout/VerticalDownArrowProcess"/>
    <dgm:cxn modelId="{79C06E92-4A7A-BF49-BF3A-133467B6F0ED}" type="presParOf" srcId="{E3FF6AAD-98B2-AA4F-A49B-7B6574974FCB}" destId="{6CBACC5F-76AE-A84F-B2B3-BB603C3BE2D8}" srcOrd="1" destOrd="0" presId="urn:microsoft.com/office/officeart/2016/7/layout/VerticalDownArrowProcess"/>
    <dgm:cxn modelId="{A14E477A-4803-4142-AFF6-03AC7741762F}" type="presParOf" srcId="{E3FF6AAD-98B2-AA4F-A49B-7B6574974FCB}" destId="{261CEB2B-C062-754E-8C5A-C7B358E58442}" srcOrd="2" destOrd="0" presId="urn:microsoft.com/office/officeart/2016/7/layout/VerticalDownArrowProcess"/>
    <dgm:cxn modelId="{45E42374-7853-6143-AF86-048761F30D7A}" type="presParOf" srcId="{F14AC7D4-1225-9045-BDE1-FD9F719F30EE}" destId="{47C1709F-02EA-5342-961D-176695F8A4D8}" srcOrd="5" destOrd="0" presId="urn:microsoft.com/office/officeart/2016/7/layout/VerticalDownArrowProcess"/>
    <dgm:cxn modelId="{AB062F65-2CE3-7442-873E-5EF71454FDD2}" type="presParOf" srcId="{F14AC7D4-1225-9045-BDE1-FD9F719F30EE}" destId="{4ACC4AE6-6072-074D-B216-743EF66DF027}" srcOrd="6" destOrd="0" presId="urn:microsoft.com/office/officeart/2016/7/layout/VerticalDownArrowProcess"/>
    <dgm:cxn modelId="{A7586FDD-C35D-8F4E-A676-2FBDB9B7322F}" type="presParOf" srcId="{4ACC4AE6-6072-074D-B216-743EF66DF027}" destId="{B7323DD8-E6ED-E24C-B8E9-FDFF5FE5FD38}" srcOrd="0" destOrd="0" presId="urn:microsoft.com/office/officeart/2016/7/layout/VerticalDownArrowProcess"/>
    <dgm:cxn modelId="{F8CFAB8F-639F-5249-87FF-47A0F42A9024}" type="presParOf" srcId="{4ACC4AE6-6072-074D-B216-743EF66DF027}" destId="{4DE486CB-2CFC-6940-BC54-21C8F0F3771C}" srcOrd="1" destOrd="0" presId="urn:microsoft.com/office/officeart/2016/7/layout/VerticalDownArrowProcess"/>
    <dgm:cxn modelId="{CD4C9520-3C59-B947-8550-857377910F2D}" type="presParOf" srcId="{4ACC4AE6-6072-074D-B216-743EF66DF027}" destId="{45A59A59-0140-F846-82C2-008583D7E6CE}" srcOrd="2" destOrd="0" presId="urn:microsoft.com/office/officeart/2016/7/layout/VerticalDownArrowProcess"/>
    <dgm:cxn modelId="{9255B10E-BEC2-ED46-8F1E-9E079B1925ED}" type="presParOf" srcId="{F14AC7D4-1225-9045-BDE1-FD9F719F30EE}" destId="{BE49597F-8F30-7F48-B2D7-77C8487E5E63}" srcOrd="7" destOrd="0" presId="urn:microsoft.com/office/officeart/2016/7/layout/VerticalDownArrowProcess"/>
    <dgm:cxn modelId="{72A54ACC-AF32-6C48-9E3A-75FFECE6570E}" type="presParOf" srcId="{F14AC7D4-1225-9045-BDE1-FD9F719F30EE}" destId="{1D9C3E6A-1938-974C-AA0E-344EFE8076C9}" srcOrd="8" destOrd="0" presId="urn:microsoft.com/office/officeart/2016/7/layout/VerticalDownArrowProcess"/>
    <dgm:cxn modelId="{D2F5B733-3C45-F343-830E-E1AE771188DC}" type="presParOf" srcId="{1D9C3E6A-1938-974C-AA0E-344EFE8076C9}" destId="{885C76E2-897C-FB4C-B1FA-205EE3F56731}" srcOrd="0" destOrd="0" presId="urn:microsoft.com/office/officeart/2016/7/layout/VerticalDownArrowProcess"/>
    <dgm:cxn modelId="{EF766A91-CC2A-8546-B729-9BC76C4F34D0}" type="presParOf" srcId="{1D9C3E6A-1938-974C-AA0E-344EFE8076C9}" destId="{72DCCE35-8C21-D147-A7E0-3BBCF7E5A69C}" srcOrd="1" destOrd="0" presId="urn:microsoft.com/office/officeart/2016/7/layout/VerticalDownArrowProcess"/>
    <dgm:cxn modelId="{75DCBBF1-7073-0B46-8CEA-E68AA5D0BD92}" type="presParOf" srcId="{1D9C3E6A-1938-974C-AA0E-344EFE8076C9}" destId="{C63DE4ED-847C-4544-9817-4E5B60238FB4}"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C30D59A-C3BF-496D-BE65-66B8317A95FD}">
      <dgm:prSet/>
      <dgm:spPr/>
      <dgm:t>
        <a:bodyPr/>
        <a:lstStyle/>
        <a:p>
          <a:r>
            <a:rPr lang="en-US" b="1" dirty="0"/>
            <a:t>Linearity: </a:t>
          </a:r>
          <a:r>
            <a:rPr lang="en-US" dirty="0"/>
            <a:t>Generally satisfied, as there's no clear non-linear pattern in the residuals vs fitted plot. </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Constant Variance: </a:t>
          </a:r>
          <a:r>
            <a:rPr lang="en-US" dirty="0">
              <a:solidFill>
                <a:srgbClr val="FF0000"/>
              </a:solidFill>
            </a:rPr>
            <a:t>Mild violation</a:t>
          </a:r>
          <a:r>
            <a:rPr lang="en-US" dirty="0"/>
            <a:t>, as the spread of residuals increases slightly with fitted values in the Scale-Location plot</a:t>
          </a:r>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EDB5083F-492A-4C5B-9D84-376A8EDD6542}">
      <dgm:prSet/>
      <dgm:spPr/>
      <dgm:t>
        <a:bodyPr/>
        <a:lstStyle/>
        <a:p>
          <a:r>
            <a:rPr lang="en-US" b="1" dirty="0"/>
            <a:t>Normality: </a:t>
          </a:r>
          <a:r>
            <a:rPr lang="en-US" dirty="0"/>
            <a:t>As per the Q-Q plot, residuals are approximately normally distributed, with some potential outliers in the upper tail.</a:t>
          </a:r>
        </a:p>
      </dgm:t>
    </dgm:pt>
    <dgm:pt modelId="{E2CC8E57-A6AE-40D1-B766-7A85209091F0}" type="parTrans" cxnId="{7CE1DD09-B0BB-4827-9926-F9070BEDD67C}">
      <dgm:prSet/>
      <dgm:spPr/>
      <dgm:t>
        <a:bodyPr/>
        <a:lstStyle/>
        <a:p>
          <a:endParaRPr lang="en-US"/>
        </a:p>
      </dgm:t>
    </dgm:pt>
    <dgm:pt modelId="{13FB203A-BEDF-4DD8-B475-AE1C624BA378}" type="sibTrans" cxnId="{7CE1DD09-B0BB-4827-9926-F9070BEDD67C}">
      <dgm:prSet/>
      <dgm:spPr/>
      <dgm:t>
        <a:bodyPr/>
        <a:lstStyle/>
        <a:p>
          <a:endParaRPr lang="en-US"/>
        </a:p>
      </dgm:t>
    </dgm:pt>
    <dgm:pt modelId="{B7240144-EC43-4092-BC7A-AE8AFB46F6CF}">
      <dgm:prSet/>
      <dgm:spPr/>
      <dgm:t>
        <a:bodyPr/>
        <a:lstStyle/>
        <a:p>
          <a:r>
            <a:rPr lang="en-US" b="1" dirty="0"/>
            <a:t>Independence: </a:t>
          </a:r>
          <a:r>
            <a:rPr lang="en-US" dirty="0"/>
            <a:t>We assume independence of observations since there is no indication from data description to suggest this is violated. </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Influential outliers: </a:t>
          </a:r>
          <a:r>
            <a:rPr lang="en-US" dirty="0"/>
            <a:t>No outliers outside of cook’s distance lines.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5"/>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5"/>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5"/>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5"/>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5"/>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5"/>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5"/>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5"/>
      <dgm:spPr/>
    </dgm:pt>
    <dgm:pt modelId="{1766099C-C370-A448-8DCE-C300411FA35A}" type="pres">
      <dgm:prSet presAssocID="{B7240144-EC43-4092-BC7A-AE8AFB46F6CF}" presName="vert1" presStyleCnt="0"/>
      <dgm:spPr/>
    </dgm:pt>
    <dgm:pt modelId="{47A17E69-82F5-4E48-A19B-E0E2C278A128}" type="pres">
      <dgm:prSet presAssocID="{94E84526-A456-4852-B1C8-2FD54CA1E99E}" presName="thickLine" presStyleLbl="alignNode1" presStyleIdx="4" presStyleCnt="5"/>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4" presStyleCnt="5"/>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4"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64F3869B-BF57-1F4E-BBD5-94ED0C3D2BB7}" type="presParOf" srcId="{6512CBCC-4450-6641-B6AE-30C593B31E0C}" destId="{47A17E69-82F5-4E48-A19B-E0E2C278A128}" srcOrd="8" destOrd="0" presId="urn:microsoft.com/office/officeart/2008/layout/LinedList"/>
    <dgm:cxn modelId="{430AEA95-F7C7-574B-8875-26258D345BE5}" type="presParOf" srcId="{6512CBCC-4450-6641-B6AE-30C593B31E0C}" destId="{6E462FF4-2AEF-8E47-A80B-1B87EDCDE530}" srcOrd="9"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930347-0C57-4AF4-8D0A-FFDE548519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30D59A-C3BF-496D-BE65-66B8317A95FD}">
      <dgm:prSet/>
      <dgm:spPr/>
      <dgm:t>
        <a:bodyPr/>
        <a:lstStyle/>
        <a:p>
          <a:r>
            <a:rPr lang="en-US" b="1" dirty="0"/>
            <a:t>Linearity: </a:t>
          </a:r>
          <a:r>
            <a:rPr lang="en-US" dirty="0"/>
            <a:t>Generally satisfied, as there's no clear non-linear pattern in the residuals vs fitted plot. </a:t>
          </a:r>
        </a:p>
      </dgm:t>
    </dgm:pt>
    <dgm:pt modelId="{CA048C96-2088-40CC-8D79-0712F473E897}" type="parTrans" cxnId="{3DF31F5B-CC06-4121-B1D5-8688313F023A}">
      <dgm:prSet/>
      <dgm:spPr/>
      <dgm:t>
        <a:bodyPr/>
        <a:lstStyle/>
        <a:p>
          <a:endParaRPr lang="en-US"/>
        </a:p>
      </dgm:t>
    </dgm:pt>
    <dgm:pt modelId="{90C1E2B0-64A9-461A-BAC3-1A99613DDEE6}" type="sibTrans" cxnId="{3DF31F5B-CC06-4121-B1D5-8688313F023A}">
      <dgm:prSet/>
      <dgm:spPr/>
      <dgm:t>
        <a:bodyPr/>
        <a:lstStyle/>
        <a:p>
          <a:endParaRPr lang="en-US"/>
        </a:p>
      </dgm:t>
    </dgm:pt>
    <dgm:pt modelId="{5E3E0410-6C8E-4FD5-B789-5795D8FC9A5D}">
      <dgm:prSet/>
      <dgm:spPr/>
      <dgm:t>
        <a:bodyPr/>
        <a:lstStyle/>
        <a:p>
          <a:r>
            <a:rPr lang="en-US" b="1" dirty="0"/>
            <a:t>Constant Variance: </a:t>
          </a:r>
          <a:r>
            <a:rPr lang="en-US" dirty="0">
              <a:solidFill>
                <a:srgbClr val="00B050"/>
              </a:solidFill>
            </a:rPr>
            <a:t>Spread of residuals is more consistent across fitted values </a:t>
          </a:r>
          <a:r>
            <a:rPr lang="en-US" dirty="0"/>
            <a:t>in Scale - location Plot, indicating that issue of heteroscedasticity has been reduced by log transformation. </a:t>
          </a:r>
        </a:p>
      </dgm:t>
    </dgm:pt>
    <dgm:pt modelId="{162CA6CB-55AB-40F8-8B0C-BD9609529517}" type="parTrans" cxnId="{2943282B-0548-4BD4-9D34-6F008EFE2BBC}">
      <dgm:prSet/>
      <dgm:spPr/>
      <dgm:t>
        <a:bodyPr/>
        <a:lstStyle/>
        <a:p>
          <a:endParaRPr lang="en-US"/>
        </a:p>
      </dgm:t>
    </dgm:pt>
    <dgm:pt modelId="{F950C16F-4022-482D-93AB-48AD108A427D}" type="sibTrans" cxnId="{2943282B-0548-4BD4-9D34-6F008EFE2BBC}">
      <dgm:prSet/>
      <dgm:spPr/>
      <dgm:t>
        <a:bodyPr/>
        <a:lstStyle/>
        <a:p>
          <a:endParaRPr lang="en-US"/>
        </a:p>
      </dgm:t>
    </dgm:pt>
    <dgm:pt modelId="{B7240144-EC43-4092-BC7A-AE8AFB46F6CF}">
      <dgm:prSet/>
      <dgm:spPr/>
      <dgm:t>
        <a:bodyPr/>
        <a:lstStyle/>
        <a:p>
          <a:r>
            <a:rPr lang="en-US" b="1" dirty="0"/>
            <a:t>Independence: </a:t>
          </a:r>
          <a:r>
            <a:rPr lang="en-US" dirty="0"/>
            <a:t>We assume independence of observations since there is no indication from data description to suggest this is violated. </a:t>
          </a:r>
        </a:p>
      </dgm:t>
    </dgm:pt>
    <dgm:pt modelId="{AD2EE4CC-C503-41EA-879B-155AB534690C}" type="parTrans" cxnId="{E9073F21-58D0-4E8F-9149-EFE1048DF7A9}">
      <dgm:prSet/>
      <dgm:spPr/>
      <dgm:t>
        <a:bodyPr/>
        <a:lstStyle/>
        <a:p>
          <a:endParaRPr lang="en-US"/>
        </a:p>
      </dgm:t>
    </dgm:pt>
    <dgm:pt modelId="{8357A5B7-6A45-4DDA-9D0D-1172BD4086BA}" type="sibTrans" cxnId="{E9073F21-58D0-4E8F-9149-EFE1048DF7A9}">
      <dgm:prSet/>
      <dgm:spPr/>
      <dgm:t>
        <a:bodyPr/>
        <a:lstStyle/>
        <a:p>
          <a:endParaRPr lang="en-US"/>
        </a:p>
      </dgm:t>
    </dgm:pt>
    <dgm:pt modelId="{94E84526-A456-4852-B1C8-2FD54CA1E99E}">
      <dgm:prSet/>
      <dgm:spPr/>
      <dgm:t>
        <a:bodyPr/>
        <a:lstStyle/>
        <a:p>
          <a:r>
            <a:rPr lang="en-US" b="1" dirty="0"/>
            <a:t>Influential outliers: </a:t>
          </a:r>
          <a:r>
            <a:rPr lang="en-US" dirty="0"/>
            <a:t>No outliers outside of cook’s distance lines. </a:t>
          </a:r>
        </a:p>
      </dgm:t>
    </dgm:pt>
    <dgm:pt modelId="{16B8CE75-66E7-44A7-A032-F0724EDCA19B}" type="parTrans" cxnId="{9DFE2575-F2C0-4C2C-960A-D42A18CD9930}">
      <dgm:prSet/>
      <dgm:spPr/>
      <dgm:t>
        <a:bodyPr/>
        <a:lstStyle/>
        <a:p>
          <a:endParaRPr lang="en-US"/>
        </a:p>
      </dgm:t>
    </dgm:pt>
    <dgm:pt modelId="{94328340-C7BB-474B-8C51-DA530F327742}" type="sibTrans" cxnId="{9DFE2575-F2C0-4C2C-960A-D42A18CD9930}">
      <dgm:prSet/>
      <dgm:spPr/>
      <dgm:t>
        <a:bodyPr/>
        <a:lstStyle/>
        <a:p>
          <a:endParaRPr lang="en-US"/>
        </a:p>
      </dgm:t>
    </dgm:pt>
    <dgm:pt modelId="{EDB5083F-492A-4C5B-9D84-376A8EDD6542}">
      <dgm:prSet/>
      <dgm:spPr/>
      <dgm:t>
        <a:bodyPr/>
        <a:lstStyle/>
        <a:p>
          <a:r>
            <a:rPr lang="en-US" b="1" dirty="0"/>
            <a:t>Normality: </a:t>
          </a:r>
          <a:r>
            <a:rPr lang="en-US" dirty="0"/>
            <a:t>As per the Q-Q plot, residuals are approximately normally distributed, with some potential outliers in the upper tail.</a:t>
          </a:r>
        </a:p>
      </dgm:t>
    </dgm:pt>
    <dgm:pt modelId="{13FB203A-BEDF-4DD8-B475-AE1C624BA378}" type="sibTrans" cxnId="{7CE1DD09-B0BB-4827-9926-F9070BEDD67C}">
      <dgm:prSet/>
      <dgm:spPr/>
      <dgm:t>
        <a:bodyPr/>
        <a:lstStyle/>
        <a:p>
          <a:endParaRPr lang="en-US"/>
        </a:p>
      </dgm:t>
    </dgm:pt>
    <dgm:pt modelId="{E2CC8E57-A6AE-40D1-B766-7A85209091F0}" type="parTrans" cxnId="{7CE1DD09-B0BB-4827-9926-F9070BEDD67C}">
      <dgm:prSet/>
      <dgm:spPr/>
      <dgm:t>
        <a:bodyPr/>
        <a:lstStyle/>
        <a:p>
          <a:endParaRPr lang="en-US"/>
        </a:p>
      </dgm:t>
    </dgm:pt>
    <dgm:pt modelId="{6512CBCC-4450-6641-B6AE-30C593B31E0C}" type="pres">
      <dgm:prSet presAssocID="{7A930347-0C57-4AF4-8D0A-FFDE548519EE}" presName="vert0" presStyleCnt="0">
        <dgm:presLayoutVars>
          <dgm:dir/>
          <dgm:animOne val="branch"/>
          <dgm:animLvl val="lvl"/>
        </dgm:presLayoutVars>
      </dgm:prSet>
      <dgm:spPr/>
    </dgm:pt>
    <dgm:pt modelId="{A04659FE-17AB-9C49-83C7-6621EA1B9DC7}" type="pres">
      <dgm:prSet presAssocID="{4C30D59A-C3BF-496D-BE65-66B8317A95FD}" presName="thickLine" presStyleLbl="alignNode1" presStyleIdx="0" presStyleCnt="5"/>
      <dgm:spPr/>
    </dgm:pt>
    <dgm:pt modelId="{014F2CBF-0F22-F543-B305-7D40FC093B1C}" type="pres">
      <dgm:prSet presAssocID="{4C30D59A-C3BF-496D-BE65-66B8317A95FD}" presName="horz1" presStyleCnt="0"/>
      <dgm:spPr/>
    </dgm:pt>
    <dgm:pt modelId="{F2BB41E1-540A-F04F-A1E6-18BF78DEF8AC}" type="pres">
      <dgm:prSet presAssocID="{4C30D59A-C3BF-496D-BE65-66B8317A95FD}" presName="tx1" presStyleLbl="revTx" presStyleIdx="0" presStyleCnt="5"/>
      <dgm:spPr/>
    </dgm:pt>
    <dgm:pt modelId="{E602A4B2-99AD-7E44-9EE4-0264A10AC02E}" type="pres">
      <dgm:prSet presAssocID="{4C30D59A-C3BF-496D-BE65-66B8317A95FD}" presName="vert1" presStyleCnt="0"/>
      <dgm:spPr/>
    </dgm:pt>
    <dgm:pt modelId="{5D9580EC-B01E-1441-ACFD-A6E95748AF23}" type="pres">
      <dgm:prSet presAssocID="{5E3E0410-6C8E-4FD5-B789-5795D8FC9A5D}" presName="thickLine" presStyleLbl="alignNode1" presStyleIdx="1" presStyleCnt="5"/>
      <dgm:spPr/>
    </dgm:pt>
    <dgm:pt modelId="{AB9264F3-8D44-7E40-B889-04AF647064A7}" type="pres">
      <dgm:prSet presAssocID="{5E3E0410-6C8E-4FD5-B789-5795D8FC9A5D}" presName="horz1" presStyleCnt="0"/>
      <dgm:spPr/>
    </dgm:pt>
    <dgm:pt modelId="{3D473013-6BB6-924A-B9D0-F8C80F8119E4}" type="pres">
      <dgm:prSet presAssocID="{5E3E0410-6C8E-4FD5-B789-5795D8FC9A5D}" presName="tx1" presStyleLbl="revTx" presStyleIdx="1" presStyleCnt="5"/>
      <dgm:spPr/>
    </dgm:pt>
    <dgm:pt modelId="{C40F3A2B-218F-FF4B-AFB5-1D789A0BDCD3}" type="pres">
      <dgm:prSet presAssocID="{5E3E0410-6C8E-4FD5-B789-5795D8FC9A5D}" presName="vert1" presStyleCnt="0"/>
      <dgm:spPr/>
    </dgm:pt>
    <dgm:pt modelId="{B6159397-B4EF-CA4A-9BA7-7DF981C35EAA}" type="pres">
      <dgm:prSet presAssocID="{EDB5083F-492A-4C5B-9D84-376A8EDD6542}" presName="thickLine" presStyleLbl="alignNode1" presStyleIdx="2" presStyleCnt="5"/>
      <dgm:spPr/>
    </dgm:pt>
    <dgm:pt modelId="{8070708C-E9AE-9E40-B6DB-B9BB84667939}" type="pres">
      <dgm:prSet presAssocID="{EDB5083F-492A-4C5B-9D84-376A8EDD6542}" presName="horz1" presStyleCnt="0"/>
      <dgm:spPr/>
    </dgm:pt>
    <dgm:pt modelId="{21236D03-E14B-1C42-96C3-A42F6A5E545E}" type="pres">
      <dgm:prSet presAssocID="{EDB5083F-492A-4C5B-9D84-376A8EDD6542}" presName="tx1" presStyleLbl="revTx" presStyleIdx="2" presStyleCnt="5"/>
      <dgm:spPr/>
    </dgm:pt>
    <dgm:pt modelId="{9F03625E-3131-EC4B-890B-F6E69F6B74F0}" type="pres">
      <dgm:prSet presAssocID="{EDB5083F-492A-4C5B-9D84-376A8EDD6542}" presName="vert1" presStyleCnt="0"/>
      <dgm:spPr/>
    </dgm:pt>
    <dgm:pt modelId="{724C9E12-6295-DF46-BA21-09DE14B03CBB}" type="pres">
      <dgm:prSet presAssocID="{B7240144-EC43-4092-BC7A-AE8AFB46F6CF}" presName="thickLine" presStyleLbl="alignNode1" presStyleIdx="3" presStyleCnt="5"/>
      <dgm:spPr/>
    </dgm:pt>
    <dgm:pt modelId="{52ED207A-D337-4944-8E5E-FBE3AF9CFF83}" type="pres">
      <dgm:prSet presAssocID="{B7240144-EC43-4092-BC7A-AE8AFB46F6CF}" presName="horz1" presStyleCnt="0"/>
      <dgm:spPr/>
    </dgm:pt>
    <dgm:pt modelId="{3BF5584A-8832-7241-8EE9-39A2C14DF943}" type="pres">
      <dgm:prSet presAssocID="{B7240144-EC43-4092-BC7A-AE8AFB46F6CF}" presName="tx1" presStyleLbl="revTx" presStyleIdx="3" presStyleCnt="5"/>
      <dgm:spPr/>
    </dgm:pt>
    <dgm:pt modelId="{1766099C-C370-A448-8DCE-C300411FA35A}" type="pres">
      <dgm:prSet presAssocID="{B7240144-EC43-4092-BC7A-AE8AFB46F6CF}" presName="vert1" presStyleCnt="0"/>
      <dgm:spPr/>
    </dgm:pt>
    <dgm:pt modelId="{47A17E69-82F5-4E48-A19B-E0E2C278A128}" type="pres">
      <dgm:prSet presAssocID="{94E84526-A456-4852-B1C8-2FD54CA1E99E}" presName="thickLine" presStyleLbl="alignNode1" presStyleIdx="4" presStyleCnt="5"/>
      <dgm:spPr/>
    </dgm:pt>
    <dgm:pt modelId="{6E462FF4-2AEF-8E47-A80B-1B87EDCDE530}" type="pres">
      <dgm:prSet presAssocID="{94E84526-A456-4852-B1C8-2FD54CA1E99E}" presName="horz1" presStyleCnt="0"/>
      <dgm:spPr/>
    </dgm:pt>
    <dgm:pt modelId="{21F33BF7-F1FC-D54A-89B2-418F0F7D0EB5}" type="pres">
      <dgm:prSet presAssocID="{94E84526-A456-4852-B1C8-2FD54CA1E99E}" presName="tx1" presStyleLbl="revTx" presStyleIdx="4" presStyleCnt="5"/>
      <dgm:spPr/>
    </dgm:pt>
    <dgm:pt modelId="{22703FDB-9B3F-E44E-AD63-B374DDEAFE47}" type="pres">
      <dgm:prSet presAssocID="{94E84526-A456-4852-B1C8-2FD54CA1E99E}" presName="vert1" presStyleCnt="0"/>
      <dgm:spPr/>
    </dgm:pt>
  </dgm:ptLst>
  <dgm:cxnLst>
    <dgm:cxn modelId="{7CE1DD09-B0BB-4827-9926-F9070BEDD67C}" srcId="{7A930347-0C57-4AF4-8D0A-FFDE548519EE}" destId="{EDB5083F-492A-4C5B-9D84-376A8EDD6542}" srcOrd="2" destOrd="0" parTransId="{E2CC8E57-A6AE-40D1-B766-7A85209091F0}" sibTransId="{13FB203A-BEDF-4DD8-B475-AE1C624BA378}"/>
    <dgm:cxn modelId="{E9073F21-58D0-4E8F-9149-EFE1048DF7A9}" srcId="{7A930347-0C57-4AF4-8D0A-FFDE548519EE}" destId="{B7240144-EC43-4092-BC7A-AE8AFB46F6CF}" srcOrd="3" destOrd="0" parTransId="{AD2EE4CC-C503-41EA-879B-155AB534690C}" sibTransId="{8357A5B7-6A45-4DDA-9D0D-1172BD4086BA}"/>
    <dgm:cxn modelId="{2943282B-0548-4BD4-9D34-6F008EFE2BBC}" srcId="{7A930347-0C57-4AF4-8D0A-FFDE548519EE}" destId="{5E3E0410-6C8E-4FD5-B789-5795D8FC9A5D}" srcOrd="1" destOrd="0" parTransId="{162CA6CB-55AB-40F8-8B0C-BD9609529517}" sibTransId="{F950C16F-4022-482D-93AB-48AD108A427D}"/>
    <dgm:cxn modelId="{3DF31F5B-CC06-4121-B1D5-8688313F023A}" srcId="{7A930347-0C57-4AF4-8D0A-FFDE548519EE}" destId="{4C30D59A-C3BF-496D-BE65-66B8317A95FD}" srcOrd="0" destOrd="0" parTransId="{CA048C96-2088-40CC-8D79-0712F473E897}" sibTransId="{90C1E2B0-64A9-461A-BAC3-1A99613DDEE6}"/>
    <dgm:cxn modelId="{7D87DE5C-BC89-454B-B7B7-834BBCD11699}" type="presOf" srcId="{B7240144-EC43-4092-BC7A-AE8AFB46F6CF}" destId="{3BF5584A-8832-7241-8EE9-39A2C14DF943}" srcOrd="0" destOrd="0" presId="urn:microsoft.com/office/officeart/2008/layout/LinedList"/>
    <dgm:cxn modelId="{9DFE2575-F2C0-4C2C-960A-D42A18CD9930}" srcId="{7A930347-0C57-4AF4-8D0A-FFDE548519EE}" destId="{94E84526-A456-4852-B1C8-2FD54CA1E99E}" srcOrd="4" destOrd="0" parTransId="{16B8CE75-66E7-44A7-A032-F0724EDCA19B}" sibTransId="{94328340-C7BB-474B-8C51-DA530F327742}"/>
    <dgm:cxn modelId="{051D547B-5079-C440-81AE-7A42F308D50E}" type="presOf" srcId="{4C30D59A-C3BF-496D-BE65-66B8317A95FD}" destId="{F2BB41E1-540A-F04F-A1E6-18BF78DEF8AC}" srcOrd="0" destOrd="0" presId="urn:microsoft.com/office/officeart/2008/layout/LinedList"/>
    <dgm:cxn modelId="{ADA11690-18B4-A146-BD0E-2A89343CEF72}" type="presOf" srcId="{7A930347-0C57-4AF4-8D0A-FFDE548519EE}" destId="{6512CBCC-4450-6641-B6AE-30C593B31E0C}" srcOrd="0" destOrd="0" presId="urn:microsoft.com/office/officeart/2008/layout/LinedList"/>
    <dgm:cxn modelId="{336BE790-1721-2E46-8754-D43FF31CB91B}" type="presOf" srcId="{EDB5083F-492A-4C5B-9D84-376A8EDD6542}" destId="{21236D03-E14B-1C42-96C3-A42F6A5E545E}" srcOrd="0" destOrd="0" presId="urn:microsoft.com/office/officeart/2008/layout/LinedList"/>
    <dgm:cxn modelId="{BD33A6CA-C87E-6A49-A0E2-1CFD714384F3}" type="presOf" srcId="{94E84526-A456-4852-B1C8-2FD54CA1E99E}" destId="{21F33BF7-F1FC-D54A-89B2-418F0F7D0EB5}" srcOrd="0" destOrd="0" presId="urn:microsoft.com/office/officeart/2008/layout/LinedList"/>
    <dgm:cxn modelId="{9662A6FA-18EF-3C48-B614-6FDD24D8C45C}" type="presOf" srcId="{5E3E0410-6C8E-4FD5-B789-5795D8FC9A5D}" destId="{3D473013-6BB6-924A-B9D0-F8C80F8119E4}" srcOrd="0" destOrd="0" presId="urn:microsoft.com/office/officeart/2008/layout/LinedList"/>
    <dgm:cxn modelId="{BB73BA58-1F3F-9A4D-9617-638596C8A1C3}" type="presParOf" srcId="{6512CBCC-4450-6641-B6AE-30C593B31E0C}" destId="{A04659FE-17AB-9C49-83C7-6621EA1B9DC7}" srcOrd="0" destOrd="0" presId="urn:microsoft.com/office/officeart/2008/layout/LinedList"/>
    <dgm:cxn modelId="{1332E9A5-020E-B340-8E8A-A0AB65A164DC}" type="presParOf" srcId="{6512CBCC-4450-6641-B6AE-30C593B31E0C}" destId="{014F2CBF-0F22-F543-B305-7D40FC093B1C}" srcOrd="1" destOrd="0" presId="urn:microsoft.com/office/officeart/2008/layout/LinedList"/>
    <dgm:cxn modelId="{326C8AB5-59FD-9141-A410-F3EAEC0FA658}" type="presParOf" srcId="{014F2CBF-0F22-F543-B305-7D40FC093B1C}" destId="{F2BB41E1-540A-F04F-A1E6-18BF78DEF8AC}" srcOrd="0" destOrd="0" presId="urn:microsoft.com/office/officeart/2008/layout/LinedList"/>
    <dgm:cxn modelId="{27EA498F-FE1D-0543-A1FF-0BCA19AB40B7}" type="presParOf" srcId="{014F2CBF-0F22-F543-B305-7D40FC093B1C}" destId="{E602A4B2-99AD-7E44-9EE4-0264A10AC02E}" srcOrd="1" destOrd="0" presId="urn:microsoft.com/office/officeart/2008/layout/LinedList"/>
    <dgm:cxn modelId="{4CD674B7-E709-D747-82E7-07B3DF34420F}" type="presParOf" srcId="{6512CBCC-4450-6641-B6AE-30C593B31E0C}" destId="{5D9580EC-B01E-1441-ACFD-A6E95748AF23}" srcOrd="2" destOrd="0" presId="urn:microsoft.com/office/officeart/2008/layout/LinedList"/>
    <dgm:cxn modelId="{C9A6C01F-8CE3-574F-9C4B-FE9352445AC1}" type="presParOf" srcId="{6512CBCC-4450-6641-B6AE-30C593B31E0C}" destId="{AB9264F3-8D44-7E40-B889-04AF647064A7}" srcOrd="3" destOrd="0" presId="urn:microsoft.com/office/officeart/2008/layout/LinedList"/>
    <dgm:cxn modelId="{5D27C506-F3E5-3841-9CDF-D1BAB7D6F9AA}" type="presParOf" srcId="{AB9264F3-8D44-7E40-B889-04AF647064A7}" destId="{3D473013-6BB6-924A-B9D0-F8C80F8119E4}" srcOrd="0" destOrd="0" presId="urn:microsoft.com/office/officeart/2008/layout/LinedList"/>
    <dgm:cxn modelId="{5E452BB9-110B-B144-BEA1-E52D7421848A}" type="presParOf" srcId="{AB9264F3-8D44-7E40-B889-04AF647064A7}" destId="{C40F3A2B-218F-FF4B-AFB5-1D789A0BDCD3}" srcOrd="1" destOrd="0" presId="urn:microsoft.com/office/officeart/2008/layout/LinedList"/>
    <dgm:cxn modelId="{B7FB752D-BBA5-8F45-850D-8B046E5F69AA}" type="presParOf" srcId="{6512CBCC-4450-6641-B6AE-30C593B31E0C}" destId="{B6159397-B4EF-CA4A-9BA7-7DF981C35EAA}" srcOrd="4" destOrd="0" presId="urn:microsoft.com/office/officeart/2008/layout/LinedList"/>
    <dgm:cxn modelId="{C947FDE8-0458-5047-B8C1-DC369748845C}" type="presParOf" srcId="{6512CBCC-4450-6641-B6AE-30C593B31E0C}" destId="{8070708C-E9AE-9E40-B6DB-B9BB84667939}" srcOrd="5" destOrd="0" presId="urn:microsoft.com/office/officeart/2008/layout/LinedList"/>
    <dgm:cxn modelId="{C4663708-2552-3B4E-B9DF-A15C673D7510}" type="presParOf" srcId="{8070708C-E9AE-9E40-B6DB-B9BB84667939}" destId="{21236D03-E14B-1C42-96C3-A42F6A5E545E}" srcOrd="0" destOrd="0" presId="urn:microsoft.com/office/officeart/2008/layout/LinedList"/>
    <dgm:cxn modelId="{057EBF3B-2D4A-3842-9212-EC41AE1A7774}" type="presParOf" srcId="{8070708C-E9AE-9E40-B6DB-B9BB84667939}" destId="{9F03625E-3131-EC4B-890B-F6E69F6B74F0}" srcOrd="1" destOrd="0" presId="urn:microsoft.com/office/officeart/2008/layout/LinedList"/>
    <dgm:cxn modelId="{7E56A736-8226-514D-AC72-89E8CE49AF5C}" type="presParOf" srcId="{6512CBCC-4450-6641-B6AE-30C593B31E0C}" destId="{724C9E12-6295-DF46-BA21-09DE14B03CBB}" srcOrd="6" destOrd="0" presId="urn:microsoft.com/office/officeart/2008/layout/LinedList"/>
    <dgm:cxn modelId="{27E97506-42F4-F44B-B80A-4CCAE930DE84}" type="presParOf" srcId="{6512CBCC-4450-6641-B6AE-30C593B31E0C}" destId="{52ED207A-D337-4944-8E5E-FBE3AF9CFF83}" srcOrd="7" destOrd="0" presId="urn:microsoft.com/office/officeart/2008/layout/LinedList"/>
    <dgm:cxn modelId="{BEA9BD2D-AFEC-A440-9D54-44B20588E4FA}" type="presParOf" srcId="{52ED207A-D337-4944-8E5E-FBE3AF9CFF83}" destId="{3BF5584A-8832-7241-8EE9-39A2C14DF943}" srcOrd="0" destOrd="0" presId="urn:microsoft.com/office/officeart/2008/layout/LinedList"/>
    <dgm:cxn modelId="{BE1210ED-DCD6-7449-A711-A66D4D03FBC9}" type="presParOf" srcId="{52ED207A-D337-4944-8E5E-FBE3AF9CFF83}" destId="{1766099C-C370-A448-8DCE-C300411FA35A}" srcOrd="1" destOrd="0" presId="urn:microsoft.com/office/officeart/2008/layout/LinedList"/>
    <dgm:cxn modelId="{64F3869B-BF57-1F4E-BBD5-94ED0C3D2BB7}" type="presParOf" srcId="{6512CBCC-4450-6641-B6AE-30C593B31E0C}" destId="{47A17E69-82F5-4E48-A19B-E0E2C278A128}" srcOrd="8" destOrd="0" presId="urn:microsoft.com/office/officeart/2008/layout/LinedList"/>
    <dgm:cxn modelId="{430AEA95-F7C7-574B-8875-26258D345BE5}" type="presParOf" srcId="{6512CBCC-4450-6641-B6AE-30C593B31E0C}" destId="{6E462FF4-2AEF-8E47-A80B-1B87EDCDE530}" srcOrd="9" destOrd="0" presId="urn:microsoft.com/office/officeart/2008/layout/LinedList"/>
    <dgm:cxn modelId="{A3EBA17C-689C-CD4B-B6DB-CAC4E63C5293}" type="presParOf" srcId="{6E462FF4-2AEF-8E47-A80B-1B87EDCDE530}" destId="{21F33BF7-F1FC-D54A-89B2-418F0F7D0EB5}" srcOrd="0" destOrd="0" presId="urn:microsoft.com/office/officeart/2008/layout/LinedList"/>
    <dgm:cxn modelId="{954D76A1-6998-3B40-8279-1CD92BE27F5D}" type="presParOf" srcId="{6E462FF4-2AEF-8E47-A80B-1B87EDCDE530}" destId="{22703FDB-9B3F-E44E-AD63-B374DDEAFE4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7000A6-132A-4127-B8E7-F3E58CE5FF4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2EFA4A1D-B155-43D3-84A4-A7E604BD7D9C}">
      <dgm:prSet/>
      <dgm:spPr/>
      <dgm:t>
        <a:bodyPr/>
        <a:lstStyle/>
        <a:p>
          <a:pPr>
            <a:lnSpc>
              <a:spcPct val="100000"/>
            </a:lnSpc>
          </a:pPr>
          <a:r>
            <a:rPr lang="en-US"/>
            <a:t>Model Building</a:t>
          </a:r>
          <a:endParaRPr lang="en-US" dirty="0"/>
        </a:p>
      </dgm:t>
    </dgm:pt>
    <dgm:pt modelId="{3B531E85-C43E-4FAF-9944-2F9DF9B46B9F}" type="parTrans" cxnId="{492D5ADA-93E8-463B-B21F-410F5E3A8EC0}">
      <dgm:prSet/>
      <dgm:spPr/>
      <dgm:t>
        <a:bodyPr/>
        <a:lstStyle/>
        <a:p>
          <a:endParaRPr lang="en-US"/>
        </a:p>
      </dgm:t>
    </dgm:pt>
    <dgm:pt modelId="{71C488E2-7D24-4EBD-BF06-607AEC687BFD}" type="sibTrans" cxnId="{492D5ADA-93E8-463B-B21F-410F5E3A8EC0}">
      <dgm:prSet/>
      <dgm:spPr/>
      <dgm:t>
        <a:bodyPr/>
        <a:lstStyle/>
        <a:p>
          <a:endParaRPr lang="en-US"/>
        </a:p>
      </dgm:t>
    </dgm:pt>
    <dgm:pt modelId="{CF80742F-2634-4A64-9A49-696FD6625835}">
      <dgm:prSet/>
      <dgm:spPr/>
      <dgm:t>
        <a:bodyPr/>
        <a:lstStyle/>
        <a:p>
          <a:pPr>
            <a:lnSpc>
              <a:spcPct val="100000"/>
            </a:lnSpc>
          </a:pPr>
          <a:r>
            <a:rPr lang="en-US" dirty="0"/>
            <a:t>Build another MLR model with additional complexity</a:t>
          </a:r>
        </a:p>
      </dgm:t>
    </dgm:pt>
    <dgm:pt modelId="{3DFA0E1E-698B-4E87-93BA-431A8DDED636}" type="parTrans" cxnId="{B5EAF0AB-DACF-4B75-AEBB-B0DBE113B930}">
      <dgm:prSet/>
      <dgm:spPr/>
      <dgm:t>
        <a:bodyPr/>
        <a:lstStyle/>
        <a:p>
          <a:endParaRPr lang="en-US"/>
        </a:p>
      </dgm:t>
    </dgm:pt>
    <dgm:pt modelId="{1ADB9144-7722-48C5-8264-35B59726B296}" type="sibTrans" cxnId="{B5EAF0AB-DACF-4B75-AEBB-B0DBE113B930}">
      <dgm:prSet/>
      <dgm:spPr/>
      <dgm:t>
        <a:bodyPr/>
        <a:lstStyle/>
        <a:p>
          <a:endParaRPr lang="en-US"/>
        </a:p>
      </dgm:t>
    </dgm:pt>
    <dgm:pt modelId="{5E6FB031-3A5E-4E6A-A86C-A0B454B5AC9D}">
      <dgm:prSet/>
      <dgm:spPr/>
      <dgm:t>
        <a:bodyPr/>
        <a:lstStyle/>
        <a:p>
          <a:pPr>
            <a:lnSpc>
              <a:spcPct val="100000"/>
            </a:lnSpc>
          </a:pPr>
          <a:r>
            <a:rPr lang="en-US" dirty="0"/>
            <a:t>Comparison of Models</a:t>
          </a:r>
        </a:p>
      </dgm:t>
    </dgm:pt>
    <dgm:pt modelId="{4B41DB8A-46B5-4DE2-946C-4C3183BAA803}" type="parTrans" cxnId="{9F9EE779-96AD-4B18-8037-980E08C59F93}">
      <dgm:prSet/>
      <dgm:spPr/>
      <dgm:t>
        <a:bodyPr/>
        <a:lstStyle/>
        <a:p>
          <a:endParaRPr lang="en-US"/>
        </a:p>
      </dgm:t>
    </dgm:pt>
    <dgm:pt modelId="{E3B9D21C-85D2-472D-9E12-400381A5D63C}" type="sibTrans" cxnId="{9F9EE779-96AD-4B18-8037-980E08C59F93}">
      <dgm:prSet/>
      <dgm:spPr/>
      <dgm:t>
        <a:bodyPr/>
        <a:lstStyle/>
        <a:p>
          <a:endParaRPr lang="en-US"/>
        </a:p>
      </dgm:t>
    </dgm:pt>
    <dgm:pt modelId="{BC44D5E6-344F-41D7-8F69-7A2D8CEC6A81}">
      <dgm:prSet/>
      <dgm:spPr/>
      <dgm:t>
        <a:bodyPr/>
        <a:lstStyle/>
        <a:p>
          <a:pPr>
            <a:lnSpc>
              <a:spcPct val="100000"/>
            </a:lnSpc>
          </a:pPr>
          <a:r>
            <a:rPr lang="en-US" dirty="0"/>
            <a:t>Compare the 3 models (MLR without complexity, MLR with Complexity and Non-Parametric model) using an error metric</a:t>
          </a:r>
        </a:p>
      </dgm:t>
    </dgm:pt>
    <dgm:pt modelId="{F7E1B87D-8675-45BA-8E75-2B25C6CA9EA1}" type="parTrans" cxnId="{4135ACA1-3C53-4D3E-8BE0-A52937A57FBA}">
      <dgm:prSet/>
      <dgm:spPr/>
      <dgm:t>
        <a:bodyPr/>
        <a:lstStyle/>
        <a:p>
          <a:endParaRPr lang="en-US"/>
        </a:p>
      </dgm:t>
    </dgm:pt>
    <dgm:pt modelId="{C6BE9889-61DF-48F2-B359-EB037C818E4A}" type="sibTrans" cxnId="{4135ACA1-3C53-4D3E-8BE0-A52937A57FBA}">
      <dgm:prSet/>
      <dgm:spPr/>
      <dgm:t>
        <a:bodyPr/>
        <a:lstStyle/>
        <a:p>
          <a:endParaRPr lang="en-US"/>
        </a:p>
      </dgm:t>
    </dgm:pt>
    <dgm:pt modelId="{4EDA5EAD-7B95-436B-BDB7-F2DE52067F46}">
      <dgm:prSet/>
      <dgm:spPr/>
      <dgm:t>
        <a:bodyPr/>
        <a:lstStyle/>
        <a:p>
          <a:pPr>
            <a:lnSpc>
              <a:spcPct val="100000"/>
            </a:lnSpc>
          </a:pPr>
          <a:r>
            <a:rPr lang="en-US" dirty="0"/>
            <a:t>Recommendation</a:t>
          </a:r>
        </a:p>
      </dgm:t>
    </dgm:pt>
    <dgm:pt modelId="{84ACE3D5-B37B-41B7-9218-4E5D152A2356}" type="parTrans" cxnId="{5608D98A-8D3C-4516-91D0-326828C2BB66}">
      <dgm:prSet/>
      <dgm:spPr/>
      <dgm:t>
        <a:bodyPr/>
        <a:lstStyle/>
        <a:p>
          <a:endParaRPr lang="en-US"/>
        </a:p>
      </dgm:t>
    </dgm:pt>
    <dgm:pt modelId="{B3380935-944E-44F2-A3D4-819ABB4E45F4}" type="sibTrans" cxnId="{5608D98A-8D3C-4516-91D0-326828C2BB66}">
      <dgm:prSet/>
      <dgm:spPr/>
      <dgm:t>
        <a:bodyPr/>
        <a:lstStyle/>
        <a:p>
          <a:endParaRPr lang="en-US"/>
        </a:p>
      </dgm:t>
    </dgm:pt>
    <dgm:pt modelId="{AE2A3C9A-F3DA-4B39-B3DF-96AAD5B6C513}">
      <dgm:prSet/>
      <dgm:spPr/>
      <dgm:t>
        <a:bodyPr/>
        <a:lstStyle/>
        <a:p>
          <a:pPr>
            <a:lnSpc>
              <a:spcPct val="100000"/>
            </a:lnSpc>
          </a:pPr>
          <a:r>
            <a:rPr lang="en-US" dirty="0"/>
            <a:t>Recommend a best model that can be used to predict future patient hospital stays</a:t>
          </a:r>
        </a:p>
      </dgm:t>
    </dgm:pt>
    <dgm:pt modelId="{AB8FC855-4FF8-4B7F-A720-BDD6DCBDABCA}" type="parTrans" cxnId="{DAA9BDE3-71AF-4029-AB48-5D20887F6218}">
      <dgm:prSet/>
      <dgm:spPr/>
      <dgm:t>
        <a:bodyPr/>
        <a:lstStyle/>
        <a:p>
          <a:endParaRPr lang="en-US"/>
        </a:p>
      </dgm:t>
    </dgm:pt>
    <dgm:pt modelId="{023894CA-F1B4-40EA-B5CF-EED5FEB40095}" type="sibTrans" cxnId="{DAA9BDE3-71AF-4029-AB48-5D20887F6218}">
      <dgm:prSet/>
      <dgm:spPr/>
      <dgm:t>
        <a:bodyPr/>
        <a:lstStyle/>
        <a:p>
          <a:endParaRPr lang="en-US"/>
        </a:p>
      </dgm:t>
    </dgm:pt>
    <dgm:pt modelId="{DBDB97AD-7868-3F4E-B6DF-409BB624E399}">
      <dgm:prSet/>
      <dgm:spPr/>
      <dgm:t>
        <a:bodyPr/>
        <a:lstStyle/>
        <a:p>
          <a:pPr>
            <a:lnSpc>
              <a:spcPct val="100000"/>
            </a:lnSpc>
          </a:pPr>
          <a:r>
            <a:rPr lang="en-US" dirty="0"/>
            <a:t>Build a Non-Parametric Model</a:t>
          </a:r>
        </a:p>
      </dgm:t>
    </dgm:pt>
    <dgm:pt modelId="{A979BEC5-AC14-0F46-B026-637AEF112E61}" type="parTrans" cxnId="{4E3FEC7F-0CEC-5247-B013-24E52551DE6B}">
      <dgm:prSet/>
      <dgm:spPr/>
      <dgm:t>
        <a:bodyPr/>
        <a:lstStyle/>
        <a:p>
          <a:endParaRPr lang="en-US"/>
        </a:p>
      </dgm:t>
    </dgm:pt>
    <dgm:pt modelId="{9F51073B-2B45-6F48-85F2-D218B8405AAB}" type="sibTrans" cxnId="{4E3FEC7F-0CEC-5247-B013-24E52551DE6B}">
      <dgm:prSet/>
      <dgm:spPr/>
      <dgm:t>
        <a:bodyPr/>
        <a:lstStyle/>
        <a:p>
          <a:endParaRPr lang="en-US"/>
        </a:p>
      </dgm:t>
    </dgm:pt>
    <dgm:pt modelId="{2E05A8C8-C810-F246-8899-40F865A7DEBF}" type="pres">
      <dgm:prSet presAssocID="{087000A6-132A-4127-B8E7-F3E58CE5FF45}" presName="linear" presStyleCnt="0">
        <dgm:presLayoutVars>
          <dgm:dir/>
          <dgm:animLvl val="lvl"/>
          <dgm:resizeHandles val="exact"/>
        </dgm:presLayoutVars>
      </dgm:prSet>
      <dgm:spPr/>
    </dgm:pt>
    <dgm:pt modelId="{BDE5DA2C-D0D8-8448-BF7B-9948DDEE3D61}" type="pres">
      <dgm:prSet presAssocID="{2EFA4A1D-B155-43D3-84A4-A7E604BD7D9C}" presName="parentLin" presStyleCnt="0"/>
      <dgm:spPr/>
    </dgm:pt>
    <dgm:pt modelId="{D61B25A2-4C9F-5546-ADC8-299BE1424D97}" type="pres">
      <dgm:prSet presAssocID="{2EFA4A1D-B155-43D3-84A4-A7E604BD7D9C}" presName="parentLeftMargin" presStyleLbl="node1" presStyleIdx="0" presStyleCnt="3"/>
      <dgm:spPr/>
    </dgm:pt>
    <dgm:pt modelId="{8F29D19D-09E3-784F-9BCB-522A25B7393A}" type="pres">
      <dgm:prSet presAssocID="{2EFA4A1D-B155-43D3-84A4-A7E604BD7D9C}" presName="parentText" presStyleLbl="node1" presStyleIdx="0" presStyleCnt="3">
        <dgm:presLayoutVars>
          <dgm:chMax val="0"/>
          <dgm:bulletEnabled val="1"/>
        </dgm:presLayoutVars>
      </dgm:prSet>
      <dgm:spPr/>
    </dgm:pt>
    <dgm:pt modelId="{C62B095C-6147-7240-A91B-CEAB0FB490FE}" type="pres">
      <dgm:prSet presAssocID="{2EFA4A1D-B155-43D3-84A4-A7E604BD7D9C}" presName="negativeSpace" presStyleCnt="0"/>
      <dgm:spPr/>
    </dgm:pt>
    <dgm:pt modelId="{3546B574-9625-7749-8B71-1CA43BDE0B41}" type="pres">
      <dgm:prSet presAssocID="{2EFA4A1D-B155-43D3-84A4-A7E604BD7D9C}" presName="childText" presStyleLbl="conFgAcc1" presStyleIdx="0" presStyleCnt="3">
        <dgm:presLayoutVars>
          <dgm:bulletEnabled val="1"/>
        </dgm:presLayoutVars>
      </dgm:prSet>
      <dgm:spPr/>
    </dgm:pt>
    <dgm:pt modelId="{ADD61F31-23A8-7142-B039-AC3F613AFFD3}" type="pres">
      <dgm:prSet presAssocID="{71C488E2-7D24-4EBD-BF06-607AEC687BFD}" presName="spaceBetweenRectangles" presStyleCnt="0"/>
      <dgm:spPr/>
    </dgm:pt>
    <dgm:pt modelId="{5DD9C6B1-14E4-614A-8185-17BA7060A15F}" type="pres">
      <dgm:prSet presAssocID="{5E6FB031-3A5E-4E6A-A86C-A0B454B5AC9D}" presName="parentLin" presStyleCnt="0"/>
      <dgm:spPr/>
    </dgm:pt>
    <dgm:pt modelId="{657607DE-D052-7748-9DCE-52BC07FFCA5F}" type="pres">
      <dgm:prSet presAssocID="{5E6FB031-3A5E-4E6A-A86C-A0B454B5AC9D}" presName="parentLeftMargin" presStyleLbl="node1" presStyleIdx="0" presStyleCnt="3"/>
      <dgm:spPr/>
    </dgm:pt>
    <dgm:pt modelId="{586C629A-37EC-BF4E-884B-2985ABE59DF0}" type="pres">
      <dgm:prSet presAssocID="{5E6FB031-3A5E-4E6A-A86C-A0B454B5AC9D}" presName="parentText" presStyleLbl="node1" presStyleIdx="1" presStyleCnt="3">
        <dgm:presLayoutVars>
          <dgm:chMax val="0"/>
          <dgm:bulletEnabled val="1"/>
        </dgm:presLayoutVars>
      </dgm:prSet>
      <dgm:spPr/>
    </dgm:pt>
    <dgm:pt modelId="{C2C56FD6-31DE-354B-BCDD-75F1166CFA31}" type="pres">
      <dgm:prSet presAssocID="{5E6FB031-3A5E-4E6A-A86C-A0B454B5AC9D}" presName="negativeSpace" presStyleCnt="0"/>
      <dgm:spPr/>
    </dgm:pt>
    <dgm:pt modelId="{1C78CEC8-1E62-F446-9C83-8774536448B3}" type="pres">
      <dgm:prSet presAssocID="{5E6FB031-3A5E-4E6A-A86C-A0B454B5AC9D}" presName="childText" presStyleLbl="conFgAcc1" presStyleIdx="1" presStyleCnt="3">
        <dgm:presLayoutVars>
          <dgm:bulletEnabled val="1"/>
        </dgm:presLayoutVars>
      </dgm:prSet>
      <dgm:spPr/>
    </dgm:pt>
    <dgm:pt modelId="{843A44A8-9783-D243-98B8-2ED17BEE7FF6}" type="pres">
      <dgm:prSet presAssocID="{E3B9D21C-85D2-472D-9E12-400381A5D63C}" presName="spaceBetweenRectangles" presStyleCnt="0"/>
      <dgm:spPr/>
    </dgm:pt>
    <dgm:pt modelId="{0413AEDD-CCED-E44E-9421-CA62224DBA35}" type="pres">
      <dgm:prSet presAssocID="{4EDA5EAD-7B95-436B-BDB7-F2DE52067F46}" presName="parentLin" presStyleCnt="0"/>
      <dgm:spPr/>
    </dgm:pt>
    <dgm:pt modelId="{3BCEF964-589E-FF45-A934-52D759E3E23C}" type="pres">
      <dgm:prSet presAssocID="{4EDA5EAD-7B95-436B-BDB7-F2DE52067F46}" presName="parentLeftMargin" presStyleLbl="node1" presStyleIdx="1" presStyleCnt="3"/>
      <dgm:spPr/>
    </dgm:pt>
    <dgm:pt modelId="{E585350F-4A20-CD4F-9C25-9CCBA0FE8939}" type="pres">
      <dgm:prSet presAssocID="{4EDA5EAD-7B95-436B-BDB7-F2DE52067F46}" presName="parentText" presStyleLbl="node1" presStyleIdx="2" presStyleCnt="3">
        <dgm:presLayoutVars>
          <dgm:chMax val="0"/>
          <dgm:bulletEnabled val="1"/>
        </dgm:presLayoutVars>
      </dgm:prSet>
      <dgm:spPr/>
    </dgm:pt>
    <dgm:pt modelId="{391593A3-87F8-2B4C-B33A-D1C501D5B9C5}" type="pres">
      <dgm:prSet presAssocID="{4EDA5EAD-7B95-436B-BDB7-F2DE52067F46}" presName="negativeSpace" presStyleCnt="0"/>
      <dgm:spPr/>
    </dgm:pt>
    <dgm:pt modelId="{A329A4E3-A67C-3741-8530-9677B683D07F}" type="pres">
      <dgm:prSet presAssocID="{4EDA5EAD-7B95-436B-BDB7-F2DE52067F46}" presName="childText" presStyleLbl="conFgAcc1" presStyleIdx="2" presStyleCnt="3">
        <dgm:presLayoutVars>
          <dgm:bulletEnabled val="1"/>
        </dgm:presLayoutVars>
      </dgm:prSet>
      <dgm:spPr/>
    </dgm:pt>
  </dgm:ptLst>
  <dgm:cxnLst>
    <dgm:cxn modelId="{B1A5AC24-F57A-A844-8195-3270AAE0F2FF}" type="presOf" srcId="{2EFA4A1D-B155-43D3-84A4-A7E604BD7D9C}" destId="{8F29D19D-09E3-784F-9BCB-522A25B7393A}" srcOrd="1" destOrd="0" presId="urn:microsoft.com/office/officeart/2005/8/layout/list1"/>
    <dgm:cxn modelId="{9F5C6B40-12DB-9048-8F4F-003B7AC8BB47}" type="presOf" srcId="{CF80742F-2634-4A64-9A49-696FD6625835}" destId="{3546B574-9625-7749-8B71-1CA43BDE0B41}" srcOrd="0" destOrd="0" presId="urn:microsoft.com/office/officeart/2005/8/layout/list1"/>
    <dgm:cxn modelId="{A0876043-C7DC-B546-8735-2D24F6276AF9}" type="presOf" srcId="{087000A6-132A-4127-B8E7-F3E58CE5FF45}" destId="{2E05A8C8-C810-F246-8899-40F865A7DEBF}" srcOrd="0" destOrd="0" presId="urn:microsoft.com/office/officeart/2005/8/layout/list1"/>
    <dgm:cxn modelId="{C4556461-4842-1948-BD1B-3857B493D8E3}" type="presOf" srcId="{4EDA5EAD-7B95-436B-BDB7-F2DE52067F46}" destId="{3BCEF964-589E-FF45-A934-52D759E3E23C}" srcOrd="0" destOrd="0" presId="urn:microsoft.com/office/officeart/2005/8/layout/list1"/>
    <dgm:cxn modelId="{9F9EE779-96AD-4B18-8037-980E08C59F93}" srcId="{087000A6-132A-4127-B8E7-F3E58CE5FF45}" destId="{5E6FB031-3A5E-4E6A-A86C-A0B454B5AC9D}" srcOrd="1" destOrd="0" parTransId="{4B41DB8A-46B5-4DE2-946C-4C3183BAA803}" sibTransId="{E3B9D21C-85D2-472D-9E12-400381A5D63C}"/>
    <dgm:cxn modelId="{4E3FEC7F-0CEC-5247-B013-24E52551DE6B}" srcId="{2EFA4A1D-B155-43D3-84A4-A7E604BD7D9C}" destId="{DBDB97AD-7868-3F4E-B6DF-409BB624E399}" srcOrd="1" destOrd="0" parTransId="{A979BEC5-AC14-0F46-B026-637AEF112E61}" sibTransId="{9F51073B-2B45-6F48-85F2-D218B8405AAB}"/>
    <dgm:cxn modelId="{1575248A-D9CF-3A4B-8A5F-9931C7F1D133}" type="presOf" srcId="{5E6FB031-3A5E-4E6A-A86C-A0B454B5AC9D}" destId="{657607DE-D052-7748-9DCE-52BC07FFCA5F}" srcOrd="0" destOrd="0" presId="urn:microsoft.com/office/officeart/2005/8/layout/list1"/>
    <dgm:cxn modelId="{5608D98A-8D3C-4516-91D0-326828C2BB66}" srcId="{087000A6-132A-4127-B8E7-F3E58CE5FF45}" destId="{4EDA5EAD-7B95-436B-BDB7-F2DE52067F46}" srcOrd="2" destOrd="0" parTransId="{84ACE3D5-B37B-41B7-9218-4E5D152A2356}" sibTransId="{B3380935-944E-44F2-A3D4-819ABB4E45F4}"/>
    <dgm:cxn modelId="{B145169E-B005-C24A-B6D3-48A0160753B3}" type="presOf" srcId="{4EDA5EAD-7B95-436B-BDB7-F2DE52067F46}" destId="{E585350F-4A20-CD4F-9C25-9CCBA0FE8939}" srcOrd="1" destOrd="0" presId="urn:microsoft.com/office/officeart/2005/8/layout/list1"/>
    <dgm:cxn modelId="{4135ACA1-3C53-4D3E-8BE0-A52937A57FBA}" srcId="{5E6FB031-3A5E-4E6A-A86C-A0B454B5AC9D}" destId="{BC44D5E6-344F-41D7-8F69-7A2D8CEC6A81}" srcOrd="0" destOrd="0" parTransId="{F7E1B87D-8675-45BA-8E75-2B25C6CA9EA1}" sibTransId="{C6BE9889-61DF-48F2-B359-EB037C818E4A}"/>
    <dgm:cxn modelId="{B5EAF0AB-DACF-4B75-AEBB-B0DBE113B930}" srcId="{2EFA4A1D-B155-43D3-84A4-A7E604BD7D9C}" destId="{CF80742F-2634-4A64-9A49-696FD6625835}" srcOrd="0" destOrd="0" parTransId="{3DFA0E1E-698B-4E87-93BA-431A8DDED636}" sibTransId="{1ADB9144-7722-48C5-8264-35B59726B296}"/>
    <dgm:cxn modelId="{505398B4-DEC8-0743-B071-02DF3B20FC0B}" type="presOf" srcId="{BC44D5E6-344F-41D7-8F69-7A2D8CEC6A81}" destId="{1C78CEC8-1E62-F446-9C83-8774536448B3}" srcOrd="0" destOrd="0" presId="urn:microsoft.com/office/officeart/2005/8/layout/list1"/>
    <dgm:cxn modelId="{8DFC72C6-8F02-1B4E-A220-DBA6574FEB8D}" type="presOf" srcId="{5E6FB031-3A5E-4E6A-A86C-A0B454B5AC9D}" destId="{586C629A-37EC-BF4E-884B-2985ABE59DF0}" srcOrd="1" destOrd="0" presId="urn:microsoft.com/office/officeart/2005/8/layout/list1"/>
    <dgm:cxn modelId="{492D5ADA-93E8-463B-B21F-410F5E3A8EC0}" srcId="{087000A6-132A-4127-B8E7-F3E58CE5FF45}" destId="{2EFA4A1D-B155-43D3-84A4-A7E604BD7D9C}" srcOrd="0" destOrd="0" parTransId="{3B531E85-C43E-4FAF-9944-2F9DF9B46B9F}" sibTransId="{71C488E2-7D24-4EBD-BF06-607AEC687BFD}"/>
    <dgm:cxn modelId="{AA6551DF-E99B-074E-BECA-1D0FC63BD77B}" type="presOf" srcId="{2EFA4A1D-B155-43D3-84A4-A7E604BD7D9C}" destId="{D61B25A2-4C9F-5546-ADC8-299BE1424D97}" srcOrd="0" destOrd="0" presId="urn:microsoft.com/office/officeart/2005/8/layout/list1"/>
    <dgm:cxn modelId="{DAA9BDE3-71AF-4029-AB48-5D20887F6218}" srcId="{4EDA5EAD-7B95-436B-BDB7-F2DE52067F46}" destId="{AE2A3C9A-F3DA-4B39-B3DF-96AAD5B6C513}" srcOrd="0" destOrd="0" parTransId="{AB8FC855-4FF8-4B7F-A720-BDD6DCBDABCA}" sibTransId="{023894CA-F1B4-40EA-B5CF-EED5FEB40095}"/>
    <dgm:cxn modelId="{D490B0F8-B537-A74D-BC62-EE37EEC58A81}" type="presOf" srcId="{DBDB97AD-7868-3F4E-B6DF-409BB624E399}" destId="{3546B574-9625-7749-8B71-1CA43BDE0B41}" srcOrd="0" destOrd="1" presId="urn:microsoft.com/office/officeart/2005/8/layout/list1"/>
    <dgm:cxn modelId="{0EEDFCF8-9820-1146-AA19-FB1F4341FBC6}" type="presOf" srcId="{AE2A3C9A-F3DA-4B39-B3DF-96AAD5B6C513}" destId="{A329A4E3-A67C-3741-8530-9677B683D07F}" srcOrd="0" destOrd="0" presId="urn:microsoft.com/office/officeart/2005/8/layout/list1"/>
    <dgm:cxn modelId="{2B373007-BE15-9A4F-9ED7-943530800934}" type="presParOf" srcId="{2E05A8C8-C810-F246-8899-40F865A7DEBF}" destId="{BDE5DA2C-D0D8-8448-BF7B-9948DDEE3D61}" srcOrd="0" destOrd="0" presId="urn:microsoft.com/office/officeart/2005/8/layout/list1"/>
    <dgm:cxn modelId="{661B8581-89DA-FD43-AE6B-B76E1C549C23}" type="presParOf" srcId="{BDE5DA2C-D0D8-8448-BF7B-9948DDEE3D61}" destId="{D61B25A2-4C9F-5546-ADC8-299BE1424D97}" srcOrd="0" destOrd="0" presId="urn:microsoft.com/office/officeart/2005/8/layout/list1"/>
    <dgm:cxn modelId="{E3DFA1A1-4F36-324C-B362-8F02D0ABEBBA}" type="presParOf" srcId="{BDE5DA2C-D0D8-8448-BF7B-9948DDEE3D61}" destId="{8F29D19D-09E3-784F-9BCB-522A25B7393A}" srcOrd="1" destOrd="0" presId="urn:microsoft.com/office/officeart/2005/8/layout/list1"/>
    <dgm:cxn modelId="{81B0E456-F38B-1B44-BF60-B4CC9E684AAE}" type="presParOf" srcId="{2E05A8C8-C810-F246-8899-40F865A7DEBF}" destId="{C62B095C-6147-7240-A91B-CEAB0FB490FE}" srcOrd="1" destOrd="0" presId="urn:microsoft.com/office/officeart/2005/8/layout/list1"/>
    <dgm:cxn modelId="{759064EC-5703-AC4D-A17A-B9330EA30C24}" type="presParOf" srcId="{2E05A8C8-C810-F246-8899-40F865A7DEBF}" destId="{3546B574-9625-7749-8B71-1CA43BDE0B41}" srcOrd="2" destOrd="0" presId="urn:microsoft.com/office/officeart/2005/8/layout/list1"/>
    <dgm:cxn modelId="{3C510E72-5C41-8B45-8359-42D54A03088D}" type="presParOf" srcId="{2E05A8C8-C810-F246-8899-40F865A7DEBF}" destId="{ADD61F31-23A8-7142-B039-AC3F613AFFD3}" srcOrd="3" destOrd="0" presId="urn:microsoft.com/office/officeart/2005/8/layout/list1"/>
    <dgm:cxn modelId="{9374CED4-FEFD-C54E-8569-AA2CED74F5C1}" type="presParOf" srcId="{2E05A8C8-C810-F246-8899-40F865A7DEBF}" destId="{5DD9C6B1-14E4-614A-8185-17BA7060A15F}" srcOrd="4" destOrd="0" presId="urn:microsoft.com/office/officeart/2005/8/layout/list1"/>
    <dgm:cxn modelId="{9A4D7EBF-C9A5-A544-840E-DA8CF0436F27}" type="presParOf" srcId="{5DD9C6B1-14E4-614A-8185-17BA7060A15F}" destId="{657607DE-D052-7748-9DCE-52BC07FFCA5F}" srcOrd="0" destOrd="0" presId="urn:microsoft.com/office/officeart/2005/8/layout/list1"/>
    <dgm:cxn modelId="{6B28858B-C29C-264D-A36E-8E5814EECAE6}" type="presParOf" srcId="{5DD9C6B1-14E4-614A-8185-17BA7060A15F}" destId="{586C629A-37EC-BF4E-884B-2985ABE59DF0}" srcOrd="1" destOrd="0" presId="urn:microsoft.com/office/officeart/2005/8/layout/list1"/>
    <dgm:cxn modelId="{8995ADD3-7C96-7E4A-A6AD-7FAE79F40536}" type="presParOf" srcId="{2E05A8C8-C810-F246-8899-40F865A7DEBF}" destId="{C2C56FD6-31DE-354B-BCDD-75F1166CFA31}" srcOrd="5" destOrd="0" presId="urn:microsoft.com/office/officeart/2005/8/layout/list1"/>
    <dgm:cxn modelId="{088F52D3-EF5B-A74D-95BF-4357079DB57D}" type="presParOf" srcId="{2E05A8C8-C810-F246-8899-40F865A7DEBF}" destId="{1C78CEC8-1E62-F446-9C83-8774536448B3}" srcOrd="6" destOrd="0" presId="urn:microsoft.com/office/officeart/2005/8/layout/list1"/>
    <dgm:cxn modelId="{3F95B102-D32A-B44A-A649-73C8340D6367}" type="presParOf" srcId="{2E05A8C8-C810-F246-8899-40F865A7DEBF}" destId="{843A44A8-9783-D243-98B8-2ED17BEE7FF6}" srcOrd="7" destOrd="0" presId="urn:microsoft.com/office/officeart/2005/8/layout/list1"/>
    <dgm:cxn modelId="{D564E13C-9F55-0844-9B89-D67D85ADC5C7}" type="presParOf" srcId="{2E05A8C8-C810-F246-8899-40F865A7DEBF}" destId="{0413AEDD-CCED-E44E-9421-CA62224DBA35}" srcOrd="8" destOrd="0" presId="urn:microsoft.com/office/officeart/2005/8/layout/list1"/>
    <dgm:cxn modelId="{9B1E65AE-7730-074E-8341-D4BBB85DEF3D}" type="presParOf" srcId="{0413AEDD-CCED-E44E-9421-CA62224DBA35}" destId="{3BCEF964-589E-FF45-A934-52D759E3E23C}" srcOrd="0" destOrd="0" presId="urn:microsoft.com/office/officeart/2005/8/layout/list1"/>
    <dgm:cxn modelId="{14AB3AAC-8F72-344E-AB0B-9DE9CC1B917E}" type="presParOf" srcId="{0413AEDD-CCED-E44E-9421-CA62224DBA35}" destId="{E585350F-4A20-CD4F-9C25-9CCBA0FE8939}" srcOrd="1" destOrd="0" presId="urn:microsoft.com/office/officeart/2005/8/layout/list1"/>
    <dgm:cxn modelId="{BD53EA43-1558-3243-8D91-5F0EC34EE120}" type="presParOf" srcId="{2E05A8C8-C810-F246-8899-40F865A7DEBF}" destId="{391593A3-87F8-2B4C-B33A-D1C501D5B9C5}" srcOrd="9" destOrd="0" presId="urn:microsoft.com/office/officeart/2005/8/layout/list1"/>
    <dgm:cxn modelId="{C0977AEB-A94F-C846-93A5-37E949548401}" type="presParOf" srcId="{2E05A8C8-C810-F246-8899-40F865A7DEBF}" destId="{A329A4E3-A67C-3741-8530-9677B683D07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8DE53-80F1-8548-8E43-FA3034A7DBB7}">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B1B59-027E-9541-B4F9-39395DAE7B1A}">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7030A0"/>
              </a:solidFill>
            </a:rPr>
            <a:t>Objective 1</a:t>
          </a:r>
        </a:p>
        <a:p>
          <a:pPr marL="0" lvl="0" indent="0" algn="ctr" defTabSz="977900">
            <a:lnSpc>
              <a:spcPct val="90000"/>
            </a:lnSpc>
            <a:spcBef>
              <a:spcPct val="0"/>
            </a:spcBef>
            <a:spcAft>
              <a:spcPct val="35000"/>
            </a:spcAft>
            <a:buNone/>
          </a:pPr>
          <a:r>
            <a:rPr lang="en-US" sz="2200" kern="1200" dirty="0"/>
            <a:t>Produce a regression model to verify if the infection risk and associated factors are associated with patient’s length of stay even after accounting for other variables such as Age, Number of Nurses, etc.…</a:t>
          </a:r>
        </a:p>
      </dsp:txBody>
      <dsp:txXfrm>
        <a:off x="608661" y="692298"/>
        <a:ext cx="4508047" cy="2799040"/>
      </dsp:txXfrm>
    </dsp:sp>
    <dsp:sp modelId="{82A4F6BB-1EBC-4545-A9DB-57821259C53A}">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2DA562-AD0D-8E42-9A08-22549EE97CD4}">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solidFill>
                <a:srgbClr val="7030A0"/>
              </a:solidFill>
            </a:rPr>
            <a:t>Objective 2</a:t>
          </a:r>
        </a:p>
        <a:p>
          <a:pPr marL="0" lvl="0" indent="0" algn="ctr" defTabSz="977900">
            <a:lnSpc>
              <a:spcPct val="90000"/>
            </a:lnSpc>
            <a:spcBef>
              <a:spcPct val="0"/>
            </a:spcBef>
            <a:spcAft>
              <a:spcPct val="35000"/>
            </a:spcAft>
            <a:buNone/>
          </a:pPr>
          <a:r>
            <a:rPr lang="en-US" sz="2200" kern="1200"/>
            <a:t>Fit 2 additional models ( one MLR model with added complexity and another non-Parametric model) to predict length of hospital stay and provide recommendation on which model would be the best to predict future patient’s hospital stays. </a:t>
          </a:r>
          <a:endParaRPr lang="en-US" sz="22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BA495-B4C9-6E45-B284-A92CC70E1514}">
      <dsp:nvSpPr>
        <dsp:cNvPr id="0" name=""/>
        <dsp:cNvSpPr/>
      </dsp:nvSpPr>
      <dsp:spPr>
        <a:xfrm>
          <a:off x="31470" y="327918"/>
          <a:ext cx="2539866" cy="355581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US" sz="1800" kern="1200" dirty="0"/>
            <a:t>What is the nature of relationship between explanatory variables and response variable?</a:t>
          </a:r>
        </a:p>
      </dsp:txBody>
      <dsp:txXfrm>
        <a:off x="31470" y="1679127"/>
        <a:ext cx="2539866" cy="2133487"/>
      </dsp:txXfrm>
    </dsp:sp>
    <dsp:sp modelId="{5841A079-183B-3E48-B80F-54ED937F516D}">
      <dsp:nvSpPr>
        <dsp:cNvPr id="0" name=""/>
        <dsp:cNvSpPr/>
      </dsp:nvSpPr>
      <dsp:spPr>
        <a:xfrm>
          <a:off x="739762" y="674077"/>
          <a:ext cx="1066743" cy="106674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E48CF504-A559-C54A-8199-8E779BA53451}">
      <dsp:nvSpPr>
        <dsp:cNvPr id="0" name=""/>
        <dsp:cNvSpPr/>
      </dsp:nvSpPr>
      <dsp:spPr>
        <a:xfrm>
          <a:off x="3201" y="3874237"/>
          <a:ext cx="2539866"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F18E5-67F2-1944-A04E-A8ABBDBC5D4A}">
      <dsp:nvSpPr>
        <dsp:cNvPr id="0" name=""/>
        <dsp:cNvSpPr/>
      </dsp:nvSpPr>
      <dsp:spPr>
        <a:xfrm>
          <a:off x="2797054" y="318495"/>
          <a:ext cx="2539866" cy="3555813"/>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US" sz="1800" kern="1200" dirty="0"/>
            <a:t>Are there any multicollinearity between the explanatory variables?</a:t>
          </a:r>
        </a:p>
      </dsp:txBody>
      <dsp:txXfrm>
        <a:off x="2797054" y="1669704"/>
        <a:ext cx="2539866" cy="2133487"/>
      </dsp:txXfrm>
    </dsp:sp>
    <dsp:sp modelId="{80ECC667-27FC-294C-9739-CA28018D115C}">
      <dsp:nvSpPr>
        <dsp:cNvPr id="0" name=""/>
        <dsp:cNvSpPr/>
      </dsp:nvSpPr>
      <dsp:spPr>
        <a:xfrm>
          <a:off x="3533615" y="674077"/>
          <a:ext cx="1066743" cy="1066743"/>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663F010D-C93C-8746-9ED5-FB101923694D}">
      <dsp:nvSpPr>
        <dsp:cNvPr id="0" name=""/>
        <dsp:cNvSpPr/>
      </dsp:nvSpPr>
      <dsp:spPr>
        <a:xfrm>
          <a:off x="2797054" y="3874237"/>
          <a:ext cx="2539866"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6D7FC-F931-0748-9518-11149A315873}">
      <dsp:nvSpPr>
        <dsp:cNvPr id="0" name=""/>
        <dsp:cNvSpPr/>
      </dsp:nvSpPr>
      <dsp:spPr>
        <a:xfrm>
          <a:off x="5590907" y="318495"/>
          <a:ext cx="2539866" cy="3555813"/>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US" sz="1800" kern="1200" dirty="0"/>
            <a:t>correlation analysis between explanatory variables and response variable.</a:t>
          </a:r>
        </a:p>
      </dsp:txBody>
      <dsp:txXfrm>
        <a:off x="5590907" y="1669704"/>
        <a:ext cx="2539866" cy="2133487"/>
      </dsp:txXfrm>
    </dsp:sp>
    <dsp:sp modelId="{6B0BCA53-BCE2-914E-8CD5-94E4DDD92205}">
      <dsp:nvSpPr>
        <dsp:cNvPr id="0" name=""/>
        <dsp:cNvSpPr/>
      </dsp:nvSpPr>
      <dsp:spPr>
        <a:xfrm>
          <a:off x="6327469" y="674077"/>
          <a:ext cx="1066743" cy="1066743"/>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22116647-5F5F-9041-A383-0C75758D0D0E}">
      <dsp:nvSpPr>
        <dsp:cNvPr id="0" name=""/>
        <dsp:cNvSpPr/>
      </dsp:nvSpPr>
      <dsp:spPr>
        <a:xfrm>
          <a:off x="5590907" y="3874237"/>
          <a:ext cx="2539866" cy="7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57E26-3637-8847-95A0-6CD1F8CCE514}">
      <dsp:nvSpPr>
        <dsp:cNvPr id="0" name=""/>
        <dsp:cNvSpPr/>
      </dsp:nvSpPr>
      <dsp:spPr>
        <a:xfrm>
          <a:off x="8384760" y="318495"/>
          <a:ext cx="2539866" cy="3555813"/>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US" sz="1800" kern="1200"/>
            <a:t>What is the impact of categorical variables on length of stay? </a:t>
          </a:r>
        </a:p>
      </dsp:txBody>
      <dsp:txXfrm>
        <a:off x="8384760" y="1669704"/>
        <a:ext cx="2539866" cy="2133487"/>
      </dsp:txXfrm>
    </dsp:sp>
    <dsp:sp modelId="{E5E66DD1-9B49-254B-A8EC-40283278F4BD}">
      <dsp:nvSpPr>
        <dsp:cNvPr id="0" name=""/>
        <dsp:cNvSpPr/>
      </dsp:nvSpPr>
      <dsp:spPr>
        <a:xfrm>
          <a:off x="9121322" y="674077"/>
          <a:ext cx="1066743" cy="106674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3EC229F4-3847-8A41-AB0F-E975C81942B6}">
      <dsp:nvSpPr>
        <dsp:cNvPr id="0" name=""/>
        <dsp:cNvSpPr/>
      </dsp:nvSpPr>
      <dsp:spPr>
        <a:xfrm>
          <a:off x="8384760" y="3874237"/>
          <a:ext cx="2539866" cy="72"/>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1FEC4-155E-1747-A4D5-F09D7C36748C}">
      <dsp:nvSpPr>
        <dsp:cNvPr id="0" name=""/>
        <dsp:cNvSpPr/>
      </dsp:nvSpPr>
      <dsp:spPr>
        <a:xfrm>
          <a:off x="0" y="5500197"/>
          <a:ext cx="1591978" cy="902353"/>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2456" rIns="113221" bIns="92456" numCol="1" spcCol="1270" anchor="ctr" anchorCtr="0">
          <a:noAutofit/>
        </a:bodyPr>
        <a:lstStyle/>
        <a:p>
          <a:pPr marL="0" lvl="0" indent="0" algn="ctr" defTabSz="577850">
            <a:lnSpc>
              <a:spcPct val="100000"/>
            </a:lnSpc>
            <a:spcBef>
              <a:spcPct val="0"/>
            </a:spcBef>
            <a:spcAft>
              <a:spcPct val="35000"/>
            </a:spcAft>
            <a:buNone/>
          </a:pPr>
          <a:r>
            <a:rPr lang="en-US" sz="1300" kern="1200"/>
            <a:t>Answer</a:t>
          </a:r>
          <a:endParaRPr lang="en-US" sz="1300" kern="1200" dirty="0"/>
        </a:p>
      </dsp:txBody>
      <dsp:txXfrm>
        <a:off x="0" y="5500197"/>
        <a:ext cx="1591978" cy="902353"/>
      </dsp:txXfrm>
    </dsp:sp>
    <dsp:sp modelId="{FFE81F32-6512-AD4E-A627-0C29C32B7AC4}">
      <dsp:nvSpPr>
        <dsp:cNvPr id="0" name=""/>
        <dsp:cNvSpPr/>
      </dsp:nvSpPr>
      <dsp:spPr>
        <a:xfrm>
          <a:off x="1591978" y="5500197"/>
          <a:ext cx="4775934" cy="902353"/>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a:t>Answer the primary question in Objective 1 with interpretation of regression coefficient along with confidence interval.</a:t>
          </a:r>
        </a:p>
      </dsp:txBody>
      <dsp:txXfrm>
        <a:off x="1591978" y="5500197"/>
        <a:ext cx="4775934" cy="902353"/>
      </dsp:txXfrm>
    </dsp:sp>
    <dsp:sp modelId="{2FDE4FFA-8186-E948-A916-5F994EA5959D}">
      <dsp:nvSpPr>
        <dsp:cNvPr id="0" name=""/>
        <dsp:cNvSpPr/>
      </dsp:nvSpPr>
      <dsp:spPr>
        <a:xfrm rot="10800000">
          <a:off x="0" y="4125913"/>
          <a:ext cx="1591978" cy="1387819"/>
        </a:xfrm>
        <a:prstGeom prst="upArrowCallout">
          <a:avLst>
            <a:gd name="adj1" fmla="val 5000"/>
            <a:gd name="adj2" fmla="val 10000"/>
            <a:gd name="adj3" fmla="val 15000"/>
            <a:gd name="adj4" fmla="val 64977"/>
          </a:avLst>
        </a:prstGeom>
        <a:solidFill>
          <a:schemeClr val="accent5">
            <a:hueOff val="-3038037"/>
            <a:satOff val="-207"/>
            <a:lumOff val="49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2456" rIns="113221" bIns="92456" numCol="1" spcCol="1270" anchor="ctr" anchorCtr="0">
          <a:noAutofit/>
        </a:bodyPr>
        <a:lstStyle/>
        <a:p>
          <a:pPr marL="0" lvl="0" indent="0" algn="ctr" defTabSz="577850">
            <a:lnSpc>
              <a:spcPct val="100000"/>
            </a:lnSpc>
            <a:spcBef>
              <a:spcPct val="0"/>
            </a:spcBef>
            <a:spcAft>
              <a:spcPct val="35000"/>
            </a:spcAft>
            <a:buNone/>
          </a:pPr>
          <a:r>
            <a:rPr lang="en-US" sz="1300" kern="1200"/>
            <a:t>Apply</a:t>
          </a:r>
        </a:p>
        <a:p>
          <a:pPr marL="0" lvl="0" indent="0" algn="ctr" defTabSz="577850">
            <a:lnSpc>
              <a:spcPct val="100000"/>
            </a:lnSpc>
            <a:spcBef>
              <a:spcPct val="0"/>
            </a:spcBef>
            <a:spcAft>
              <a:spcPct val="35000"/>
            </a:spcAft>
            <a:buNone/>
          </a:pPr>
          <a:r>
            <a:rPr lang="en-US" sz="1300" kern="1200"/>
            <a:t>transformations (if needed)</a:t>
          </a:r>
          <a:endParaRPr lang="en-US" sz="1300" kern="1200" dirty="0"/>
        </a:p>
      </dsp:txBody>
      <dsp:txXfrm rot="-10800000">
        <a:off x="0" y="4125913"/>
        <a:ext cx="1591978" cy="902082"/>
      </dsp:txXfrm>
    </dsp:sp>
    <dsp:sp modelId="{827C6DE8-CB57-5940-B784-D0435FCF28CD}">
      <dsp:nvSpPr>
        <dsp:cNvPr id="0" name=""/>
        <dsp:cNvSpPr/>
      </dsp:nvSpPr>
      <dsp:spPr>
        <a:xfrm>
          <a:off x="1591978" y="4125913"/>
          <a:ext cx="4775934" cy="902082"/>
        </a:xfrm>
        <a:prstGeom prst="rect">
          <a:avLst/>
        </a:prstGeom>
        <a:solidFill>
          <a:schemeClr val="accent5">
            <a:tint val="40000"/>
            <a:alpha val="90000"/>
            <a:hueOff val="-2986166"/>
            <a:satOff val="667"/>
            <a:lumOff val="100"/>
            <a:alphaOff val="0"/>
          </a:schemeClr>
        </a:solidFill>
        <a:ln w="19050" cap="flat" cmpd="sng" algn="ctr">
          <a:solidFill>
            <a:schemeClr val="accent5">
              <a:tint val="40000"/>
              <a:alpha val="90000"/>
              <a:hueOff val="-2986166"/>
              <a:satOff val="667"/>
              <a:lumOff val="1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a:t>Apply transformations if assumptions are not met.</a:t>
          </a:r>
        </a:p>
      </dsp:txBody>
      <dsp:txXfrm>
        <a:off x="1591978" y="4125913"/>
        <a:ext cx="4775934" cy="902082"/>
      </dsp:txXfrm>
    </dsp:sp>
    <dsp:sp modelId="{6CBACC5F-76AE-A84F-B2B3-BB603C3BE2D8}">
      <dsp:nvSpPr>
        <dsp:cNvPr id="0" name=""/>
        <dsp:cNvSpPr/>
      </dsp:nvSpPr>
      <dsp:spPr>
        <a:xfrm rot="10800000">
          <a:off x="0" y="2751629"/>
          <a:ext cx="1591978" cy="1387819"/>
        </a:xfrm>
        <a:prstGeom prst="upArrowCallout">
          <a:avLst>
            <a:gd name="adj1" fmla="val 5000"/>
            <a:gd name="adj2" fmla="val 10000"/>
            <a:gd name="adj3" fmla="val 15000"/>
            <a:gd name="adj4" fmla="val 64977"/>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2456" rIns="113221" bIns="92456" numCol="1" spcCol="1270" anchor="ctr" anchorCtr="0">
          <a:noAutofit/>
        </a:bodyPr>
        <a:lstStyle/>
        <a:p>
          <a:pPr marL="0" lvl="0" indent="0" algn="ctr" defTabSz="577850">
            <a:lnSpc>
              <a:spcPct val="100000"/>
            </a:lnSpc>
            <a:spcBef>
              <a:spcPct val="0"/>
            </a:spcBef>
            <a:spcAft>
              <a:spcPct val="35000"/>
            </a:spcAft>
            <a:buNone/>
          </a:pPr>
          <a:r>
            <a:rPr lang="en-US" sz="1300" kern="1200"/>
            <a:t>Assumption Validations </a:t>
          </a:r>
          <a:endParaRPr lang="en-US" sz="1300" kern="1200" dirty="0"/>
        </a:p>
      </dsp:txBody>
      <dsp:txXfrm rot="-10800000">
        <a:off x="0" y="2751629"/>
        <a:ext cx="1591978" cy="902082"/>
      </dsp:txXfrm>
    </dsp:sp>
    <dsp:sp modelId="{261CEB2B-C062-754E-8C5A-C7B358E58442}">
      <dsp:nvSpPr>
        <dsp:cNvPr id="0" name=""/>
        <dsp:cNvSpPr/>
      </dsp:nvSpPr>
      <dsp:spPr>
        <a:xfrm>
          <a:off x="1591978" y="2751629"/>
          <a:ext cx="4775934" cy="902082"/>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a:t>Check whether assumptions of MLR is met by the model built.</a:t>
          </a:r>
        </a:p>
      </dsp:txBody>
      <dsp:txXfrm>
        <a:off x="1591978" y="2751629"/>
        <a:ext cx="4775934" cy="902082"/>
      </dsp:txXfrm>
    </dsp:sp>
    <dsp:sp modelId="{4DE486CB-2CFC-6940-BC54-21C8F0F3771C}">
      <dsp:nvSpPr>
        <dsp:cNvPr id="0" name=""/>
        <dsp:cNvSpPr/>
      </dsp:nvSpPr>
      <dsp:spPr>
        <a:xfrm rot="10800000">
          <a:off x="0" y="1377345"/>
          <a:ext cx="1591978" cy="1387819"/>
        </a:xfrm>
        <a:prstGeom prst="upArrowCallout">
          <a:avLst>
            <a:gd name="adj1" fmla="val 5000"/>
            <a:gd name="adj2" fmla="val 10000"/>
            <a:gd name="adj3" fmla="val 15000"/>
            <a:gd name="adj4" fmla="val 64977"/>
          </a:avLst>
        </a:prstGeom>
        <a:solidFill>
          <a:schemeClr val="accent5">
            <a:hueOff val="-9114112"/>
            <a:satOff val="-620"/>
            <a:lumOff val="1471"/>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2456" rIns="113221" bIns="92456" numCol="1" spcCol="1270" anchor="ctr" anchorCtr="0">
          <a:noAutofit/>
        </a:bodyPr>
        <a:lstStyle/>
        <a:p>
          <a:pPr marL="0" lvl="0" indent="0" algn="ctr" defTabSz="577850">
            <a:lnSpc>
              <a:spcPct val="100000"/>
            </a:lnSpc>
            <a:spcBef>
              <a:spcPct val="0"/>
            </a:spcBef>
            <a:spcAft>
              <a:spcPct val="35000"/>
            </a:spcAft>
            <a:buNone/>
          </a:pPr>
          <a:r>
            <a:rPr lang="en-US" sz="1300" kern="1200"/>
            <a:t>Model Building</a:t>
          </a:r>
          <a:endParaRPr lang="en-US" sz="1300" kern="1200" dirty="0"/>
        </a:p>
      </dsp:txBody>
      <dsp:txXfrm rot="-10800000">
        <a:off x="0" y="1377345"/>
        <a:ext cx="1591978" cy="902082"/>
      </dsp:txXfrm>
    </dsp:sp>
    <dsp:sp modelId="{45A59A59-0140-F846-82C2-008583D7E6CE}">
      <dsp:nvSpPr>
        <dsp:cNvPr id="0" name=""/>
        <dsp:cNvSpPr/>
      </dsp:nvSpPr>
      <dsp:spPr>
        <a:xfrm>
          <a:off x="1591978" y="1377345"/>
          <a:ext cx="4775934" cy="902082"/>
        </a:xfrm>
        <a:prstGeom prst="rect">
          <a:avLst/>
        </a:prstGeom>
        <a:solidFill>
          <a:schemeClr val="accent5">
            <a:tint val="40000"/>
            <a:alpha val="90000"/>
            <a:hueOff val="-8958499"/>
            <a:satOff val="2000"/>
            <a:lumOff val="301"/>
            <a:alphaOff val="0"/>
          </a:schemeClr>
        </a:solidFill>
        <a:ln w="19050" cap="flat" cmpd="sng" algn="ctr">
          <a:solidFill>
            <a:schemeClr val="accent5">
              <a:tint val="40000"/>
              <a:alpha val="90000"/>
              <a:hueOff val="-8958499"/>
              <a:satOff val="2000"/>
              <a:lumOff val="3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a:t>Build a MLR model with features selected by Lasso regression.</a:t>
          </a:r>
        </a:p>
      </dsp:txBody>
      <dsp:txXfrm>
        <a:off x="1591978" y="1377345"/>
        <a:ext cx="4775934" cy="902082"/>
      </dsp:txXfrm>
    </dsp:sp>
    <dsp:sp modelId="{72DCCE35-8C21-D147-A7E0-3BBCF7E5A69C}">
      <dsp:nvSpPr>
        <dsp:cNvPr id="0" name=""/>
        <dsp:cNvSpPr/>
      </dsp:nvSpPr>
      <dsp:spPr>
        <a:xfrm rot="10800000">
          <a:off x="0" y="3062"/>
          <a:ext cx="1591978" cy="1387819"/>
        </a:xfrm>
        <a:prstGeom prst="upArrowCallout">
          <a:avLst>
            <a:gd name="adj1" fmla="val 5000"/>
            <a:gd name="adj2" fmla="val 10000"/>
            <a:gd name="adj3" fmla="val 15000"/>
            <a:gd name="adj4" fmla="val 64977"/>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92456" rIns="113221" bIns="92456" numCol="1" spcCol="1270" anchor="ctr" anchorCtr="0">
          <a:noAutofit/>
        </a:bodyPr>
        <a:lstStyle/>
        <a:p>
          <a:pPr marL="0" lvl="0" indent="0" algn="ctr" defTabSz="577850">
            <a:lnSpc>
              <a:spcPct val="100000"/>
            </a:lnSpc>
            <a:spcBef>
              <a:spcPct val="0"/>
            </a:spcBef>
            <a:spcAft>
              <a:spcPct val="35000"/>
            </a:spcAft>
            <a:buNone/>
          </a:pPr>
          <a:r>
            <a:rPr lang="en-US" sz="1300" kern="1200"/>
            <a:t>Feature</a:t>
          </a:r>
        </a:p>
        <a:p>
          <a:pPr marL="0" lvl="0" indent="0" algn="ctr" defTabSz="577850">
            <a:lnSpc>
              <a:spcPct val="100000"/>
            </a:lnSpc>
            <a:spcBef>
              <a:spcPct val="0"/>
            </a:spcBef>
            <a:spcAft>
              <a:spcPct val="35000"/>
            </a:spcAft>
            <a:buNone/>
          </a:pPr>
          <a:r>
            <a:rPr lang="en-US" sz="1300" kern="1200"/>
            <a:t>Selection</a:t>
          </a:r>
          <a:endParaRPr lang="en-US" sz="1300" kern="1200" dirty="0"/>
        </a:p>
      </dsp:txBody>
      <dsp:txXfrm rot="-10800000">
        <a:off x="0" y="3062"/>
        <a:ext cx="1591978" cy="902082"/>
      </dsp:txXfrm>
    </dsp:sp>
    <dsp:sp modelId="{C63DE4ED-847C-4544-9817-4E5B60238FB4}">
      <dsp:nvSpPr>
        <dsp:cNvPr id="0" name=""/>
        <dsp:cNvSpPr/>
      </dsp:nvSpPr>
      <dsp:spPr>
        <a:xfrm>
          <a:off x="1591978" y="3062"/>
          <a:ext cx="4775934" cy="902082"/>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65100" rIns="96879" bIns="165100" numCol="1" spcCol="1270" anchor="ctr" anchorCtr="0">
          <a:noAutofit/>
        </a:bodyPr>
        <a:lstStyle/>
        <a:p>
          <a:pPr marL="0" lvl="0" indent="0" algn="l" defTabSz="577850">
            <a:lnSpc>
              <a:spcPct val="100000"/>
            </a:lnSpc>
            <a:spcBef>
              <a:spcPct val="0"/>
            </a:spcBef>
            <a:spcAft>
              <a:spcPct val="35000"/>
            </a:spcAft>
            <a:buNone/>
          </a:pPr>
          <a:r>
            <a:rPr lang="en-US" sz="1300" kern="1200"/>
            <a:t>Feature Selection using Lasso regression after Scaling.</a:t>
          </a:r>
        </a:p>
      </dsp:txBody>
      <dsp:txXfrm>
        <a:off x="1591978" y="3062"/>
        <a:ext cx="4775934" cy="9020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55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556"/>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Linearity: </a:t>
          </a:r>
          <a:r>
            <a:rPr lang="en-US" sz="1700" kern="1200" dirty="0"/>
            <a:t>Generally satisfied, as there's no clear non-linear pattern in the residuals vs fitted plot. </a:t>
          </a:r>
        </a:p>
      </dsp:txBody>
      <dsp:txXfrm>
        <a:off x="0" y="556"/>
        <a:ext cx="4587387" cy="910796"/>
      </dsp:txXfrm>
    </dsp:sp>
    <dsp:sp modelId="{5D9580EC-B01E-1441-ACFD-A6E95748AF23}">
      <dsp:nvSpPr>
        <dsp:cNvPr id="0" name=""/>
        <dsp:cNvSpPr/>
      </dsp:nvSpPr>
      <dsp:spPr>
        <a:xfrm>
          <a:off x="0" y="911352"/>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911352"/>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Constant Variance: </a:t>
          </a:r>
          <a:r>
            <a:rPr lang="en-US" sz="1700" kern="1200" dirty="0">
              <a:solidFill>
                <a:srgbClr val="FF0000"/>
              </a:solidFill>
            </a:rPr>
            <a:t>Mild violation</a:t>
          </a:r>
          <a:r>
            <a:rPr lang="en-US" sz="1700" kern="1200" dirty="0"/>
            <a:t>, as the spread of residuals increases slightly with fitted values in the Scale-Location plot</a:t>
          </a:r>
        </a:p>
      </dsp:txBody>
      <dsp:txXfrm>
        <a:off x="0" y="911352"/>
        <a:ext cx="4587387" cy="910796"/>
      </dsp:txXfrm>
    </dsp:sp>
    <dsp:sp modelId="{B6159397-B4EF-CA4A-9BA7-7DF981C35EAA}">
      <dsp:nvSpPr>
        <dsp:cNvPr id="0" name=""/>
        <dsp:cNvSpPr/>
      </dsp:nvSpPr>
      <dsp:spPr>
        <a:xfrm>
          <a:off x="0" y="182214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822148"/>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Normality: </a:t>
          </a:r>
          <a:r>
            <a:rPr lang="en-US" sz="1700" kern="1200" dirty="0"/>
            <a:t>As per the Q-Q plot, residuals are approximately normally distributed, with some potential outliers in the upper tail.</a:t>
          </a:r>
        </a:p>
      </dsp:txBody>
      <dsp:txXfrm>
        <a:off x="0" y="1822148"/>
        <a:ext cx="4587387" cy="910796"/>
      </dsp:txXfrm>
    </dsp:sp>
    <dsp:sp modelId="{724C9E12-6295-DF46-BA21-09DE14B03CBB}">
      <dsp:nvSpPr>
        <dsp:cNvPr id="0" name=""/>
        <dsp:cNvSpPr/>
      </dsp:nvSpPr>
      <dsp:spPr>
        <a:xfrm>
          <a:off x="0" y="273294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732944"/>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Independence: </a:t>
          </a:r>
          <a:r>
            <a:rPr lang="en-US" sz="1700" kern="1200" dirty="0"/>
            <a:t>We assume independence of observations since there is no indication from data description to suggest this is violated. </a:t>
          </a:r>
        </a:p>
      </dsp:txBody>
      <dsp:txXfrm>
        <a:off x="0" y="2732944"/>
        <a:ext cx="4587387" cy="910796"/>
      </dsp:txXfrm>
    </dsp:sp>
    <dsp:sp modelId="{47A17E69-82F5-4E48-A19B-E0E2C278A128}">
      <dsp:nvSpPr>
        <dsp:cNvPr id="0" name=""/>
        <dsp:cNvSpPr/>
      </dsp:nvSpPr>
      <dsp:spPr>
        <a:xfrm>
          <a:off x="0" y="3643740"/>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643740"/>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Influential outliers: </a:t>
          </a:r>
          <a:r>
            <a:rPr lang="en-US" sz="1700" kern="1200" dirty="0"/>
            <a:t>No outliers outside of cook’s distance lines. </a:t>
          </a:r>
        </a:p>
      </dsp:txBody>
      <dsp:txXfrm>
        <a:off x="0" y="3643740"/>
        <a:ext cx="4587387" cy="9107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659FE-17AB-9C49-83C7-6621EA1B9DC7}">
      <dsp:nvSpPr>
        <dsp:cNvPr id="0" name=""/>
        <dsp:cNvSpPr/>
      </dsp:nvSpPr>
      <dsp:spPr>
        <a:xfrm>
          <a:off x="0" y="556"/>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B41E1-540A-F04F-A1E6-18BF78DEF8AC}">
      <dsp:nvSpPr>
        <dsp:cNvPr id="0" name=""/>
        <dsp:cNvSpPr/>
      </dsp:nvSpPr>
      <dsp:spPr>
        <a:xfrm>
          <a:off x="0" y="556"/>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Linearity: </a:t>
          </a:r>
          <a:r>
            <a:rPr lang="en-US" sz="1400" kern="1200" dirty="0"/>
            <a:t>Generally satisfied, as there's no clear non-linear pattern in the residuals vs fitted plot. </a:t>
          </a:r>
        </a:p>
      </dsp:txBody>
      <dsp:txXfrm>
        <a:off x="0" y="556"/>
        <a:ext cx="4587387" cy="910796"/>
      </dsp:txXfrm>
    </dsp:sp>
    <dsp:sp modelId="{5D9580EC-B01E-1441-ACFD-A6E95748AF23}">
      <dsp:nvSpPr>
        <dsp:cNvPr id="0" name=""/>
        <dsp:cNvSpPr/>
      </dsp:nvSpPr>
      <dsp:spPr>
        <a:xfrm>
          <a:off x="0" y="911352"/>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73013-6BB6-924A-B9D0-F8C80F8119E4}">
      <dsp:nvSpPr>
        <dsp:cNvPr id="0" name=""/>
        <dsp:cNvSpPr/>
      </dsp:nvSpPr>
      <dsp:spPr>
        <a:xfrm>
          <a:off x="0" y="911352"/>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Constant Variance: </a:t>
          </a:r>
          <a:r>
            <a:rPr lang="en-US" sz="1400" kern="1200" dirty="0">
              <a:solidFill>
                <a:srgbClr val="00B050"/>
              </a:solidFill>
            </a:rPr>
            <a:t>Spread of residuals is more consistent across fitted values </a:t>
          </a:r>
          <a:r>
            <a:rPr lang="en-US" sz="1400" kern="1200" dirty="0"/>
            <a:t>in Scale - location Plot, indicating that issue of heteroscedasticity has been reduced by log transformation. </a:t>
          </a:r>
        </a:p>
      </dsp:txBody>
      <dsp:txXfrm>
        <a:off x="0" y="911352"/>
        <a:ext cx="4587387" cy="910796"/>
      </dsp:txXfrm>
    </dsp:sp>
    <dsp:sp modelId="{B6159397-B4EF-CA4A-9BA7-7DF981C35EAA}">
      <dsp:nvSpPr>
        <dsp:cNvPr id="0" name=""/>
        <dsp:cNvSpPr/>
      </dsp:nvSpPr>
      <dsp:spPr>
        <a:xfrm>
          <a:off x="0" y="1822148"/>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36D03-E14B-1C42-96C3-A42F6A5E545E}">
      <dsp:nvSpPr>
        <dsp:cNvPr id="0" name=""/>
        <dsp:cNvSpPr/>
      </dsp:nvSpPr>
      <dsp:spPr>
        <a:xfrm>
          <a:off x="0" y="1822148"/>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Normality: </a:t>
          </a:r>
          <a:r>
            <a:rPr lang="en-US" sz="1400" kern="1200" dirty="0"/>
            <a:t>As per the Q-Q plot, residuals are approximately normally distributed, with some potential outliers in the upper tail.</a:t>
          </a:r>
        </a:p>
      </dsp:txBody>
      <dsp:txXfrm>
        <a:off x="0" y="1822148"/>
        <a:ext cx="4587387" cy="910796"/>
      </dsp:txXfrm>
    </dsp:sp>
    <dsp:sp modelId="{724C9E12-6295-DF46-BA21-09DE14B03CBB}">
      <dsp:nvSpPr>
        <dsp:cNvPr id="0" name=""/>
        <dsp:cNvSpPr/>
      </dsp:nvSpPr>
      <dsp:spPr>
        <a:xfrm>
          <a:off x="0" y="2732944"/>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584A-8832-7241-8EE9-39A2C14DF943}">
      <dsp:nvSpPr>
        <dsp:cNvPr id="0" name=""/>
        <dsp:cNvSpPr/>
      </dsp:nvSpPr>
      <dsp:spPr>
        <a:xfrm>
          <a:off x="0" y="2732944"/>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Independence: </a:t>
          </a:r>
          <a:r>
            <a:rPr lang="en-US" sz="1400" kern="1200" dirty="0"/>
            <a:t>We assume independence of observations since there is no indication from data description to suggest this is violated. </a:t>
          </a:r>
        </a:p>
      </dsp:txBody>
      <dsp:txXfrm>
        <a:off x="0" y="2732944"/>
        <a:ext cx="4587387" cy="910796"/>
      </dsp:txXfrm>
    </dsp:sp>
    <dsp:sp modelId="{47A17E69-82F5-4E48-A19B-E0E2C278A128}">
      <dsp:nvSpPr>
        <dsp:cNvPr id="0" name=""/>
        <dsp:cNvSpPr/>
      </dsp:nvSpPr>
      <dsp:spPr>
        <a:xfrm>
          <a:off x="0" y="3643740"/>
          <a:ext cx="45873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33BF7-F1FC-D54A-89B2-418F0F7D0EB5}">
      <dsp:nvSpPr>
        <dsp:cNvPr id="0" name=""/>
        <dsp:cNvSpPr/>
      </dsp:nvSpPr>
      <dsp:spPr>
        <a:xfrm>
          <a:off x="0" y="3643740"/>
          <a:ext cx="4587387" cy="910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Influential outliers: </a:t>
          </a:r>
          <a:r>
            <a:rPr lang="en-US" sz="1400" kern="1200" dirty="0"/>
            <a:t>No outliers outside of cook’s distance lines. </a:t>
          </a:r>
        </a:p>
      </dsp:txBody>
      <dsp:txXfrm>
        <a:off x="0" y="3643740"/>
        <a:ext cx="4587387" cy="9107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6B574-9625-7749-8B71-1CA43BDE0B41}">
      <dsp:nvSpPr>
        <dsp:cNvPr id="0" name=""/>
        <dsp:cNvSpPr/>
      </dsp:nvSpPr>
      <dsp:spPr>
        <a:xfrm>
          <a:off x="0" y="409521"/>
          <a:ext cx="6367912" cy="1697849"/>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58216" rIns="494221" bIns="156464" numCol="1" spcCol="1270" anchor="t" anchorCtr="0">
          <a:noAutofit/>
        </a:bodyPr>
        <a:lstStyle/>
        <a:p>
          <a:pPr marL="228600" lvl="1" indent="-228600" algn="l" defTabSz="977900">
            <a:lnSpc>
              <a:spcPct val="100000"/>
            </a:lnSpc>
            <a:spcBef>
              <a:spcPct val="0"/>
            </a:spcBef>
            <a:spcAft>
              <a:spcPct val="15000"/>
            </a:spcAft>
            <a:buChar char="•"/>
          </a:pPr>
          <a:r>
            <a:rPr lang="en-US" sz="2200" kern="1200" dirty="0"/>
            <a:t>Build another MLR model with additional complexity</a:t>
          </a:r>
        </a:p>
        <a:p>
          <a:pPr marL="228600" lvl="1" indent="-228600" algn="l" defTabSz="977900">
            <a:lnSpc>
              <a:spcPct val="100000"/>
            </a:lnSpc>
            <a:spcBef>
              <a:spcPct val="0"/>
            </a:spcBef>
            <a:spcAft>
              <a:spcPct val="15000"/>
            </a:spcAft>
            <a:buChar char="•"/>
          </a:pPr>
          <a:r>
            <a:rPr lang="en-US" sz="2200" kern="1200" dirty="0"/>
            <a:t>Build a Non-Parametric Model</a:t>
          </a:r>
        </a:p>
      </dsp:txBody>
      <dsp:txXfrm>
        <a:off x="0" y="409521"/>
        <a:ext cx="6367912" cy="1697849"/>
      </dsp:txXfrm>
    </dsp:sp>
    <dsp:sp modelId="{8F29D19D-09E3-784F-9BCB-522A25B7393A}">
      <dsp:nvSpPr>
        <dsp:cNvPr id="0" name=""/>
        <dsp:cNvSpPr/>
      </dsp:nvSpPr>
      <dsp:spPr>
        <a:xfrm>
          <a:off x="318395" y="84801"/>
          <a:ext cx="4457539" cy="6494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77900">
            <a:lnSpc>
              <a:spcPct val="100000"/>
            </a:lnSpc>
            <a:spcBef>
              <a:spcPct val="0"/>
            </a:spcBef>
            <a:spcAft>
              <a:spcPct val="35000"/>
            </a:spcAft>
            <a:buNone/>
          </a:pPr>
          <a:r>
            <a:rPr lang="en-US" sz="2200" kern="1200"/>
            <a:t>Model Building</a:t>
          </a:r>
          <a:endParaRPr lang="en-US" sz="2200" kern="1200" dirty="0"/>
        </a:p>
      </dsp:txBody>
      <dsp:txXfrm>
        <a:off x="350098" y="116504"/>
        <a:ext cx="4394133" cy="586034"/>
      </dsp:txXfrm>
    </dsp:sp>
    <dsp:sp modelId="{1C78CEC8-1E62-F446-9C83-8774536448B3}">
      <dsp:nvSpPr>
        <dsp:cNvPr id="0" name=""/>
        <dsp:cNvSpPr/>
      </dsp:nvSpPr>
      <dsp:spPr>
        <a:xfrm>
          <a:off x="0" y="2550891"/>
          <a:ext cx="6367912" cy="1663199"/>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58216" rIns="494221" bIns="156464" numCol="1" spcCol="1270" anchor="t" anchorCtr="0">
          <a:noAutofit/>
        </a:bodyPr>
        <a:lstStyle/>
        <a:p>
          <a:pPr marL="228600" lvl="1" indent="-228600" algn="l" defTabSz="977900">
            <a:lnSpc>
              <a:spcPct val="100000"/>
            </a:lnSpc>
            <a:spcBef>
              <a:spcPct val="0"/>
            </a:spcBef>
            <a:spcAft>
              <a:spcPct val="15000"/>
            </a:spcAft>
            <a:buChar char="•"/>
          </a:pPr>
          <a:r>
            <a:rPr lang="en-US" sz="2200" kern="1200" dirty="0"/>
            <a:t>Compare the 3 models (MLR without complexity, MLR with Complexity and Non-Parametric model) using an error metric</a:t>
          </a:r>
        </a:p>
      </dsp:txBody>
      <dsp:txXfrm>
        <a:off x="0" y="2550891"/>
        <a:ext cx="6367912" cy="1663199"/>
      </dsp:txXfrm>
    </dsp:sp>
    <dsp:sp modelId="{586C629A-37EC-BF4E-884B-2985ABE59DF0}">
      <dsp:nvSpPr>
        <dsp:cNvPr id="0" name=""/>
        <dsp:cNvSpPr/>
      </dsp:nvSpPr>
      <dsp:spPr>
        <a:xfrm>
          <a:off x="318395" y="2226171"/>
          <a:ext cx="4457539" cy="64944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77900">
            <a:lnSpc>
              <a:spcPct val="100000"/>
            </a:lnSpc>
            <a:spcBef>
              <a:spcPct val="0"/>
            </a:spcBef>
            <a:spcAft>
              <a:spcPct val="35000"/>
            </a:spcAft>
            <a:buNone/>
          </a:pPr>
          <a:r>
            <a:rPr lang="en-US" sz="2200" kern="1200" dirty="0"/>
            <a:t>Comparison of Models</a:t>
          </a:r>
        </a:p>
      </dsp:txBody>
      <dsp:txXfrm>
        <a:off x="350098" y="2257874"/>
        <a:ext cx="4394133" cy="586034"/>
      </dsp:txXfrm>
    </dsp:sp>
    <dsp:sp modelId="{A329A4E3-A67C-3741-8530-9677B683D07F}">
      <dsp:nvSpPr>
        <dsp:cNvPr id="0" name=""/>
        <dsp:cNvSpPr/>
      </dsp:nvSpPr>
      <dsp:spPr>
        <a:xfrm>
          <a:off x="0" y="4657611"/>
          <a:ext cx="6367912" cy="1663199"/>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458216" rIns="494221" bIns="156464" numCol="1" spcCol="1270" anchor="t" anchorCtr="0">
          <a:noAutofit/>
        </a:bodyPr>
        <a:lstStyle/>
        <a:p>
          <a:pPr marL="228600" lvl="1" indent="-228600" algn="l" defTabSz="977900">
            <a:lnSpc>
              <a:spcPct val="100000"/>
            </a:lnSpc>
            <a:spcBef>
              <a:spcPct val="0"/>
            </a:spcBef>
            <a:spcAft>
              <a:spcPct val="15000"/>
            </a:spcAft>
            <a:buChar char="•"/>
          </a:pPr>
          <a:r>
            <a:rPr lang="en-US" sz="2200" kern="1200" dirty="0"/>
            <a:t>Recommend a best model that can be used to predict future patient hospital stays</a:t>
          </a:r>
        </a:p>
      </dsp:txBody>
      <dsp:txXfrm>
        <a:off x="0" y="4657611"/>
        <a:ext cx="6367912" cy="1663199"/>
      </dsp:txXfrm>
    </dsp:sp>
    <dsp:sp modelId="{E585350F-4A20-CD4F-9C25-9CCBA0FE8939}">
      <dsp:nvSpPr>
        <dsp:cNvPr id="0" name=""/>
        <dsp:cNvSpPr/>
      </dsp:nvSpPr>
      <dsp:spPr>
        <a:xfrm>
          <a:off x="318395" y="4332891"/>
          <a:ext cx="4457539" cy="64944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977900">
            <a:lnSpc>
              <a:spcPct val="100000"/>
            </a:lnSpc>
            <a:spcBef>
              <a:spcPct val="0"/>
            </a:spcBef>
            <a:spcAft>
              <a:spcPct val="35000"/>
            </a:spcAft>
            <a:buNone/>
          </a:pPr>
          <a:r>
            <a:rPr lang="en-US" sz="2200" kern="1200" dirty="0"/>
            <a:t>Recommendation</a:t>
          </a:r>
        </a:p>
      </dsp:txBody>
      <dsp:txXfrm>
        <a:off x="350098" y="4364594"/>
        <a:ext cx="4394133"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ED699-C86F-B54D-8177-699C4B26B7DD}" type="datetimeFigureOut">
              <a:rPr lang="en-US" smtClean="0"/>
              <a:t>9/27/24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B7A93-EBAA-BD40-B969-DEDBF569B1CF}" type="slidenum">
              <a:rPr lang="en-US" smtClean="0"/>
              <a:t>‹#›</a:t>
            </a:fld>
            <a:endParaRPr lang="en-US" dirty="0"/>
          </a:p>
        </p:txBody>
      </p:sp>
    </p:spTree>
    <p:extLst>
      <p:ext uri="{BB962C8B-B14F-4D97-AF65-F5344CB8AC3E}">
        <p14:creationId xmlns:p14="http://schemas.microsoft.com/office/powerpoint/2010/main" val="275170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1</a:t>
            </a:fld>
            <a:endParaRPr lang="en-US" dirty="0"/>
          </a:p>
        </p:txBody>
      </p:sp>
    </p:spTree>
    <p:extLst>
      <p:ext uri="{BB962C8B-B14F-4D97-AF65-F5344CB8AC3E}">
        <p14:creationId xmlns:p14="http://schemas.microsoft.com/office/powerpoint/2010/main" val="48913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B8B6-EE9F-01BC-287B-625DBACC9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85C477-ED29-77A2-EB3D-520747863E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A28939-F8EC-AAF7-4E09-93548BD385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39ED19-917B-BCAC-9FCE-0FDA5CCF0A1C}"/>
              </a:ext>
            </a:extLst>
          </p:cNvPr>
          <p:cNvSpPr>
            <a:spLocks noGrp="1"/>
          </p:cNvSpPr>
          <p:nvPr>
            <p:ph type="sldNum" sz="quarter" idx="5"/>
          </p:nvPr>
        </p:nvSpPr>
        <p:spPr/>
        <p:txBody>
          <a:bodyPr/>
          <a:lstStyle/>
          <a:p>
            <a:fld id="{C03B7A93-EBAA-BD40-B969-DEDBF569B1CF}" type="slidenum">
              <a:rPr lang="en-US" smtClean="0"/>
              <a:t>14</a:t>
            </a:fld>
            <a:endParaRPr lang="en-US" dirty="0"/>
          </a:p>
        </p:txBody>
      </p:sp>
    </p:spTree>
    <p:extLst>
      <p:ext uri="{BB962C8B-B14F-4D97-AF65-F5344CB8AC3E}">
        <p14:creationId xmlns:p14="http://schemas.microsoft.com/office/powerpoint/2010/main" val="113386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FB199-9E38-3E01-406E-C689BB3773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F97BD-AFF8-3E8E-02C5-39E075385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1F9702-00EB-A547-395F-CB42616DD3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F5A180-5873-E991-EC76-B67FBD7C062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38959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2D5A8-12AC-7CF7-7F9E-F2829B1C3A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2D426-031E-675F-0164-4276F7EC0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1C0BFB-1823-AEF1-6EC5-38EBBAEEAB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FFDCAC-B683-DA67-35BB-64779AC471C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7758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74501-8FDB-2F01-AEEB-C004609763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8EA28-1185-C747-A156-987FA8314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602F4-3A3C-6950-D64A-61313E3B8C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8375A6-3D4C-3D3D-6131-DCFEC8B360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9718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D363D-BD7D-D4AB-029E-C337B2C80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9611E6-DE65-776E-69D5-1D4E580B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4BB52-56AF-950D-2DDC-04C20F62B5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83C0E6-0377-DAA1-0068-4CDCE8456A12}"/>
              </a:ext>
            </a:extLst>
          </p:cNvPr>
          <p:cNvSpPr>
            <a:spLocks noGrp="1"/>
          </p:cNvSpPr>
          <p:nvPr>
            <p:ph type="sldNum" sz="quarter" idx="5"/>
          </p:nvPr>
        </p:nvSpPr>
        <p:spPr/>
        <p:txBody>
          <a:bodyPr/>
          <a:lstStyle/>
          <a:p>
            <a:fld id="{C03B7A93-EBAA-BD40-B969-DEDBF569B1CF}" type="slidenum">
              <a:rPr lang="en-US" smtClean="0"/>
              <a:t>19</a:t>
            </a:fld>
            <a:endParaRPr lang="en-US" dirty="0"/>
          </a:p>
        </p:txBody>
      </p:sp>
    </p:spTree>
    <p:extLst>
      <p:ext uri="{BB962C8B-B14F-4D97-AF65-F5344CB8AC3E}">
        <p14:creationId xmlns:p14="http://schemas.microsoft.com/office/powerpoint/2010/main" val="3294225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B6474-A0F1-29C5-3658-97F3395FD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63386-138F-8FB9-44EE-BDDDB37378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A79CD-4C73-6571-4232-0A5EBF47C8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2523DF-C89E-69A6-3194-CD242DD9ED9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162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63A9-7AC4-43E8-397B-20DBF7C9B0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1D97C-D977-DC93-CAA9-DFFE63C986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B9185A-B689-1EC4-1E05-8E4D70D783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C36A0B-3125-8401-1B40-3DE6F19F6B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7378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E07-0868-7B97-EA01-C25ACE4BD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85AF-699D-678A-9C42-169AFD0F4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3C411-5573-49D9-8E77-C396357B37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2104C-3CF5-26BF-6661-FD5104B09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104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81904-4E80-1FEB-8BE6-A6ABC06DF7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58CDC8-5373-8836-3BB5-58814143BD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FA2D15-9DB1-6812-86B6-03B4EFA6D8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A873B8-A8C0-9351-659D-EA94A6F96BF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3B7A93-EBAA-BD40-B969-DEDBF569B1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7315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2581E-4485-4CD1-FB86-5735A01718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45FBD3-8313-12D0-3177-F05B418F7A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7D918A-473B-2CD2-A725-2C5E42D287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E1C4BF-9764-583F-80BF-07B13589CF3C}"/>
              </a:ext>
            </a:extLst>
          </p:cNvPr>
          <p:cNvSpPr>
            <a:spLocks noGrp="1"/>
          </p:cNvSpPr>
          <p:nvPr>
            <p:ph type="sldNum" sz="quarter" idx="5"/>
          </p:nvPr>
        </p:nvSpPr>
        <p:spPr/>
        <p:txBody>
          <a:bodyPr/>
          <a:lstStyle/>
          <a:p>
            <a:fld id="{C03B7A93-EBAA-BD40-B969-DEDBF569B1CF}" type="slidenum">
              <a:rPr lang="en-US" smtClean="0"/>
              <a:t>2</a:t>
            </a:fld>
            <a:endParaRPr lang="en-US" dirty="0"/>
          </a:p>
        </p:txBody>
      </p:sp>
    </p:spTree>
    <p:extLst>
      <p:ext uri="{BB962C8B-B14F-4D97-AF65-F5344CB8AC3E}">
        <p14:creationId xmlns:p14="http://schemas.microsoft.com/office/powerpoint/2010/main" val="44128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5CD12-4121-2AD2-4907-7F0416D71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71FB0-F86D-7FD5-4A0F-01C36E23B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C79C98-7045-2181-87BB-824EC15EF9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88EBB3-4F60-9B16-1B5F-5295F380C1B7}"/>
              </a:ext>
            </a:extLst>
          </p:cNvPr>
          <p:cNvSpPr>
            <a:spLocks noGrp="1"/>
          </p:cNvSpPr>
          <p:nvPr>
            <p:ph type="sldNum" sz="quarter" idx="5"/>
          </p:nvPr>
        </p:nvSpPr>
        <p:spPr/>
        <p:txBody>
          <a:bodyPr/>
          <a:lstStyle/>
          <a:p>
            <a:fld id="{C03B7A93-EBAA-BD40-B969-DEDBF569B1CF}" type="slidenum">
              <a:rPr lang="en-US" smtClean="0"/>
              <a:t>3</a:t>
            </a:fld>
            <a:endParaRPr lang="en-US" dirty="0"/>
          </a:p>
        </p:txBody>
      </p:sp>
    </p:spTree>
    <p:extLst>
      <p:ext uri="{BB962C8B-B14F-4D97-AF65-F5344CB8AC3E}">
        <p14:creationId xmlns:p14="http://schemas.microsoft.com/office/powerpoint/2010/main" val="257833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5</a:t>
            </a:fld>
            <a:endParaRPr lang="en-US" dirty="0"/>
          </a:p>
        </p:txBody>
      </p:sp>
    </p:spTree>
    <p:extLst>
      <p:ext uri="{BB962C8B-B14F-4D97-AF65-F5344CB8AC3E}">
        <p14:creationId xmlns:p14="http://schemas.microsoft.com/office/powerpoint/2010/main" val="23661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8</a:t>
            </a:fld>
            <a:endParaRPr lang="en-US" dirty="0"/>
          </a:p>
        </p:txBody>
      </p:sp>
    </p:spTree>
    <p:extLst>
      <p:ext uri="{BB962C8B-B14F-4D97-AF65-F5344CB8AC3E}">
        <p14:creationId xmlns:p14="http://schemas.microsoft.com/office/powerpoint/2010/main" val="218470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B7A93-EBAA-BD40-B969-DEDBF569B1CF}" type="slidenum">
              <a:rPr lang="en-US" smtClean="0"/>
              <a:t>9</a:t>
            </a:fld>
            <a:endParaRPr lang="en-US" dirty="0"/>
          </a:p>
        </p:txBody>
      </p:sp>
    </p:spTree>
    <p:extLst>
      <p:ext uri="{BB962C8B-B14F-4D97-AF65-F5344CB8AC3E}">
        <p14:creationId xmlns:p14="http://schemas.microsoft.com/office/powerpoint/2010/main" val="384360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635C1-25E2-DF29-AB03-F7E221ADD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47764-7BC6-F250-E2DB-B3D72440F2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A433E2-050C-36AD-8D2A-DC336FECD6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6535F6-388A-1752-0863-BE75835476D7}"/>
              </a:ext>
            </a:extLst>
          </p:cNvPr>
          <p:cNvSpPr>
            <a:spLocks noGrp="1"/>
          </p:cNvSpPr>
          <p:nvPr>
            <p:ph type="sldNum" sz="quarter" idx="5"/>
          </p:nvPr>
        </p:nvSpPr>
        <p:spPr/>
        <p:txBody>
          <a:bodyPr/>
          <a:lstStyle/>
          <a:p>
            <a:fld id="{C03B7A93-EBAA-BD40-B969-DEDBF569B1CF}" type="slidenum">
              <a:rPr lang="en-US" smtClean="0"/>
              <a:t>11</a:t>
            </a:fld>
            <a:endParaRPr lang="en-US" dirty="0"/>
          </a:p>
        </p:txBody>
      </p:sp>
    </p:spTree>
    <p:extLst>
      <p:ext uri="{BB962C8B-B14F-4D97-AF65-F5344CB8AC3E}">
        <p14:creationId xmlns:p14="http://schemas.microsoft.com/office/powerpoint/2010/main" val="401975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Steps – First simple random forest model, Addressed class imbalance, did hyper parameter tuning </a:t>
            </a:r>
          </a:p>
        </p:txBody>
      </p:sp>
      <p:sp>
        <p:nvSpPr>
          <p:cNvPr id="4" name="Slide Number Placeholder 3"/>
          <p:cNvSpPr>
            <a:spLocks noGrp="1"/>
          </p:cNvSpPr>
          <p:nvPr>
            <p:ph type="sldNum" sz="quarter" idx="5"/>
          </p:nvPr>
        </p:nvSpPr>
        <p:spPr/>
        <p:txBody>
          <a:bodyPr/>
          <a:lstStyle/>
          <a:p>
            <a:fld id="{C03B7A93-EBAA-BD40-B969-DEDBF569B1CF}" type="slidenum">
              <a:rPr lang="en-US" smtClean="0"/>
              <a:t>12</a:t>
            </a:fld>
            <a:endParaRPr lang="en-US" dirty="0"/>
          </a:p>
        </p:txBody>
      </p:sp>
    </p:spTree>
    <p:extLst>
      <p:ext uri="{BB962C8B-B14F-4D97-AF65-F5344CB8AC3E}">
        <p14:creationId xmlns:p14="http://schemas.microsoft.com/office/powerpoint/2010/main" val="241721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B48B8-F487-6EBF-FDB3-3800A0643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9B95EB-7501-0BEE-08C0-C2711FF71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108E2B-2C3B-B8A6-A7BC-7BFF626753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E6D5C9-2594-C07C-D983-1F67D444E634}"/>
              </a:ext>
            </a:extLst>
          </p:cNvPr>
          <p:cNvSpPr>
            <a:spLocks noGrp="1"/>
          </p:cNvSpPr>
          <p:nvPr>
            <p:ph type="sldNum" sz="quarter" idx="5"/>
          </p:nvPr>
        </p:nvSpPr>
        <p:spPr/>
        <p:txBody>
          <a:bodyPr/>
          <a:lstStyle/>
          <a:p>
            <a:fld id="{C03B7A93-EBAA-BD40-B969-DEDBF569B1CF}" type="slidenum">
              <a:rPr lang="en-US" smtClean="0"/>
              <a:t>13</a:t>
            </a:fld>
            <a:endParaRPr lang="en-US" dirty="0"/>
          </a:p>
        </p:txBody>
      </p:sp>
    </p:spTree>
    <p:extLst>
      <p:ext uri="{BB962C8B-B14F-4D97-AF65-F5344CB8AC3E}">
        <p14:creationId xmlns:p14="http://schemas.microsoft.com/office/powerpoint/2010/main" val="390069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F170-B701-63E9-AFE0-D9E1A95FD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3293A-64C7-D0FF-70CB-97D7196F8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748C5C-47BE-926E-E1B0-D8A98EC2B0D6}"/>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5" name="Footer Placeholder 4">
            <a:extLst>
              <a:ext uri="{FF2B5EF4-FFF2-40B4-BE49-F238E27FC236}">
                <a16:creationId xmlns:a16="http://schemas.microsoft.com/office/drawing/2014/main" id="{C689DE89-D587-E7DB-764C-F9EE6DC707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9FFC60-EFE7-BBA2-73B5-8616831D400B}"/>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64382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1FF3-D27F-E85D-9401-E52050539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92A2D-16FC-DB54-566B-9F2F8E06C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F03A6-4D7D-77E3-603F-72282B4FC506}"/>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5" name="Footer Placeholder 4">
            <a:extLst>
              <a:ext uri="{FF2B5EF4-FFF2-40B4-BE49-F238E27FC236}">
                <a16:creationId xmlns:a16="http://schemas.microsoft.com/office/drawing/2014/main" id="{3BF8828D-C426-5CE1-FA4C-E6EC4968DF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A7DCC-B40F-78AF-54F3-91A1C409B625}"/>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700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EC581-0141-D95D-5540-4C85EC13B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06A4F0-8523-564D-F93F-34ED358AA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DBBE8-D1EC-4BCE-8443-132F34733131}"/>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5" name="Footer Placeholder 4">
            <a:extLst>
              <a:ext uri="{FF2B5EF4-FFF2-40B4-BE49-F238E27FC236}">
                <a16:creationId xmlns:a16="http://schemas.microsoft.com/office/drawing/2014/main" id="{24ED6A8D-B9CF-CDA7-A593-473E3CAF81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6CD6A4-F317-51F7-6B05-B8B788C08259}"/>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58981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FA2-1CF5-2A9A-46DB-6FF1FD7D2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808FB-6614-EC8A-1F03-60E834511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AABE9-5393-CADE-CB3A-21A0E8330B08}"/>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5" name="Footer Placeholder 4">
            <a:extLst>
              <a:ext uri="{FF2B5EF4-FFF2-40B4-BE49-F238E27FC236}">
                <a16:creationId xmlns:a16="http://schemas.microsoft.com/office/drawing/2014/main" id="{33975B00-8D5F-2FA0-4B1F-81CA77DEF5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474B48-AA39-6E28-5724-CA792148057C}"/>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155043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C3EA-4B7C-CBC9-31FA-3CE99ED28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949320-C1D8-A2C0-AD7D-A8F865C1E7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1CB5B-2B53-E316-C2CA-40379C425796}"/>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5" name="Footer Placeholder 4">
            <a:extLst>
              <a:ext uri="{FF2B5EF4-FFF2-40B4-BE49-F238E27FC236}">
                <a16:creationId xmlns:a16="http://schemas.microsoft.com/office/drawing/2014/main" id="{E6071B37-7A13-C711-F649-C52728BE4F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6B75B2-9531-785D-9B81-5B4EECFED7AA}"/>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259583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04E-9502-719B-43A6-41E5C7DC2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47E8A-FB58-A3D3-6648-E60424315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D3733-DD31-6701-1F3F-CE24384901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1B1B1C-4846-7A01-5BAC-56D850DB11D8}"/>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6" name="Footer Placeholder 5">
            <a:extLst>
              <a:ext uri="{FF2B5EF4-FFF2-40B4-BE49-F238E27FC236}">
                <a16:creationId xmlns:a16="http://schemas.microsoft.com/office/drawing/2014/main" id="{E3BC6B2E-2DBD-B5F9-CD7C-B96E207BBA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3D0958-763E-FBB8-5458-91F21043BD47}"/>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77471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B82D-569E-444A-74C8-39B34741B7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1EBDB-3ABB-4BBE-C80D-2FF6F61C1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F91CF-F5B9-CFA5-D34E-840D4535C5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0750F-18D7-A303-EAE7-66FD5BA8E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014EA-CA5E-5CE4-38EA-D731E60D0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90725-69A0-2150-A040-C309CA445CAB}"/>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8" name="Footer Placeholder 7">
            <a:extLst>
              <a:ext uri="{FF2B5EF4-FFF2-40B4-BE49-F238E27FC236}">
                <a16:creationId xmlns:a16="http://schemas.microsoft.com/office/drawing/2014/main" id="{0DA0CE51-0901-9FB2-407C-9BD69FC6D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AAAD66-2450-AFA9-0A60-C94CFEC4BAEB}"/>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400289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6C18-FCBB-376D-E53F-BB23F3629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0C00DB-FCB7-613A-42DC-D7BB6FABA650}"/>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4" name="Footer Placeholder 3">
            <a:extLst>
              <a:ext uri="{FF2B5EF4-FFF2-40B4-BE49-F238E27FC236}">
                <a16:creationId xmlns:a16="http://schemas.microsoft.com/office/drawing/2014/main" id="{9CFDA45C-A20D-1E25-EDC8-03E218383E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EDC917-F322-425D-1CFE-CC0E4142C59E}"/>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22288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C0E47-355E-8289-B67B-A3A14A23F186}"/>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3" name="Footer Placeholder 2">
            <a:extLst>
              <a:ext uri="{FF2B5EF4-FFF2-40B4-BE49-F238E27FC236}">
                <a16:creationId xmlns:a16="http://schemas.microsoft.com/office/drawing/2014/main" id="{2626FED0-485C-E216-67E9-CC54ABC9D0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6685ED-9C22-DBF6-1A49-098DBD9B7DE0}"/>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128937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F501-2A68-0B39-7849-6253BDA93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DF26C7-0272-D45D-2015-09F03AFFD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F18FB-86AC-6FB5-BA7B-0BA19EBE7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EC5D1-19EF-85AC-3AC4-74161082888F}"/>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6" name="Footer Placeholder 5">
            <a:extLst>
              <a:ext uri="{FF2B5EF4-FFF2-40B4-BE49-F238E27FC236}">
                <a16:creationId xmlns:a16="http://schemas.microsoft.com/office/drawing/2014/main" id="{388BAC4A-604D-5447-2EA2-796A309E04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0E256A-52E1-7C5F-C88C-99E5A1254765}"/>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53935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37EB-CE30-EA8D-D1A9-B5EDA55BA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A11FC-8E68-DD17-B213-CF726E969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7C0BE0E-DEA1-0A35-AD51-2B67BE951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CBA23-E6F2-CCB3-44F7-8407FFFF4F64}"/>
              </a:ext>
            </a:extLst>
          </p:cNvPr>
          <p:cNvSpPr>
            <a:spLocks noGrp="1"/>
          </p:cNvSpPr>
          <p:nvPr>
            <p:ph type="dt" sz="half" idx="10"/>
          </p:nvPr>
        </p:nvSpPr>
        <p:spPr/>
        <p:txBody>
          <a:bodyPr/>
          <a:lstStyle/>
          <a:p>
            <a:fld id="{AFC039A5-B710-0D4C-A4F2-B89A1BA380A8}" type="datetimeFigureOut">
              <a:rPr lang="en-US" smtClean="0"/>
              <a:t>9/27/24</a:t>
            </a:fld>
            <a:endParaRPr lang="en-US" dirty="0"/>
          </a:p>
        </p:txBody>
      </p:sp>
      <p:sp>
        <p:nvSpPr>
          <p:cNvPr id="6" name="Footer Placeholder 5">
            <a:extLst>
              <a:ext uri="{FF2B5EF4-FFF2-40B4-BE49-F238E27FC236}">
                <a16:creationId xmlns:a16="http://schemas.microsoft.com/office/drawing/2014/main" id="{AB8A9E10-6206-1D97-60EF-7A7297A416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47DFF-8D7B-A00F-B87E-9B81823A8633}"/>
              </a:ext>
            </a:extLst>
          </p:cNvPr>
          <p:cNvSpPr>
            <a:spLocks noGrp="1"/>
          </p:cNvSpPr>
          <p:nvPr>
            <p:ph type="sldNum" sz="quarter" idx="12"/>
          </p:nvPr>
        </p:nvSpPr>
        <p:spPr/>
        <p:txBody>
          <a:bodyPr/>
          <a:lstStyle/>
          <a:p>
            <a:fld id="{EF20DB32-E5D7-B049-B0AC-F9658F1DA6E8}" type="slidenum">
              <a:rPr lang="en-US" smtClean="0"/>
              <a:t>‹#›</a:t>
            </a:fld>
            <a:endParaRPr lang="en-US" dirty="0"/>
          </a:p>
        </p:txBody>
      </p:sp>
    </p:spTree>
    <p:extLst>
      <p:ext uri="{BB962C8B-B14F-4D97-AF65-F5344CB8AC3E}">
        <p14:creationId xmlns:p14="http://schemas.microsoft.com/office/powerpoint/2010/main" val="362338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751162-C203-D36D-6B15-7543F3455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AC0DA6-FD50-4BF8-9F86-D23BB94F2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79232-5ACB-FA8A-513C-6EDEC6568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C039A5-B710-0D4C-A4F2-B89A1BA380A8}" type="datetimeFigureOut">
              <a:rPr lang="en-US" smtClean="0"/>
              <a:t>9/27/24</a:t>
            </a:fld>
            <a:endParaRPr lang="en-US" dirty="0"/>
          </a:p>
        </p:txBody>
      </p:sp>
      <p:sp>
        <p:nvSpPr>
          <p:cNvPr id="5" name="Footer Placeholder 4">
            <a:extLst>
              <a:ext uri="{FF2B5EF4-FFF2-40B4-BE49-F238E27FC236}">
                <a16:creationId xmlns:a16="http://schemas.microsoft.com/office/drawing/2014/main" id="{A84B820D-DE73-AA86-BF4C-BB3C27CE3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4FC2783-B274-E112-3051-41775D535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20DB32-E5D7-B049-B0AC-F9658F1DA6E8}" type="slidenum">
              <a:rPr lang="en-US" smtClean="0"/>
              <a:t>‹#›</a:t>
            </a:fld>
            <a:endParaRPr lang="en-US" dirty="0"/>
          </a:p>
        </p:txBody>
      </p:sp>
    </p:spTree>
    <p:extLst>
      <p:ext uri="{BB962C8B-B14F-4D97-AF65-F5344CB8AC3E}">
        <p14:creationId xmlns:p14="http://schemas.microsoft.com/office/powerpoint/2010/main" val="251213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7.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0.xml"/><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4.png"/><Relationship Id="rId9" Type="http://schemas.microsoft.com/office/2007/relationships/diagramDrawing" Target="../diagrams/drawing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2.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4.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descr="Open doors">
            <a:extLst>
              <a:ext uri="{FF2B5EF4-FFF2-40B4-BE49-F238E27FC236}">
                <a16:creationId xmlns:a16="http://schemas.microsoft.com/office/drawing/2014/main" id="{7F5FDFFD-0AFF-2237-377A-C58FDA048105}"/>
              </a:ext>
            </a:extLst>
          </p:cNvPr>
          <p:cNvPicPr>
            <a:picLocks noChangeAspect="1"/>
          </p:cNvPicPr>
          <p:nvPr/>
        </p:nvPicPr>
        <p:blipFill>
          <a:blip r:embed="rId3">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92A9D82-CC2D-5E59-4AEF-D00BFDBC72D5}"/>
              </a:ext>
            </a:extLst>
          </p:cNvPr>
          <p:cNvSpPr>
            <a:spLocks noGrp="1"/>
          </p:cNvSpPr>
          <p:nvPr>
            <p:ph type="ctrTitle"/>
          </p:nvPr>
        </p:nvSpPr>
        <p:spPr>
          <a:xfrm>
            <a:off x="1524000" y="1122362"/>
            <a:ext cx="9144000" cy="2900518"/>
          </a:xfrm>
        </p:spPr>
        <p:txBody>
          <a:bodyPr>
            <a:normAutofit/>
          </a:bodyPr>
          <a:lstStyle/>
          <a:p>
            <a:r>
              <a:rPr lang="en-US">
                <a:solidFill>
                  <a:srgbClr val="FFFFFF"/>
                </a:solidFill>
              </a:rPr>
              <a:t>Hospitalization Stays Prediction</a:t>
            </a:r>
          </a:p>
        </p:txBody>
      </p:sp>
      <p:sp>
        <p:nvSpPr>
          <p:cNvPr id="3" name="Subtitle 2">
            <a:extLst>
              <a:ext uri="{FF2B5EF4-FFF2-40B4-BE49-F238E27FC236}">
                <a16:creationId xmlns:a16="http://schemas.microsoft.com/office/drawing/2014/main" id="{3EE2651B-229E-7BD4-F5E7-F66E377C2AF8}"/>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Tom Hines &amp; Karthik Radhakrishnan</a:t>
            </a:r>
          </a:p>
        </p:txBody>
      </p:sp>
    </p:spTree>
    <p:extLst>
      <p:ext uri="{BB962C8B-B14F-4D97-AF65-F5344CB8AC3E}">
        <p14:creationId xmlns:p14="http://schemas.microsoft.com/office/powerpoint/2010/main" val="3885150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546"/>
    </mc:Choice>
    <mc:Fallback xmlns="">
      <p:transition spd="slow" advTm="185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006B9-DAF9-FC56-2E78-9A168E52A4B3}"/>
            </a:ext>
          </a:extLst>
        </p:cNvPr>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82C5356-527F-D90E-9EEE-CE564D164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EDDC2FF-1510-F91A-489F-04A57975837D}"/>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Objective 1</a:t>
            </a:r>
          </a:p>
        </p:txBody>
      </p:sp>
      <p:sp>
        <p:nvSpPr>
          <p:cNvPr id="59" name="Rectangle 58">
            <a:extLst>
              <a:ext uri="{FF2B5EF4-FFF2-40B4-BE49-F238E27FC236}">
                <a16:creationId xmlns:a16="http://schemas.microsoft.com/office/drawing/2014/main" id="{8E5F2A5C-F977-5B52-F68B-C52266ADB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Rectangle 59">
            <a:extLst>
              <a:ext uri="{FF2B5EF4-FFF2-40B4-BE49-F238E27FC236}">
                <a16:creationId xmlns:a16="http://schemas.microsoft.com/office/drawing/2014/main" id="{745C429A-6AFF-2C40-57A6-89572D702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Rectangle 60">
            <a:extLst>
              <a:ext uri="{FF2B5EF4-FFF2-40B4-BE49-F238E27FC236}">
                <a16:creationId xmlns:a16="http://schemas.microsoft.com/office/drawing/2014/main" id="{3DDDFC78-864A-3EB9-C579-DA60CAAB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Rectangle 61">
            <a:extLst>
              <a:ext uri="{FF2B5EF4-FFF2-40B4-BE49-F238E27FC236}">
                <a16:creationId xmlns:a16="http://schemas.microsoft.com/office/drawing/2014/main" id="{4277CBD0-4094-F8E3-E13A-20746681C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57198096"/>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3D458-EEFE-1C56-E769-C89F8AFB2A36}"/>
            </a:ext>
          </a:extLst>
        </p:cNvPr>
        <p:cNvGrpSpPr/>
        <p:nvPr/>
      </p:nvGrpSpPr>
      <p:grpSpPr>
        <a:xfrm>
          <a:off x="0" y="0"/>
          <a:ext cx="0" cy="0"/>
          <a:chOff x="0" y="0"/>
          <a:chExt cx="0" cy="0"/>
        </a:xfrm>
      </p:grpSpPr>
      <p:sp useBgFill="1">
        <p:nvSpPr>
          <p:cNvPr id="9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70"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4" name="Freeform: Shape 7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9" name="Freeform: Shape 7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71A9D23-33FD-8E46-E76F-4C473370CBA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Approach</a:t>
            </a:r>
            <a:endParaRPr lang="en-US" sz="4800" dirty="0">
              <a:solidFill>
                <a:schemeClr val="bg1"/>
              </a:solidFill>
            </a:endParaRPr>
          </a:p>
        </p:txBody>
      </p:sp>
      <p:graphicFrame>
        <p:nvGraphicFramePr>
          <p:cNvPr id="60" name="Content Placeholder 3">
            <a:extLst>
              <a:ext uri="{FF2B5EF4-FFF2-40B4-BE49-F238E27FC236}">
                <a16:creationId xmlns:a16="http://schemas.microsoft.com/office/drawing/2014/main" id="{6C82695A-CB5E-D841-EC02-2080D425C704}"/>
              </a:ext>
            </a:extLst>
          </p:cNvPr>
          <p:cNvGraphicFramePr>
            <a:graphicFrameLocks noGrp="1"/>
          </p:cNvGraphicFramePr>
          <p:nvPr>
            <p:ph idx="1"/>
            <p:extLst>
              <p:ext uri="{D42A27DB-BD31-4B8C-83A1-F6EECF244321}">
                <p14:modId xmlns:p14="http://schemas.microsoft.com/office/powerpoint/2010/main" val="343049841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3269298"/>
      </p:ext>
    </p:extLst>
  </p:cSld>
  <p:clrMapOvr>
    <a:masterClrMapping/>
  </p:clrMapOvr>
  <mc:AlternateContent xmlns:mc="http://schemas.openxmlformats.org/markup-compatibility/2006">
    <mc:Choice xmlns:p14="http://schemas.microsoft.com/office/powerpoint/2010/main" Requires="p14">
      <p:transition spd="slow" p14:dur="2000" advTm="31883"/>
    </mc:Choice>
    <mc:Fallback>
      <p:transition spd="slow" advTm="3188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F0923-47E9-FE03-98AD-CC84616F37CE}"/>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Feature Selection by Lasso Regression</a:t>
            </a:r>
          </a:p>
        </p:txBody>
      </p:sp>
      <p:sp>
        <p:nvSpPr>
          <p:cNvPr id="7" name="TextBox 6">
            <a:extLst>
              <a:ext uri="{FF2B5EF4-FFF2-40B4-BE49-F238E27FC236}">
                <a16:creationId xmlns:a16="http://schemas.microsoft.com/office/drawing/2014/main" id="{0771ACB2-4335-5ED8-114F-FBF4C278EF37}"/>
              </a:ext>
            </a:extLst>
          </p:cNvPr>
          <p:cNvSpPr txBox="1"/>
          <p:nvPr/>
        </p:nvSpPr>
        <p:spPr>
          <a:xfrm>
            <a:off x="373389" y="1938898"/>
            <a:ext cx="7348102" cy="2031325"/>
          </a:xfrm>
          <a:prstGeom prst="rect">
            <a:avLst/>
          </a:prstGeom>
          <a:noFill/>
        </p:spPr>
        <p:txBody>
          <a:bodyPr wrap="none" rtlCol="0">
            <a:spAutoFit/>
          </a:bodyPr>
          <a:lstStyle/>
          <a:p>
            <a:r>
              <a:rPr lang="en-US" dirty="0"/>
              <a:t>Lasso regression is used for feature selection after scaling the variables. </a:t>
            </a:r>
          </a:p>
          <a:p>
            <a:endParaRPr lang="en-US" dirty="0"/>
          </a:p>
          <a:p>
            <a:r>
              <a:rPr lang="en-US" dirty="0"/>
              <a:t>Below are the variables selected. </a:t>
            </a:r>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406F1CA3-24B5-E269-765D-7FFEF564E596}"/>
              </a:ext>
            </a:extLst>
          </p:cNvPr>
          <p:cNvPicPr>
            <a:picLocks noChangeAspect="1"/>
          </p:cNvPicPr>
          <p:nvPr/>
        </p:nvPicPr>
        <p:blipFill>
          <a:blip r:embed="rId4"/>
          <a:stretch>
            <a:fillRect/>
          </a:stretch>
        </p:blipFill>
        <p:spPr>
          <a:xfrm>
            <a:off x="459350" y="3152518"/>
            <a:ext cx="7772400" cy="2331720"/>
          </a:xfrm>
          <a:prstGeom prst="rect">
            <a:avLst/>
          </a:prstGeom>
        </p:spPr>
      </p:pic>
    </p:spTree>
    <p:custDataLst>
      <p:tags r:id="rId1"/>
    </p:custDataLst>
    <p:extLst>
      <p:ext uri="{BB962C8B-B14F-4D97-AF65-F5344CB8AC3E}">
        <p14:creationId xmlns:p14="http://schemas.microsoft.com/office/powerpoint/2010/main" val="3016546432"/>
      </p:ext>
    </p:extLst>
  </p:cSld>
  <p:clrMapOvr>
    <a:masterClrMapping/>
  </p:clrMapOvr>
  <mc:AlternateContent xmlns:mc="http://schemas.openxmlformats.org/markup-compatibility/2006" xmlns:p14="http://schemas.microsoft.com/office/powerpoint/2010/main">
    <mc:Choice Requires="p14">
      <p:transition spd="slow" p14:dur="2000" advTm="51198"/>
    </mc:Choice>
    <mc:Fallback xmlns="">
      <p:transition spd="slow" advTm="5119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1D4E79-B7A7-4247-1898-B5633B122D1D}"/>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84F4DD4-402B-7B70-9236-2CA3658CF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21638DA-E472-A735-A2BE-5B1B74D01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CB492B8-CCEB-8251-0AFE-2326F1CDE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4BB12E1-AE4F-205C-D447-7EC022D0F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54F22EC-31F4-0D21-322F-52490C233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F8D25-BE91-D4B4-EE38-3215A1E21478}"/>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MLR Model</a:t>
            </a:r>
          </a:p>
        </p:txBody>
      </p:sp>
      <p:sp>
        <p:nvSpPr>
          <p:cNvPr id="7" name="TextBox 6">
            <a:extLst>
              <a:ext uri="{FF2B5EF4-FFF2-40B4-BE49-F238E27FC236}">
                <a16:creationId xmlns:a16="http://schemas.microsoft.com/office/drawing/2014/main" id="{3CD7B3ED-3840-4097-185E-88329A25FE67}"/>
              </a:ext>
            </a:extLst>
          </p:cNvPr>
          <p:cNvSpPr txBox="1"/>
          <p:nvPr/>
        </p:nvSpPr>
        <p:spPr>
          <a:xfrm>
            <a:off x="531844" y="1675444"/>
            <a:ext cx="10655559" cy="1754326"/>
          </a:xfrm>
          <a:prstGeom prst="rect">
            <a:avLst/>
          </a:prstGeom>
          <a:noFill/>
        </p:spPr>
        <p:txBody>
          <a:bodyPr wrap="square" rtlCol="0">
            <a:spAutoFit/>
          </a:bodyPr>
          <a:lstStyle/>
          <a:p>
            <a:r>
              <a:rPr lang="en-US" dirty="0"/>
              <a:t>MLR model built using the features selected by Lasso. </a:t>
            </a:r>
          </a:p>
          <a:p>
            <a:endParaRPr lang="en-US" dirty="0"/>
          </a:p>
          <a:p>
            <a:r>
              <a:rPr lang="en-US" b="1" dirty="0" err="1">
                <a:solidFill>
                  <a:srgbClr val="002060"/>
                </a:solidFill>
              </a:rPr>
              <a:t>Length_of_Stay</a:t>
            </a:r>
            <a:r>
              <a:rPr lang="en-US" b="1" dirty="0">
                <a:solidFill>
                  <a:srgbClr val="002060"/>
                </a:solidFill>
              </a:rPr>
              <a:t> ~ Age + </a:t>
            </a:r>
            <a:r>
              <a:rPr lang="en-US" b="1" dirty="0" err="1">
                <a:solidFill>
                  <a:srgbClr val="002060"/>
                </a:solidFill>
              </a:rPr>
              <a:t>Infection_Risk</a:t>
            </a:r>
            <a:r>
              <a:rPr lang="en-US" b="1" dirty="0">
                <a:solidFill>
                  <a:srgbClr val="002060"/>
                </a:solidFill>
              </a:rPr>
              <a:t> + Region + </a:t>
            </a:r>
            <a:r>
              <a:rPr lang="en-US" b="1" dirty="0" err="1">
                <a:solidFill>
                  <a:srgbClr val="002060"/>
                </a:solidFill>
              </a:rPr>
              <a:t>Routine_Chest_Xray_Ratio</a:t>
            </a:r>
            <a:r>
              <a:rPr lang="en-US" b="1" dirty="0">
                <a:solidFill>
                  <a:srgbClr val="002060"/>
                </a:solidFill>
              </a:rPr>
              <a:t>+ </a:t>
            </a:r>
            <a:r>
              <a:rPr lang="en-US" b="1" dirty="0" err="1">
                <a:solidFill>
                  <a:srgbClr val="002060"/>
                </a:solidFill>
              </a:rPr>
              <a:t>Avg_Daily_Census</a:t>
            </a:r>
            <a:endParaRPr lang="en-US" b="1" dirty="0">
              <a:solidFill>
                <a:srgbClr val="002060"/>
              </a:solidFill>
            </a:endParaRPr>
          </a:p>
          <a:p>
            <a:endParaRPr lang="en-US" dirty="0"/>
          </a:p>
          <a:p>
            <a:endParaRPr lang="en-US" dirty="0"/>
          </a:p>
          <a:p>
            <a:endParaRPr lang="en-US" dirty="0"/>
          </a:p>
        </p:txBody>
      </p:sp>
      <p:pic>
        <p:nvPicPr>
          <p:cNvPr id="3" name="Picture 2">
            <a:extLst>
              <a:ext uri="{FF2B5EF4-FFF2-40B4-BE49-F238E27FC236}">
                <a16:creationId xmlns:a16="http://schemas.microsoft.com/office/drawing/2014/main" id="{4F59D1A5-62FC-F71B-F1BC-EDABE1DCEDAF}"/>
              </a:ext>
            </a:extLst>
          </p:cNvPr>
          <p:cNvPicPr>
            <a:picLocks noChangeAspect="1"/>
          </p:cNvPicPr>
          <p:nvPr/>
        </p:nvPicPr>
        <p:blipFill>
          <a:blip r:embed="rId4"/>
          <a:stretch>
            <a:fillRect/>
          </a:stretch>
        </p:blipFill>
        <p:spPr>
          <a:xfrm>
            <a:off x="1296956" y="2725264"/>
            <a:ext cx="7099040" cy="3791270"/>
          </a:xfrm>
          <a:prstGeom prst="rect">
            <a:avLst/>
          </a:prstGeom>
        </p:spPr>
      </p:pic>
    </p:spTree>
    <p:custDataLst>
      <p:tags r:id="rId1"/>
    </p:custDataLst>
    <p:extLst>
      <p:ext uri="{BB962C8B-B14F-4D97-AF65-F5344CB8AC3E}">
        <p14:creationId xmlns:p14="http://schemas.microsoft.com/office/powerpoint/2010/main" val="2938031534"/>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5D548D-4707-469C-3338-FC864274A07D}"/>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3DD5042-EF7E-601F-46B5-CCC3DBF3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52B5003-EBD0-ED9B-DDD7-F7C2ECA7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8FA548-6369-CA15-A511-767172BAA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A83C1FB-263D-764F-8EE4-FA729F9BD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0601838-17EE-CD46-7751-46445AEA4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339D6-1DA4-298C-8914-31741CF2EA21}"/>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Assumptions Validation</a:t>
            </a:r>
          </a:p>
        </p:txBody>
      </p:sp>
      <p:sp>
        <p:nvSpPr>
          <p:cNvPr id="7" name="TextBox 6">
            <a:extLst>
              <a:ext uri="{FF2B5EF4-FFF2-40B4-BE49-F238E27FC236}">
                <a16:creationId xmlns:a16="http://schemas.microsoft.com/office/drawing/2014/main" id="{CE4B88FB-F105-5A04-F7A9-E9F82ED84FD4}"/>
              </a:ext>
            </a:extLst>
          </p:cNvPr>
          <p:cNvSpPr txBox="1"/>
          <p:nvPr/>
        </p:nvSpPr>
        <p:spPr>
          <a:xfrm>
            <a:off x="373389" y="1675444"/>
            <a:ext cx="1687963" cy="1477328"/>
          </a:xfrm>
          <a:prstGeom prst="rect">
            <a:avLst/>
          </a:prstGeom>
          <a:noFill/>
        </p:spPr>
        <p:txBody>
          <a:bodyPr wrap="none" rtlCol="0">
            <a:spAutoFit/>
          </a:bodyPr>
          <a:lstStyle/>
          <a:p>
            <a:r>
              <a:rPr lang="en-US" b="1" dirty="0"/>
              <a:t>Residual plots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60F4375-1753-292C-7DDE-947749B5E113}"/>
              </a:ext>
            </a:extLst>
          </p:cNvPr>
          <p:cNvPicPr>
            <a:picLocks noChangeAspect="1"/>
          </p:cNvPicPr>
          <p:nvPr/>
        </p:nvPicPr>
        <p:blipFill>
          <a:blip r:embed="rId4"/>
          <a:stretch>
            <a:fillRect/>
          </a:stretch>
        </p:blipFill>
        <p:spPr>
          <a:xfrm>
            <a:off x="270587" y="2223392"/>
            <a:ext cx="6378564" cy="4030824"/>
          </a:xfrm>
          <a:prstGeom prst="rect">
            <a:avLst/>
          </a:prstGeom>
        </p:spPr>
      </p:pic>
      <p:graphicFrame>
        <p:nvGraphicFramePr>
          <p:cNvPr id="34" name="TextBox 4">
            <a:extLst>
              <a:ext uri="{FF2B5EF4-FFF2-40B4-BE49-F238E27FC236}">
                <a16:creationId xmlns:a16="http://schemas.microsoft.com/office/drawing/2014/main" id="{9910E459-9AC8-3878-827D-4C5805531CA9}"/>
              </a:ext>
            </a:extLst>
          </p:cNvPr>
          <p:cNvGraphicFramePr/>
          <p:nvPr>
            <p:extLst>
              <p:ext uri="{D42A27DB-BD31-4B8C-83A1-F6EECF244321}">
                <p14:modId xmlns:p14="http://schemas.microsoft.com/office/powerpoint/2010/main" val="3020948188"/>
              </p:ext>
            </p:extLst>
          </p:nvPr>
        </p:nvGraphicFramePr>
        <p:xfrm>
          <a:off x="7126882" y="2223392"/>
          <a:ext cx="4587387" cy="45550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871103476"/>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D5D990-3109-F99E-8423-CCE49C74F61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3AF7780-E472-1494-A74A-767442D8F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1F39453-5B3A-79AC-70EB-C04E4ECDD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48421471-14BB-7CB2-268D-8666AA0C0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C13931CD-E802-9197-8371-9A9011F24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36A4142-35C6-FE89-09F4-37F1E97B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5B2481F-2241-A6EC-38E6-C30A90ABAE83}"/>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Applying Transformations</a:t>
            </a:r>
          </a:p>
        </p:txBody>
      </p:sp>
      <p:sp>
        <p:nvSpPr>
          <p:cNvPr id="7" name="TextBox 6">
            <a:extLst>
              <a:ext uri="{FF2B5EF4-FFF2-40B4-BE49-F238E27FC236}">
                <a16:creationId xmlns:a16="http://schemas.microsoft.com/office/drawing/2014/main" id="{02592222-C918-61EA-8DC2-25A5063CC36C}"/>
              </a:ext>
            </a:extLst>
          </p:cNvPr>
          <p:cNvSpPr txBox="1"/>
          <p:nvPr/>
        </p:nvSpPr>
        <p:spPr>
          <a:xfrm>
            <a:off x="531845" y="1597432"/>
            <a:ext cx="1058306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rPr>
              <a:t>Applying log transformation of response variable since constant variance assumption is not met and building another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CA5BFCE0-0A93-98CA-AC3B-4C26D3D0192E}"/>
              </a:ext>
            </a:extLst>
          </p:cNvPr>
          <p:cNvPicPr>
            <a:picLocks noChangeAspect="1"/>
          </p:cNvPicPr>
          <p:nvPr/>
        </p:nvPicPr>
        <p:blipFill>
          <a:blip r:embed="rId4"/>
          <a:stretch>
            <a:fillRect/>
          </a:stretch>
        </p:blipFill>
        <p:spPr>
          <a:xfrm>
            <a:off x="727788" y="3455630"/>
            <a:ext cx="6179216" cy="3316095"/>
          </a:xfrm>
          <a:prstGeom prst="rect">
            <a:avLst/>
          </a:prstGeom>
        </p:spPr>
      </p:pic>
      <p:pic>
        <p:nvPicPr>
          <p:cNvPr id="5" name="Picture 4">
            <a:extLst>
              <a:ext uri="{FF2B5EF4-FFF2-40B4-BE49-F238E27FC236}">
                <a16:creationId xmlns:a16="http://schemas.microsoft.com/office/drawing/2014/main" id="{614B5169-0434-1232-DC33-79E736A1BFE4}"/>
              </a:ext>
            </a:extLst>
          </p:cNvPr>
          <p:cNvPicPr>
            <a:picLocks noChangeAspect="1"/>
          </p:cNvPicPr>
          <p:nvPr/>
        </p:nvPicPr>
        <p:blipFill>
          <a:blip r:embed="rId5"/>
          <a:stretch>
            <a:fillRect/>
          </a:stretch>
        </p:blipFill>
        <p:spPr>
          <a:xfrm>
            <a:off x="7136678" y="4018943"/>
            <a:ext cx="4878947" cy="1754326"/>
          </a:xfrm>
          <a:prstGeom prst="rect">
            <a:avLst/>
          </a:prstGeom>
        </p:spPr>
      </p:pic>
      <p:sp>
        <p:nvSpPr>
          <p:cNvPr id="6" name="TextBox 5">
            <a:extLst>
              <a:ext uri="{FF2B5EF4-FFF2-40B4-BE49-F238E27FC236}">
                <a16:creationId xmlns:a16="http://schemas.microsoft.com/office/drawing/2014/main" id="{3084ACF1-0789-58CA-CD87-6763F724681E}"/>
              </a:ext>
            </a:extLst>
          </p:cNvPr>
          <p:cNvSpPr txBox="1"/>
          <p:nvPr/>
        </p:nvSpPr>
        <p:spPr>
          <a:xfrm>
            <a:off x="643811" y="3057996"/>
            <a:ext cx="3823405" cy="369332"/>
          </a:xfrm>
          <a:prstGeom prst="rect">
            <a:avLst/>
          </a:prstGeom>
          <a:noFill/>
        </p:spPr>
        <p:txBody>
          <a:bodyPr wrap="square" rtlCol="0">
            <a:spAutoFit/>
          </a:bodyPr>
          <a:lstStyle/>
          <a:p>
            <a:r>
              <a:rPr lang="en-US" b="1"/>
              <a:t>Regression coefficients</a:t>
            </a:r>
            <a:endParaRPr lang="en-US" b="1" dirty="0"/>
          </a:p>
        </p:txBody>
      </p:sp>
      <p:sp>
        <p:nvSpPr>
          <p:cNvPr id="8" name="TextBox 7">
            <a:extLst>
              <a:ext uri="{FF2B5EF4-FFF2-40B4-BE49-F238E27FC236}">
                <a16:creationId xmlns:a16="http://schemas.microsoft.com/office/drawing/2014/main" id="{136BE206-82FD-9CB9-8D4A-198A7DFDDE56}"/>
              </a:ext>
            </a:extLst>
          </p:cNvPr>
          <p:cNvSpPr txBox="1"/>
          <p:nvPr/>
        </p:nvSpPr>
        <p:spPr>
          <a:xfrm>
            <a:off x="8241945" y="3630259"/>
            <a:ext cx="3823405" cy="369332"/>
          </a:xfrm>
          <a:prstGeom prst="rect">
            <a:avLst/>
          </a:prstGeom>
          <a:noFill/>
        </p:spPr>
        <p:txBody>
          <a:bodyPr wrap="square" rtlCol="0">
            <a:spAutoFit/>
          </a:bodyPr>
          <a:lstStyle/>
          <a:p>
            <a:r>
              <a:rPr lang="en-US" b="1"/>
              <a:t>Confidence Intervals</a:t>
            </a:r>
            <a:endParaRPr lang="en-US" b="1" dirty="0"/>
          </a:p>
        </p:txBody>
      </p:sp>
    </p:spTree>
    <p:custDataLst>
      <p:tags r:id="rId1"/>
    </p:custDataLst>
    <p:extLst>
      <p:ext uri="{BB962C8B-B14F-4D97-AF65-F5344CB8AC3E}">
        <p14:creationId xmlns:p14="http://schemas.microsoft.com/office/powerpoint/2010/main" val="3898658962"/>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1ED803-0304-6155-E1D5-15D94269F83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40243-B8B3-ADBB-4FB0-EB1F3379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30FC8D7C-64FF-FABA-4B10-D307468E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19B8186B-ACE3-A1BC-A5D2-05363E4F2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210E1953-9961-E6AF-FEB0-515DC14DA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81B95F19-4034-975E-57D5-E5C4BAFCB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DCFCB38-6FF0-39B7-13D4-4D49F21D0C8C}"/>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Assumptions Validation after Transformation</a:t>
            </a:r>
          </a:p>
        </p:txBody>
      </p:sp>
      <p:sp>
        <p:nvSpPr>
          <p:cNvPr id="7" name="TextBox 6">
            <a:extLst>
              <a:ext uri="{FF2B5EF4-FFF2-40B4-BE49-F238E27FC236}">
                <a16:creationId xmlns:a16="http://schemas.microsoft.com/office/drawing/2014/main" id="{09337196-F291-7D25-75F9-107EDA24F3FD}"/>
              </a:ext>
            </a:extLst>
          </p:cNvPr>
          <p:cNvSpPr txBox="1"/>
          <p:nvPr/>
        </p:nvSpPr>
        <p:spPr>
          <a:xfrm>
            <a:off x="373389" y="1675444"/>
            <a:ext cx="1687963"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Residual plots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graphicFrame>
        <p:nvGraphicFramePr>
          <p:cNvPr id="34" name="TextBox 4">
            <a:extLst>
              <a:ext uri="{FF2B5EF4-FFF2-40B4-BE49-F238E27FC236}">
                <a16:creationId xmlns:a16="http://schemas.microsoft.com/office/drawing/2014/main" id="{3896A692-5451-2AA4-DE40-124BDEF31BDE}"/>
              </a:ext>
            </a:extLst>
          </p:cNvPr>
          <p:cNvGraphicFramePr/>
          <p:nvPr>
            <p:extLst>
              <p:ext uri="{D42A27DB-BD31-4B8C-83A1-F6EECF244321}">
                <p14:modId xmlns:p14="http://schemas.microsoft.com/office/powerpoint/2010/main" val="1623295688"/>
              </p:ext>
            </p:extLst>
          </p:nvPr>
        </p:nvGraphicFramePr>
        <p:xfrm>
          <a:off x="7126882" y="2223392"/>
          <a:ext cx="4587387" cy="4555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514B6EB7-7510-C064-2253-2DB8DD1E66D0}"/>
              </a:ext>
            </a:extLst>
          </p:cNvPr>
          <p:cNvPicPr>
            <a:picLocks noChangeAspect="1"/>
          </p:cNvPicPr>
          <p:nvPr/>
        </p:nvPicPr>
        <p:blipFill>
          <a:blip r:embed="rId9"/>
          <a:stretch>
            <a:fillRect/>
          </a:stretch>
        </p:blipFill>
        <p:spPr>
          <a:xfrm>
            <a:off x="346424" y="2406714"/>
            <a:ext cx="6434034" cy="3628622"/>
          </a:xfrm>
          <a:prstGeom prst="rect">
            <a:avLst/>
          </a:prstGeom>
        </p:spPr>
      </p:pic>
    </p:spTree>
    <p:custDataLst>
      <p:tags r:id="rId1"/>
    </p:custDataLst>
    <p:extLst>
      <p:ext uri="{BB962C8B-B14F-4D97-AF65-F5344CB8AC3E}">
        <p14:creationId xmlns:p14="http://schemas.microsoft.com/office/powerpoint/2010/main" val="690749032"/>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02AB6C-29D7-DC2F-3A07-84AB4750719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5EB6C3D-EC0F-B57D-24AE-F63359AD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391021C-7A75-75F0-50AC-3C3DEC895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C84ABAE7-FE7A-CCFF-3FDC-32A86C35F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444DFEA5-1B07-C446-7CE6-08C01220B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ED87C20A-B72E-6F7E-E7DA-69AACBD53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B932AF84-C9BD-B4C2-EEB3-116975FF8217}"/>
              </a:ext>
            </a:extLst>
          </p:cNvPr>
          <p:cNvSpPr>
            <a:spLocks noGrp="1"/>
          </p:cNvSpPr>
          <p:nvPr>
            <p:ph type="title"/>
          </p:nvPr>
        </p:nvSpPr>
        <p:spPr>
          <a:xfrm>
            <a:off x="373389" y="341466"/>
            <a:ext cx="9895951" cy="1033669"/>
          </a:xfrm>
        </p:spPr>
        <p:txBody>
          <a:bodyPr>
            <a:normAutofit fontScale="90000"/>
          </a:bodyPr>
          <a:lstStyle/>
          <a:p>
            <a:r>
              <a:rPr lang="en-US" sz="4000" dirty="0">
                <a:solidFill>
                  <a:srgbClr val="FFFFFF"/>
                </a:solidFill>
              </a:rPr>
              <a:t>Analysis using the fitted model after transformation </a:t>
            </a:r>
          </a:p>
        </p:txBody>
      </p:sp>
      <p:sp>
        <p:nvSpPr>
          <p:cNvPr id="7" name="TextBox 6">
            <a:extLst>
              <a:ext uri="{FF2B5EF4-FFF2-40B4-BE49-F238E27FC236}">
                <a16:creationId xmlns:a16="http://schemas.microsoft.com/office/drawing/2014/main" id="{C0D57D4E-91AD-C9F4-D829-97D82DC48E06}"/>
              </a:ext>
            </a:extLst>
          </p:cNvPr>
          <p:cNvSpPr txBox="1"/>
          <p:nvPr/>
        </p:nvSpPr>
        <p:spPr>
          <a:xfrm>
            <a:off x="459346" y="1597432"/>
            <a:ext cx="1065555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C29D25D2-EF30-0656-3AA4-623C1F12E953}"/>
              </a:ext>
            </a:extLst>
          </p:cNvPr>
          <p:cNvPicPr>
            <a:picLocks noChangeAspect="1"/>
          </p:cNvPicPr>
          <p:nvPr/>
        </p:nvPicPr>
        <p:blipFill>
          <a:blip r:embed="rId4"/>
          <a:stretch>
            <a:fillRect/>
          </a:stretch>
        </p:blipFill>
        <p:spPr>
          <a:xfrm>
            <a:off x="373388" y="2576173"/>
            <a:ext cx="5728727" cy="2760937"/>
          </a:xfrm>
          <a:prstGeom prst="rect">
            <a:avLst/>
          </a:prstGeom>
        </p:spPr>
      </p:pic>
      <p:sp>
        <p:nvSpPr>
          <p:cNvPr id="6" name="TextBox 5">
            <a:extLst>
              <a:ext uri="{FF2B5EF4-FFF2-40B4-BE49-F238E27FC236}">
                <a16:creationId xmlns:a16="http://schemas.microsoft.com/office/drawing/2014/main" id="{F9FE6149-5351-2D6F-F57E-4AE9929BB18A}"/>
              </a:ext>
            </a:extLst>
          </p:cNvPr>
          <p:cNvSpPr txBox="1"/>
          <p:nvPr/>
        </p:nvSpPr>
        <p:spPr>
          <a:xfrm>
            <a:off x="373389" y="2059097"/>
            <a:ext cx="3823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Regression coefficients</a:t>
            </a:r>
          </a:p>
        </p:txBody>
      </p:sp>
      <p:sp>
        <p:nvSpPr>
          <p:cNvPr id="10" name="TextBox 9">
            <a:extLst>
              <a:ext uri="{FF2B5EF4-FFF2-40B4-BE49-F238E27FC236}">
                <a16:creationId xmlns:a16="http://schemas.microsoft.com/office/drawing/2014/main" id="{33969D0E-7497-274B-73CA-6095C4283A30}"/>
              </a:ext>
            </a:extLst>
          </p:cNvPr>
          <p:cNvSpPr txBox="1"/>
          <p:nvPr/>
        </p:nvSpPr>
        <p:spPr>
          <a:xfrm>
            <a:off x="6475502" y="4321448"/>
            <a:ext cx="5257151" cy="954107"/>
          </a:xfrm>
          <a:prstGeom prst="rect">
            <a:avLst/>
          </a:prstGeom>
          <a:noFill/>
        </p:spPr>
        <p:txBody>
          <a:bodyPr wrap="square" rtlCol="0">
            <a:spAutoFit/>
          </a:bodyPr>
          <a:lstStyle/>
          <a:p>
            <a:r>
              <a:rPr lang="en-US" sz="1400" b="1" dirty="0">
                <a:solidFill>
                  <a:srgbClr val="00B050"/>
                </a:solidFill>
              </a:rPr>
              <a:t>As per this model, Infection risk is </a:t>
            </a:r>
          </a:p>
          <a:p>
            <a:r>
              <a:rPr lang="en-US" sz="1400" b="1" dirty="0">
                <a:solidFill>
                  <a:srgbClr val="00B050"/>
                </a:solidFill>
              </a:rPr>
              <a:t>associated with patient’s length of stay even after </a:t>
            </a:r>
          </a:p>
          <a:p>
            <a:r>
              <a:rPr lang="en-US" sz="1400" b="1" dirty="0">
                <a:solidFill>
                  <a:srgbClr val="00B050"/>
                </a:solidFill>
              </a:rPr>
              <a:t>accounting for other variables such as Age, Region, </a:t>
            </a:r>
          </a:p>
          <a:p>
            <a:r>
              <a:rPr lang="en-US" sz="1400" b="1" dirty="0">
                <a:solidFill>
                  <a:srgbClr val="00B050"/>
                </a:solidFill>
              </a:rPr>
              <a:t>Average Daily Census, etc.…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1267A8A-16EC-5DA9-D202-8AB9AFE3CB7B}"/>
                  </a:ext>
                </a:extLst>
              </p:cNvPr>
              <p:cNvSpPr txBox="1"/>
              <p:nvPr/>
            </p:nvSpPr>
            <p:spPr>
              <a:xfrm>
                <a:off x="459346" y="5466613"/>
                <a:ext cx="10756050" cy="1200329"/>
              </a:xfrm>
              <a:prstGeom prst="rect">
                <a:avLst/>
              </a:prstGeom>
              <a:noFill/>
            </p:spPr>
            <p:txBody>
              <a:bodyPr wrap="square" rtlCol="0">
                <a:spAutoFit/>
              </a:bodyPr>
              <a:lstStyle/>
              <a:p>
                <a:r>
                  <a:rPr lang="en-US" b="1" dirty="0"/>
                  <a:t>Interpretation of Regression Coefficient for Infection Risk</a:t>
                </a:r>
                <a:endParaRPr lang="en-US" dirty="0"/>
              </a:p>
              <a:p>
                <a:r>
                  <a:rPr lang="en-US" dirty="0"/>
                  <a:t>For 1 unit increase in Infection risk, median length of stay will increase by 4%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0.04330</m:t>
                        </m:r>
                      </m:sup>
                    </m:sSup>
                    <m:r>
                      <a:rPr lang="en-US" b="0" i="1" smtClean="0">
                        <a:latin typeface="Cambria Math" panose="02040503050406030204" pitchFamily="18" charset="0"/>
                      </a:rPr>
                      <m:t>−1)∗100</m:t>
                    </m:r>
                  </m:oMath>
                </a14:m>
                <a:r>
                  <a:rPr lang="en-US" dirty="0"/>
                  <a:t>], while holding all other variables as constant.  </a:t>
                </a:r>
              </a:p>
              <a:p>
                <a:r>
                  <a:rPr lang="en-US" dirty="0"/>
                  <a:t>95% confidence interval for this increase in median length of stay is (2.3%, 6.6%)  </a:t>
                </a:r>
              </a:p>
            </p:txBody>
          </p:sp>
        </mc:Choice>
        <mc:Fallback>
          <p:sp>
            <p:nvSpPr>
              <p:cNvPr id="11" name="TextBox 10">
                <a:extLst>
                  <a:ext uri="{FF2B5EF4-FFF2-40B4-BE49-F238E27FC236}">
                    <a16:creationId xmlns:a16="http://schemas.microsoft.com/office/drawing/2014/main" id="{21267A8A-16EC-5DA9-D202-8AB9AFE3CB7B}"/>
                  </a:ext>
                </a:extLst>
              </p:cNvPr>
              <p:cNvSpPr txBox="1">
                <a:spLocks noRot="1" noChangeAspect="1" noMove="1" noResize="1" noEditPoints="1" noAdjustHandles="1" noChangeArrowheads="1" noChangeShapeType="1" noTextEdit="1"/>
              </p:cNvSpPr>
              <p:nvPr/>
            </p:nvSpPr>
            <p:spPr>
              <a:xfrm>
                <a:off x="459346" y="5466613"/>
                <a:ext cx="10756050" cy="1200329"/>
              </a:xfrm>
              <a:prstGeom prst="rect">
                <a:avLst/>
              </a:prstGeom>
              <a:blipFill>
                <a:blip r:embed="rId5"/>
                <a:stretch>
                  <a:fillRect l="-472" t="-2083" b="-6250"/>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0CFC46B-279E-6D6F-A5CC-6C2D13C7ABC0}"/>
              </a:ext>
            </a:extLst>
          </p:cNvPr>
          <p:cNvPicPr>
            <a:picLocks noChangeAspect="1"/>
          </p:cNvPicPr>
          <p:nvPr/>
        </p:nvPicPr>
        <p:blipFill>
          <a:blip r:embed="rId6"/>
          <a:stretch>
            <a:fillRect/>
          </a:stretch>
        </p:blipFill>
        <p:spPr>
          <a:xfrm>
            <a:off x="6876661" y="2856308"/>
            <a:ext cx="3814017" cy="1371408"/>
          </a:xfrm>
          <a:prstGeom prst="rect">
            <a:avLst/>
          </a:prstGeom>
        </p:spPr>
      </p:pic>
      <p:sp>
        <p:nvSpPr>
          <p:cNvPr id="13" name="TextBox 12">
            <a:extLst>
              <a:ext uri="{FF2B5EF4-FFF2-40B4-BE49-F238E27FC236}">
                <a16:creationId xmlns:a16="http://schemas.microsoft.com/office/drawing/2014/main" id="{07ED10B5-2EA0-6270-53A8-290A2174D931}"/>
              </a:ext>
            </a:extLst>
          </p:cNvPr>
          <p:cNvSpPr txBox="1"/>
          <p:nvPr/>
        </p:nvSpPr>
        <p:spPr>
          <a:xfrm>
            <a:off x="7391991" y="2415923"/>
            <a:ext cx="3823405" cy="369332"/>
          </a:xfrm>
          <a:prstGeom prst="rect">
            <a:avLst/>
          </a:prstGeom>
          <a:noFill/>
        </p:spPr>
        <p:txBody>
          <a:bodyPr wrap="square" rtlCol="0">
            <a:spAutoFit/>
          </a:bodyPr>
          <a:lstStyle/>
          <a:p>
            <a:r>
              <a:rPr lang="en-US" b="1" dirty="0"/>
              <a:t>Confidence Intervals</a:t>
            </a:r>
          </a:p>
        </p:txBody>
      </p:sp>
    </p:spTree>
    <p:custDataLst>
      <p:tags r:id="rId1"/>
    </p:custDataLst>
    <p:extLst>
      <p:ext uri="{BB962C8B-B14F-4D97-AF65-F5344CB8AC3E}">
        <p14:creationId xmlns:p14="http://schemas.microsoft.com/office/powerpoint/2010/main" val="2261584438"/>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740C89-30F2-2EE2-7B44-7093FEA99F04}"/>
            </a:ext>
          </a:extLst>
        </p:cNvPr>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8BC9DDA-DFA6-E887-AB71-2615E685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431F224-098B-2FD3-1F4F-FA8C3FA35C3C}"/>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Objective 2</a:t>
            </a:r>
          </a:p>
        </p:txBody>
      </p:sp>
      <p:sp>
        <p:nvSpPr>
          <p:cNvPr id="59" name="Rectangle 58">
            <a:extLst>
              <a:ext uri="{FF2B5EF4-FFF2-40B4-BE49-F238E27FC236}">
                <a16:creationId xmlns:a16="http://schemas.microsoft.com/office/drawing/2014/main" id="{942270CD-9006-11A2-3CC4-771D9C29D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Rectangle 59">
            <a:extLst>
              <a:ext uri="{FF2B5EF4-FFF2-40B4-BE49-F238E27FC236}">
                <a16:creationId xmlns:a16="http://schemas.microsoft.com/office/drawing/2014/main" id="{8AB5F24A-9FD4-694C-E6B8-7A192E38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Rectangle 60">
            <a:extLst>
              <a:ext uri="{FF2B5EF4-FFF2-40B4-BE49-F238E27FC236}">
                <a16:creationId xmlns:a16="http://schemas.microsoft.com/office/drawing/2014/main" id="{4C9AF482-560A-D54B-D36A-3143A83F7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Rectangle 61">
            <a:extLst>
              <a:ext uri="{FF2B5EF4-FFF2-40B4-BE49-F238E27FC236}">
                <a16:creationId xmlns:a16="http://schemas.microsoft.com/office/drawing/2014/main" id="{4DF8DB3D-CF92-6B88-4B2E-B9AF61BBB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568466128"/>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97959-CDE4-905F-F356-B70D142FF481}"/>
            </a:ext>
          </a:extLst>
        </p:cNvPr>
        <p:cNvGrpSpPr/>
        <p:nvPr/>
      </p:nvGrpSpPr>
      <p:grpSpPr>
        <a:xfrm>
          <a:off x="0" y="0"/>
          <a:ext cx="0" cy="0"/>
          <a:chOff x="0" y="0"/>
          <a:chExt cx="0" cy="0"/>
        </a:xfrm>
      </p:grpSpPr>
      <p:sp useBgFill="1">
        <p:nvSpPr>
          <p:cNvPr id="94" name="Slide background fill">
            <a:extLst>
              <a:ext uri="{FF2B5EF4-FFF2-40B4-BE49-F238E27FC236}">
                <a16:creationId xmlns:a16="http://schemas.microsoft.com/office/drawing/2014/main" id="{2D299B1C-17E9-E33B-3033-0977F872F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olor 2">
            <a:extLst>
              <a:ext uri="{FF2B5EF4-FFF2-40B4-BE49-F238E27FC236}">
                <a16:creationId xmlns:a16="http://schemas.microsoft.com/office/drawing/2014/main" id="{1D884BA5-CBFB-4259-EA32-2827F0D73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A0850899-5083-798A-1306-298E11B932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70" name="Color">
              <a:extLst>
                <a:ext uri="{FF2B5EF4-FFF2-40B4-BE49-F238E27FC236}">
                  <a16:creationId xmlns:a16="http://schemas.microsoft.com/office/drawing/2014/main" id="{E673E52F-7BA3-9E67-2815-561FD4F5A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olor">
              <a:extLst>
                <a:ext uri="{FF2B5EF4-FFF2-40B4-BE49-F238E27FC236}">
                  <a16:creationId xmlns:a16="http://schemas.microsoft.com/office/drawing/2014/main" id="{3DEDE975-CEA8-C881-005F-0A111B72B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a:extLst>
              <a:ext uri="{FF2B5EF4-FFF2-40B4-BE49-F238E27FC236}">
                <a16:creationId xmlns:a16="http://schemas.microsoft.com/office/drawing/2014/main" id="{7FAFAAD0-BC41-3076-D1BC-6C116958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4" name="Freeform: Shape 73">
              <a:extLst>
                <a:ext uri="{FF2B5EF4-FFF2-40B4-BE49-F238E27FC236}">
                  <a16:creationId xmlns:a16="http://schemas.microsoft.com/office/drawing/2014/main" id="{6FC55771-80B7-0C40-304D-2661D8F10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9" name="Freeform: Shape 74">
              <a:extLst>
                <a:ext uri="{FF2B5EF4-FFF2-40B4-BE49-F238E27FC236}">
                  <a16:creationId xmlns:a16="http://schemas.microsoft.com/office/drawing/2014/main" id="{854DA913-9F52-4EA4-B1A9-90EAF0ED1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94D6AD1D-0DBF-3437-6209-D4FB24118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055A999E-601E-4366-BF40-F807A7258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FABCDE83-82B2-2570-2297-4024B497A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5DE159C7-1654-DCB7-514C-5803628947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362E3E7E-5248-852F-A2CE-BFC27ABCB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CF0D34C-2142-8B2F-9C82-1362FFA4FCF8}"/>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Approach</a:t>
            </a:r>
            <a:endParaRPr lang="en-US" sz="4800" dirty="0">
              <a:solidFill>
                <a:schemeClr val="bg1"/>
              </a:solidFill>
            </a:endParaRPr>
          </a:p>
        </p:txBody>
      </p:sp>
      <p:graphicFrame>
        <p:nvGraphicFramePr>
          <p:cNvPr id="60" name="Content Placeholder 3">
            <a:extLst>
              <a:ext uri="{FF2B5EF4-FFF2-40B4-BE49-F238E27FC236}">
                <a16:creationId xmlns:a16="http://schemas.microsoft.com/office/drawing/2014/main" id="{6595C3E1-0448-1489-5A28-6BC483F36DA3}"/>
              </a:ext>
            </a:extLst>
          </p:cNvPr>
          <p:cNvGraphicFramePr>
            <a:graphicFrameLocks noGrp="1"/>
          </p:cNvGraphicFramePr>
          <p:nvPr>
            <p:ph idx="1"/>
            <p:extLst>
              <p:ext uri="{D42A27DB-BD31-4B8C-83A1-F6EECF244321}">
                <p14:modId xmlns:p14="http://schemas.microsoft.com/office/powerpoint/2010/main" val="369697512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44511005"/>
      </p:ext>
    </p:extLst>
  </p:cSld>
  <p:clrMapOvr>
    <a:masterClrMapping/>
  </p:clrMapOvr>
  <mc:AlternateContent xmlns:mc="http://schemas.openxmlformats.org/markup-compatibility/2006">
    <mc:Choice xmlns:p14="http://schemas.microsoft.com/office/powerpoint/2010/main" Requires="p14">
      <p:transition spd="slow" p14:dur="2000" advTm="31883"/>
    </mc:Choice>
    <mc:Fallback>
      <p:transition spd="slow" advTm="318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7021DF-590D-89F5-735A-AE41C54E34D6}"/>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5D918D-C003-E892-37E3-410AD80F594F}"/>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Project Objectives</a:t>
            </a:r>
          </a:p>
        </p:txBody>
      </p:sp>
      <p:graphicFrame>
        <p:nvGraphicFramePr>
          <p:cNvPr id="18" name="Content Placeholder 3">
            <a:extLst>
              <a:ext uri="{FF2B5EF4-FFF2-40B4-BE49-F238E27FC236}">
                <a16:creationId xmlns:a16="http://schemas.microsoft.com/office/drawing/2014/main" id="{5ABCB881-9C0B-49C2-34E8-F113DB7273B2}"/>
              </a:ext>
            </a:extLst>
          </p:cNvPr>
          <p:cNvGraphicFramePr>
            <a:graphicFrameLocks noGrp="1"/>
          </p:cNvGraphicFramePr>
          <p:nvPr>
            <p:ph idx="1"/>
            <p:extLst>
              <p:ext uri="{D42A27DB-BD31-4B8C-83A1-F6EECF244321}">
                <p14:modId xmlns:p14="http://schemas.microsoft.com/office/powerpoint/2010/main" val="142489337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91642326"/>
      </p:ext>
    </p:extLst>
  </p:cSld>
  <p:clrMapOvr>
    <a:masterClrMapping/>
  </p:clrMapOvr>
  <mc:AlternateContent xmlns:mc="http://schemas.openxmlformats.org/markup-compatibility/2006">
    <mc:Choice xmlns:p14="http://schemas.microsoft.com/office/powerpoint/2010/main" Requires="p14">
      <p:transition spd="slow" p14:dur="2000" advTm="40513"/>
    </mc:Choice>
    <mc:Fallback>
      <p:transition spd="slow" advTm="4051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F9250D-EAB0-82B6-CA6D-7C6EF907371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3C0D908-5218-17FD-52CE-10379C587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0650EF1A-F3F9-910C-457E-1F7AA0EC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8CD1B85B-609E-DAAF-E5E8-57FD1CB60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64CDB532-01CD-D3F9-EE79-691670B82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FC03666-F520-9DC6-7988-E490A8568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A5A4520-53C6-BE5C-678D-91FC9BD4E514}"/>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Model 1 – MLR without Complexity</a:t>
            </a:r>
          </a:p>
        </p:txBody>
      </p:sp>
      <p:sp>
        <p:nvSpPr>
          <p:cNvPr id="7" name="TextBox 6">
            <a:extLst>
              <a:ext uri="{FF2B5EF4-FFF2-40B4-BE49-F238E27FC236}">
                <a16:creationId xmlns:a16="http://schemas.microsoft.com/office/drawing/2014/main" id="{496BE572-31B8-F96B-85D1-4C287B1F8216}"/>
              </a:ext>
            </a:extLst>
          </p:cNvPr>
          <p:cNvSpPr txBox="1"/>
          <p:nvPr/>
        </p:nvSpPr>
        <p:spPr>
          <a:xfrm>
            <a:off x="531844" y="1597432"/>
            <a:ext cx="10832841"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rPr>
              <a:t>Applying log transformation of response variable since constant variance assumption is not met and building MLR model without any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MLR Model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4" name="Picture 3">
            <a:extLst>
              <a:ext uri="{FF2B5EF4-FFF2-40B4-BE49-F238E27FC236}">
                <a16:creationId xmlns:a16="http://schemas.microsoft.com/office/drawing/2014/main" id="{00C3924C-8D97-9C87-0E10-C0D9A1EC7B13}"/>
              </a:ext>
            </a:extLst>
          </p:cNvPr>
          <p:cNvPicPr>
            <a:picLocks noChangeAspect="1"/>
          </p:cNvPicPr>
          <p:nvPr/>
        </p:nvPicPr>
        <p:blipFill>
          <a:blip r:embed="rId4"/>
          <a:stretch>
            <a:fillRect/>
          </a:stretch>
        </p:blipFill>
        <p:spPr>
          <a:xfrm>
            <a:off x="643811" y="3410564"/>
            <a:ext cx="6263193" cy="3361162"/>
          </a:xfrm>
          <a:prstGeom prst="rect">
            <a:avLst/>
          </a:prstGeom>
        </p:spPr>
      </p:pic>
      <p:sp>
        <p:nvSpPr>
          <p:cNvPr id="6" name="TextBox 5">
            <a:extLst>
              <a:ext uri="{FF2B5EF4-FFF2-40B4-BE49-F238E27FC236}">
                <a16:creationId xmlns:a16="http://schemas.microsoft.com/office/drawing/2014/main" id="{D17F7AF7-C74F-6F3F-FFA4-51F6038C5674}"/>
              </a:ext>
            </a:extLst>
          </p:cNvPr>
          <p:cNvSpPr txBox="1"/>
          <p:nvPr/>
        </p:nvSpPr>
        <p:spPr>
          <a:xfrm>
            <a:off x="643811" y="3057996"/>
            <a:ext cx="3823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Regression coefficients</a:t>
            </a:r>
          </a:p>
        </p:txBody>
      </p:sp>
      <p:sp>
        <p:nvSpPr>
          <p:cNvPr id="8" name="TextBox 7">
            <a:extLst>
              <a:ext uri="{FF2B5EF4-FFF2-40B4-BE49-F238E27FC236}">
                <a16:creationId xmlns:a16="http://schemas.microsoft.com/office/drawing/2014/main" id="{C4C211E3-AEAC-5D88-C421-2CA299AF417B}"/>
              </a:ext>
            </a:extLst>
          </p:cNvPr>
          <p:cNvSpPr txBox="1"/>
          <p:nvPr/>
        </p:nvSpPr>
        <p:spPr>
          <a:xfrm>
            <a:off x="7208591" y="3430321"/>
            <a:ext cx="4585303"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latin typeface="Aptos" panose="02110004020202020204"/>
              </a:rPr>
              <a:t>RMSE (Original Scale)  = 1.118647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ptos" panose="02110004020202020204"/>
              </a:rPr>
              <a:t>RMSE Interpretation: </a:t>
            </a:r>
            <a:r>
              <a:rPr lang="en-US" dirty="0">
                <a:solidFill>
                  <a:srgbClr val="000000"/>
                </a:solidFill>
                <a:latin typeface="Aptos" panose="02110004020202020204"/>
              </a:rPr>
              <a:t>Predictions are off by 12% on average relative to actual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latin typeface="Aptos" panose="02110004020202020204"/>
              </a:rPr>
              <a:t>MAE (Original Scale) =  0.83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Aptos" panose="02110004020202020204"/>
              </a:rPr>
              <a:t>MAE Interpretation:  </a:t>
            </a:r>
            <a:r>
              <a:rPr lang="en-US" dirty="0">
                <a:solidFill>
                  <a:srgbClr val="000000"/>
                </a:solidFill>
                <a:latin typeface="Aptos" panose="02110004020202020204"/>
              </a:rPr>
              <a:t>The predicted hospital stays by the model are on average 17% smaller than the actual days. </a:t>
            </a:r>
            <a:endPar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endParaRPr>
          </a:p>
        </p:txBody>
      </p:sp>
    </p:spTree>
    <p:custDataLst>
      <p:tags r:id="rId1"/>
    </p:custDataLst>
    <p:extLst>
      <p:ext uri="{BB962C8B-B14F-4D97-AF65-F5344CB8AC3E}">
        <p14:creationId xmlns:p14="http://schemas.microsoft.com/office/powerpoint/2010/main" val="3439383899"/>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19C5A-1608-2A49-6AB9-BCD6C59972C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781D7B5-0622-EA2E-AD2C-FF23626E6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7550331A-4B35-09E3-2EA2-49DB2C2FB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934CE128-BD3C-C92B-1337-26EB92792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11A8B257-417A-93D8-CCBD-BD366E573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E28B5B59-42CD-1B37-5831-0A807273A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7A3C7C3-E01D-2AF4-35F1-916370D34C24}"/>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Model 2 – MLR with Complexity</a:t>
            </a:r>
          </a:p>
        </p:txBody>
      </p:sp>
      <p:sp>
        <p:nvSpPr>
          <p:cNvPr id="7" name="TextBox 6">
            <a:extLst>
              <a:ext uri="{FF2B5EF4-FFF2-40B4-BE49-F238E27FC236}">
                <a16:creationId xmlns:a16="http://schemas.microsoft.com/office/drawing/2014/main" id="{A11FD08E-4956-4809-F9A5-74946F703509}"/>
              </a:ext>
            </a:extLst>
          </p:cNvPr>
          <p:cNvSpPr txBox="1"/>
          <p:nvPr/>
        </p:nvSpPr>
        <p:spPr>
          <a:xfrm>
            <a:off x="531844" y="1597432"/>
            <a:ext cx="1126205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rPr>
              <a:t>Added a first-degree polynomial term for </a:t>
            </a:r>
            <a:r>
              <a:rPr kumimoji="0" lang="en-US" sz="1800" b="0" i="0" u="none" strike="noStrike" kern="1200" cap="none" spc="0" normalizeH="0" baseline="0" noProof="0" dirty="0" err="1">
                <a:ln>
                  <a:noFill/>
                </a:ln>
                <a:solidFill>
                  <a:srgbClr val="000000"/>
                </a:solidFill>
                <a:effectLst/>
                <a:uLnTx/>
                <a:uFillTx/>
                <a:latin typeface="Aptos" panose="02110004020202020204"/>
                <a:ea typeface="+mn-ea"/>
                <a:cs typeface="+mn-cs"/>
              </a:rPr>
              <a:t>Infection_Risk</a:t>
            </a:r>
            <a:r>
              <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rPr>
              <a:t> &amp; Interaction with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MLR Model </a:t>
            </a:r>
            <a:r>
              <a:rPr lang="en-US" b="1" dirty="0">
                <a:solidFill>
                  <a:srgbClr val="000000"/>
                </a:solidFill>
                <a:latin typeface="Aptos" panose="02110004020202020204"/>
              </a:rPr>
              <a:t>2</a:t>
            </a:r>
            <a:endPar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lm</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(log(</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Length_of_Stay</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Age + poly(</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Infection_Risk</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1) * Region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Avg_Daily_Census</a:t>
            </a:r>
            <a:r>
              <a:rPr kumimoji="0" lang="en-US" sz="1800" b="1" i="0" u="none" strike="noStrike" kern="1200" cap="none" spc="0" normalizeH="0" baseline="0" noProof="0" dirty="0">
                <a:ln>
                  <a:noFill/>
                </a:ln>
                <a:solidFill>
                  <a:srgbClr val="002060"/>
                </a:solidFill>
                <a:effectLst/>
                <a:uLnTx/>
                <a:uFillTx/>
                <a:latin typeface="Aptos" panose="02110004020202020204"/>
                <a:ea typeface="+mn-ea"/>
                <a:cs typeface="+mn-cs"/>
              </a:rPr>
              <a:t> +  </a:t>
            </a:r>
            <a:r>
              <a:rPr kumimoji="0" lang="en-US" sz="1800" b="1" i="0" u="none" strike="noStrike" kern="1200" cap="none" spc="0" normalizeH="0" baseline="0" noProof="0" dirty="0" err="1">
                <a:ln>
                  <a:noFill/>
                </a:ln>
                <a:solidFill>
                  <a:srgbClr val="002060"/>
                </a:solidFill>
                <a:effectLst/>
                <a:uLnTx/>
                <a:uFillTx/>
                <a:latin typeface="Aptos" panose="02110004020202020204"/>
                <a:ea typeface="+mn-ea"/>
                <a:cs typeface="+mn-cs"/>
              </a:rPr>
              <a:t>Routine_Chest_Xray_Ratio</a:t>
            </a:r>
            <a:endParaRPr kumimoji="0" lang="en-US" sz="1800" b="0" i="0" u="none" strike="noStrike" kern="1200" cap="none" spc="0" normalizeH="0" baseline="0" noProof="0" dirty="0">
              <a:ln>
                <a:noFill/>
              </a:ln>
              <a:solidFill>
                <a:srgbClr val="000000"/>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B7C88C72-94BE-A88E-CCD3-E7BEC0938B17}"/>
              </a:ext>
            </a:extLst>
          </p:cNvPr>
          <p:cNvSpPr txBox="1"/>
          <p:nvPr/>
        </p:nvSpPr>
        <p:spPr>
          <a:xfrm>
            <a:off x="643811" y="3057996"/>
            <a:ext cx="3823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rPr>
              <a:t>Regression coefficients</a:t>
            </a:r>
          </a:p>
        </p:txBody>
      </p:sp>
      <p:sp>
        <p:nvSpPr>
          <p:cNvPr id="8" name="TextBox 7">
            <a:extLst>
              <a:ext uri="{FF2B5EF4-FFF2-40B4-BE49-F238E27FC236}">
                <a16:creationId xmlns:a16="http://schemas.microsoft.com/office/drawing/2014/main" id="{CC0B3394-AB46-1B98-F177-4BB47FB68841}"/>
              </a:ext>
            </a:extLst>
          </p:cNvPr>
          <p:cNvSpPr txBox="1"/>
          <p:nvPr/>
        </p:nvSpPr>
        <p:spPr>
          <a:xfrm>
            <a:off x="7208591" y="3430321"/>
            <a:ext cx="4585303"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latin typeface="Aptos" panose="02110004020202020204"/>
              </a:rPr>
              <a:t>RMSE (Original Scale)  = 1.11448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ptos" panose="02110004020202020204"/>
              </a:rPr>
              <a:t>RMSE Interpretation: </a:t>
            </a:r>
            <a:r>
              <a:rPr lang="en-US" dirty="0">
                <a:solidFill>
                  <a:srgbClr val="000000"/>
                </a:solidFill>
                <a:latin typeface="Aptos" panose="02110004020202020204"/>
              </a:rPr>
              <a:t>Predictions are off by 11% on average relative to actual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latin typeface="Aptos" panose="02110004020202020204"/>
              </a:rPr>
              <a:t>MAE (Original Scale) =  0.82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Aptos" panose="02110004020202020204"/>
              </a:rPr>
              <a:t>MAE Interpretation:  </a:t>
            </a:r>
            <a:r>
              <a:rPr lang="en-US" dirty="0">
                <a:solidFill>
                  <a:srgbClr val="000000"/>
                </a:solidFill>
                <a:latin typeface="Aptos" panose="02110004020202020204"/>
              </a:rPr>
              <a:t>The predicted hospital stays by the model are on average 18% smaller than the actual days. </a:t>
            </a:r>
            <a:endParaRPr kumimoji="0" lang="en-US" sz="1800" b="1" i="0" u="none" strike="noStrike" kern="1200" cap="none" spc="0" normalizeH="0" baseline="0" noProof="0" dirty="0">
              <a:ln>
                <a:noFill/>
              </a:ln>
              <a:solidFill>
                <a:srgbClr val="000000"/>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488A06DF-C9B4-5579-B140-83B81B17D623}"/>
              </a:ext>
            </a:extLst>
          </p:cNvPr>
          <p:cNvPicPr>
            <a:picLocks noChangeAspect="1"/>
          </p:cNvPicPr>
          <p:nvPr/>
        </p:nvPicPr>
        <p:blipFill>
          <a:blip r:embed="rId4"/>
          <a:stretch>
            <a:fillRect/>
          </a:stretch>
        </p:blipFill>
        <p:spPr>
          <a:xfrm>
            <a:off x="531844" y="3434215"/>
            <a:ext cx="5822303" cy="3135428"/>
          </a:xfrm>
          <a:prstGeom prst="rect">
            <a:avLst/>
          </a:prstGeom>
        </p:spPr>
      </p:pic>
    </p:spTree>
    <p:custDataLst>
      <p:tags r:id="rId1"/>
    </p:custDataLst>
    <p:extLst>
      <p:ext uri="{BB962C8B-B14F-4D97-AF65-F5344CB8AC3E}">
        <p14:creationId xmlns:p14="http://schemas.microsoft.com/office/powerpoint/2010/main" val="4222759125"/>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AD569-7F51-9745-8DD6-C32D0E63527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16D046-4851-097F-8669-90B17FFE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17A92255-3170-EF81-FA67-79E809F00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F0A6C364-070E-9823-5951-7D89BC511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87451389-CD79-9A7A-D971-D38F78747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F072E63D-DA73-20EF-9462-6C592AD07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658F1B1-9995-CA4A-39EB-A0062E910247}"/>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Model 3 – Non-Parametric Model</a:t>
            </a:r>
          </a:p>
        </p:txBody>
      </p:sp>
    </p:spTree>
    <p:custDataLst>
      <p:tags r:id="rId1"/>
    </p:custDataLst>
    <p:extLst>
      <p:ext uri="{BB962C8B-B14F-4D97-AF65-F5344CB8AC3E}">
        <p14:creationId xmlns:p14="http://schemas.microsoft.com/office/powerpoint/2010/main" val="629817699"/>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2FB37-DA34-2308-A311-65DC44A48A55}"/>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DA2C983-AFC4-0A78-F4AB-2B9B5F152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53F0ABE1-7E14-CE0D-6F19-0B7D3DF98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42069981-2F45-5D5B-3671-6F2C3C314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10437B4E-5208-8425-6128-3A52F4065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078B4053-0BB7-4985-CD6D-41CA0867C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9B1BD3D-7EA8-EDE6-ED20-F1B06844F44A}"/>
              </a:ext>
            </a:extLst>
          </p:cNvPr>
          <p:cNvSpPr>
            <a:spLocks noGrp="1"/>
          </p:cNvSpPr>
          <p:nvPr>
            <p:ph type="title"/>
          </p:nvPr>
        </p:nvSpPr>
        <p:spPr>
          <a:xfrm>
            <a:off x="373389" y="341466"/>
            <a:ext cx="9895951" cy="1033669"/>
          </a:xfrm>
        </p:spPr>
        <p:txBody>
          <a:bodyPr>
            <a:normAutofit/>
          </a:bodyPr>
          <a:lstStyle/>
          <a:p>
            <a:r>
              <a:rPr lang="en-US" sz="4000" dirty="0">
                <a:solidFill>
                  <a:srgbClr val="FFFFFF"/>
                </a:solidFill>
              </a:rPr>
              <a:t>Comparison of Models &amp; Recommendation</a:t>
            </a:r>
          </a:p>
        </p:txBody>
      </p:sp>
    </p:spTree>
    <p:custDataLst>
      <p:tags r:id="rId1"/>
    </p:custDataLst>
    <p:extLst>
      <p:ext uri="{BB962C8B-B14F-4D97-AF65-F5344CB8AC3E}">
        <p14:creationId xmlns:p14="http://schemas.microsoft.com/office/powerpoint/2010/main" val="2314565674"/>
      </p:ext>
    </p:extLst>
  </p:cSld>
  <p:clrMapOvr>
    <a:masterClrMapping/>
  </p:clrMapOvr>
  <mc:AlternateContent xmlns:mc="http://schemas.openxmlformats.org/markup-compatibility/2006">
    <mc:Choice xmlns:p14="http://schemas.microsoft.com/office/powerpoint/2010/main" Requires="p14">
      <p:transition spd="slow" p14:dur="2000" advTm="51198"/>
    </mc:Choice>
    <mc:Fallback>
      <p:transition spd="slow" advTm="511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565BDA-8EEE-A890-6F9D-FFF7CF5FD7A3}"/>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11D394-74D4-841B-8DCD-FE5668E00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994B9C-431E-662F-4694-337BEF388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81DB73-AEE6-2C47-771F-407E21365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4B2020A-0078-863A-4A0D-F67FA373E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51A5EC-AAF5-E7D5-97A0-BB986B354961}"/>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Data Description</a:t>
            </a:r>
          </a:p>
        </p:txBody>
      </p:sp>
      <p:sp>
        <p:nvSpPr>
          <p:cNvPr id="5" name="Content Placeholder 2">
            <a:extLst>
              <a:ext uri="{FF2B5EF4-FFF2-40B4-BE49-F238E27FC236}">
                <a16:creationId xmlns:a16="http://schemas.microsoft.com/office/drawing/2014/main" id="{EA78AC44-8C36-774B-9A29-D45F4BEF7995}"/>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 set consists of 11 variables collected on each of 113 hospitals.</a:t>
            </a:r>
          </a:p>
          <a:p>
            <a:r>
              <a:rPr lang="en-US" sz="2000" dirty="0"/>
              <a:t>Breakdown:</a:t>
            </a:r>
          </a:p>
          <a:p>
            <a:pPr lvl="1"/>
            <a:r>
              <a:rPr lang="en-US" sz="2000" dirty="0"/>
              <a:t>8 Numerical explanatory variables</a:t>
            </a:r>
          </a:p>
          <a:p>
            <a:pPr lvl="1"/>
            <a:r>
              <a:rPr lang="en-US" sz="2000" dirty="0"/>
              <a:t>2 Categorical explanatory variables</a:t>
            </a:r>
          </a:p>
          <a:p>
            <a:pPr lvl="1"/>
            <a:r>
              <a:rPr lang="en-US" sz="2000" dirty="0"/>
              <a:t>1 Response variable</a:t>
            </a:r>
          </a:p>
          <a:p>
            <a:endParaRPr lang="en-US" sz="2000" dirty="0"/>
          </a:p>
        </p:txBody>
      </p:sp>
      <p:graphicFrame>
        <p:nvGraphicFramePr>
          <p:cNvPr id="6" name="Table 5">
            <a:extLst>
              <a:ext uri="{FF2B5EF4-FFF2-40B4-BE49-F238E27FC236}">
                <a16:creationId xmlns:a16="http://schemas.microsoft.com/office/drawing/2014/main" id="{5CF86FA1-99EA-1CA0-AD4B-91FF46E2C6CE}"/>
              </a:ext>
            </a:extLst>
          </p:cNvPr>
          <p:cNvGraphicFramePr>
            <a:graphicFrameLocks noGrp="1"/>
          </p:cNvGraphicFramePr>
          <p:nvPr>
            <p:extLst>
              <p:ext uri="{D42A27DB-BD31-4B8C-83A1-F6EECF244321}">
                <p14:modId xmlns:p14="http://schemas.microsoft.com/office/powerpoint/2010/main" val="2149692327"/>
              </p:ext>
            </p:extLst>
          </p:nvPr>
        </p:nvGraphicFramePr>
        <p:xfrm>
          <a:off x="5637229" y="2674547"/>
          <a:ext cx="5761110" cy="3639444"/>
        </p:xfrm>
        <a:graphic>
          <a:graphicData uri="http://schemas.openxmlformats.org/drawingml/2006/table">
            <a:tbl>
              <a:tblPr firstRow="1" firstCol="1" bandRow="1">
                <a:tableStyleId>{5C22544A-7EE6-4342-B048-85BDC9FD1C3A}</a:tableStyleId>
              </a:tblPr>
              <a:tblGrid>
                <a:gridCol w="1790178">
                  <a:extLst>
                    <a:ext uri="{9D8B030D-6E8A-4147-A177-3AD203B41FA5}">
                      <a16:colId xmlns:a16="http://schemas.microsoft.com/office/drawing/2014/main" val="2401188646"/>
                    </a:ext>
                  </a:extLst>
                </a:gridCol>
                <a:gridCol w="3970932">
                  <a:extLst>
                    <a:ext uri="{9D8B030D-6E8A-4147-A177-3AD203B41FA5}">
                      <a16:colId xmlns:a16="http://schemas.microsoft.com/office/drawing/2014/main" val="2262188005"/>
                    </a:ext>
                  </a:extLst>
                </a:gridCol>
              </a:tblGrid>
              <a:tr h="223504">
                <a:tc>
                  <a:txBody>
                    <a:bodyPr/>
                    <a:lstStyle/>
                    <a:p>
                      <a:pPr marL="0" marR="0">
                        <a:spcBef>
                          <a:spcPts val="0"/>
                        </a:spcBef>
                        <a:spcAft>
                          <a:spcPts val="0"/>
                        </a:spcAft>
                      </a:pPr>
                      <a:r>
                        <a:rPr lang="en-US" sz="1100">
                          <a:effectLst/>
                        </a:rPr>
                        <a:t>Variable Name</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Description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518443839"/>
                  </a:ext>
                </a:extLst>
              </a:tr>
              <a:tr h="223504">
                <a:tc>
                  <a:txBody>
                    <a:bodyPr/>
                    <a:lstStyle/>
                    <a:p>
                      <a:pPr marL="0" marR="0">
                        <a:spcBef>
                          <a:spcPts val="0"/>
                        </a:spcBef>
                        <a:spcAft>
                          <a:spcPts val="0"/>
                        </a:spcAft>
                      </a:pPr>
                      <a:r>
                        <a:rPr lang="en-US" sz="1100">
                          <a:effectLst/>
                        </a:rPr>
                        <a:t>Hospital ID</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 ID of the hospital</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638190180"/>
                  </a:ext>
                </a:extLst>
              </a:tr>
              <a:tr h="223504">
                <a:tc>
                  <a:txBody>
                    <a:bodyPr/>
                    <a:lstStyle/>
                    <a:p>
                      <a:pPr marL="0" marR="0">
                        <a:spcBef>
                          <a:spcPts val="0"/>
                        </a:spcBef>
                        <a:spcAft>
                          <a:spcPts val="0"/>
                        </a:spcAft>
                      </a:pPr>
                      <a:r>
                        <a:rPr lang="en-US" sz="1100">
                          <a:effectLst/>
                        </a:rPr>
                        <a:t>Length of Stay</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length of stay (in days)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108192168"/>
                  </a:ext>
                </a:extLst>
              </a:tr>
              <a:tr h="223504">
                <a:tc>
                  <a:txBody>
                    <a:bodyPr/>
                    <a:lstStyle/>
                    <a:p>
                      <a:pPr marL="0" marR="0">
                        <a:spcBef>
                          <a:spcPts val="0"/>
                        </a:spcBef>
                        <a:spcAft>
                          <a:spcPts val="0"/>
                        </a:spcAft>
                      </a:pPr>
                      <a:r>
                        <a:rPr lang="en-US" sz="1100">
                          <a:effectLst/>
                        </a:rPr>
                        <a:t>Age</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Average age of patients (years)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458774472"/>
                  </a:ext>
                </a:extLst>
              </a:tr>
              <a:tr h="223504">
                <a:tc>
                  <a:txBody>
                    <a:bodyPr/>
                    <a:lstStyle/>
                    <a:p>
                      <a:pPr marL="0" marR="0">
                        <a:spcBef>
                          <a:spcPts val="0"/>
                        </a:spcBef>
                        <a:spcAft>
                          <a:spcPts val="0"/>
                        </a:spcAft>
                      </a:pPr>
                      <a:r>
                        <a:rPr lang="en-US" sz="1100">
                          <a:effectLst/>
                        </a:rPr>
                        <a:t>Infection risk</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estimated probability of hospital infection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287396388"/>
                  </a:ext>
                </a:extLst>
              </a:tr>
              <a:tr h="406977">
                <a:tc>
                  <a:txBody>
                    <a:bodyPr/>
                    <a:lstStyle/>
                    <a:p>
                      <a:pPr marL="0" marR="0">
                        <a:spcBef>
                          <a:spcPts val="0"/>
                        </a:spcBef>
                        <a:spcAft>
                          <a:spcPts val="0"/>
                        </a:spcAft>
                      </a:pPr>
                      <a:r>
                        <a:rPr lang="en-US" sz="1100">
                          <a:effectLst/>
                        </a:rPr>
                        <a:t>Routine culturing ratio</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Ratio of # of cultures performed to number of patients without symptoms of infection times 100</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095476268"/>
                  </a:ext>
                </a:extLst>
              </a:tr>
              <a:tr h="406977">
                <a:tc>
                  <a:txBody>
                    <a:bodyPr/>
                    <a:lstStyle/>
                    <a:p>
                      <a:pPr marL="0" marR="0">
                        <a:spcBef>
                          <a:spcPts val="0"/>
                        </a:spcBef>
                        <a:spcAft>
                          <a:spcPts val="0"/>
                        </a:spcAft>
                      </a:pPr>
                      <a:r>
                        <a:rPr lang="en-US" sz="1100">
                          <a:effectLst/>
                        </a:rPr>
                        <a:t>Routine chest X-ray ratio</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Ratio of # of cultures performed to number of patients without symptoms of pneumonia time 100</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296573369"/>
                  </a:ext>
                </a:extLst>
              </a:tr>
              <a:tr h="223504">
                <a:tc>
                  <a:txBody>
                    <a:bodyPr/>
                    <a:lstStyle/>
                    <a:p>
                      <a:pPr marL="0" marR="0">
                        <a:spcBef>
                          <a:spcPts val="0"/>
                        </a:spcBef>
                        <a:spcAft>
                          <a:spcPts val="0"/>
                        </a:spcAft>
                      </a:pPr>
                      <a:r>
                        <a:rPr lang="en-US" sz="1100">
                          <a:effectLst/>
                        </a:rPr>
                        <a:t>Number of beds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Average number of beds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2365649818"/>
                  </a:ext>
                </a:extLst>
              </a:tr>
              <a:tr h="406977">
                <a:tc>
                  <a:txBody>
                    <a:bodyPr/>
                    <a:lstStyle/>
                    <a:p>
                      <a:pPr marL="0" marR="0">
                        <a:spcBef>
                          <a:spcPts val="0"/>
                        </a:spcBef>
                        <a:spcAft>
                          <a:spcPts val="0"/>
                        </a:spcAft>
                      </a:pPr>
                      <a:r>
                        <a:rPr lang="en-US" sz="1100">
                          <a:effectLst/>
                        </a:rPr>
                        <a:t>Medical School Affiliation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1=Yes, 2=No</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529961214"/>
                  </a:ext>
                </a:extLst>
              </a:tr>
              <a:tr h="223504">
                <a:tc>
                  <a:txBody>
                    <a:bodyPr/>
                    <a:lstStyle/>
                    <a:p>
                      <a:pPr marL="0" marR="0">
                        <a:spcBef>
                          <a:spcPts val="0"/>
                        </a:spcBef>
                        <a:spcAft>
                          <a:spcPts val="0"/>
                        </a:spcAft>
                      </a:pPr>
                      <a:r>
                        <a:rPr lang="en-US" sz="1100">
                          <a:effectLst/>
                        </a:rPr>
                        <a:t>Region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Geographic region: 1=NE, 2=NC,3=S, 4=W</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292742800"/>
                  </a:ext>
                </a:extLst>
              </a:tr>
              <a:tr h="223504">
                <a:tc>
                  <a:txBody>
                    <a:bodyPr/>
                    <a:lstStyle/>
                    <a:p>
                      <a:pPr marL="0" marR="0">
                        <a:spcBef>
                          <a:spcPts val="0"/>
                        </a:spcBef>
                        <a:spcAft>
                          <a:spcPts val="0"/>
                        </a:spcAft>
                      </a:pPr>
                      <a:r>
                        <a:rPr lang="en-US" sz="1100">
                          <a:effectLst/>
                        </a:rPr>
                        <a:t>Average Daily census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number of patients in hospital per day</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306453948"/>
                  </a:ext>
                </a:extLst>
              </a:tr>
              <a:tr h="223504">
                <a:tc>
                  <a:txBody>
                    <a:bodyPr/>
                    <a:lstStyle/>
                    <a:p>
                      <a:pPr marL="0" marR="0">
                        <a:spcBef>
                          <a:spcPts val="0"/>
                        </a:spcBef>
                        <a:spcAft>
                          <a:spcPts val="0"/>
                        </a:spcAft>
                      </a:pPr>
                      <a:r>
                        <a:rPr lang="en-US" sz="1100">
                          <a:effectLst/>
                        </a:rPr>
                        <a:t>Number of nurses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a:effectLst/>
                        </a:rPr>
                        <a:t>Average number of full time nurses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607031506"/>
                  </a:ext>
                </a:extLst>
              </a:tr>
              <a:tr h="406977">
                <a:tc>
                  <a:txBody>
                    <a:bodyPr/>
                    <a:lstStyle/>
                    <a:p>
                      <a:pPr marL="0" marR="0">
                        <a:spcBef>
                          <a:spcPts val="0"/>
                        </a:spcBef>
                        <a:spcAft>
                          <a:spcPts val="0"/>
                        </a:spcAft>
                      </a:pPr>
                      <a:r>
                        <a:rPr lang="en-US" sz="1100">
                          <a:effectLst/>
                        </a:rPr>
                        <a:t>Available facilities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tc>
                  <a:txBody>
                    <a:bodyPr/>
                    <a:lstStyle/>
                    <a:p>
                      <a:pPr marL="0" marR="0">
                        <a:spcBef>
                          <a:spcPts val="0"/>
                        </a:spcBef>
                        <a:spcAft>
                          <a:spcPts val="0"/>
                        </a:spcAft>
                      </a:pPr>
                      <a:r>
                        <a:rPr lang="en-US" sz="1100" dirty="0">
                          <a:effectLst/>
                        </a:rPr>
                        <a:t>Percent of 35 potential facilities and services that are provided by the hospital</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751" marR="68751" marT="0" marB="0"/>
                </a:tc>
                <a:extLst>
                  <a:ext uri="{0D108BD9-81ED-4DB2-BD59-A6C34878D82A}">
                    <a16:rowId xmlns:a16="http://schemas.microsoft.com/office/drawing/2014/main" val="1080764008"/>
                  </a:ext>
                </a:extLst>
              </a:tr>
            </a:tbl>
          </a:graphicData>
        </a:graphic>
      </p:graphicFrame>
    </p:spTree>
    <p:custDataLst>
      <p:tags r:id="rId1"/>
    </p:custDataLst>
    <p:extLst>
      <p:ext uri="{BB962C8B-B14F-4D97-AF65-F5344CB8AC3E}">
        <p14:creationId xmlns:p14="http://schemas.microsoft.com/office/powerpoint/2010/main" val="849524502"/>
      </p:ext>
    </p:extLst>
  </p:cSld>
  <p:clrMapOvr>
    <a:masterClrMapping/>
  </p:clrMapOvr>
  <mc:AlternateContent xmlns:mc="http://schemas.openxmlformats.org/markup-compatibility/2006">
    <mc:Choice xmlns:p14="http://schemas.microsoft.com/office/powerpoint/2010/main" Requires="p14">
      <p:transition spd="slow" p14:dur="2000" advTm="40513"/>
    </mc:Choice>
    <mc:Fallback>
      <p:transition spd="slow" advTm="4051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46DAB-0141-A261-098C-CA15807FA483}"/>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dirty="0">
                <a:solidFill>
                  <a:schemeClr val="tx1"/>
                </a:solidFill>
                <a:latin typeface="+mj-lt"/>
                <a:ea typeface="+mj-ea"/>
                <a:cs typeface="+mj-cs"/>
              </a:rPr>
              <a:t>Exploratory Data Analysis</a:t>
            </a:r>
          </a:p>
        </p:txBody>
      </p:sp>
      <p:sp>
        <p:nvSpPr>
          <p:cNvPr id="59" name="Rectangle 5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247635"/>
      </p:ext>
    </p:extLst>
  </p:cSld>
  <p:clrMapOvr>
    <a:masterClrMapping/>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6A6EE6-2518-87E8-87FC-AFC99F3465C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Questions of Interest</a:t>
            </a:r>
          </a:p>
        </p:txBody>
      </p:sp>
      <p:graphicFrame>
        <p:nvGraphicFramePr>
          <p:cNvPr id="43" name="Content Placeholder 2">
            <a:extLst>
              <a:ext uri="{FF2B5EF4-FFF2-40B4-BE49-F238E27FC236}">
                <a16:creationId xmlns:a16="http://schemas.microsoft.com/office/drawing/2014/main" id="{69B50A06-637D-6BC1-15E1-28D633B31C08}"/>
              </a:ext>
            </a:extLst>
          </p:cNvPr>
          <p:cNvGraphicFramePr>
            <a:graphicFrameLocks noGrp="1"/>
          </p:cNvGraphicFramePr>
          <p:nvPr>
            <p:ph idx="1"/>
            <p:extLst>
              <p:ext uri="{D42A27DB-BD31-4B8C-83A1-F6EECF244321}">
                <p14:modId xmlns:p14="http://schemas.microsoft.com/office/powerpoint/2010/main" val="37522041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853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58EAC-11E6-CBC1-3224-AB001A9713DA}"/>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8C77EE6-0049-A824-ACF3-0BC21702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21A3CC6-B88D-1039-4F04-F9147FB0E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F5A30E4-6E36-ED2A-45E1-71F25D049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0BA24BE-F2EB-E2D5-546A-663AD0E7B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6B607B-011E-29A1-8EF9-1B6FBE4155C0}"/>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Correlation Analysis</a:t>
            </a:r>
          </a:p>
        </p:txBody>
      </p:sp>
      <p:pic>
        <p:nvPicPr>
          <p:cNvPr id="5" name="Picture 4">
            <a:extLst>
              <a:ext uri="{FF2B5EF4-FFF2-40B4-BE49-F238E27FC236}">
                <a16:creationId xmlns:a16="http://schemas.microsoft.com/office/drawing/2014/main" id="{EF8BB9C1-E429-95B9-DA4B-EF3653AFBB3A}"/>
              </a:ext>
            </a:extLst>
          </p:cNvPr>
          <p:cNvPicPr>
            <a:picLocks noChangeAspect="1"/>
          </p:cNvPicPr>
          <p:nvPr/>
        </p:nvPicPr>
        <p:blipFill>
          <a:blip r:embed="rId2"/>
          <a:stretch>
            <a:fillRect/>
          </a:stretch>
        </p:blipFill>
        <p:spPr>
          <a:xfrm>
            <a:off x="301658" y="2169428"/>
            <a:ext cx="5976594" cy="4309789"/>
          </a:xfrm>
          <a:prstGeom prst="rect">
            <a:avLst/>
          </a:prstGeom>
        </p:spPr>
      </p:pic>
      <p:sp>
        <p:nvSpPr>
          <p:cNvPr id="6" name="TextBox 5">
            <a:extLst>
              <a:ext uri="{FF2B5EF4-FFF2-40B4-BE49-F238E27FC236}">
                <a16:creationId xmlns:a16="http://schemas.microsoft.com/office/drawing/2014/main" id="{E8BA8D5A-E472-5796-6F44-A5FE78B103E7}"/>
              </a:ext>
            </a:extLst>
          </p:cNvPr>
          <p:cNvSpPr txBox="1"/>
          <p:nvPr/>
        </p:nvSpPr>
        <p:spPr>
          <a:xfrm>
            <a:off x="7598003" y="3771920"/>
            <a:ext cx="4044100" cy="523220"/>
          </a:xfrm>
          <a:prstGeom prst="rect">
            <a:avLst/>
          </a:prstGeom>
          <a:noFill/>
        </p:spPr>
        <p:txBody>
          <a:bodyPr wrap="square" rtlCol="0">
            <a:spAutoFit/>
          </a:bodyPr>
          <a:lstStyle/>
          <a:p>
            <a:r>
              <a:rPr lang="en-US" sz="1400" dirty="0"/>
              <a:t>Infection risk has moderate positive correlation with Length of Stay.</a:t>
            </a:r>
          </a:p>
        </p:txBody>
      </p:sp>
      <p:sp>
        <p:nvSpPr>
          <p:cNvPr id="7" name="TextBox 6">
            <a:extLst>
              <a:ext uri="{FF2B5EF4-FFF2-40B4-BE49-F238E27FC236}">
                <a16:creationId xmlns:a16="http://schemas.microsoft.com/office/drawing/2014/main" id="{5D8682B6-3215-8D5E-70CA-764CD475155E}"/>
              </a:ext>
            </a:extLst>
          </p:cNvPr>
          <p:cNvSpPr txBox="1"/>
          <p:nvPr/>
        </p:nvSpPr>
        <p:spPr>
          <a:xfrm>
            <a:off x="7598003" y="4833126"/>
            <a:ext cx="4044100" cy="523220"/>
          </a:xfrm>
          <a:prstGeom prst="rect">
            <a:avLst/>
          </a:prstGeom>
          <a:noFill/>
        </p:spPr>
        <p:txBody>
          <a:bodyPr wrap="square" rtlCol="0">
            <a:spAutoFit/>
          </a:bodyPr>
          <a:lstStyle/>
          <a:p>
            <a:r>
              <a:rPr lang="en-US" sz="1400" dirty="0"/>
              <a:t>Number of beds and Number of nurses have high correlation with each other.</a:t>
            </a:r>
          </a:p>
        </p:txBody>
      </p:sp>
      <p:sp>
        <p:nvSpPr>
          <p:cNvPr id="8" name="TextBox 7">
            <a:extLst>
              <a:ext uri="{FF2B5EF4-FFF2-40B4-BE49-F238E27FC236}">
                <a16:creationId xmlns:a16="http://schemas.microsoft.com/office/drawing/2014/main" id="{72904D7B-9636-8838-5BF8-0510C7669F34}"/>
              </a:ext>
            </a:extLst>
          </p:cNvPr>
          <p:cNvSpPr txBox="1"/>
          <p:nvPr/>
        </p:nvSpPr>
        <p:spPr>
          <a:xfrm>
            <a:off x="7598003" y="5778001"/>
            <a:ext cx="4044100" cy="523220"/>
          </a:xfrm>
          <a:prstGeom prst="rect">
            <a:avLst/>
          </a:prstGeom>
          <a:noFill/>
        </p:spPr>
        <p:txBody>
          <a:bodyPr wrap="square" rtlCol="0">
            <a:spAutoFit/>
          </a:bodyPr>
          <a:lstStyle/>
          <a:p>
            <a:r>
              <a:rPr lang="en-US" sz="1400" dirty="0"/>
              <a:t>Number of beds and Average daily census have moderate positive correlation with Length of stay. </a:t>
            </a:r>
          </a:p>
        </p:txBody>
      </p:sp>
      <p:cxnSp>
        <p:nvCxnSpPr>
          <p:cNvPr id="10" name="Straight Arrow Connector 9">
            <a:extLst>
              <a:ext uri="{FF2B5EF4-FFF2-40B4-BE49-F238E27FC236}">
                <a16:creationId xmlns:a16="http://schemas.microsoft.com/office/drawing/2014/main" id="{73F06071-33A9-68D3-1D93-4DFABAE3E9E9}"/>
              </a:ext>
            </a:extLst>
          </p:cNvPr>
          <p:cNvCxnSpPr>
            <a:endCxn id="6" idx="1"/>
          </p:cNvCxnSpPr>
          <p:nvPr/>
        </p:nvCxnSpPr>
        <p:spPr>
          <a:xfrm flipV="1">
            <a:off x="2584580" y="4033530"/>
            <a:ext cx="5013423" cy="585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2091391-F975-0913-43CC-6FBBE734DAB0}"/>
              </a:ext>
            </a:extLst>
          </p:cNvPr>
          <p:cNvCxnSpPr/>
          <p:nvPr/>
        </p:nvCxnSpPr>
        <p:spPr>
          <a:xfrm flipV="1">
            <a:off x="5159489" y="5094736"/>
            <a:ext cx="2438513" cy="345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8923D47-2CD2-5302-EE7F-D00B165BC9D0}"/>
              </a:ext>
            </a:extLst>
          </p:cNvPr>
          <p:cNvCxnSpPr/>
          <p:nvPr/>
        </p:nvCxnSpPr>
        <p:spPr>
          <a:xfrm>
            <a:off x="2652777" y="5692805"/>
            <a:ext cx="4945225" cy="338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17EA8AA-5E73-4911-B39C-98CF81530B8A}"/>
              </a:ext>
            </a:extLst>
          </p:cNvPr>
          <p:cNvCxnSpPr/>
          <p:nvPr/>
        </p:nvCxnSpPr>
        <p:spPr>
          <a:xfrm>
            <a:off x="2609347" y="5368624"/>
            <a:ext cx="4907903" cy="659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14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092A32-9313-FE52-F865-406C6CA693E7}"/>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A6A242-B294-DB13-85D9-EB3C65E3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B04A81C-25D0-9640-30BB-274221928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CA901C3-6BB4-380D-3A21-7CE967412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9CE22CD-1CB9-026E-84DF-6E1779C2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DE58FB-2BCF-857E-404A-D760F9C6F942}"/>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Multicollinearity</a:t>
            </a:r>
          </a:p>
        </p:txBody>
      </p:sp>
      <p:pic>
        <p:nvPicPr>
          <p:cNvPr id="9" name="Picture 8">
            <a:extLst>
              <a:ext uri="{FF2B5EF4-FFF2-40B4-BE49-F238E27FC236}">
                <a16:creationId xmlns:a16="http://schemas.microsoft.com/office/drawing/2014/main" id="{AA93C722-BA5C-D23A-6DF9-F34AB7F39E57}"/>
              </a:ext>
            </a:extLst>
          </p:cNvPr>
          <p:cNvPicPr>
            <a:picLocks noChangeAspect="1"/>
          </p:cNvPicPr>
          <p:nvPr/>
        </p:nvPicPr>
        <p:blipFill>
          <a:blip r:embed="rId2"/>
          <a:stretch>
            <a:fillRect/>
          </a:stretch>
        </p:blipFill>
        <p:spPr>
          <a:xfrm>
            <a:off x="310419" y="3217115"/>
            <a:ext cx="7772400" cy="1993136"/>
          </a:xfrm>
          <a:prstGeom prst="rect">
            <a:avLst/>
          </a:prstGeom>
        </p:spPr>
      </p:pic>
      <p:sp>
        <p:nvSpPr>
          <p:cNvPr id="11" name="TextBox 10">
            <a:extLst>
              <a:ext uri="{FF2B5EF4-FFF2-40B4-BE49-F238E27FC236}">
                <a16:creationId xmlns:a16="http://schemas.microsoft.com/office/drawing/2014/main" id="{EBF3F7F6-E391-B83E-6B14-E92A50C13A9D}"/>
              </a:ext>
            </a:extLst>
          </p:cNvPr>
          <p:cNvSpPr txBox="1"/>
          <p:nvPr/>
        </p:nvSpPr>
        <p:spPr>
          <a:xfrm>
            <a:off x="310419" y="2326669"/>
            <a:ext cx="10291664" cy="646331"/>
          </a:xfrm>
          <a:prstGeom prst="rect">
            <a:avLst/>
          </a:prstGeom>
          <a:noFill/>
        </p:spPr>
        <p:txBody>
          <a:bodyPr wrap="square" rtlCol="0">
            <a:spAutoFit/>
          </a:bodyPr>
          <a:lstStyle/>
          <a:p>
            <a:r>
              <a:rPr lang="en-US" dirty="0"/>
              <a:t>VIF is calculated from the simple multi linear regression model with all the predictor variables without any complexity.  </a:t>
            </a:r>
          </a:p>
        </p:txBody>
      </p:sp>
      <p:sp>
        <p:nvSpPr>
          <p:cNvPr id="13" name="Rectangle 12">
            <a:extLst>
              <a:ext uri="{FF2B5EF4-FFF2-40B4-BE49-F238E27FC236}">
                <a16:creationId xmlns:a16="http://schemas.microsoft.com/office/drawing/2014/main" id="{86590A61-272C-8D33-CDB5-F992363C84AF}"/>
              </a:ext>
            </a:extLst>
          </p:cNvPr>
          <p:cNvSpPr/>
          <p:nvPr/>
        </p:nvSpPr>
        <p:spPr>
          <a:xfrm>
            <a:off x="3648269" y="4114800"/>
            <a:ext cx="671804" cy="1679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2B83C2-6B2D-8A42-C6BF-BB8D00057A41}"/>
              </a:ext>
            </a:extLst>
          </p:cNvPr>
          <p:cNvSpPr/>
          <p:nvPr/>
        </p:nvSpPr>
        <p:spPr>
          <a:xfrm>
            <a:off x="3648269" y="4578549"/>
            <a:ext cx="671804" cy="1679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E0A31B5-DE48-C41E-2871-F01018FC6941}"/>
              </a:ext>
            </a:extLst>
          </p:cNvPr>
          <p:cNvSpPr txBox="1"/>
          <p:nvPr/>
        </p:nvSpPr>
        <p:spPr>
          <a:xfrm>
            <a:off x="466531" y="5663682"/>
            <a:ext cx="10275505" cy="646331"/>
          </a:xfrm>
          <a:prstGeom prst="rect">
            <a:avLst/>
          </a:prstGeom>
          <a:noFill/>
        </p:spPr>
        <p:txBody>
          <a:bodyPr wrap="none" rtlCol="0">
            <a:spAutoFit/>
          </a:bodyPr>
          <a:lstStyle/>
          <a:p>
            <a:pPr algn="l"/>
            <a:r>
              <a:rPr lang="en-US" i="0" dirty="0" err="1">
                <a:solidFill>
                  <a:srgbClr val="333333"/>
                </a:solidFill>
                <a:effectLst/>
              </a:rPr>
              <a:t>Number_of_Beds</a:t>
            </a:r>
            <a:r>
              <a:rPr lang="en-US" i="0" dirty="0">
                <a:solidFill>
                  <a:srgbClr val="333333"/>
                </a:solidFill>
                <a:effectLst/>
              </a:rPr>
              <a:t> (5.97) and </a:t>
            </a:r>
            <a:r>
              <a:rPr lang="en-US" i="0" dirty="0" err="1">
                <a:solidFill>
                  <a:srgbClr val="333333"/>
                </a:solidFill>
                <a:effectLst/>
              </a:rPr>
              <a:t>Avg_Daily_Census</a:t>
            </a:r>
            <a:r>
              <a:rPr lang="en-US" i="0" dirty="0">
                <a:solidFill>
                  <a:srgbClr val="333333"/>
                </a:solidFill>
                <a:effectLst/>
              </a:rPr>
              <a:t> (5.85) have the highest VIF values, suggesting potential </a:t>
            </a:r>
          </a:p>
          <a:p>
            <a:pPr algn="l"/>
            <a:r>
              <a:rPr lang="en-US" i="0" dirty="0">
                <a:solidFill>
                  <a:srgbClr val="333333"/>
                </a:solidFill>
                <a:effectLst/>
              </a:rPr>
              <a:t>multicollinearity issues with these variables.</a:t>
            </a:r>
          </a:p>
        </p:txBody>
      </p:sp>
    </p:spTree>
    <p:extLst>
      <p:ext uri="{BB962C8B-B14F-4D97-AF65-F5344CB8AC3E}">
        <p14:creationId xmlns:p14="http://schemas.microsoft.com/office/powerpoint/2010/main" val="237508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CF9E6F-8310-2A69-A985-7D9F40EB0DCC}"/>
            </a:ext>
          </a:extLst>
        </p:cNvPr>
        <p:cNvGrpSpPr/>
        <p:nvPr/>
      </p:nvGrpSpPr>
      <p:grpSpPr>
        <a:xfrm>
          <a:off x="0" y="0"/>
          <a:ext cx="0" cy="0"/>
          <a:chOff x="0" y="0"/>
          <a:chExt cx="0" cy="0"/>
        </a:xfrm>
      </p:grpSpPr>
      <p:sp>
        <p:nvSpPr>
          <p:cNvPr id="74" name="Rectangle 73">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7CC78-9764-1DEE-E632-017A550F8B3E}"/>
              </a:ext>
            </a:extLst>
          </p:cNvPr>
          <p:cNvSpPr>
            <a:spLocks noGrp="1"/>
          </p:cNvSpPr>
          <p:nvPr>
            <p:ph type="title"/>
          </p:nvPr>
        </p:nvSpPr>
        <p:spPr>
          <a:xfrm>
            <a:off x="798257" y="637523"/>
            <a:ext cx="3608896" cy="1690993"/>
          </a:xfrm>
        </p:spPr>
        <p:txBody>
          <a:bodyPr vert="horz" lIns="91440" tIns="45720" rIns="91440" bIns="45720" rtlCol="0" anchor="b">
            <a:normAutofit/>
          </a:bodyPr>
          <a:lstStyle/>
          <a:p>
            <a:r>
              <a:rPr lang="en-US" sz="2800" kern="1200">
                <a:solidFill>
                  <a:srgbClr val="FFFFFF"/>
                </a:solidFill>
                <a:latin typeface="+mj-lt"/>
                <a:ea typeface="+mj-ea"/>
                <a:cs typeface="+mj-cs"/>
              </a:rPr>
              <a:t>Relationship between numerical explanatory variables and response variable</a:t>
            </a:r>
          </a:p>
        </p:txBody>
      </p:sp>
      <p:pic>
        <p:nvPicPr>
          <p:cNvPr id="4" name="Picture 3" descr="A graph of infection risk and risk&#10;&#10;Description automatically generated with medium confidence">
            <a:extLst>
              <a:ext uri="{FF2B5EF4-FFF2-40B4-BE49-F238E27FC236}">
                <a16:creationId xmlns:a16="http://schemas.microsoft.com/office/drawing/2014/main" id="{D7EACF66-93E5-A654-9D3A-9DF26D4124E4}"/>
              </a:ext>
            </a:extLst>
          </p:cNvPr>
          <p:cNvPicPr>
            <a:picLocks noChangeAspect="1"/>
          </p:cNvPicPr>
          <p:nvPr/>
        </p:nvPicPr>
        <p:blipFill>
          <a:blip r:embed="rId3"/>
          <a:stretch>
            <a:fillRect/>
          </a:stretch>
        </p:blipFill>
        <p:spPr>
          <a:xfrm>
            <a:off x="5265540" y="325905"/>
            <a:ext cx="2990118" cy="1853873"/>
          </a:xfrm>
          <a:prstGeom prst="rect">
            <a:avLst/>
          </a:prstGeom>
        </p:spPr>
      </p:pic>
      <p:pic>
        <p:nvPicPr>
          <p:cNvPr id="9" name="Picture 8" descr="A graph showing a line of growth&#10;&#10;Description automatically generated with medium confidence">
            <a:extLst>
              <a:ext uri="{FF2B5EF4-FFF2-40B4-BE49-F238E27FC236}">
                <a16:creationId xmlns:a16="http://schemas.microsoft.com/office/drawing/2014/main" id="{1D7EEAB1-0642-DFC1-D689-09C7C6426E45}"/>
              </a:ext>
            </a:extLst>
          </p:cNvPr>
          <p:cNvPicPr>
            <a:picLocks noChangeAspect="1"/>
          </p:cNvPicPr>
          <p:nvPr/>
        </p:nvPicPr>
        <p:blipFill>
          <a:blip r:embed="rId4"/>
          <a:stretch>
            <a:fillRect/>
          </a:stretch>
        </p:blipFill>
        <p:spPr>
          <a:xfrm>
            <a:off x="8798236" y="325905"/>
            <a:ext cx="2966198" cy="1853874"/>
          </a:xfrm>
          <a:prstGeom prst="rect">
            <a:avLst/>
          </a:prstGeom>
        </p:spPr>
      </p:pic>
      <p:sp>
        <p:nvSpPr>
          <p:cNvPr id="17" name="TextBox 16">
            <a:extLst>
              <a:ext uri="{FF2B5EF4-FFF2-40B4-BE49-F238E27FC236}">
                <a16:creationId xmlns:a16="http://schemas.microsoft.com/office/drawing/2014/main" id="{115E7BB0-325F-1759-C7C4-3D44970CF780}"/>
              </a:ext>
            </a:extLst>
          </p:cNvPr>
          <p:cNvSpPr txBox="1"/>
          <p:nvPr/>
        </p:nvSpPr>
        <p:spPr>
          <a:xfrm>
            <a:off x="798256" y="2474260"/>
            <a:ext cx="3607930" cy="36771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rgbClr val="FFFFFF"/>
                </a:solidFill>
              </a:rPr>
              <a:t>None of the numerical explanatory variables have clear linear relationship with length of stay. </a:t>
            </a:r>
          </a:p>
          <a:p>
            <a:pPr marL="285750" indent="-228600">
              <a:lnSpc>
                <a:spcPct val="90000"/>
              </a:lnSpc>
              <a:spcAft>
                <a:spcPts val="600"/>
              </a:spcAft>
              <a:buFont typeface="Arial" panose="020B0604020202020204" pitchFamily="34" charset="0"/>
              <a:buChar char="•"/>
            </a:pPr>
            <a:r>
              <a:rPr lang="en-US" sz="1700">
                <a:solidFill>
                  <a:srgbClr val="FFFFFF"/>
                </a:solidFill>
              </a:rPr>
              <a:t>Infection Risk, Number of Beds and Routine Chest X ray variables have moderate linear positive trend with length of stay.</a:t>
            </a:r>
          </a:p>
          <a:p>
            <a:pPr marL="285750" indent="-228600">
              <a:lnSpc>
                <a:spcPct val="90000"/>
              </a:lnSpc>
              <a:spcAft>
                <a:spcPts val="600"/>
              </a:spcAft>
              <a:buFont typeface="Arial" panose="020B0604020202020204" pitchFamily="34" charset="0"/>
              <a:buChar char="•"/>
            </a:pPr>
            <a:r>
              <a:rPr lang="en-US" sz="1700">
                <a:solidFill>
                  <a:srgbClr val="FFFFFF"/>
                </a:solidFill>
              </a:rPr>
              <a:t>Age, Routine Culturing Ration and Available facilities have weak or unclear linear relationships with length of stay</a:t>
            </a:r>
          </a:p>
        </p:txBody>
      </p:sp>
      <p:pic>
        <p:nvPicPr>
          <p:cNvPr id="3" name="Picture 2" descr="A graph with black dots and blue line&#10;&#10;Description automatically generated">
            <a:extLst>
              <a:ext uri="{FF2B5EF4-FFF2-40B4-BE49-F238E27FC236}">
                <a16:creationId xmlns:a16="http://schemas.microsoft.com/office/drawing/2014/main" id="{2BB00B2C-0537-4D5F-E8B8-BE62E7A71D1C}"/>
              </a:ext>
            </a:extLst>
          </p:cNvPr>
          <p:cNvPicPr>
            <a:picLocks noChangeAspect="1"/>
          </p:cNvPicPr>
          <p:nvPr/>
        </p:nvPicPr>
        <p:blipFill>
          <a:blip r:embed="rId5"/>
          <a:stretch>
            <a:fillRect/>
          </a:stretch>
        </p:blipFill>
        <p:spPr>
          <a:xfrm>
            <a:off x="5273055" y="2503952"/>
            <a:ext cx="2984027" cy="1850097"/>
          </a:xfrm>
          <a:prstGeom prst="rect">
            <a:avLst/>
          </a:prstGeom>
        </p:spPr>
      </p:pic>
      <p:pic>
        <p:nvPicPr>
          <p:cNvPr id="13" name="Picture 12" descr="A graph showing a number of bed size&#10;&#10;Description automatically generated">
            <a:extLst>
              <a:ext uri="{FF2B5EF4-FFF2-40B4-BE49-F238E27FC236}">
                <a16:creationId xmlns:a16="http://schemas.microsoft.com/office/drawing/2014/main" id="{37840DF0-AF4C-5000-A028-1F3635CDD13C}"/>
              </a:ext>
            </a:extLst>
          </p:cNvPr>
          <p:cNvPicPr>
            <a:picLocks noChangeAspect="1"/>
          </p:cNvPicPr>
          <p:nvPr/>
        </p:nvPicPr>
        <p:blipFill>
          <a:blip r:embed="rId6"/>
          <a:stretch>
            <a:fillRect/>
          </a:stretch>
        </p:blipFill>
        <p:spPr>
          <a:xfrm>
            <a:off x="8814803" y="2503952"/>
            <a:ext cx="2960155" cy="1850097"/>
          </a:xfrm>
          <a:prstGeom prst="rect">
            <a:avLst/>
          </a:prstGeom>
        </p:spPr>
      </p:pic>
      <p:pic>
        <p:nvPicPr>
          <p:cNvPr id="11" name="Picture 10" descr="A graph with black dots and a blue line&#10;&#10;Description automatically generated">
            <a:extLst>
              <a:ext uri="{FF2B5EF4-FFF2-40B4-BE49-F238E27FC236}">
                <a16:creationId xmlns:a16="http://schemas.microsoft.com/office/drawing/2014/main" id="{5F969589-A21C-2675-5566-E04EFECF22C1}"/>
              </a:ext>
            </a:extLst>
          </p:cNvPr>
          <p:cNvPicPr>
            <a:picLocks noChangeAspect="1"/>
          </p:cNvPicPr>
          <p:nvPr/>
        </p:nvPicPr>
        <p:blipFill>
          <a:blip r:embed="rId7"/>
          <a:stretch>
            <a:fillRect/>
          </a:stretch>
        </p:blipFill>
        <p:spPr>
          <a:xfrm>
            <a:off x="5267785" y="4644984"/>
            <a:ext cx="3002973" cy="1869351"/>
          </a:xfrm>
          <a:prstGeom prst="rect">
            <a:avLst/>
          </a:prstGeom>
        </p:spPr>
      </p:pic>
      <p:pic>
        <p:nvPicPr>
          <p:cNvPr id="15" name="Picture 14" descr="A graph with black dots and blue line&#10;&#10;Description automatically generated">
            <a:extLst>
              <a:ext uri="{FF2B5EF4-FFF2-40B4-BE49-F238E27FC236}">
                <a16:creationId xmlns:a16="http://schemas.microsoft.com/office/drawing/2014/main" id="{02F23BF6-2FB2-55D3-6CB5-616DF6DB95A7}"/>
              </a:ext>
            </a:extLst>
          </p:cNvPr>
          <p:cNvPicPr>
            <a:picLocks noChangeAspect="1"/>
          </p:cNvPicPr>
          <p:nvPr/>
        </p:nvPicPr>
        <p:blipFill>
          <a:blip r:embed="rId8"/>
          <a:stretch>
            <a:fillRect/>
          </a:stretch>
        </p:blipFill>
        <p:spPr>
          <a:xfrm>
            <a:off x="8784512" y="4649694"/>
            <a:ext cx="2993646" cy="1878513"/>
          </a:xfrm>
          <a:prstGeom prst="rect">
            <a:avLst/>
          </a:prstGeom>
        </p:spPr>
      </p:pic>
    </p:spTree>
    <p:extLst>
      <p:ext uri="{BB962C8B-B14F-4D97-AF65-F5344CB8AC3E}">
        <p14:creationId xmlns:p14="http://schemas.microsoft.com/office/powerpoint/2010/main" val="235664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B3A458-DF75-F6E8-2B00-61A239FCD1AE}"/>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519C941-15D2-F5E1-EDEC-D4649507C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904C233-8A5B-2DAE-7882-15CA932B8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C4B1547-BBCF-0273-A49D-77832256E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1399ABE-0C00-9FEB-80C6-B8DA00DD3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76472F-B136-67E4-937B-A9DFD68C1F4B}"/>
              </a:ext>
            </a:extLst>
          </p:cNvPr>
          <p:cNvSpPr>
            <a:spLocks noGrp="1"/>
          </p:cNvSpPr>
          <p:nvPr>
            <p:ph type="title"/>
          </p:nvPr>
        </p:nvSpPr>
        <p:spPr>
          <a:xfrm>
            <a:off x="1236944" y="296792"/>
            <a:ext cx="9718111" cy="1576446"/>
          </a:xfrm>
        </p:spPr>
        <p:txBody>
          <a:bodyPr anchor="ctr">
            <a:normAutofit/>
          </a:bodyPr>
          <a:lstStyle/>
          <a:p>
            <a:r>
              <a:rPr lang="en-US" sz="4000" dirty="0">
                <a:solidFill>
                  <a:srgbClr val="FFFFFF"/>
                </a:solidFill>
              </a:rPr>
              <a:t>Impact of Categorical Variables</a:t>
            </a:r>
          </a:p>
        </p:txBody>
      </p:sp>
      <p:pic>
        <p:nvPicPr>
          <p:cNvPr id="4" name="Picture 3">
            <a:extLst>
              <a:ext uri="{FF2B5EF4-FFF2-40B4-BE49-F238E27FC236}">
                <a16:creationId xmlns:a16="http://schemas.microsoft.com/office/drawing/2014/main" id="{82EAF98A-6D5C-E2C7-56A4-635F3C4EC383}"/>
              </a:ext>
            </a:extLst>
          </p:cNvPr>
          <p:cNvPicPr>
            <a:picLocks noChangeAspect="1"/>
          </p:cNvPicPr>
          <p:nvPr/>
        </p:nvPicPr>
        <p:blipFill>
          <a:blip r:embed="rId3"/>
          <a:stretch>
            <a:fillRect/>
          </a:stretch>
        </p:blipFill>
        <p:spPr>
          <a:xfrm>
            <a:off x="502719" y="2369097"/>
            <a:ext cx="4943669" cy="3091533"/>
          </a:xfrm>
          <a:prstGeom prst="rect">
            <a:avLst/>
          </a:prstGeom>
        </p:spPr>
      </p:pic>
      <p:pic>
        <p:nvPicPr>
          <p:cNvPr id="5" name="Picture 4">
            <a:extLst>
              <a:ext uri="{FF2B5EF4-FFF2-40B4-BE49-F238E27FC236}">
                <a16:creationId xmlns:a16="http://schemas.microsoft.com/office/drawing/2014/main" id="{F5FEE752-FA15-2077-A9B5-B519D394D5A7}"/>
              </a:ext>
            </a:extLst>
          </p:cNvPr>
          <p:cNvPicPr>
            <a:picLocks noChangeAspect="1"/>
          </p:cNvPicPr>
          <p:nvPr/>
        </p:nvPicPr>
        <p:blipFill>
          <a:blip r:embed="rId4"/>
          <a:stretch>
            <a:fillRect/>
          </a:stretch>
        </p:blipFill>
        <p:spPr>
          <a:xfrm>
            <a:off x="6228312" y="2358720"/>
            <a:ext cx="4943669" cy="3101910"/>
          </a:xfrm>
          <a:prstGeom prst="rect">
            <a:avLst/>
          </a:prstGeom>
        </p:spPr>
      </p:pic>
      <p:sp>
        <p:nvSpPr>
          <p:cNvPr id="6" name="TextBox 5">
            <a:extLst>
              <a:ext uri="{FF2B5EF4-FFF2-40B4-BE49-F238E27FC236}">
                <a16:creationId xmlns:a16="http://schemas.microsoft.com/office/drawing/2014/main" id="{638A311F-927E-1807-25DC-1B1854229873}"/>
              </a:ext>
            </a:extLst>
          </p:cNvPr>
          <p:cNvSpPr txBox="1"/>
          <p:nvPr/>
        </p:nvSpPr>
        <p:spPr>
          <a:xfrm>
            <a:off x="502719" y="5775649"/>
            <a:ext cx="4943669" cy="584775"/>
          </a:xfrm>
          <a:prstGeom prst="rect">
            <a:avLst/>
          </a:prstGeom>
          <a:noFill/>
        </p:spPr>
        <p:txBody>
          <a:bodyPr wrap="square" rtlCol="0">
            <a:spAutoFit/>
          </a:bodyPr>
          <a:lstStyle/>
          <a:p>
            <a:r>
              <a:rPr lang="en-US" sz="1600" dirty="0"/>
              <a:t>The Northeast region has longer hospital stays, whereas the West has shorter and less variable stays.</a:t>
            </a:r>
          </a:p>
        </p:txBody>
      </p:sp>
      <p:sp>
        <p:nvSpPr>
          <p:cNvPr id="7" name="TextBox 6">
            <a:extLst>
              <a:ext uri="{FF2B5EF4-FFF2-40B4-BE49-F238E27FC236}">
                <a16:creationId xmlns:a16="http://schemas.microsoft.com/office/drawing/2014/main" id="{3FEF7C9D-ACAC-D7E5-CE2D-1E32B741D8F2}"/>
              </a:ext>
            </a:extLst>
          </p:cNvPr>
          <p:cNvSpPr txBox="1"/>
          <p:nvPr/>
        </p:nvSpPr>
        <p:spPr>
          <a:xfrm>
            <a:off x="6228312" y="5676862"/>
            <a:ext cx="4943669" cy="1077218"/>
          </a:xfrm>
          <a:prstGeom prst="rect">
            <a:avLst/>
          </a:prstGeom>
          <a:noFill/>
        </p:spPr>
        <p:txBody>
          <a:bodyPr wrap="square" rtlCol="0">
            <a:spAutoFit/>
          </a:bodyPr>
          <a:lstStyle/>
          <a:p>
            <a:r>
              <a:rPr lang="en-US" sz="1600" dirty="0"/>
              <a:t>Medical school-affiliated hospitals have slightly longer, and more variable hospital stays, possibly due to differences in care practices often found in teaching hospitals.</a:t>
            </a:r>
          </a:p>
        </p:txBody>
      </p:sp>
    </p:spTree>
    <p:extLst>
      <p:ext uri="{BB962C8B-B14F-4D97-AF65-F5344CB8AC3E}">
        <p14:creationId xmlns:p14="http://schemas.microsoft.com/office/powerpoint/2010/main" val="3934221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9|0.4|20.5|0.4"/>
</p:tagLst>
</file>

<file path=ppt/tags/tag10.xml><?xml version="1.0" encoding="utf-8"?>
<p:tagLst xmlns:a="http://schemas.openxmlformats.org/drawingml/2006/main" xmlns:r="http://schemas.openxmlformats.org/officeDocument/2006/relationships" xmlns:p="http://schemas.openxmlformats.org/presentationml/2006/main">
  <p:tag name="TIMING" val="|0.5|12.4|13.5"/>
</p:tagLst>
</file>

<file path=ppt/tags/tag11.xml><?xml version="1.0" encoding="utf-8"?>
<p:tagLst xmlns:a="http://schemas.openxmlformats.org/drawingml/2006/main" xmlns:r="http://schemas.openxmlformats.org/officeDocument/2006/relationships" xmlns:p="http://schemas.openxmlformats.org/presentationml/2006/main">
  <p:tag name="TIMING" val="|6.2|9.3"/>
</p:tagLst>
</file>

<file path=ppt/tags/tag12.xml><?xml version="1.0" encoding="utf-8"?>
<p:tagLst xmlns:a="http://schemas.openxmlformats.org/drawingml/2006/main" xmlns:r="http://schemas.openxmlformats.org/officeDocument/2006/relationships" xmlns:p="http://schemas.openxmlformats.org/presentationml/2006/main">
  <p:tag name="TIMING" val="|6.2|9.3"/>
</p:tagLst>
</file>

<file path=ppt/tags/tag13.xml><?xml version="1.0" encoding="utf-8"?>
<p:tagLst xmlns:a="http://schemas.openxmlformats.org/drawingml/2006/main" xmlns:r="http://schemas.openxmlformats.org/officeDocument/2006/relationships" xmlns:p="http://schemas.openxmlformats.org/presentationml/2006/main">
  <p:tag name="TIMING" val="|6.2|9.3"/>
</p:tagLst>
</file>

<file path=ppt/tags/tag14.xml><?xml version="1.0" encoding="utf-8"?>
<p:tagLst xmlns:a="http://schemas.openxmlformats.org/drawingml/2006/main" xmlns:r="http://schemas.openxmlformats.org/officeDocument/2006/relationships" xmlns:p="http://schemas.openxmlformats.org/presentationml/2006/main">
  <p:tag name="TIMING" val="|6.2|9.3"/>
</p:tagLst>
</file>

<file path=ppt/tags/tag2.xml><?xml version="1.0" encoding="utf-8"?>
<p:tagLst xmlns:a="http://schemas.openxmlformats.org/drawingml/2006/main" xmlns:r="http://schemas.openxmlformats.org/officeDocument/2006/relationships" xmlns:p="http://schemas.openxmlformats.org/presentationml/2006/main">
  <p:tag name="TIMING" val="|0.9|0.4|20.5|0.4"/>
</p:tagLst>
</file>

<file path=ppt/tags/tag3.xml><?xml version="1.0" encoding="utf-8"?>
<p:tagLst xmlns:a="http://schemas.openxmlformats.org/drawingml/2006/main" xmlns:r="http://schemas.openxmlformats.org/officeDocument/2006/relationships" xmlns:p="http://schemas.openxmlformats.org/presentationml/2006/main">
  <p:tag name="TIMING" val="|0.5|12.4|13.5"/>
</p:tagLst>
</file>

<file path=ppt/tags/tag4.xml><?xml version="1.0" encoding="utf-8"?>
<p:tagLst xmlns:a="http://schemas.openxmlformats.org/drawingml/2006/main" xmlns:r="http://schemas.openxmlformats.org/officeDocument/2006/relationships" xmlns:p="http://schemas.openxmlformats.org/presentationml/2006/main">
  <p:tag name="TIMING" val="|6.2|9.3"/>
</p:tagLst>
</file>

<file path=ppt/tags/tag5.xml><?xml version="1.0" encoding="utf-8"?>
<p:tagLst xmlns:a="http://schemas.openxmlformats.org/drawingml/2006/main" xmlns:r="http://schemas.openxmlformats.org/officeDocument/2006/relationships" xmlns:p="http://schemas.openxmlformats.org/presentationml/2006/main">
  <p:tag name="TIMING" val="|6.2|9.3"/>
</p:tagLst>
</file>

<file path=ppt/tags/tag6.xml><?xml version="1.0" encoding="utf-8"?>
<p:tagLst xmlns:a="http://schemas.openxmlformats.org/drawingml/2006/main" xmlns:r="http://schemas.openxmlformats.org/officeDocument/2006/relationships" xmlns:p="http://schemas.openxmlformats.org/presentationml/2006/main">
  <p:tag name="TIMING" val="|6.2|9.3"/>
</p:tagLst>
</file>

<file path=ppt/tags/tag7.xml><?xml version="1.0" encoding="utf-8"?>
<p:tagLst xmlns:a="http://schemas.openxmlformats.org/drawingml/2006/main" xmlns:r="http://schemas.openxmlformats.org/officeDocument/2006/relationships" xmlns:p="http://schemas.openxmlformats.org/presentationml/2006/main">
  <p:tag name="TIMING" val="|6.2|9.3"/>
</p:tagLst>
</file>

<file path=ppt/tags/tag8.xml><?xml version="1.0" encoding="utf-8"?>
<p:tagLst xmlns:a="http://schemas.openxmlformats.org/drawingml/2006/main" xmlns:r="http://schemas.openxmlformats.org/officeDocument/2006/relationships" xmlns:p="http://schemas.openxmlformats.org/presentationml/2006/main">
  <p:tag name="TIMING" val="|6.2|9.3"/>
</p:tagLst>
</file>

<file path=ppt/tags/tag9.xml><?xml version="1.0" encoding="utf-8"?>
<p:tagLst xmlns:a="http://schemas.openxmlformats.org/drawingml/2006/main" xmlns:r="http://schemas.openxmlformats.org/officeDocument/2006/relationships" xmlns:p="http://schemas.openxmlformats.org/presentationml/2006/main">
  <p:tag name="TIMING" val="|6.2|9.3"/>
</p:tagLst>
</file>

<file path=ppt/theme/theme1.xml><?xml version="1.0" encoding="utf-8"?>
<a:theme xmlns:a="http://schemas.openxmlformats.org/drawingml/2006/main" name="Office Theme">
  <a:themeElements>
    <a:clrScheme name="Custom 1">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2015</TotalTime>
  <Words>1367</Words>
  <Application>Microsoft Macintosh PowerPoint</Application>
  <PresentationFormat>Widescreen</PresentationFormat>
  <Paragraphs>178</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Cambria Math</vt:lpstr>
      <vt:lpstr>Office Theme</vt:lpstr>
      <vt:lpstr>Hospitalization Stays Prediction</vt:lpstr>
      <vt:lpstr>Project Objectives</vt:lpstr>
      <vt:lpstr>Data Description</vt:lpstr>
      <vt:lpstr>Exploratory Data Analysis</vt:lpstr>
      <vt:lpstr>Questions of Interest</vt:lpstr>
      <vt:lpstr>Correlation Analysis</vt:lpstr>
      <vt:lpstr>Multicollinearity</vt:lpstr>
      <vt:lpstr>Relationship between numerical explanatory variables and response variable</vt:lpstr>
      <vt:lpstr>Impact of Categorical Variables</vt:lpstr>
      <vt:lpstr>Objective 1</vt:lpstr>
      <vt:lpstr>Approach</vt:lpstr>
      <vt:lpstr>Feature Selection by Lasso Regression</vt:lpstr>
      <vt:lpstr>MLR Model</vt:lpstr>
      <vt:lpstr>Assumptions Validation</vt:lpstr>
      <vt:lpstr>Applying Transformations</vt:lpstr>
      <vt:lpstr>Assumptions Validation after Transformation</vt:lpstr>
      <vt:lpstr>Analysis using the fitted model after transformation </vt:lpstr>
      <vt:lpstr>Objective 2</vt:lpstr>
      <vt:lpstr>Approach</vt:lpstr>
      <vt:lpstr>Model 1 – MLR without Complexity</vt:lpstr>
      <vt:lpstr>Model 2 – MLR with Complexity</vt:lpstr>
      <vt:lpstr>Model 3 – Non-Parametric Model</vt:lpstr>
      <vt:lpstr>Comparison of Models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Turnover - A Case Study</dc:title>
  <dc:creator>Karthikeyan Radhakrishnan</dc:creator>
  <cp:lastModifiedBy>Karthikeyan Radhakrishnan</cp:lastModifiedBy>
  <cp:revision>3</cp:revision>
  <dcterms:created xsi:type="dcterms:W3CDTF">2024-06-30T18:03:06Z</dcterms:created>
  <dcterms:modified xsi:type="dcterms:W3CDTF">2024-09-28T05:34:47Z</dcterms:modified>
</cp:coreProperties>
</file>