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1.xml" ContentType="application/vnd.openxmlformats-officedocument.presentationml.tags+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8" r:id="rId3"/>
    <p:sldId id="291" r:id="rId4"/>
    <p:sldId id="276" r:id="rId5"/>
    <p:sldId id="292" r:id="rId6"/>
    <p:sldId id="293" r:id="rId7"/>
    <p:sldId id="295" r:id="rId8"/>
    <p:sldId id="294" r:id="rId9"/>
    <p:sldId id="296" r:id="rId10"/>
    <p:sldId id="297" r:id="rId11"/>
    <p:sldId id="298" r:id="rId12"/>
    <p:sldId id="273" r:id="rId13"/>
    <p:sldId id="299" r:id="rId14"/>
    <p:sldId id="300" r:id="rId15"/>
    <p:sldId id="301" r:id="rId16"/>
    <p:sldId id="302" r:id="rId17"/>
    <p:sldId id="303" r:id="rId18"/>
    <p:sldId id="304" r:id="rId19"/>
    <p:sldId id="305" r:id="rId20"/>
    <p:sldId id="306" r:id="rId21"/>
    <p:sldId id="307" r:id="rId22"/>
    <p:sldId id="319" r:id="rId23"/>
    <p:sldId id="308" r:id="rId24"/>
    <p:sldId id="311" r:id="rId25"/>
    <p:sldId id="318" r:id="rId26"/>
    <p:sldId id="310" r:id="rId27"/>
    <p:sldId id="316" r:id="rId28"/>
    <p:sldId id="317" r:id="rId29"/>
    <p:sldId id="314" r:id="rId30"/>
    <p:sldId id="315" r:id="rId31"/>
    <p:sldId id="320" r:id="rId32"/>
    <p:sldId id="3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A858C-2FA4-AC42-9C11-6849422DBCAC}" v="2075" dt="2024-09-28T05:34:21.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4" autoAdjust="0"/>
    <p:restoredTop sz="87099" autoAdjust="0"/>
  </p:normalViewPr>
  <p:slideViewPr>
    <p:cSldViewPr snapToGrid="0">
      <p:cViewPr varScale="1">
        <p:scale>
          <a:sx n="135" d="100"/>
          <a:sy n="135"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F48F8-F649-4C06-A068-A9A7BD006DEC}"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459F1CE2-CAC5-48D0-AB81-8158A474C55C}">
      <dgm:prSet custT="1"/>
      <dgm:spPr/>
      <dgm:t>
        <a:bodyPr/>
        <a:lstStyle/>
        <a:p>
          <a:r>
            <a:rPr lang="en-US" sz="2500" dirty="0">
              <a:solidFill>
                <a:srgbClr val="7030A0"/>
              </a:solidFill>
            </a:rPr>
            <a:t>Objective 1</a:t>
          </a:r>
        </a:p>
        <a:p>
          <a:r>
            <a:rPr lang="en-US" sz="2000" dirty="0"/>
            <a:t>Produce a regression model to verify whether infection risk and associated factors have an impact on a patient’s length of stay even after accounting for other variables. </a:t>
          </a:r>
        </a:p>
      </dgm:t>
    </dgm:pt>
    <dgm:pt modelId="{A5D2AEE0-ECC2-4B80-90F5-B5F8ED33C787}" type="parTrans" cxnId="{FDCF1550-CEC8-4DB1-9FA3-77094503FF5C}">
      <dgm:prSet/>
      <dgm:spPr/>
      <dgm:t>
        <a:bodyPr/>
        <a:lstStyle/>
        <a:p>
          <a:endParaRPr lang="en-US"/>
        </a:p>
      </dgm:t>
    </dgm:pt>
    <dgm:pt modelId="{0C0F2D8D-6392-4999-94F1-3E72283C244E}" type="sibTrans" cxnId="{FDCF1550-CEC8-4DB1-9FA3-77094503FF5C}">
      <dgm:prSet/>
      <dgm:spPr/>
      <dgm:t>
        <a:bodyPr/>
        <a:lstStyle/>
        <a:p>
          <a:endParaRPr lang="en-US"/>
        </a:p>
      </dgm:t>
    </dgm:pt>
    <dgm:pt modelId="{0ABC8DE8-F41B-402D-8D2E-25D89AFB76D8}">
      <dgm:prSet custT="1"/>
      <dgm:spPr/>
      <dgm:t>
        <a:bodyPr/>
        <a:lstStyle/>
        <a:p>
          <a:r>
            <a:rPr lang="en-US" sz="2100" dirty="0">
              <a:solidFill>
                <a:srgbClr val="7030A0"/>
              </a:solidFill>
            </a:rPr>
            <a:t>Objective 2</a:t>
          </a:r>
        </a:p>
        <a:p>
          <a:r>
            <a:rPr lang="en-US" sz="2000" dirty="0"/>
            <a:t>Fit additional models to predict length of hospital stay and provide recommendation on which model would be the best to predict future patient’s hospital stays. </a:t>
          </a:r>
        </a:p>
        <a:p>
          <a:r>
            <a:rPr lang="en-US" sz="2000" dirty="0"/>
            <a:t>(At least one MLR with added complexity and another non-Parametric model) </a:t>
          </a:r>
        </a:p>
      </dgm:t>
    </dgm:pt>
    <dgm:pt modelId="{800F768D-414B-4E1C-9A36-34800D5BFAD8}" type="parTrans" cxnId="{50E2414D-D0B0-4F85-BAB8-0832675A19E7}">
      <dgm:prSet/>
      <dgm:spPr/>
      <dgm:t>
        <a:bodyPr/>
        <a:lstStyle/>
        <a:p>
          <a:endParaRPr lang="en-US"/>
        </a:p>
      </dgm:t>
    </dgm:pt>
    <dgm:pt modelId="{C359D11D-6273-443D-841F-160485C99DEC}" type="sibTrans" cxnId="{50E2414D-D0B0-4F85-BAB8-0832675A19E7}">
      <dgm:prSet/>
      <dgm:spPr/>
      <dgm:t>
        <a:bodyPr/>
        <a:lstStyle/>
        <a:p>
          <a:endParaRPr lang="en-US"/>
        </a:p>
      </dgm:t>
    </dgm:pt>
    <dgm:pt modelId="{19D29802-CC29-0A47-806F-E2872B393DB4}" type="pres">
      <dgm:prSet presAssocID="{3CCF48F8-F649-4C06-A068-A9A7BD006DEC}" presName="hierChild1" presStyleCnt="0">
        <dgm:presLayoutVars>
          <dgm:chPref val="1"/>
          <dgm:dir/>
          <dgm:animOne val="branch"/>
          <dgm:animLvl val="lvl"/>
          <dgm:resizeHandles/>
        </dgm:presLayoutVars>
      </dgm:prSet>
      <dgm:spPr/>
    </dgm:pt>
    <dgm:pt modelId="{8E548ABC-EA28-CB41-BD0F-411E83F82472}" type="pres">
      <dgm:prSet presAssocID="{459F1CE2-CAC5-48D0-AB81-8158A474C55C}" presName="hierRoot1" presStyleCnt="0"/>
      <dgm:spPr/>
    </dgm:pt>
    <dgm:pt modelId="{DC33B4B1-9511-9542-A6D7-E4130BE2EF47}" type="pres">
      <dgm:prSet presAssocID="{459F1CE2-CAC5-48D0-AB81-8158A474C55C}" presName="composite" presStyleCnt="0"/>
      <dgm:spPr/>
    </dgm:pt>
    <dgm:pt modelId="{B7D8DE53-80F1-8548-8E43-FA3034A7DBB7}" type="pres">
      <dgm:prSet presAssocID="{459F1CE2-CAC5-48D0-AB81-8158A474C55C}" presName="background" presStyleLbl="node0" presStyleIdx="0" presStyleCnt="2"/>
      <dgm:spPr/>
    </dgm:pt>
    <dgm:pt modelId="{20AB1B59-027E-9541-B4F9-39395DAE7B1A}" type="pres">
      <dgm:prSet presAssocID="{459F1CE2-CAC5-48D0-AB81-8158A474C55C}" presName="text" presStyleLbl="fgAcc0" presStyleIdx="0" presStyleCnt="2">
        <dgm:presLayoutVars>
          <dgm:chPref val="3"/>
        </dgm:presLayoutVars>
      </dgm:prSet>
      <dgm:spPr/>
    </dgm:pt>
    <dgm:pt modelId="{DAF6C7AF-80C9-AF42-B11E-4F54DA8E9557}" type="pres">
      <dgm:prSet presAssocID="{459F1CE2-CAC5-48D0-AB81-8158A474C55C}" presName="hierChild2" presStyleCnt="0"/>
      <dgm:spPr/>
    </dgm:pt>
    <dgm:pt modelId="{FA0BB6D3-A1EF-464E-967A-583AE270C6C8}" type="pres">
      <dgm:prSet presAssocID="{0ABC8DE8-F41B-402D-8D2E-25D89AFB76D8}" presName="hierRoot1" presStyleCnt="0"/>
      <dgm:spPr/>
    </dgm:pt>
    <dgm:pt modelId="{DAAF6FED-0248-5A49-AE59-44F4471E1DAE}" type="pres">
      <dgm:prSet presAssocID="{0ABC8DE8-F41B-402D-8D2E-25D89AFB76D8}" presName="composite" presStyleCnt="0"/>
      <dgm:spPr/>
    </dgm:pt>
    <dgm:pt modelId="{82A4F6BB-1EBC-4545-A9DB-57821259C53A}" type="pres">
      <dgm:prSet presAssocID="{0ABC8DE8-F41B-402D-8D2E-25D89AFB76D8}" presName="background" presStyleLbl="node0" presStyleIdx="1" presStyleCnt="2"/>
      <dgm:spPr/>
    </dgm:pt>
    <dgm:pt modelId="{A42DA562-AD0D-8E42-9A08-22549EE97CD4}" type="pres">
      <dgm:prSet presAssocID="{0ABC8DE8-F41B-402D-8D2E-25D89AFB76D8}" presName="text" presStyleLbl="fgAcc0" presStyleIdx="1" presStyleCnt="2">
        <dgm:presLayoutVars>
          <dgm:chPref val="3"/>
        </dgm:presLayoutVars>
      </dgm:prSet>
      <dgm:spPr/>
    </dgm:pt>
    <dgm:pt modelId="{DBDB8122-1DED-F94A-8206-90D3736F2F9F}" type="pres">
      <dgm:prSet presAssocID="{0ABC8DE8-F41B-402D-8D2E-25D89AFB76D8}" presName="hierChild2" presStyleCnt="0"/>
      <dgm:spPr/>
    </dgm:pt>
  </dgm:ptLst>
  <dgm:cxnLst>
    <dgm:cxn modelId="{A6442505-E72D-AB4A-8A58-12B14E229B57}" type="presOf" srcId="{3CCF48F8-F649-4C06-A068-A9A7BD006DEC}" destId="{19D29802-CC29-0A47-806F-E2872B393DB4}" srcOrd="0" destOrd="0" presId="urn:microsoft.com/office/officeart/2005/8/layout/hierarchy1"/>
    <dgm:cxn modelId="{50E2414D-D0B0-4F85-BAB8-0832675A19E7}" srcId="{3CCF48F8-F649-4C06-A068-A9A7BD006DEC}" destId="{0ABC8DE8-F41B-402D-8D2E-25D89AFB76D8}" srcOrd="1" destOrd="0" parTransId="{800F768D-414B-4E1C-9A36-34800D5BFAD8}" sibTransId="{C359D11D-6273-443D-841F-160485C99DEC}"/>
    <dgm:cxn modelId="{FDCF1550-CEC8-4DB1-9FA3-77094503FF5C}" srcId="{3CCF48F8-F649-4C06-A068-A9A7BD006DEC}" destId="{459F1CE2-CAC5-48D0-AB81-8158A474C55C}" srcOrd="0" destOrd="0" parTransId="{A5D2AEE0-ECC2-4B80-90F5-B5F8ED33C787}" sibTransId="{0C0F2D8D-6392-4999-94F1-3E72283C244E}"/>
    <dgm:cxn modelId="{FE0022C6-B6E1-4F44-90D3-3FA5DCBBA532}" type="presOf" srcId="{459F1CE2-CAC5-48D0-AB81-8158A474C55C}" destId="{20AB1B59-027E-9541-B4F9-39395DAE7B1A}" srcOrd="0" destOrd="0" presId="urn:microsoft.com/office/officeart/2005/8/layout/hierarchy1"/>
    <dgm:cxn modelId="{73713FCD-CF1D-754F-AA0B-BC5CFBF10AF0}" type="presOf" srcId="{0ABC8DE8-F41B-402D-8D2E-25D89AFB76D8}" destId="{A42DA562-AD0D-8E42-9A08-22549EE97CD4}" srcOrd="0" destOrd="0" presId="urn:microsoft.com/office/officeart/2005/8/layout/hierarchy1"/>
    <dgm:cxn modelId="{2605EA7E-BD59-8F4B-82B1-96CDDF6FD7BB}" type="presParOf" srcId="{19D29802-CC29-0A47-806F-E2872B393DB4}" destId="{8E548ABC-EA28-CB41-BD0F-411E83F82472}" srcOrd="0" destOrd="0" presId="urn:microsoft.com/office/officeart/2005/8/layout/hierarchy1"/>
    <dgm:cxn modelId="{555296EE-6EE2-9248-8341-08B3BCB010B9}" type="presParOf" srcId="{8E548ABC-EA28-CB41-BD0F-411E83F82472}" destId="{DC33B4B1-9511-9542-A6D7-E4130BE2EF47}" srcOrd="0" destOrd="0" presId="urn:microsoft.com/office/officeart/2005/8/layout/hierarchy1"/>
    <dgm:cxn modelId="{BAC7BDC0-2D6D-2A42-8838-C0BD0B5E13B4}" type="presParOf" srcId="{DC33B4B1-9511-9542-A6D7-E4130BE2EF47}" destId="{B7D8DE53-80F1-8548-8E43-FA3034A7DBB7}" srcOrd="0" destOrd="0" presId="urn:microsoft.com/office/officeart/2005/8/layout/hierarchy1"/>
    <dgm:cxn modelId="{26758FC7-45A2-A54C-8DF6-1DF227F2445F}" type="presParOf" srcId="{DC33B4B1-9511-9542-A6D7-E4130BE2EF47}" destId="{20AB1B59-027E-9541-B4F9-39395DAE7B1A}" srcOrd="1" destOrd="0" presId="urn:microsoft.com/office/officeart/2005/8/layout/hierarchy1"/>
    <dgm:cxn modelId="{99AA2B0C-B88B-C747-A0F2-B7AF87BDC0BC}" type="presParOf" srcId="{8E548ABC-EA28-CB41-BD0F-411E83F82472}" destId="{DAF6C7AF-80C9-AF42-B11E-4F54DA8E9557}" srcOrd="1" destOrd="0" presId="urn:microsoft.com/office/officeart/2005/8/layout/hierarchy1"/>
    <dgm:cxn modelId="{4CDA77EE-C8E8-2842-828F-6E5D3B9F4F6B}" type="presParOf" srcId="{19D29802-CC29-0A47-806F-E2872B393DB4}" destId="{FA0BB6D3-A1EF-464E-967A-583AE270C6C8}" srcOrd="1" destOrd="0" presId="urn:microsoft.com/office/officeart/2005/8/layout/hierarchy1"/>
    <dgm:cxn modelId="{7AC8FD17-3BF5-FD4E-A2E8-46B2CDE89229}" type="presParOf" srcId="{FA0BB6D3-A1EF-464E-967A-583AE270C6C8}" destId="{DAAF6FED-0248-5A49-AE59-44F4471E1DAE}" srcOrd="0" destOrd="0" presId="urn:microsoft.com/office/officeart/2005/8/layout/hierarchy1"/>
    <dgm:cxn modelId="{F9898F6D-DF7A-6842-A683-E7E86BCB3960}" type="presParOf" srcId="{DAAF6FED-0248-5A49-AE59-44F4471E1DAE}" destId="{82A4F6BB-1EBC-4545-A9DB-57821259C53A}" srcOrd="0" destOrd="0" presId="urn:microsoft.com/office/officeart/2005/8/layout/hierarchy1"/>
    <dgm:cxn modelId="{74B6BFB1-118B-AF47-9956-6B7223E59CB5}" type="presParOf" srcId="{DAAF6FED-0248-5A49-AE59-44F4471E1DAE}" destId="{A42DA562-AD0D-8E42-9A08-22549EE97CD4}" srcOrd="1" destOrd="0" presId="urn:microsoft.com/office/officeart/2005/8/layout/hierarchy1"/>
    <dgm:cxn modelId="{767C9B72-8F4C-C747-AE2C-121FCEB30143}" type="presParOf" srcId="{FA0BB6D3-A1EF-464E-967A-583AE270C6C8}" destId="{DBDB8122-1DED-F94A-8206-90D3736F2F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52D1D-45A7-4487-B0F7-BAB7F92B7312}"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E7154D0F-04DB-4AD3-8D31-ED262B3DAE40}">
      <dgm:prSet/>
      <dgm:spPr/>
      <dgm:t>
        <a:bodyPr/>
        <a:lstStyle/>
        <a:p>
          <a:pPr algn="ctr"/>
          <a:r>
            <a:rPr lang="en-US" dirty="0"/>
            <a:t>What is the nature of the relationship between explanatory variables and response?</a:t>
          </a:r>
        </a:p>
      </dgm:t>
    </dgm:pt>
    <dgm:pt modelId="{3A96BCD4-B7FC-4C98-844A-ADDA7128D8AD}" type="parTrans" cxnId="{DF814A99-1150-4866-9737-8C95A2258396}">
      <dgm:prSet/>
      <dgm:spPr/>
      <dgm:t>
        <a:bodyPr/>
        <a:lstStyle/>
        <a:p>
          <a:endParaRPr lang="en-US"/>
        </a:p>
      </dgm:t>
    </dgm:pt>
    <dgm:pt modelId="{65A956C6-1923-4AE5-828F-C13D967CAA66}" type="sibTrans" cxnId="{DF814A99-1150-4866-9737-8C95A2258396}">
      <dgm:prSet phldrT="1" phldr="0"/>
      <dgm:spPr/>
      <dgm:t>
        <a:bodyPr/>
        <a:lstStyle/>
        <a:p>
          <a:r>
            <a:rPr lang="en-US"/>
            <a:t>1</a:t>
          </a:r>
        </a:p>
      </dgm:t>
    </dgm:pt>
    <dgm:pt modelId="{AF477020-B356-4EDC-B55D-94D6E8DC16D8}">
      <dgm:prSet/>
      <dgm:spPr/>
      <dgm:t>
        <a:bodyPr/>
        <a:lstStyle/>
        <a:p>
          <a:pPr algn="ctr"/>
          <a:r>
            <a:rPr lang="en-US" dirty="0"/>
            <a:t>Does any multicollinearity exist between the explanatory variables?</a:t>
          </a:r>
        </a:p>
      </dgm:t>
    </dgm:pt>
    <dgm:pt modelId="{F9F4709D-070F-48B3-9FD9-DC1A8E30CEA1}" type="parTrans" cxnId="{5A025540-4F25-421C-B3F8-6EB5F04A7C3C}">
      <dgm:prSet/>
      <dgm:spPr/>
      <dgm:t>
        <a:bodyPr/>
        <a:lstStyle/>
        <a:p>
          <a:endParaRPr lang="en-US"/>
        </a:p>
      </dgm:t>
    </dgm:pt>
    <dgm:pt modelId="{EE2A0741-177E-44A0-BBA0-417CAF9FCB88}" type="sibTrans" cxnId="{5A025540-4F25-421C-B3F8-6EB5F04A7C3C}">
      <dgm:prSet phldrT="2" phldr="0"/>
      <dgm:spPr/>
      <dgm:t>
        <a:bodyPr/>
        <a:lstStyle/>
        <a:p>
          <a:r>
            <a:rPr lang="en-US"/>
            <a:t>2</a:t>
          </a:r>
        </a:p>
      </dgm:t>
    </dgm:pt>
    <dgm:pt modelId="{5920B439-AB85-4053-89AC-DFD5694D8B8F}">
      <dgm:prSet/>
      <dgm:spPr/>
      <dgm:t>
        <a:bodyPr/>
        <a:lstStyle/>
        <a:p>
          <a:pPr algn="ctr"/>
          <a:r>
            <a:rPr lang="en-US" dirty="0"/>
            <a:t>Correlation Analysis between explanatory variables and response variable.</a:t>
          </a:r>
        </a:p>
      </dgm:t>
    </dgm:pt>
    <dgm:pt modelId="{52F15602-C47E-439B-8485-EAC2DC22A51F}" type="parTrans" cxnId="{137E5B58-982F-42C4-99B8-C09778C79F73}">
      <dgm:prSet/>
      <dgm:spPr/>
      <dgm:t>
        <a:bodyPr/>
        <a:lstStyle/>
        <a:p>
          <a:endParaRPr lang="en-US"/>
        </a:p>
      </dgm:t>
    </dgm:pt>
    <dgm:pt modelId="{15E353D2-6B3E-48C8-B511-553E8E6D7A2B}" type="sibTrans" cxnId="{137E5B58-982F-42C4-99B8-C09778C79F73}">
      <dgm:prSet phldrT="3" phldr="0"/>
      <dgm:spPr/>
      <dgm:t>
        <a:bodyPr/>
        <a:lstStyle/>
        <a:p>
          <a:r>
            <a:rPr lang="en-US"/>
            <a:t>3</a:t>
          </a:r>
        </a:p>
      </dgm:t>
    </dgm:pt>
    <dgm:pt modelId="{5472B474-B4F4-431F-AC88-CCF75BF1DA5F}">
      <dgm:prSet/>
      <dgm:spPr/>
      <dgm:t>
        <a:bodyPr/>
        <a:lstStyle/>
        <a:p>
          <a:pPr algn="ctr"/>
          <a:r>
            <a:rPr lang="en-US" dirty="0"/>
            <a:t>What is the impact, if any, of categorical variables on length of stay? </a:t>
          </a:r>
        </a:p>
      </dgm:t>
    </dgm:pt>
    <dgm:pt modelId="{104A4E95-07FB-4B2A-9E5F-F0623D4D5F81}" type="parTrans" cxnId="{8232728C-E644-4BD2-8541-BE5BA197DA40}">
      <dgm:prSet/>
      <dgm:spPr/>
      <dgm:t>
        <a:bodyPr/>
        <a:lstStyle/>
        <a:p>
          <a:endParaRPr lang="en-US"/>
        </a:p>
      </dgm:t>
    </dgm:pt>
    <dgm:pt modelId="{F2B74C0E-86EE-44A4-840E-DA14BAF6E5EB}" type="sibTrans" cxnId="{8232728C-E644-4BD2-8541-BE5BA197DA40}">
      <dgm:prSet phldrT="4" phldr="0"/>
      <dgm:spPr/>
      <dgm:t>
        <a:bodyPr/>
        <a:lstStyle/>
        <a:p>
          <a:r>
            <a:rPr lang="en-US"/>
            <a:t>4</a:t>
          </a:r>
        </a:p>
      </dgm:t>
    </dgm:pt>
    <dgm:pt modelId="{286336AB-38C6-1A4E-919D-807321BEA6B0}" type="pres">
      <dgm:prSet presAssocID="{59A52D1D-45A7-4487-B0F7-BAB7F92B7312}" presName="Name0" presStyleCnt="0">
        <dgm:presLayoutVars>
          <dgm:animLvl val="lvl"/>
          <dgm:resizeHandles val="exact"/>
        </dgm:presLayoutVars>
      </dgm:prSet>
      <dgm:spPr/>
    </dgm:pt>
    <dgm:pt modelId="{2EBD5D91-3D44-CC48-8198-E4D457100EED}" type="pres">
      <dgm:prSet presAssocID="{E7154D0F-04DB-4AD3-8D31-ED262B3DAE40}" presName="compositeNode" presStyleCnt="0">
        <dgm:presLayoutVars>
          <dgm:bulletEnabled val="1"/>
        </dgm:presLayoutVars>
      </dgm:prSet>
      <dgm:spPr/>
    </dgm:pt>
    <dgm:pt modelId="{3BFBA495-B4C9-6E45-B284-A92CC70E1514}" type="pres">
      <dgm:prSet presAssocID="{E7154D0F-04DB-4AD3-8D31-ED262B3DAE40}" presName="bgRect" presStyleLbl="bgAccFollowNode1" presStyleIdx="0" presStyleCnt="4" custLinFactNeighborX="1113" custLinFactNeighborY="265"/>
      <dgm:spPr/>
    </dgm:pt>
    <dgm:pt modelId="{5841A079-183B-3E48-B80F-54ED937F516D}" type="pres">
      <dgm:prSet presAssocID="{65A956C6-1923-4AE5-828F-C13D967CAA66}" presName="sibTransNodeCircle" presStyleLbl="alignNode1" presStyleIdx="0" presStyleCnt="8">
        <dgm:presLayoutVars>
          <dgm:chMax val="0"/>
          <dgm:bulletEnabled/>
        </dgm:presLayoutVars>
      </dgm:prSet>
      <dgm:spPr/>
    </dgm:pt>
    <dgm:pt modelId="{E48CF504-A559-C54A-8199-8E779BA53451}" type="pres">
      <dgm:prSet presAssocID="{E7154D0F-04DB-4AD3-8D31-ED262B3DAE40}" presName="bottomLine" presStyleLbl="alignNode1" presStyleIdx="1" presStyleCnt="8">
        <dgm:presLayoutVars/>
      </dgm:prSet>
      <dgm:spPr/>
    </dgm:pt>
    <dgm:pt modelId="{208832C6-0B4D-3B43-BC6A-8A5C8272AFCB}" type="pres">
      <dgm:prSet presAssocID="{E7154D0F-04DB-4AD3-8D31-ED262B3DAE40}" presName="nodeText" presStyleLbl="bgAccFollowNode1" presStyleIdx="0" presStyleCnt="4">
        <dgm:presLayoutVars>
          <dgm:bulletEnabled val="1"/>
        </dgm:presLayoutVars>
      </dgm:prSet>
      <dgm:spPr/>
    </dgm:pt>
    <dgm:pt modelId="{476A0FF7-B141-F745-8214-CD6080F95B8D}" type="pres">
      <dgm:prSet presAssocID="{65A956C6-1923-4AE5-828F-C13D967CAA66}" presName="sibTrans" presStyleCnt="0"/>
      <dgm:spPr/>
    </dgm:pt>
    <dgm:pt modelId="{1A1B08A5-95DB-EF43-98BD-3AEAFB728396}" type="pres">
      <dgm:prSet presAssocID="{AF477020-B356-4EDC-B55D-94D6E8DC16D8}" presName="compositeNode" presStyleCnt="0">
        <dgm:presLayoutVars>
          <dgm:bulletEnabled val="1"/>
        </dgm:presLayoutVars>
      </dgm:prSet>
      <dgm:spPr/>
    </dgm:pt>
    <dgm:pt modelId="{CC7F18E5-67F2-1944-A04E-A8ABBDBC5D4A}" type="pres">
      <dgm:prSet presAssocID="{AF477020-B356-4EDC-B55D-94D6E8DC16D8}" presName="bgRect" presStyleLbl="bgAccFollowNode1" presStyleIdx="1" presStyleCnt="4"/>
      <dgm:spPr/>
    </dgm:pt>
    <dgm:pt modelId="{80ECC667-27FC-294C-9739-CA28018D115C}" type="pres">
      <dgm:prSet presAssocID="{EE2A0741-177E-44A0-BBA0-417CAF9FCB88}" presName="sibTransNodeCircle" presStyleLbl="alignNode1" presStyleIdx="2" presStyleCnt="8">
        <dgm:presLayoutVars>
          <dgm:chMax val="0"/>
          <dgm:bulletEnabled/>
        </dgm:presLayoutVars>
      </dgm:prSet>
      <dgm:spPr/>
    </dgm:pt>
    <dgm:pt modelId="{663F010D-C93C-8746-9ED5-FB101923694D}" type="pres">
      <dgm:prSet presAssocID="{AF477020-B356-4EDC-B55D-94D6E8DC16D8}" presName="bottomLine" presStyleLbl="alignNode1" presStyleIdx="3" presStyleCnt="8">
        <dgm:presLayoutVars/>
      </dgm:prSet>
      <dgm:spPr/>
    </dgm:pt>
    <dgm:pt modelId="{27380740-6A12-444D-B2FB-3B57C385F49B}" type="pres">
      <dgm:prSet presAssocID="{AF477020-B356-4EDC-B55D-94D6E8DC16D8}" presName="nodeText" presStyleLbl="bgAccFollowNode1" presStyleIdx="1" presStyleCnt="4">
        <dgm:presLayoutVars>
          <dgm:bulletEnabled val="1"/>
        </dgm:presLayoutVars>
      </dgm:prSet>
      <dgm:spPr/>
    </dgm:pt>
    <dgm:pt modelId="{6F918F60-9F73-2740-913F-9784A1486CE8}" type="pres">
      <dgm:prSet presAssocID="{EE2A0741-177E-44A0-BBA0-417CAF9FCB88}" presName="sibTrans" presStyleCnt="0"/>
      <dgm:spPr/>
    </dgm:pt>
    <dgm:pt modelId="{FA2B3915-A925-4D41-B2CE-C2B97798B3BD}" type="pres">
      <dgm:prSet presAssocID="{5920B439-AB85-4053-89AC-DFD5694D8B8F}" presName="compositeNode" presStyleCnt="0">
        <dgm:presLayoutVars>
          <dgm:bulletEnabled val="1"/>
        </dgm:presLayoutVars>
      </dgm:prSet>
      <dgm:spPr/>
    </dgm:pt>
    <dgm:pt modelId="{A116D7FC-F931-0748-9518-11149A315873}" type="pres">
      <dgm:prSet presAssocID="{5920B439-AB85-4053-89AC-DFD5694D8B8F}" presName="bgRect" presStyleLbl="bgAccFollowNode1" presStyleIdx="2" presStyleCnt="4"/>
      <dgm:spPr/>
    </dgm:pt>
    <dgm:pt modelId="{6B0BCA53-BCE2-914E-8CD5-94E4DDD92205}" type="pres">
      <dgm:prSet presAssocID="{15E353D2-6B3E-48C8-B511-553E8E6D7A2B}" presName="sibTransNodeCircle" presStyleLbl="alignNode1" presStyleIdx="4" presStyleCnt="8">
        <dgm:presLayoutVars>
          <dgm:chMax val="0"/>
          <dgm:bulletEnabled/>
        </dgm:presLayoutVars>
      </dgm:prSet>
      <dgm:spPr/>
    </dgm:pt>
    <dgm:pt modelId="{22116647-5F5F-9041-A383-0C75758D0D0E}" type="pres">
      <dgm:prSet presAssocID="{5920B439-AB85-4053-89AC-DFD5694D8B8F}" presName="bottomLine" presStyleLbl="alignNode1" presStyleIdx="5" presStyleCnt="8">
        <dgm:presLayoutVars/>
      </dgm:prSet>
      <dgm:spPr/>
    </dgm:pt>
    <dgm:pt modelId="{8AE60633-E8BE-5446-BEE6-BA648233DA35}" type="pres">
      <dgm:prSet presAssocID="{5920B439-AB85-4053-89AC-DFD5694D8B8F}" presName="nodeText" presStyleLbl="bgAccFollowNode1" presStyleIdx="2" presStyleCnt="4">
        <dgm:presLayoutVars>
          <dgm:bulletEnabled val="1"/>
        </dgm:presLayoutVars>
      </dgm:prSet>
      <dgm:spPr/>
    </dgm:pt>
    <dgm:pt modelId="{7B8F4904-BA92-7245-B716-0F18FC8BBC8B}" type="pres">
      <dgm:prSet presAssocID="{15E353D2-6B3E-48C8-B511-553E8E6D7A2B}" presName="sibTrans" presStyleCnt="0"/>
      <dgm:spPr/>
    </dgm:pt>
    <dgm:pt modelId="{3F3F7783-2547-B147-B496-DA5D4843BF44}" type="pres">
      <dgm:prSet presAssocID="{5472B474-B4F4-431F-AC88-CCF75BF1DA5F}" presName="compositeNode" presStyleCnt="0">
        <dgm:presLayoutVars>
          <dgm:bulletEnabled val="1"/>
        </dgm:presLayoutVars>
      </dgm:prSet>
      <dgm:spPr/>
    </dgm:pt>
    <dgm:pt modelId="{08A57E26-3637-8847-95A0-6CD1F8CCE514}" type="pres">
      <dgm:prSet presAssocID="{5472B474-B4F4-431F-AC88-CCF75BF1DA5F}" presName="bgRect" presStyleLbl="bgAccFollowNode1" presStyleIdx="3" presStyleCnt="4"/>
      <dgm:spPr/>
    </dgm:pt>
    <dgm:pt modelId="{E5E66DD1-9B49-254B-A8EC-40283278F4BD}" type="pres">
      <dgm:prSet presAssocID="{F2B74C0E-86EE-44A4-840E-DA14BAF6E5EB}" presName="sibTransNodeCircle" presStyleLbl="alignNode1" presStyleIdx="6" presStyleCnt="8">
        <dgm:presLayoutVars>
          <dgm:chMax val="0"/>
          <dgm:bulletEnabled/>
        </dgm:presLayoutVars>
      </dgm:prSet>
      <dgm:spPr/>
    </dgm:pt>
    <dgm:pt modelId="{3EC229F4-3847-8A41-AB0F-E975C81942B6}" type="pres">
      <dgm:prSet presAssocID="{5472B474-B4F4-431F-AC88-CCF75BF1DA5F}" presName="bottomLine" presStyleLbl="alignNode1" presStyleIdx="7" presStyleCnt="8">
        <dgm:presLayoutVars/>
      </dgm:prSet>
      <dgm:spPr/>
    </dgm:pt>
    <dgm:pt modelId="{EAE89908-E6C3-6B4D-9DE7-5DAA936B24A8}" type="pres">
      <dgm:prSet presAssocID="{5472B474-B4F4-431F-AC88-CCF75BF1DA5F}" presName="nodeText" presStyleLbl="bgAccFollowNode1" presStyleIdx="3" presStyleCnt="4">
        <dgm:presLayoutVars>
          <dgm:bulletEnabled val="1"/>
        </dgm:presLayoutVars>
      </dgm:prSet>
      <dgm:spPr/>
    </dgm:pt>
  </dgm:ptLst>
  <dgm:cxnLst>
    <dgm:cxn modelId="{4C84D426-6071-BC4A-95D3-5CB275C7EBD0}" type="presOf" srcId="{EE2A0741-177E-44A0-BBA0-417CAF9FCB88}" destId="{80ECC667-27FC-294C-9739-CA28018D115C}" srcOrd="0" destOrd="0" presId="urn:microsoft.com/office/officeart/2016/7/layout/BasicLinearProcessNumbered"/>
    <dgm:cxn modelId="{E5D9EF28-832A-0743-8C75-FA02084AAD07}" type="presOf" srcId="{59A52D1D-45A7-4487-B0F7-BAB7F92B7312}" destId="{286336AB-38C6-1A4E-919D-807321BEA6B0}" srcOrd="0" destOrd="0" presId="urn:microsoft.com/office/officeart/2016/7/layout/BasicLinearProcessNumbered"/>
    <dgm:cxn modelId="{5A025540-4F25-421C-B3F8-6EB5F04A7C3C}" srcId="{59A52D1D-45A7-4487-B0F7-BAB7F92B7312}" destId="{AF477020-B356-4EDC-B55D-94D6E8DC16D8}" srcOrd="1" destOrd="0" parTransId="{F9F4709D-070F-48B3-9FD9-DC1A8E30CEA1}" sibTransId="{EE2A0741-177E-44A0-BBA0-417CAF9FCB88}"/>
    <dgm:cxn modelId="{2F747060-8C96-A745-A62C-22156DE1D6AE}" type="presOf" srcId="{F2B74C0E-86EE-44A4-840E-DA14BAF6E5EB}" destId="{E5E66DD1-9B49-254B-A8EC-40283278F4BD}" srcOrd="0" destOrd="0" presId="urn:microsoft.com/office/officeart/2016/7/layout/BasicLinearProcessNumbered"/>
    <dgm:cxn modelId="{ABA4F442-254A-4247-893D-BD878357AFB3}" type="presOf" srcId="{5920B439-AB85-4053-89AC-DFD5694D8B8F}" destId="{A116D7FC-F931-0748-9518-11149A315873}" srcOrd="0" destOrd="0" presId="urn:microsoft.com/office/officeart/2016/7/layout/BasicLinearProcessNumbered"/>
    <dgm:cxn modelId="{201CF66A-CA0C-FC48-AD39-B9C7561C8DC4}" type="presOf" srcId="{E7154D0F-04DB-4AD3-8D31-ED262B3DAE40}" destId="{3BFBA495-B4C9-6E45-B284-A92CC70E1514}" srcOrd="0" destOrd="0" presId="urn:microsoft.com/office/officeart/2016/7/layout/BasicLinearProcessNumbered"/>
    <dgm:cxn modelId="{D936DD57-3342-444C-AB89-7DF4353A94B9}" type="presOf" srcId="{5920B439-AB85-4053-89AC-DFD5694D8B8F}" destId="{8AE60633-E8BE-5446-BEE6-BA648233DA35}" srcOrd="1" destOrd="0" presId="urn:microsoft.com/office/officeart/2016/7/layout/BasicLinearProcessNumbered"/>
    <dgm:cxn modelId="{3E13EA77-08E9-6249-921C-B5DFFA6CD6D2}" type="presOf" srcId="{5472B474-B4F4-431F-AC88-CCF75BF1DA5F}" destId="{EAE89908-E6C3-6B4D-9DE7-5DAA936B24A8}" srcOrd="1" destOrd="0" presId="urn:microsoft.com/office/officeart/2016/7/layout/BasicLinearProcessNumbered"/>
    <dgm:cxn modelId="{137E5B58-982F-42C4-99B8-C09778C79F73}" srcId="{59A52D1D-45A7-4487-B0F7-BAB7F92B7312}" destId="{5920B439-AB85-4053-89AC-DFD5694D8B8F}" srcOrd="2" destOrd="0" parTransId="{52F15602-C47E-439B-8485-EAC2DC22A51F}" sibTransId="{15E353D2-6B3E-48C8-B511-553E8E6D7A2B}"/>
    <dgm:cxn modelId="{0BD8C65A-7F50-A64B-B60D-015C699760D1}" type="presOf" srcId="{E7154D0F-04DB-4AD3-8D31-ED262B3DAE40}" destId="{208832C6-0B4D-3B43-BC6A-8A5C8272AFCB}" srcOrd="1" destOrd="0" presId="urn:microsoft.com/office/officeart/2016/7/layout/BasicLinearProcessNumbered"/>
    <dgm:cxn modelId="{8232728C-E644-4BD2-8541-BE5BA197DA40}" srcId="{59A52D1D-45A7-4487-B0F7-BAB7F92B7312}" destId="{5472B474-B4F4-431F-AC88-CCF75BF1DA5F}" srcOrd="3" destOrd="0" parTransId="{104A4E95-07FB-4B2A-9E5F-F0623D4D5F81}" sibTransId="{F2B74C0E-86EE-44A4-840E-DA14BAF6E5EB}"/>
    <dgm:cxn modelId="{DF814A99-1150-4866-9737-8C95A2258396}" srcId="{59A52D1D-45A7-4487-B0F7-BAB7F92B7312}" destId="{E7154D0F-04DB-4AD3-8D31-ED262B3DAE40}" srcOrd="0" destOrd="0" parTransId="{3A96BCD4-B7FC-4C98-844A-ADDA7128D8AD}" sibTransId="{65A956C6-1923-4AE5-828F-C13D967CAA66}"/>
    <dgm:cxn modelId="{F1415A9C-57B8-D846-AE83-94BB1F3D48A6}" type="presOf" srcId="{65A956C6-1923-4AE5-828F-C13D967CAA66}" destId="{5841A079-183B-3E48-B80F-54ED937F516D}" srcOrd="0" destOrd="0" presId="urn:microsoft.com/office/officeart/2016/7/layout/BasicLinearProcessNumbered"/>
    <dgm:cxn modelId="{21FB08A0-FB7A-CB46-9C24-E0FEBB21E6DA}" type="presOf" srcId="{15E353D2-6B3E-48C8-B511-553E8E6D7A2B}" destId="{6B0BCA53-BCE2-914E-8CD5-94E4DDD92205}" srcOrd="0" destOrd="0" presId="urn:microsoft.com/office/officeart/2016/7/layout/BasicLinearProcessNumbered"/>
    <dgm:cxn modelId="{9B7C98A9-9D89-F44B-9C63-B38BB5E41E5F}" type="presOf" srcId="{AF477020-B356-4EDC-B55D-94D6E8DC16D8}" destId="{27380740-6A12-444D-B2FB-3B57C385F49B}" srcOrd="1" destOrd="0" presId="urn:microsoft.com/office/officeart/2016/7/layout/BasicLinearProcessNumbered"/>
    <dgm:cxn modelId="{0E1CBCAF-6630-E943-8FC5-EFB30F9B2A9B}" type="presOf" srcId="{5472B474-B4F4-431F-AC88-CCF75BF1DA5F}" destId="{08A57E26-3637-8847-95A0-6CD1F8CCE514}" srcOrd="0" destOrd="0" presId="urn:microsoft.com/office/officeart/2016/7/layout/BasicLinearProcessNumbered"/>
    <dgm:cxn modelId="{6F513ADD-B92D-704C-8175-6C6AED97C74C}" type="presOf" srcId="{AF477020-B356-4EDC-B55D-94D6E8DC16D8}" destId="{CC7F18E5-67F2-1944-A04E-A8ABBDBC5D4A}" srcOrd="0" destOrd="0" presId="urn:microsoft.com/office/officeart/2016/7/layout/BasicLinearProcessNumbered"/>
    <dgm:cxn modelId="{9D7F01B5-38B2-004E-A90C-076031357B30}" type="presParOf" srcId="{286336AB-38C6-1A4E-919D-807321BEA6B0}" destId="{2EBD5D91-3D44-CC48-8198-E4D457100EED}" srcOrd="0" destOrd="0" presId="urn:microsoft.com/office/officeart/2016/7/layout/BasicLinearProcessNumbered"/>
    <dgm:cxn modelId="{E3CAF04F-643F-724C-A9A5-CF82A9B70F31}" type="presParOf" srcId="{2EBD5D91-3D44-CC48-8198-E4D457100EED}" destId="{3BFBA495-B4C9-6E45-B284-A92CC70E1514}" srcOrd="0" destOrd="0" presId="urn:microsoft.com/office/officeart/2016/7/layout/BasicLinearProcessNumbered"/>
    <dgm:cxn modelId="{C211A307-DF27-2342-997B-961560551FD0}" type="presParOf" srcId="{2EBD5D91-3D44-CC48-8198-E4D457100EED}" destId="{5841A079-183B-3E48-B80F-54ED937F516D}" srcOrd="1" destOrd="0" presId="urn:microsoft.com/office/officeart/2016/7/layout/BasicLinearProcessNumbered"/>
    <dgm:cxn modelId="{35CC1F36-34FA-8449-A711-4E4FFCB9FE48}" type="presParOf" srcId="{2EBD5D91-3D44-CC48-8198-E4D457100EED}" destId="{E48CF504-A559-C54A-8199-8E779BA53451}" srcOrd="2" destOrd="0" presId="urn:microsoft.com/office/officeart/2016/7/layout/BasicLinearProcessNumbered"/>
    <dgm:cxn modelId="{56582D8C-B9D3-6A49-A600-1D4C6347FEB5}" type="presParOf" srcId="{2EBD5D91-3D44-CC48-8198-E4D457100EED}" destId="{208832C6-0B4D-3B43-BC6A-8A5C8272AFCB}" srcOrd="3" destOrd="0" presId="urn:microsoft.com/office/officeart/2016/7/layout/BasicLinearProcessNumbered"/>
    <dgm:cxn modelId="{380299D5-6BE7-8F4F-A91B-FC6D47C1AFC9}" type="presParOf" srcId="{286336AB-38C6-1A4E-919D-807321BEA6B0}" destId="{476A0FF7-B141-F745-8214-CD6080F95B8D}" srcOrd="1" destOrd="0" presId="urn:microsoft.com/office/officeart/2016/7/layout/BasicLinearProcessNumbered"/>
    <dgm:cxn modelId="{66F92FFB-79C6-6248-A393-15E67FD706A1}" type="presParOf" srcId="{286336AB-38C6-1A4E-919D-807321BEA6B0}" destId="{1A1B08A5-95DB-EF43-98BD-3AEAFB728396}" srcOrd="2" destOrd="0" presId="urn:microsoft.com/office/officeart/2016/7/layout/BasicLinearProcessNumbered"/>
    <dgm:cxn modelId="{CB867ED9-93FF-5244-A4CA-8A14FF509BB4}" type="presParOf" srcId="{1A1B08A5-95DB-EF43-98BD-3AEAFB728396}" destId="{CC7F18E5-67F2-1944-A04E-A8ABBDBC5D4A}" srcOrd="0" destOrd="0" presId="urn:microsoft.com/office/officeart/2016/7/layout/BasicLinearProcessNumbered"/>
    <dgm:cxn modelId="{9223F828-9C2D-5A4C-A2DD-0458B383F331}" type="presParOf" srcId="{1A1B08A5-95DB-EF43-98BD-3AEAFB728396}" destId="{80ECC667-27FC-294C-9739-CA28018D115C}" srcOrd="1" destOrd="0" presId="urn:microsoft.com/office/officeart/2016/7/layout/BasicLinearProcessNumbered"/>
    <dgm:cxn modelId="{9DF3E691-48BF-C248-8FF4-190BBA3761DE}" type="presParOf" srcId="{1A1B08A5-95DB-EF43-98BD-3AEAFB728396}" destId="{663F010D-C93C-8746-9ED5-FB101923694D}" srcOrd="2" destOrd="0" presId="urn:microsoft.com/office/officeart/2016/7/layout/BasicLinearProcessNumbered"/>
    <dgm:cxn modelId="{95BA9947-416A-F042-9AC9-FA68E8870124}" type="presParOf" srcId="{1A1B08A5-95DB-EF43-98BD-3AEAFB728396}" destId="{27380740-6A12-444D-B2FB-3B57C385F49B}" srcOrd="3" destOrd="0" presId="urn:microsoft.com/office/officeart/2016/7/layout/BasicLinearProcessNumbered"/>
    <dgm:cxn modelId="{03418DD2-1607-0A43-B8D8-53EA51F657B4}" type="presParOf" srcId="{286336AB-38C6-1A4E-919D-807321BEA6B0}" destId="{6F918F60-9F73-2740-913F-9784A1486CE8}" srcOrd="3" destOrd="0" presId="urn:microsoft.com/office/officeart/2016/7/layout/BasicLinearProcessNumbered"/>
    <dgm:cxn modelId="{49F9B6A1-F921-FB43-9355-5C7895CCD1FD}" type="presParOf" srcId="{286336AB-38C6-1A4E-919D-807321BEA6B0}" destId="{FA2B3915-A925-4D41-B2CE-C2B97798B3BD}" srcOrd="4" destOrd="0" presId="urn:microsoft.com/office/officeart/2016/7/layout/BasicLinearProcessNumbered"/>
    <dgm:cxn modelId="{8EC98F07-6152-0B47-B5D4-E64E94512810}" type="presParOf" srcId="{FA2B3915-A925-4D41-B2CE-C2B97798B3BD}" destId="{A116D7FC-F931-0748-9518-11149A315873}" srcOrd="0" destOrd="0" presId="urn:microsoft.com/office/officeart/2016/7/layout/BasicLinearProcessNumbered"/>
    <dgm:cxn modelId="{A0C3DC7C-4BC8-9343-A05C-6D462F668194}" type="presParOf" srcId="{FA2B3915-A925-4D41-B2CE-C2B97798B3BD}" destId="{6B0BCA53-BCE2-914E-8CD5-94E4DDD92205}" srcOrd="1" destOrd="0" presId="urn:microsoft.com/office/officeart/2016/7/layout/BasicLinearProcessNumbered"/>
    <dgm:cxn modelId="{A84AFB8A-A749-EE4B-96D2-6E9DFD6D64E5}" type="presParOf" srcId="{FA2B3915-A925-4D41-B2CE-C2B97798B3BD}" destId="{22116647-5F5F-9041-A383-0C75758D0D0E}" srcOrd="2" destOrd="0" presId="urn:microsoft.com/office/officeart/2016/7/layout/BasicLinearProcessNumbered"/>
    <dgm:cxn modelId="{C19E8865-64BB-9E4B-92C6-82E085BA1290}" type="presParOf" srcId="{FA2B3915-A925-4D41-B2CE-C2B97798B3BD}" destId="{8AE60633-E8BE-5446-BEE6-BA648233DA35}" srcOrd="3" destOrd="0" presId="urn:microsoft.com/office/officeart/2016/7/layout/BasicLinearProcessNumbered"/>
    <dgm:cxn modelId="{54AEE43E-6B8F-C34B-B99C-C79892C240C2}" type="presParOf" srcId="{286336AB-38C6-1A4E-919D-807321BEA6B0}" destId="{7B8F4904-BA92-7245-B716-0F18FC8BBC8B}" srcOrd="5" destOrd="0" presId="urn:microsoft.com/office/officeart/2016/7/layout/BasicLinearProcessNumbered"/>
    <dgm:cxn modelId="{17DB489D-FAE5-F343-9067-B2D14044CB8D}" type="presParOf" srcId="{286336AB-38C6-1A4E-919D-807321BEA6B0}" destId="{3F3F7783-2547-B147-B496-DA5D4843BF44}" srcOrd="6" destOrd="0" presId="urn:microsoft.com/office/officeart/2016/7/layout/BasicLinearProcessNumbered"/>
    <dgm:cxn modelId="{42B3466F-E1E9-E84B-8703-2F34D6152C05}" type="presParOf" srcId="{3F3F7783-2547-B147-B496-DA5D4843BF44}" destId="{08A57E26-3637-8847-95A0-6CD1F8CCE514}" srcOrd="0" destOrd="0" presId="urn:microsoft.com/office/officeart/2016/7/layout/BasicLinearProcessNumbered"/>
    <dgm:cxn modelId="{ABE79324-119C-5940-8172-5005ABD63781}" type="presParOf" srcId="{3F3F7783-2547-B147-B496-DA5D4843BF44}" destId="{E5E66DD1-9B49-254B-A8EC-40283278F4BD}" srcOrd="1" destOrd="0" presId="urn:microsoft.com/office/officeart/2016/7/layout/BasicLinearProcessNumbered"/>
    <dgm:cxn modelId="{60071D1C-DD5B-1C4E-A3BE-BD260452267F}" type="presParOf" srcId="{3F3F7783-2547-B147-B496-DA5D4843BF44}" destId="{3EC229F4-3847-8A41-AB0F-E975C81942B6}" srcOrd="2" destOrd="0" presId="urn:microsoft.com/office/officeart/2016/7/layout/BasicLinearProcessNumbered"/>
    <dgm:cxn modelId="{42555C6B-E6E0-A14D-B886-2DF864942160}" type="presParOf" srcId="{3F3F7783-2547-B147-B496-DA5D4843BF44}" destId="{EAE89908-E6C3-6B4D-9DE7-5DAA936B24A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000A6-132A-4127-B8E7-F3E58CE5FF45}"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8102E7A4-B3DA-4B2C-8067-065868842473}">
      <dgm:prSet/>
      <dgm:spPr/>
      <dgm:t>
        <a:bodyPr/>
        <a:lstStyle/>
        <a:p>
          <a:pPr>
            <a:lnSpc>
              <a:spcPct val="100000"/>
            </a:lnSpc>
          </a:pPr>
          <a:r>
            <a:rPr lang="en-US" dirty="0"/>
            <a:t>Feature</a:t>
          </a:r>
        </a:p>
        <a:p>
          <a:pPr>
            <a:lnSpc>
              <a:spcPct val="100000"/>
            </a:lnSpc>
          </a:pPr>
          <a:r>
            <a:rPr lang="en-US" dirty="0"/>
            <a:t>Selection</a:t>
          </a:r>
        </a:p>
      </dgm:t>
    </dgm:pt>
    <dgm:pt modelId="{6AA36D00-6809-4642-88C8-D7A06D18F648}" type="parTrans" cxnId="{AE6FA943-587C-4834-9AEC-3B20AE76349F}">
      <dgm:prSet/>
      <dgm:spPr/>
      <dgm:t>
        <a:bodyPr/>
        <a:lstStyle/>
        <a:p>
          <a:endParaRPr lang="en-US"/>
        </a:p>
      </dgm:t>
    </dgm:pt>
    <dgm:pt modelId="{51FA666D-8673-4235-87E9-17BC5F5FBD7A}" type="sibTrans" cxnId="{AE6FA943-587C-4834-9AEC-3B20AE76349F}">
      <dgm:prSet/>
      <dgm:spPr/>
      <dgm:t>
        <a:bodyPr/>
        <a:lstStyle/>
        <a:p>
          <a:endParaRPr lang="en-US"/>
        </a:p>
      </dgm:t>
    </dgm:pt>
    <dgm:pt modelId="{CF1BF30E-A474-4EB4-B3CF-D1910EBDDB4E}">
      <dgm:prSet/>
      <dgm:spPr/>
      <dgm:t>
        <a:bodyPr/>
        <a:lstStyle/>
        <a:p>
          <a:pPr>
            <a:lnSpc>
              <a:spcPct val="100000"/>
            </a:lnSpc>
          </a:pPr>
          <a:r>
            <a:rPr lang="en-US" dirty="0"/>
            <a:t>Feature Selection using Lasso regression after Scaling.</a:t>
          </a:r>
        </a:p>
      </dgm:t>
    </dgm:pt>
    <dgm:pt modelId="{633CC58A-1A06-42A6-BF1B-EC7387AA6004}" type="parTrans" cxnId="{09FAC7C3-88B8-46A4-906F-282EE09C14A7}">
      <dgm:prSet/>
      <dgm:spPr/>
      <dgm:t>
        <a:bodyPr/>
        <a:lstStyle/>
        <a:p>
          <a:endParaRPr lang="en-US"/>
        </a:p>
      </dgm:t>
    </dgm:pt>
    <dgm:pt modelId="{A1FF40C8-5ADF-40A4-B0C9-84A5CD4EB193}" type="sibTrans" cxnId="{09FAC7C3-88B8-46A4-906F-282EE09C14A7}">
      <dgm:prSet/>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dirty="0"/>
            <a:t>Build a MLR model with features selected by Lasso regression.</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a:t>Assumption Validations </a:t>
          </a:r>
          <a:endParaRPr lang="en-US" dirty="0"/>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dirty="0"/>
            <a:t>Check whether assumptions of MLR is met by the model.</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custT="1"/>
      <dgm:spPr/>
      <dgm:t>
        <a:bodyPr/>
        <a:lstStyle/>
        <a:p>
          <a:pPr>
            <a:lnSpc>
              <a:spcPct val="100000"/>
            </a:lnSpc>
          </a:pPr>
          <a:r>
            <a:rPr lang="en-US" sz="1400" dirty="0"/>
            <a:t>Apply</a:t>
          </a:r>
        </a:p>
        <a:p>
          <a:pPr>
            <a:lnSpc>
              <a:spcPct val="100000"/>
            </a:lnSpc>
          </a:pPr>
          <a:r>
            <a:rPr lang="en-US" sz="1400" dirty="0"/>
            <a:t>transformations (if needed)</a:t>
          </a:r>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a:t>Apply transformations if assumptions are not met.</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8C047509-C2EC-433D-9992-7FB4650DEE94}">
      <dgm:prSet/>
      <dgm:spPr/>
      <dgm:t>
        <a:bodyPr/>
        <a:lstStyle/>
        <a:p>
          <a:pPr>
            <a:lnSpc>
              <a:spcPct val="100000"/>
            </a:lnSpc>
          </a:pPr>
          <a:r>
            <a:rPr lang="en-US" dirty="0"/>
            <a:t>Answer</a:t>
          </a:r>
        </a:p>
      </dgm:t>
    </dgm:pt>
    <dgm:pt modelId="{95532238-8450-43BC-92A2-6E711449465B}" type="parTrans" cxnId="{AB12F717-B1D6-4A4B-9AA8-546153E1C902}">
      <dgm:prSet/>
      <dgm:spPr/>
      <dgm:t>
        <a:bodyPr/>
        <a:lstStyle/>
        <a:p>
          <a:endParaRPr lang="en-US"/>
        </a:p>
      </dgm:t>
    </dgm:pt>
    <dgm:pt modelId="{EEE3FD39-7EFD-4B81-ACE5-5AA99603B63A}" type="sibTrans" cxnId="{AB12F717-B1D6-4A4B-9AA8-546153E1C902}">
      <dgm:prSet/>
      <dgm:spPr/>
      <dgm:t>
        <a:bodyPr/>
        <a:lstStyle/>
        <a:p>
          <a:endParaRPr lang="en-US"/>
        </a:p>
      </dgm:t>
    </dgm:pt>
    <dgm:pt modelId="{ED77244C-FC19-4C51-81C5-C05BE0862645}">
      <dgm:prSet/>
      <dgm:spPr/>
      <dgm:t>
        <a:bodyPr/>
        <a:lstStyle/>
        <a:p>
          <a:pPr>
            <a:lnSpc>
              <a:spcPct val="100000"/>
            </a:lnSpc>
          </a:pPr>
          <a:r>
            <a:rPr lang="en-US" dirty="0"/>
            <a:t>Answer the primary question in Objective 1 with interpretation of regression coefficient along with confidence interval.</a:t>
          </a:r>
        </a:p>
      </dgm:t>
    </dgm:pt>
    <dgm:pt modelId="{9B499891-DCC2-4583-95CA-6042AEEBF46C}" type="parTrans" cxnId="{21CCB398-86B5-47BB-9A6C-C85D98BB8C78}">
      <dgm:prSet/>
      <dgm:spPr/>
      <dgm:t>
        <a:bodyPr/>
        <a:lstStyle/>
        <a:p>
          <a:endParaRPr lang="en-US"/>
        </a:p>
      </dgm:t>
    </dgm:pt>
    <dgm:pt modelId="{64028464-96E1-43EE-92B8-04ABE1CA3987}" type="sibTrans" cxnId="{21CCB398-86B5-47BB-9A6C-C85D98BB8C78}">
      <dgm:prSet/>
      <dgm:spPr/>
      <dgm:t>
        <a:bodyPr/>
        <a:lstStyle/>
        <a:p>
          <a:endParaRPr lang="en-US"/>
        </a:p>
      </dgm:t>
    </dgm:pt>
    <dgm:pt modelId="{F14AC7D4-1225-9045-BDE1-FD9F719F30EE}" type="pres">
      <dgm:prSet presAssocID="{087000A6-132A-4127-B8E7-F3E58CE5FF45}" presName="Name0" presStyleCnt="0">
        <dgm:presLayoutVars>
          <dgm:dir/>
          <dgm:animLvl val="lvl"/>
          <dgm:resizeHandles val="exact"/>
        </dgm:presLayoutVars>
      </dgm:prSet>
      <dgm:spPr/>
    </dgm:pt>
    <dgm:pt modelId="{0F655741-99CE-4040-9FF4-82980892C87C}" type="pres">
      <dgm:prSet presAssocID="{8C047509-C2EC-433D-9992-7FB4650DEE94}" presName="boxAndChildren" presStyleCnt="0"/>
      <dgm:spPr/>
    </dgm:pt>
    <dgm:pt modelId="{8081FEC4-155E-1747-A4D5-F09D7C36748C}" type="pres">
      <dgm:prSet presAssocID="{8C047509-C2EC-433D-9992-7FB4650DEE94}" presName="parentTextBox" presStyleLbl="alignNode1" presStyleIdx="0" presStyleCnt="5"/>
      <dgm:spPr/>
    </dgm:pt>
    <dgm:pt modelId="{FFE81F32-6512-AD4E-A627-0C29C32B7AC4}" type="pres">
      <dgm:prSet presAssocID="{8C047509-C2EC-433D-9992-7FB4650DEE94}" presName="descendantBox" presStyleLbl="bgAccFollowNode1" presStyleIdx="0" presStyleCnt="5"/>
      <dgm:spPr/>
    </dgm:pt>
    <dgm:pt modelId="{474485BE-3209-424F-9E1F-0003634AE025}" type="pres">
      <dgm:prSet presAssocID="{B3380935-944E-44F2-A3D4-819ABB4E45F4}" presName="sp" presStyleCnt="0"/>
      <dgm:spPr/>
    </dgm:pt>
    <dgm:pt modelId="{DD01ED5B-6CD5-7343-91BF-60609DA12273}" type="pres">
      <dgm:prSet presAssocID="{4EDA5EAD-7B95-436B-BDB7-F2DE52067F46}" presName="arrowAndChildren" presStyleCnt="0"/>
      <dgm:spPr/>
    </dgm:pt>
    <dgm:pt modelId="{EB39546B-A139-594A-88C0-56C7A6D87181}" type="pres">
      <dgm:prSet presAssocID="{4EDA5EAD-7B95-436B-BDB7-F2DE52067F46}" presName="parentTextArrow" presStyleLbl="node1" presStyleIdx="0" presStyleCnt="0"/>
      <dgm:spPr/>
    </dgm:pt>
    <dgm:pt modelId="{2FDE4FFA-8186-E948-A916-5F994EA5959D}" type="pres">
      <dgm:prSet presAssocID="{4EDA5EAD-7B95-436B-BDB7-F2DE52067F46}" presName="arrow" presStyleLbl="alignNode1" presStyleIdx="1" presStyleCnt="5"/>
      <dgm:spPr/>
    </dgm:pt>
    <dgm:pt modelId="{827C6DE8-CB57-5940-B784-D0435FCF28CD}" type="pres">
      <dgm:prSet presAssocID="{4EDA5EAD-7B95-436B-BDB7-F2DE52067F46}" presName="descendantArrow" presStyleLbl="bgAccFollowNode1" presStyleIdx="1" presStyleCnt="5"/>
      <dgm:spPr/>
    </dgm:pt>
    <dgm:pt modelId="{141717D9-E5ED-0A4F-9A50-4A9B74BB4CBA}" type="pres">
      <dgm:prSet presAssocID="{E3B9D21C-85D2-472D-9E12-400381A5D63C}" presName="sp" presStyleCnt="0"/>
      <dgm:spPr/>
    </dgm:pt>
    <dgm:pt modelId="{E3FF6AAD-98B2-AA4F-A49B-7B6574974FCB}" type="pres">
      <dgm:prSet presAssocID="{5E6FB031-3A5E-4E6A-A86C-A0B454B5AC9D}" presName="arrowAndChildren" presStyleCnt="0"/>
      <dgm:spPr/>
    </dgm:pt>
    <dgm:pt modelId="{29E373BD-C05F-814B-B619-99813D73D668}" type="pres">
      <dgm:prSet presAssocID="{5E6FB031-3A5E-4E6A-A86C-A0B454B5AC9D}" presName="parentTextArrow" presStyleLbl="node1" presStyleIdx="0" presStyleCnt="0"/>
      <dgm:spPr/>
    </dgm:pt>
    <dgm:pt modelId="{6CBACC5F-76AE-A84F-B2B3-BB603C3BE2D8}" type="pres">
      <dgm:prSet presAssocID="{5E6FB031-3A5E-4E6A-A86C-A0B454B5AC9D}" presName="arrow" presStyleLbl="alignNode1" presStyleIdx="2" presStyleCnt="5"/>
      <dgm:spPr/>
    </dgm:pt>
    <dgm:pt modelId="{261CEB2B-C062-754E-8C5A-C7B358E58442}" type="pres">
      <dgm:prSet presAssocID="{5E6FB031-3A5E-4E6A-A86C-A0B454B5AC9D}" presName="descendantArrow" presStyleLbl="bgAccFollowNode1" presStyleIdx="2" presStyleCnt="5"/>
      <dgm:spPr/>
    </dgm:pt>
    <dgm:pt modelId="{47C1709F-02EA-5342-961D-176695F8A4D8}" type="pres">
      <dgm:prSet presAssocID="{71C488E2-7D24-4EBD-BF06-607AEC687BFD}" presName="sp" presStyleCnt="0"/>
      <dgm:spPr/>
    </dgm:pt>
    <dgm:pt modelId="{4ACC4AE6-6072-074D-B216-743EF66DF027}" type="pres">
      <dgm:prSet presAssocID="{2EFA4A1D-B155-43D3-84A4-A7E604BD7D9C}" presName="arrowAndChildren" presStyleCnt="0"/>
      <dgm:spPr/>
    </dgm:pt>
    <dgm:pt modelId="{B7323DD8-E6ED-E24C-B8E9-FDFF5FE5FD38}" type="pres">
      <dgm:prSet presAssocID="{2EFA4A1D-B155-43D3-84A4-A7E604BD7D9C}" presName="parentTextArrow" presStyleLbl="node1" presStyleIdx="0" presStyleCnt="0"/>
      <dgm:spPr/>
    </dgm:pt>
    <dgm:pt modelId="{4DE486CB-2CFC-6940-BC54-21C8F0F3771C}" type="pres">
      <dgm:prSet presAssocID="{2EFA4A1D-B155-43D3-84A4-A7E604BD7D9C}" presName="arrow" presStyleLbl="alignNode1" presStyleIdx="3" presStyleCnt="5"/>
      <dgm:spPr/>
    </dgm:pt>
    <dgm:pt modelId="{45A59A59-0140-F846-82C2-008583D7E6CE}" type="pres">
      <dgm:prSet presAssocID="{2EFA4A1D-B155-43D3-84A4-A7E604BD7D9C}" presName="descendantArrow" presStyleLbl="bgAccFollowNode1" presStyleIdx="3" presStyleCnt="5"/>
      <dgm:spPr/>
    </dgm:pt>
    <dgm:pt modelId="{BE49597F-8F30-7F48-B2D7-77C8487E5E63}" type="pres">
      <dgm:prSet presAssocID="{51FA666D-8673-4235-87E9-17BC5F5FBD7A}" presName="sp" presStyleCnt="0"/>
      <dgm:spPr/>
    </dgm:pt>
    <dgm:pt modelId="{1D9C3E6A-1938-974C-AA0E-344EFE8076C9}" type="pres">
      <dgm:prSet presAssocID="{8102E7A4-B3DA-4B2C-8067-065868842473}" presName="arrowAndChildren" presStyleCnt="0"/>
      <dgm:spPr/>
    </dgm:pt>
    <dgm:pt modelId="{885C76E2-897C-FB4C-B1FA-205EE3F56731}" type="pres">
      <dgm:prSet presAssocID="{8102E7A4-B3DA-4B2C-8067-065868842473}" presName="parentTextArrow" presStyleLbl="node1" presStyleIdx="0" presStyleCnt="0"/>
      <dgm:spPr/>
    </dgm:pt>
    <dgm:pt modelId="{72DCCE35-8C21-D147-A7E0-3BBCF7E5A69C}" type="pres">
      <dgm:prSet presAssocID="{8102E7A4-B3DA-4B2C-8067-065868842473}" presName="arrow" presStyleLbl="alignNode1" presStyleIdx="4" presStyleCnt="5"/>
      <dgm:spPr/>
    </dgm:pt>
    <dgm:pt modelId="{C63DE4ED-847C-4544-9817-4E5B60238FB4}" type="pres">
      <dgm:prSet presAssocID="{8102E7A4-B3DA-4B2C-8067-065868842473}" presName="descendantArrow" presStyleLbl="bgAccFollowNode1" presStyleIdx="4" presStyleCnt="5"/>
      <dgm:spPr/>
    </dgm:pt>
  </dgm:ptLst>
  <dgm:cxnLst>
    <dgm:cxn modelId="{20D31A05-891A-8A49-BFEB-B4009F584B6E}" type="presOf" srcId="{BC44D5E6-344F-41D7-8F69-7A2D8CEC6A81}" destId="{261CEB2B-C062-754E-8C5A-C7B358E58442}" srcOrd="0" destOrd="0" presId="urn:microsoft.com/office/officeart/2016/7/layout/VerticalDownArrowProcess"/>
    <dgm:cxn modelId="{8A114E0F-019A-4B45-888C-322BEDF0FE42}" type="presOf" srcId="{8C047509-C2EC-433D-9992-7FB4650DEE94}" destId="{8081FEC4-155E-1747-A4D5-F09D7C36748C}" srcOrd="0" destOrd="0" presId="urn:microsoft.com/office/officeart/2016/7/layout/VerticalDownArrowProcess"/>
    <dgm:cxn modelId="{AB12F717-B1D6-4A4B-9AA8-546153E1C902}" srcId="{087000A6-132A-4127-B8E7-F3E58CE5FF45}" destId="{8C047509-C2EC-433D-9992-7FB4650DEE94}" srcOrd="4" destOrd="0" parTransId="{95532238-8450-43BC-92A2-6E711449465B}" sibTransId="{EEE3FD39-7EFD-4B81-ACE5-5AA99603B63A}"/>
    <dgm:cxn modelId="{F2F7A718-F878-6A46-8B1D-8555E633D3F7}" type="presOf" srcId="{087000A6-132A-4127-B8E7-F3E58CE5FF45}" destId="{F14AC7D4-1225-9045-BDE1-FD9F719F30EE}" srcOrd="0" destOrd="0" presId="urn:microsoft.com/office/officeart/2016/7/layout/VerticalDownArrowProcess"/>
    <dgm:cxn modelId="{ED3BFA1F-9175-5C49-82A8-D98A8B3855E3}" type="presOf" srcId="{2EFA4A1D-B155-43D3-84A4-A7E604BD7D9C}" destId="{4DE486CB-2CFC-6940-BC54-21C8F0F3771C}" srcOrd="1" destOrd="0" presId="urn:microsoft.com/office/officeart/2016/7/layout/VerticalDownArrowProcess"/>
    <dgm:cxn modelId="{296BD425-A931-2B45-B8D7-B59070CAE101}" type="presOf" srcId="{AE2A3C9A-F3DA-4B39-B3DF-96AAD5B6C513}" destId="{827C6DE8-CB57-5940-B784-D0435FCF28CD}" srcOrd="0" destOrd="0" presId="urn:microsoft.com/office/officeart/2016/7/layout/VerticalDownArrowProcess"/>
    <dgm:cxn modelId="{31687F2F-E345-C942-A686-9D080D789975}" type="presOf" srcId="{2EFA4A1D-B155-43D3-84A4-A7E604BD7D9C}" destId="{B7323DD8-E6ED-E24C-B8E9-FDFF5FE5FD38}" srcOrd="0" destOrd="0" presId="urn:microsoft.com/office/officeart/2016/7/layout/VerticalDownArrowProcess"/>
    <dgm:cxn modelId="{F058D431-0848-F846-8302-1DAECDC205DC}" type="presOf" srcId="{4EDA5EAD-7B95-436B-BDB7-F2DE52067F46}" destId="{2FDE4FFA-8186-E948-A916-5F994EA5959D}" srcOrd="1" destOrd="0" presId="urn:microsoft.com/office/officeart/2016/7/layout/VerticalDownArrowProcess"/>
    <dgm:cxn modelId="{AE6FA943-587C-4834-9AEC-3B20AE76349F}" srcId="{087000A6-132A-4127-B8E7-F3E58CE5FF45}" destId="{8102E7A4-B3DA-4B2C-8067-065868842473}" srcOrd="0" destOrd="0" parTransId="{6AA36D00-6809-4642-88C8-D7A06D18F648}" sibTransId="{51FA666D-8673-4235-87E9-17BC5F5FBD7A}"/>
    <dgm:cxn modelId="{01AD0447-4E6B-AC48-9D55-383A63FC5DC6}" type="presOf" srcId="{8102E7A4-B3DA-4B2C-8067-065868842473}" destId="{72DCCE35-8C21-D147-A7E0-3BBCF7E5A69C}" srcOrd="1" destOrd="0" presId="urn:microsoft.com/office/officeart/2016/7/layout/VerticalDownArrowProcess"/>
    <dgm:cxn modelId="{9F9EE779-96AD-4B18-8037-980E08C59F93}" srcId="{087000A6-132A-4127-B8E7-F3E58CE5FF45}" destId="{5E6FB031-3A5E-4E6A-A86C-A0B454B5AC9D}" srcOrd="2" destOrd="0" parTransId="{4B41DB8A-46B5-4DE2-946C-4C3183BAA803}" sibTransId="{E3B9D21C-85D2-472D-9E12-400381A5D63C}"/>
    <dgm:cxn modelId="{E3F43286-D397-0846-8CCC-D139ACE2ECF5}" type="presOf" srcId="{CF1BF30E-A474-4EB4-B3CF-D1910EBDDB4E}" destId="{C63DE4ED-847C-4544-9817-4E5B60238FB4}" srcOrd="0" destOrd="0" presId="urn:microsoft.com/office/officeart/2016/7/layout/VerticalDownArrowProcess"/>
    <dgm:cxn modelId="{5608D98A-8D3C-4516-91D0-326828C2BB66}" srcId="{087000A6-132A-4127-B8E7-F3E58CE5FF45}" destId="{4EDA5EAD-7B95-436B-BDB7-F2DE52067F46}" srcOrd="3" destOrd="0" parTransId="{84ACE3D5-B37B-41B7-9218-4E5D152A2356}" sibTransId="{B3380935-944E-44F2-A3D4-819ABB4E45F4}"/>
    <dgm:cxn modelId="{84EC418E-0B71-5449-AD54-17F7EB6E3282}" type="presOf" srcId="{5E6FB031-3A5E-4E6A-A86C-A0B454B5AC9D}" destId="{6CBACC5F-76AE-A84F-B2B3-BB603C3BE2D8}" srcOrd="1" destOrd="0" presId="urn:microsoft.com/office/officeart/2016/7/layout/VerticalDownArrowProcess"/>
    <dgm:cxn modelId="{21CCB398-86B5-47BB-9A6C-C85D98BB8C78}" srcId="{8C047509-C2EC-433D-9992-7FB4650DEE94}" destId="{ED77244C-FC19-4C51-81C5-C05BE0862645}" srcOrd="0" destOrd="0" parTransId="{9B499891-DCC2-4583-95CA-6042AEEBF46C}" sibTransId="{64028464-96E1-43EE-92B8-04ABE1CA3987}"/>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E5F36EAD-CF25-0446-AFCB-CE653B3F9B6F}" type="presOf" srcId="{5E6FB031-3A5E-4E6A-A86C-A0B454B5AC9D}" destId="{29E373BD-C05F-814B-B619-99813D73D668}" srcOrd="0" destOrd="0" presId="urn:microsoft.com/office/officeart/2016/7/layout/VerticalDownArrowProcess"/>
    <dgm:cxn modelId="{E77D8FBC-56A0-704A-BBB1-08E704208F40}" type="presOf" srcId="{CF80742F-2634-4A64-9A49-696FD6625835}" destId="{45A59A59-0140-F846-82C2-008583D7E6CE}" srcOrd="0" destOrd="0" presId="urn:microsoft.com/office/officeart/2016/7/layout/VerticalDownArrowProcess"/>
    <dgm:cxn modelId="{590628BF-F4B1-7A46-A41D-3CE3FDB1CB49}" type="presOf" srcId="{4EDA5EAD-7B95-436B-BDB7-F2DE52067F46}" destId="{EB39546B-A139-594A-88C0-56C7A6D87181}" srcOrd="0" destOrd="0" presId="urn:microsoft.com/office/officeart/2016/7/layout/VerticalDownArrowProcess"/>
    <dgm:cxn modelId="{09FAC7C3-88B8-46A4-906F-282EE09C14A7}" srcId="{8102E7A4-B3DA-4B2C-8067-065868842473}" destId="{CF1BF30E-A474-4EB4-B3CF-D1910EBDDB4E}" srcOrd="0" destOrd="0" parTransId="{633CC58A-1A06-42A6-BF1B-EC7387AA6004}" sibTransId="{A1FF40C8-5ADF-40A4-B0C9-84A5CD4EB193}"/>
    <dgm:cxn modelId="{2EEBFAC7-D58C-094D-AB63-77CB872FB42E}" type="presOf" srcId="{8102E7A4-B3DA-4B2C-8067-065868842473}" destId="{885C76E2-897C-FB4C-B1FA-205EE3F56731}" srcOrd="0" destOrd="0" presId="urn:microsoft.com/office/officeart/2016/7/layout/VerticalDownArrowProcess"/>
    <dgm:cxn modelId="{6B1336D4-F3A2-B240-912D-0DC511537D9F}" type="presOf" srcId="{ED77244C-FC19-4C51-81C5-C05BE0862645}" destId="{FFE81F32-6512-AD4E-A627-0C29C32B7AC4}" srcOrd="0" destOrd="0" presId="urn:microsoft.com/office/officeart/2016/7/layout/VerticalDownArrowProcess"/>
    <dgm:cxn modelId="{492D5ADA-93E8-463B-B21F-410F5E3A8EC0}" srcId="{087000A6-132A-4127-B8E7-F3E58CE5FF45}" destId="{2EFA4A1D-B155-43D3-84A4-A7E604BD7D9C}" srcOrd="1" destOrd="0" parTransId="{3B531E85-C43E-4FAF-9944-2F9DF9B46B9F}" sibTransId="{71C488E2-7D24-4EBD-BF06-607AEC687BFD}"/>
    <dgm:cxn modelId="{DAA9BDE3-71AF-4029-AB48-5D20887F6218}" srcId="{4EDA5EAD-7B95-436B-BDB7-F2DE52067F46}" destId="{AE2A3C9A-F3DA-4B39-B3DF-96AAD5B6C513}" srcOrd="0" destOrd="0" parTransId="{AB8FC855-4FF8-4B7F-A720-BDD6DCBDABCA}" sibTransId="{023894CA-F1B4-40EA-B5CF-EED5FEB40095}"/>
    <dgm:cxn modelId="{B3AB210E-3C75-7645-8027-83999FB79AF6}" type="presParOf" srcId="{F14AC7D4-1225-9045-BDE1-FD9F719F30EE}" destId="{0F655741-99CE-4040-9FF4-82980892C87C}" srcOrd="0" destOrd="0" presId="urn:microsoft.com/office/officeart/2016/7/layout/VerticalDownArrowProcess"/>
    <dgm:cxn modelId="{91B1759F-4011-A940-BA34-21D12B217D54}" type="presParOf" srcId="{0F655741-99CE-4040-9FF4-82980892C87C}" destId="{8081FEC4-155E-1747-A4D5-F09D7C36748C}" srcOrd="0" destOrd="0" presId="urn:microsoft.com/office/officeart/2016/7/layout/VerticalDownArrowProcess"/>
    <dgm:cxn modelId="{DDD887ED-608E-B74B-B61E-E685418C8040}" type="presParOf" srcId="{0F655741-99CE-4040-9FF4-82980892C87C}" destId="{FFE81F32-6512-AD4E-A627-0C29C32B7AC4}" srcOrd="1" destOrd="0" presId="urn:microsoft.com/office/officeart/2016/7/layout/VerticalDownArrowProcess"/>
    <dgm:cxn modelId="{30D3A576-59BF-1E4B-B838-0F322D373864}" type="presParOf" srcId="{F14AC7D4-1225-9045-BDE1-FD9F719F30EE}" destId="{474485BE-3209-424F-9E1F-0003634AE025}" srcOrd="1" destOrd="0" presId="urn:microsoft.com/office/officeart/2016/7/layout/VerticalDownArrowProcess"/>
    <dgm:cxn modelId="{0D79E499-BFC8-3D47-B325-C5EB0BD5043A}" type="presParOf" srcId="{F14AC7D4-1225-9045-BDE1-FD9F719F30EE}" destId="{DD01ED5B-6CD5-7343-91BF-60609DA12273}" srcOrd="2" destOrd="0" presId="urn:microsoft.com/office/officeart/2016/7/layout/VerticalDownArrowProcess"/>
    <dgm:cxn modelId="{D543A822-C03B-E74A-A52F-12B12C569F00}" type="presParOf" srcId="{DD01ED5B-6CD5-7343-91BF-60609DA12273}" destId="{EB39546B-A139-594A-88C0-56C7A6D87181}" srcOrd="0" destOrd="0" presId="urn:microsoft.com/office/officeart/2016/7/layout/VerticalDownArrowProcess"/>
    <dgm:cxn modelId="{C4C3CDE9-03C7-A441-ADFE-DA85C672613C}" type="presParOf" srcId="{DD01ED5B-6CD5-7343-91BF-60609DA12273}" destId="{2FDE4FFA-8186-E948-A916-5F994EA5959D}" srcOrd="1" destOrd="0" presId="urn:microsoft.com/office/officeart/2016/7/layout/VerticalDownArrowProcess"/>
    <dgm:cxn modelId="{DC14A5B3-089C-3141-AB85-A763D6D57324}" type="presParOf" srcId="{DD01ED5B-6CD5-7343-91BF-60609DA12273}" destId="{827C6DE8-CB57-5940-B784-D0435FCF28CD}" srcOrd="2" destOrd="0" presId="urn:microsoft.com/office/officeart/2016/7/layout/VerticalDownArrowProcess"/>
    <dgm:cxn modelId="{211E33F0-DBC7-6C47-AD12-068ACF7B3E5C}" type="presParOf" srcId="{F14AC7D4-1225-9045-BDE1-FD9F719F30EE}" destId="{141717D9-E5ED-0A4F-9A50-4A9B74BB4CBA}" srcOrd="3" destOrd="0" presId="urn:microsoft.com/office/officeart/2016/7/layout/VerticalDownArrowProcess"/>
    <dgm:cxn modelId="{0FAF58AC-4F57-9D40-AFD6-A148B9AF2C9D}" type="presParOf" srcId="{F14AC7D4-1225-9045-BDE1-FD9F719F30EE}" destId="{E3FF6AAD-98B2-AA4F-A49B-7B6574974FCB}" srcOrd="4" destOrd="0" presId="urn:microsoft.com/office/officeart/2016/7/layout/VerticalDownArrowProcess"/>
    <dgm:cxn modelId="{FF922829-8EA1-C542-87BA-5864B55F8959}" type="presParOf" srcId="{E3FF6AAD-98B2-AA4F-A49B-7B6574974FCB}" destId="{29E373BD-C05F-814B-B619-99813D73D668}" srcOrd="0" destOrd="0" presId="urn:microsoft.com/office/officeart/2016/7/layout/VerticalDownArrowProcess"/>
    <dgm:cxn modelId="{79C06E92-4A7A-BF49-BF3A-133467B6F0ED}" type="presParOf" srcId="{E3FF6AAD-98B2-AA4F-A49B-7B6574974FCB}" destId="{6CBACC5F-76AE-A84F-B2B3-BB603C3BE2D8}" srcOrd="1" destOrd="0" presId="urn:microsoft.com/office/officeart/2016/7/layout/VerticalDownArrowProcess"/>
    <dgm:cxn modelId="{A14E477A-4803-4142-AFF6-03AC7741762F}" type="presParOf" srcId="{E3FF6AAD-98B2-AA4F-A49B-7B6574974FCB}" destId="{261CEB2B-C062-754E-8C5A-C7B358E58442}" srcOrd="2" destOrd="0" presId="urn:microsoft.com/office/officeart/2016/7/layout/VerticalDownArrowProcess"/>
    <dgm:cxn modelId="{45E42374-7853-6143-AF86-048761F30D7A}" type="presParOf" srcId="{F14AC7D4-1225-9045-BDE1-FD9F719F30EE}" destId="{47C1709F-02EA-5342-961D-176695F8A4D8}" srcOrd="5" destOrd="0" presId="urn:microsoft.com/office/officeart/2016/7/layout/VerticalDownArrowProcess"/>
    <dgm:cxn modelId="{AB062F65-2CE3-7442-873E-5EF71454FDD2}" type="presParOf" srcId="{F14AC7D4-1225-9045-BDE1-FD9F719F30EE}" destId="{4ACC4AE6-6072-074D-B216-743EF66DF027}" srcOrd="6" destOrd="0" presId="urn:microsoft.com/office/officeart/2016/7/layout/VerticalDownArrowProcess"/>
    <dgm:cxn modelId="{A7586FDD-C35D-8F4E-A676-2FBDB9B7322F}" type="presParOf" srcId="{4ACC4AE6-6072-074D-B216-743EF66DF027}" destId="{B7323DD8-E6ED-E24C-B8E9-FDFF5FE5FD38}" srcOrd="0" destOrd="0" presId="urn:microsoft.com/office/officeart/2016/7/layout/VerticalDownArrowProcess"/>
    <dgm:cxn modelId="{F8CFAB8F-639F-5249-87FF-47A0F42A9024}" type="presParOf" srcId="{4ACC4AE6-6072-074D-B216-743EF66DF027}" destId="{4DE486CB-2CFC-6940-BC54-21C8F0F3771C}" srcOrd="1" destOrd="0" presId="urn:microsoft.com/office/officeart/2016/7/layout/VerticalDownArrowProcess"/>
    <dgm:cxn modelId="{CD4C9520-3C59-B947-8550-857377910F2D}" type="presParOf" srcId="{4ACC4AE6-6072-074D-B216-743EF66DF027}" destId="{45A59A59-0140-F846-82C2-008583D7E6CE}" srcOrd="2" destOrd="0" presId="urn:microsoft.com/office/officeart/2016/7/layout/VerticalDownArrowProcess"/>
    <dgm:cxn modelId="{9255B10E-BEC2-ED46-8F1E-9E079B1925ED}" type="presParOf" srcId="{F14AC7D4-1225-9045-BDE1-FD9F719F30EE}" destId="{BE49597F-8F30-7F48-B2D7-77C8487E5E63}" srcOrd="7" destOrd="0" presId="urn:microsoft.com/office/officeart/2016/7/layout/VerticalDownArrowProcess"/>
    <dgm:cxn modelId="{72A54ACC-AF32-6C48-9E3A-75FFECE6570E}" type="presParOf" srcId="{F14AC7D4-1225-9045-BDE1-FD9F719F30EE}" destId="{1D9C3E6A-1938-974C-AA0E-344EFE8076C9}" srcOrd="8" destOrd="0" presId="urn:microsoft.com/office/officeart/2016/7/layout/VerticalDownArrowProcess"/>
    <dgm:cxn modelId="{D2F5B733-3C45-F343-830E-E1AE771188DC}" type="presParOf" srcId="{1D9C3E6A-1938-974C-AA0E-344EFE8076C9}" destId="{885C76E2-897C-FB4C-B1FA-205EE3F56731}" srcOrd="0" destOrd="0" presId="urn:microsoft.com/office/officeart/2016/7/layout/VerticalDownArrowProcess"/>
    <dgm:cxn modelId="{EF766A91-CC2A-8546-B729-9BC76C4F34D0}" type="presParOf" srcId="{1D9C3E6A-1938-974C-AA0E-344EFE8076C9}" destId="{72DCCE35-8C21-D147-A7E0-3BBCF7E5A69C}" srcOrd="1" destOrd="0" presId="urn:microsoft.com/office/officeart/2016/7/layout/VerticalDownArrowProcess"/>
    <dgm:cxn modelId="{75DCBBF1-7073-0B46-8CEA-E68AA5D0BD92}" type="presParOf" srcId="{1D9C3E6A-1938-974C-AA0E-344EFE8076C9}" destId="{C63DE4ED-847C-4544-9817-4E5B60238FB4}"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FF0000"/>
              </a:solidFill>
            </a:rPr>
            <a:t>Mild violation</a:t>
          </a:r>
          <a:r>
            <a:rPr lang="en-US" dirty="0"/>
            <a:t>, as the spread of residuals increases slightly with fitted values in the Scale-Location plot</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E2CC8E57-A6AE-40D1-B766-7A85209091F0}" type="parTrans" cxnId="{7CE1DD09-B0BB-4827-9926-F9070BEDD67C}">
      <dgm:prSet/>
      <dgm:spPr/>
      <dgm:t>
        <a:bodyPr/>
        <a:lstStyle/>
        <a:p>
          <a:endParaRPr lang="en-US"/>
        </a:p>
      </dgm:t>
    </dgm:pt>
    <dgm:pt modelId="{13FB203A-BEDF-4DD8-B475-AE1C624BA378}" type="sibTrans" cxnId="{7CE1DD09-B0BB-4827-9926-F9070BEDD67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00B050"/>
              </a:solidFill>
            </a:rPr>
            <a:t>Spread of residuals is more consistent across fitted values </a:t>
          </a:r>
          <a:r>
            <a:rPr lang="en-US" dirty="0"/>
            <a:t>in Scale - location Plot, indicating that issue of heteroscedasticity has been reduced by log transformation. </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7000A6-132A-4127-B8E7-F3E58CE5FF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dirty="0"/>
            <a:t>Build another MLR model with additional complexity</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dirty="0"/>
            <a:t>Comparison of Models</a:t>
          </a:r>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dirty="0"/>
            <a:t>Compare the additional models (MLR without complexity, MLR with Complexity and Non-Parametric model) using an error metric</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dgm:spPr/>
      <dgm:t>
        <a:bodyPr/>
        <a:lstStyle/>
        <a:p>
          <a:pPr>
            <a:lnSpc>
              <a:spcPct val="100000"/>
            </a:lnSpc>
          </a:pPr>
          <a:r>
            <a:rPr lang="en-US" dirty="0"/>
            <a:t>Model Recommendation</a:t>
          </a:r>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dirty="0"/>
            <a:t>Recommend the best model that can be used to predict the length of time a patient will stay at a given hospital</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DBDB97AD-7868-3F4E-B6DF-409BB624E399}">
      <dgm:prSet/>
      <dgm:spPr/>
      <dgm:t>
        <a:bodyPr/>
        <a:lstStyle/>
        <a:p>
          <a:pPr>
            <a:lnSpc>
              <a:spcPct val="100000"/>
            </a:lnSpc>
          </a:pPr>
          <a:r>
            <a:rPr lang="en-US" dirty="0"/>
            <a:t>Build a Non-Parametric Model</a:t>
          </a:r>
        </a:p>
      </dgm:t>
    </dgm:pt>
    <dgm:pt modelId="{A979BEC5-AC14-0F46-B026-637AEF112E61}" type="parTrans" cxnId="{4E3FEC7F-0CEC-5247-B013-24E52551DE6B}">
      <dgm:prSet/>
      <dgm:spPr/>
      <dgm:t>
        <a:bodyPr/>
        <a:lstStyle/>
        <a:p>
          <a:endParaRPr lang="en-US"/>
        </a:p>
      </dgm:t>
    </dgm:pt>
    <dgm:pt modelId="{9F51073B-2B45-6F48-85F2-D218B8405AAB}" type="sibTrans" cxnId="{4E3FEC7F-0CEC-5247-B013-24E52551DE6B}">
      <dgm:prSet/>
      <dgm:spPr/>
      <dgm:t>
        <a:bodyPr/>
        <a:lstStyle/>
        <a:p>
          <a:endParaRPr lang="en-US"/>
        </a:p>
      </dgm:t>
    </dgm:pt>
    <dgm:pt modelId="{2E05A8C8-C810-F246-8899-40F865A7DEBF}" type="pres">
      <dgm:prSet presAssocID="{087000A6-132A-4127-B8E7-F3E58CE5FF45}" presName="linear" presStyleCnt="0">
        <dgm:presLayoutVars>
          <dgm:dir/>
          <dgm:animLvl val="lvl"/>
          <dgm:resizeHandles val="exact"/>
        </dgm:presLayoutVars>
      </dgm:prSet>
      <dgm:spPr/>
    </dgm:pt>
    <dgm:pt modelId="{BDE5DA2C-D0D8-8448-BF7B-9948DDEE3D61}" type="pres">
      <dgm:prSet presAssocID="{2EFA4A1D-B155-43D3-84A4-A7E604BD7D9C}" presName="parentLin" presStyleCnt="0"/>
      <dgm:spPr/>
    </dgm:pt>
    <dgm:pt modelId="{D61B25A2-4C9F-5546-ADC8-299BE1424D97}" type="pres">
      <dgm:prSet presAssocID="{2EFA4A1D-B155-43D3-84A4-A7E604BD7D9C}" presName="parentLeftMargin" presStyleLbl="node1" presStyleIdx="0" presStyleCnt="3"/>
      <dgm:spPr/>
    </dgm:pt>
    <dgm:pt modelId="{8F29D19D-09E3-784F-9BCB-522A25B7393A}" type="pres">
      <dgm:prSet presAssocID="{2EFA4A1D-B155-43D3-84A4-A7E604BD7D9C}" presName="parentText" presStyleLbl="node1" presStyleIdx="0" presStyleCnt="3">
        <dgm:presLayoutVars>
          <dgm:chMax val="0"/>
          <dgm:bulletEnabled val="1"/>
        </dgm:presLayoutVars>
      </dgm:prSet>
      <dgm:spPr/>
    </dgm:pt>
    <dgm:pt modelId="{C62B095C-6147-7240-A91B-CEAB0FB490FE}" type="pres">
      <dgm:prSet presAssocID="{2EFA4A1D-B155-43D3-84A4-A7E604BD7D9C}" presName="negativeSpace" presStyleCnt="0"/>
      <dgm:spPr/>
    </dgm:pt>
    <dgm:pt modelId="{3546B574-9625-7749-8B71-1CA43BDE0B41}" type="pres">
      <dgm:prSet presAssocID="{2EFA4A1D-B155-43D3-84A4-A7E604BD7D9C}" presName="childText" presStyleLbl="conFgAcc1" presStyleIdx="0" presStyleCnt="3">
        <dgm:presLayoutVars>
          <dgm:bulletEnabled val="1"/>
        </dgm:presLayoutVars>
      </dgm:prSet>
      <dgm:spPr/>
    </dgm:pt>
    <dgm:pt modelId="{ADD61F31-23A8-7142-B039-AC3F613AFFD3}" type="pres">
      <dgm:prSet presAssocID="{71C488E2-7D24-4EBD-BF06-607AEC687BFD}" presName="spaceBetweenRectangles" presStyleCnt="0"/>
      <dgm:spPr/>
    </dgm:pt>
    <dgm:pt modelId="{5DD9C6B1-14E4-614A-8185-17BA7060A15F}" type="pres">
      <dgm:prSet presAssocID="{5E6FB031-3A5E-4E6A-A86C-A0B454B5AC9D}" presName="parentLin" presStyleCnt="0"/>
      <dgm:spPr/>
    </dgm:pt>
    <dgm:pt modelId="{657607DE-D052-7748-9DCE-52BC07FFCA5F}" type="pres">
      <dgm:prSet presAssocID="{5E6FB031-3A5E-4E6A-A86C-A0B454B5AC9D}" presName="parentLeftMargin" presStyleLbl="node1" presStyleIdx="0" presStyleCnt="3"/>
      <dgm:spPr/>
    </dgm:pt>
    <dgm:pt modelId="{586C629A-37EC-BF4E-884B-2985ABE59DF0}" type="pres">
      <dgm:prSet presAssocID="{5E6FB031-3A5E-4E6A-A86C-A0B454B5AC9D}" presName="parentText" presStyleLbl="node1" presStyleIdx="1" presStyleCnt="3">
        <dgm:presLayoutVars>
          <dgm:chMax val="0"/>
          <dgm:bulletEnabled val="1"/>
        </dgm:presLayoutVars>
      </dgm:prSet>
      <dgm:spPr/>
    </dgm:pt>
    <dgm:pt modelId="{C2C56FD6-31DE-354B-BCDD-75F1166CFA31}" type="pres">
      <dgm:prSet presAssocID="{5E6FB031-3A5E-4E6A-A86C-A0B454B5AC9D}" presName="negativeSpace" presStyleCnt="0"/>
      <dgm:spPr/>
    </dgm:pt>
    <dgm:pt modelId="{1C78CEC8-1E62-F446-9C83-8774536448B3}" type="pres">
      <dgm:prSet presAssocID="{5E6FB031-3A5E-4E6A-A86C-A0B454B5AC9D}" presName="childText" presStyleLbl="conFgAcc1" presStyleIdx="1" presStyleCnt="3">
        <dgm:presLayoutVars>
          <dgm:bulletEnabled val="1"/>
        </dgm:presLayoutVars>
      </dgm:prSet>
      <dgm:spPr/>
    </dgm:pt>
    <dgm:pt modelId="{843A44A8-9783-D243-98B8-2ED17BEE7FF6}" type="pres">
      <dgm:prSet presAssocID="{E3B9D21C-85D2-472D-9E12-400381A5D63C}" presName="spaceBetweenRectangles" presStyleCnt="0"/>
      <dgm:spPr/>
    </dgm:pt>
    <dgm:pt modelId="{0413AEDD-CCED-E44E-9421-CA62224DBA35}" type="pres">
      <dgm:prSet presAssocID="{4EDA5EAD-7B95-436B-BDB7-F2DE52067F46}" presName="parentLin" presStyleCnt="0"/>
      <dgm:spPr/>
    </dgm:pt>
    <dgm:pt modelId="{3BCEF964-589E-FF45-A934-52D759E3E23C}" type="pres">
      <dgm:prSet presAssocID="{4EDA5EAD-7B95-436B-BDB7-F2DE52067F46}" presName="parentLeftMargin" presStyleLbl="node1" presStyleIdx="1" presStyleCnt="3"/>
      <dgm:spPr/>
    </dgm:pt>
    <dgm:pt modelId="{E585350F-4A20-CD4F-9C25-9CCBA0FE8939}" type="pres">
      <dgm:prSet presAssocID="{4EDA5EAD-7B95-436B-BDB7-F2DE52067F46}" presName="parentText" presStyleLbl="node1" presStyleIdx="2" presStyleCnt="3">
        <dgm:presLayoutVars>
          <dgm:chMax val="0"/>
          <dgm:bulletEnabled val="1"/>
        </dgm:presLayoutVars>
      </dgm:prSet>
      <dgm:spPr/>
    </dgm:pt>
    <dgm:pt modelId="{391593A3-87F8-2B4C-B33A-D1C501D5B9C5}" type="pres">
      <dgm:prSet presAssocID="{4EDA5EAD-7B95-436B-BDB7-F2DE52067F46}" presName="negativeSpace" presStyleCnt="0"/>
      <dgm:spPr/>
    </dgm:pt>
    <dgm:pt modelId="{A329A4E3-A67C-3741-8530-9677B683D07F}" type="pres">
      <dgm:prSet presAssocID="{4EDA5EAD-7B95-436B-BDB7-F2DE52067F46}" presName="childText" presStyleLbl="conFgAcc1" presStyleIdx="2" presStyleCnt="3">
        <dgm:presLayoutVars>
          <dgm:bulletEnabled val="1"/>
        </dgm:presLayoutVars>
      </dgm:prSet>
      <dgm:spPr/>
    </dgm:pt>
  </dgm:ptLst>
  <dgm:cxnLst>
    <dgm:cxn modelId="{B1A5AC24-F57A-A844-8195-3270AAE0F2FF}" type="presOf" srcId="{2EFA4A1D-B155-43D3-84A4-A7E604BD7D9C}" destId="{8F29D19D-09E3-784F-9BCB-522A25B7393A}" srcOrd="1" destOrd="0" presId="urn:microsoft.com/office/officeart/2005/8/layout/list1"/>
    <dgm:cxn modelId="{9F5C6B40-12DB-9048-8F4F-003B7AC8BB47}" type="presOf" srcId="{CF80742F-2634-4A64-9A49-696FD6625835}" destId="{3546B574-9625-7749-8B71-1CA43BDE0B41}" srcOrd="0" destOrd="0" presId="urn:microsoft.com/office/officeart/2005/8/layout/list1"/>
    <dgm:cxn modelId="{C4556461-4842-1948-BD1B-3857B493D8E3}" type="presOf" srcId="{4EDA5EAD-7B95-436B-BDB7-F2DE52067F46}" destId="{3BCEF964-589E-FF45-A934-52D759E3E23C}" srcOrd="0" destOrd="0" presId="urn:microsoft.com/office/officeart/2005/8/layout/list1"/>
    <dgm:cxn modelId="{A0876043-C7DC-B546-8735-2D24F6276AF9}" type="presOf" srcId="{087000A6-132A-4127-B8E7-F3E58CE5FF45}" destId="{2E05A8C8-C810-F246-8899-40F865A7DEBF}" srcOrd="0" destOrd="0" presId="urn:microsoft.com/office/officeart/2005/8/layout/list1"/>
    <dgm:cxn modelId="{9F9EE779-96AD-4B18-8037-980E08C59F93}" srcId="{087000A6-132A-4127-B8E7-F3E58CE5FF45}" destId="{5E6FB031-3A5E-4E6A-A86C-A0B454B5AC9D}" srcOrd="1" destOrd="0" parTransId="{4B41DB8A-46B5-4DE2-946C-4C3183BAA803}" sibTransId="{E3B9D21C-85D2-472D-9E12-400381A5D63C}"/>
    <dgm:cxn modelId="{4E3FEC7F-0CEC-5247-B013-24E52551DE6B}" srcId="{2EFA4A1D-B155-43D3-84A4-A7E604BD7D9C}" destId="{DBDB97AD-7868-3F4E-B6DF-409BB624E399}" srcOrd="1" destOrd="0" parTransId="{A979BEC5-AC14-0F46-B026-637AEF112E61}" sibTransId="{9F51073B-2B45-6F48-85F2-D218B8405AAB}"/>
    <dgm:cxn modelId="{1575248A-D9CF-3A4B-8A5F-9931C7F1D133}" type="presOf" srcId="{5E6FB031-3A5E-4E6A-A86C-A0B454B5AC9D}" destId="{657607DE-D052-7748-9DCE-52BC07FFCA5F}" srcOrd="0" destOrd="0" presId="urn:microsoft.com/office/officeart/2005/8/layout/list1"/>
    <dgm:cxn modelId="{5608D98A-8D3C-4516-91D0-326828C2BB66}" srcId="{087000A6-132A-4127-B8E7-F3E58CE5FF45}" destId="{4EDA5EAD-7B95-436B-BDB7-F2DE52067F46}" srcOrd="2" destOrd="0" parTransId="{84ACE3D5-B37B-41B7-9218-4E5D152A2356}" sibTransId="{B3380935-944E-44F2-A3D4-819ABB4E45F4}"/>
    <dgm:cxn modelId="{B145169E-B005-C24A-B6D3-48A0160753B3}" type="presOf" srcId="{4EDA5EAD-7B95-436B-BDB7-F2DE52067F46}" destId="{E585350F-4A20-CD4F-9C25-9CCBA0FE8939}" srcOrd="1" destOrd="0" presId="urn:microsoft.com/office/officeart/2005/8/layout/list1"/>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505398B4-DEC8-0743-B071-02DF3B20FC0B}" type="presOf" srcId="{BC44D5E6-344F-41D7-8F69-7A2D8CEC6A81}" destId="{1C78CEC8-1E62-F446-9C83-8774536448B3}" srcOrd="0" destOrd="0" presId="urn:microsoft.com/office/officeart/2005/8/layout/list1"/>
    <dgm:cxn modelId="{8DFC72C6-8F02-1B4E-A220-DBA6574FEB8D}" type="presOf" srcId="{5E6FB031-3A5E-4E6A-A86C-A0B454B5AC9D}" destId="{586C629A-37EC-BF4E-884B-2985ABE59DF0}" srcOrd="1" destOrd="0" presId="urn:microsoft.com/office/officeart/2005/8/layout/list1"/>
    <dgm:cxn modelId="{492D5ADA-93E8-463B-B21F-410F5E3A8EC0}" srcId="{087000A6-132A-4127-B8E7-F3E58CE5FF45}" destId="{2EFA4A1D-B155-43D3-84A4-A7E604BD7D9C}" srcOrd="0" destOrd="0" parTransId="{3B531E85-C43E-4FAF-9944-2F9DF9B46B9F}" sibTransId="{71C488E2-7D24-4EBD-BF06-607AEC687BFD}"/>
    <dgm:cxn modelId="{AA6551DF-E99B-074E-BECA-1D0FC63BD77B}" type="presOf" srcId="{2EFA4A1D-B155-43D3-84A4-A7E604BD7D9C}" destId="{D61B25A2-4C9F-5546-ADC8-299BE1424D97}" srcOrd="0" destOrd="0" presId="urn:microsoft.com/office/officeart/2005/8/layout/list1"/>
    <dgm:cxn modelId="{DAA9BDE3-71AF-4029-AB48-5D20887F6218}" srcId="{4EDA5EAD-7B95-436B-BDB7-F2DE52067F46}" destId="{AE2A3C9A-F3DA-4B39-B3DF-96AAD5B6C513}" srcOrd="0" destOrd="0" parTransId="{AB8FC855-4FF8-4B7F-A720-BDD6DCBDABCA}" sibTransId="{023894CA-F1B4-40EA-B5CF-EED5FEB40095}"/>
    <dgm:cxn modelId="{D490B0F8-B537-A74D-BC62-EE37EEC58A81}" type="presOf" srcId="{DBDB97AD-7868-3F4E-B6DF-409BB624E399}" destId="{3546B574-9625-7749-8B71-1CA43BDE0B41}" srcOrd="0" destOrd="1" presId="urn:microsoft.com/office/officeart/2005/8/layout/list1"/>
    <dgm:cxn modelId="{0EEDFCF8-9820-1146-AA19-FB1F4341FBC6}" type="presOf" srcId="{AE2A3C9A-F3DA-4B39-B3DF-96AAD5B6C513}" destId="{A329A4E3-A67C-3741-8530-9677B683D07F}" srcOrd="0" destOrd="0" presId="urn:microsoft.com/office/officeart/2005/8/layout/list1"/>
    <dgm:cxn modelId="{2B373007-BE15-9A4F-9ED7-943530800934}" type="presParOf" srcId="{2E05A8C8-C810-F246-8899-40F865A7DEBF}" destId="{BDE5DA2C-D0D8-8448-BF7B-9948DDEE3D61}" srcOrd="0" destOrd="0" presId="urn:microsoft.com/office/officeart/2005/8/layout/list1"/>
    <dgm:cxn modelId="{661B8581-89DA-FD43-AE6B-B76E1C549C23}" type="presParOf" srcId="{BDE5DA2C-D0D8-8448-BF7B-9948DDEE3D61}" destId="{D61B25A2-4C9F-5546-ADC8-299BE1424D97}" srcOrd="0" destOrd="0" presId="urn:microsoft.com/office/officeart/2005/8/layout/list1"/>
    <dgm:cxn modelId="{E3DFA1A1-4F36-324C-B362-8F02D0ABEBBA}" type="presParOf" srcId="{BDE5DA2C-D0D8-8448-BF7B-9948DDEE3D61}" destId="{8F29D19D-09E3-784F-9BCB-522A25B7393A}" srcOrd="1" destOrd="0" presId="urn:microsoft.com/office/officeart/2005/8/layout/list1"/>
    <dgm:cxn modelId="{81B0E456-F38B-1B44-BF60-B4CC9E684AAE}" type="presParOf" srcId="{2E05A8C8-C810-F246-8899-40F865A7DEBF}" destId="{C62B095C-6147-7240-A91B-CEAB0FB490FE}" srcOrd="1" destOrd="0" presId="urn:microsoft.com/office/officeart/2005/8/layout/list1"/>
    <dgm:cxn modelId="{759064EC-5703-AC4D-A17A-B9330EA30C24}" type="presParOf" srcId="{2E05A8C8-C810-F246-8899-40F865A7DEBF}" destId="{3546B574-9625-7749-8B71-1CA43BDE0B41}" srcOrd="2" destOrd="0" presId="urn:microsoft.com/office/officeart/2005/8/layout/list1"/>
    <dgm:cxn modelId="{3C510E72-5C41-8B45-8359-42D54A03088D}" type="presParOf" srcId="{2E05A8C8-C810-F246-8899-40F865A7DEBF}" destId="{ADD61F31-23A8-7142-B039-AC3F613AFFD3}" srcOrd="3" destOrd="0" presId="urn:microsoft.com/office/officeart/2005/8/layout/list1"/>
    <dgm:cxn modelId="{9374CED4-FEFD-C54E-8569-AA2CED74F5C1}" type="presParOf" srcId="{2E05A8C8-C810-F246-8899-40F865A7DEBF}" destId="{5DD9C6B1-14E4-614A-8185-17BA7060A15F}" srcOrd="4" destOrd="0" presId="urn:microsoft.com/office/officeart/2005/8/layout/list1"/>
    <dgm:cxn modelId="{9A4D7EBF-C9A5-A544-840E-DA8CF0436F27}" type="presParOf" srcId="{5DD9C6B1-14E4-614A-8185-17BA7060A15F}" destId="{657607DE-D052-7748-9DCE-52BC07FFCA5F}" srcOrd="0" destOrd="0" presId="urn:microsoft.com/office/officeart/2005/8/layout/list1"/>
    <dgm:cxn modelId="{6B28858B-C29C-264D-A36E-8E5814EECAE6}" type="presParOf" srcId="{5DD9C6B1-14E4-614A-8185-17BA7060A15F}" destId="{586C629A-37EC-BF4E-884B-2985ABE59DF0}" srcOrd="1" destOrd="0" presId="urn:microsoft.com/office/officeart/2005/8/layout/list1"/>
    <dgm:cxn modelId="{8995ADD3-7C96-7E4A-A6AD-7FAE79F40536}" type="presParOf" srcId="{2E05A8C8-C810-F246-8899-40F865A7DEBF}" destId="{C2C56FD6-31DE-354B-BCDD-75F1166CFA31}" srcOrd="5" destOrd="0" presId="urn:microsoft.com/office/officeart/2005/8/layout/list1"/>
    <dgm:cxn modelId="{088F52D3-EF5B-A74D-95BF-4357079DB57D}" type="presParOf" srcId="{2E05A8C8-C810-F246-8899-40F865A7DEBF}" destId="{1C78CEC8-1E62-F446-9C83-8774536448B3}" srcOrd="6" destOrd="0" presId="urn:microsoft.com/office/officeart/2005/8/layout/list1"/>
    <dgm:cxn modelId="{3F95B102-D32A-B44A-A649-73C8340D6367}" type="presParOf" srcId="{2E05A8C8-C810-F246-8899-40F865A7DEBF}" destId="{843A44A8-9783-D243-98B8-2ED17BEE7FF6}" srcOrd="7" destOrd="0" presId="urn:microsoft.com/office/officeart/2005/8/layout/list1"/>
    <dgm:cxn modelId="{D564E13C-9F55-0844-9B89-D67D85ADC5C7}" type="presParOf" srcId="{2E05A8C8-C810-F246-8899-40F865A7DEBF}" destId="{0413AEDD-CCED-E44E-9421-CA62224DBA35}" srcOrd="8" destOrd="0" presId="urn:microsoft.com/office/officeart/2005/8/layout/list1"/>
    <dgm:cxn modelId="{9B1E65AE-7730-074E-8341-D4BBB85DEF3D}" type="presParOf" srcId="{0413AEDD-CCED-E44E-9421-CA62224DBA35}" destId="{3BCEF964-589E-FF45-A934-52D759E3E23C}" srcOrd="0" destOrd="0" presId="urn:microsoft.com/office/officeart/2005/8/layout/list1"/>
    <dgm:cxn modelId="{14AB3AAC-8F72-344E-AB0B-9DE9CC1B917E}" type="presParOf" srcId="{0413AEDD-CCED-E44E-9421-CA62224DBA35}" destId="{E585350F-4A20-CD4F-9C25-9CCBA0FE8939}" srcOrd="1" destOrd="0" presId="urn:microsoft.com/office/officeart/2005/8/layout/list1"/>
    <dgm:cxn modelId="{BD53EA43-1558-3243-8D91-5F0EC34EE120}" type="presParOf" srcId="{2E05A8C8-C810-F246-8899-40F865A7DEBF}" destId="{391593A3-87F8-2B4C-B33A-D1C501D5B9C5}" srcOrd="9" destOrd="0" presId="urn:microsoft.com/office/officeart/2005/8/layout/list1"/>
    <dgm:cxn modelId="{C0977AEB-A94F-C846-93A5-37E949548401}" type="presParOf" srcId="{2E05A8C8-C810-F246-8899-40F865A7DEBF}" destId="{A329A4E3-A67C-3741-8530-9677B683D07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(Q-Q): </a:t>
          </a:r>
          <a:r>
            <a:rPr lang="en-US" dirty="0"/>
            <a:t>Looking at the Q-Q plot, our residuals appear to approximate a normal distribution. There is a bit of deviation at the lower tail, though not nearly as concerning as the two very extreme values that can be seen at the upper tail.</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the residuals should not change as fitted values increase. We appear to be fairly </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Model Fit Check:</a:t>
          </a:r>
          <a:r>
            <a:rPr lang="en-US" dirty="0"/>
            <a:t> The Observed vs Predicted values graph visualizes how well the model’s predictions align with the actuals within our data set. Deviations from the 45-degree line suggest a poor fit and likely inaccurate predictive capabilities.</a:t>
          </a:r>
          <a:endParaRPr lang="en-US" b="0" dirty="0"/>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F00BDADA-436B-40F6-B70F-8691BB2D862A}">
      <dgm:prSet/>
      <dgm:spPr/>
      <dgm:t>
        <a:bodyPr/>
        <a:lstStyle/>
        <a:p>
          <a:r>
            <a:rPr lang="en-US" b="1" dirty="0"/>
            <a:t>Normality of Residuals (Histogram): </a:t>
          </a:r>
          <a:r>
            <a:rPr lang="en-US" b="0" dirty="0"/>
            <a:t>Our residuals approximate a normal distribution fairly well, but those extreme values at the upper tail skew out distribution far to the right.</a:t>
          </a:r>
        </a:p>
      </dgm:t>
    </dgm:pt>
    <dgm:pt modelId="{F73C7951-9268-4CBF-A7C2-C5ABED979970}" type="parTrans" cxnId="{32F49DC3-6CD6-436E-9117-D825351BA4E8}">
      <dgm:prSet/>
      <dgm:spPr/>
      <dgm:t>
        <a:bodyPr/>
        <a:lstStyle/>
        <a:p>
          <a:endParaRPr lang="en-US"/>
        </a:p>
      </dgm:t>
    </dgm:pt>
    <dgm:pt modelId="{3722C130-313C-46FE-9F96-DF16C4ED612D}" type="sibTrans" cxnId="{32F49DC3-6CD6-436E-9117-D825351BA4E8}">
      <dgm:prSet/>
      <dgm:spPr/>
      <dgm:t>
        <a:bodyPr/>
        <a:lstStyle/>
        <a:p>
          <a:endParaRPr lang="en-US"/>
        </a:p>
      </dgm:t>
    </dgm:pt>
    <dgm:pt modelId="{2FD885CB-D758-46C2-9AE0-C5B7790AC01D}">
      <dgm:prSet/>
      <dgm:spPr/>
      <dgm:t>
        <a:bodyPr/>
        <a:lstStyle/>
        <a:p>
          <a:r>
            <a:rPr lang="en-US" b="1"/>
            <a:t>Linearity:</a:t>
          </a:r>
          <a:r>
            <a:rPr lang="en-US"/>
            <a:t> The Residuals vs Fitted plot can also indirectly assess if there are non-linear trends in our data, which I believe is apparent in this case.</a:t>
          </a:r>
          <a:endParaRPr lang="en-US" dirty="0"/>
        </a:p>
      </dgm:t>
    </dgm:pt>
    <dgm:pt modelId="{BD9628C6-7A7C-4D60-BD6A-450928FF1ED5}" type="parTrans" cxnId="{C2B3444E-73A4-48CC-8FB2-F117289855E5}">
      <dgm:prSet/>
      <dgm:spPr/>
      <dgm:t>
        <a:bodyPr/>
        <a:lstStyle/>
        <a:p>
          <a:endParaRPr lang="en-US"/>
        </a:p>
      </dgm:t>
    </dgm:pt>
    <dgm:pt modelId="{63B9C36F-BD8A-40C5-B39F-DDF1BE59B9CC}" type="sibTrans" cxnId="{C2B3444E-73A4-48CC-8FB2-F117289855E5}">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E0A68443-D5B1-401B-B5B1-24639CF4FA30}" type="pres">
      <dgm:prSet presAssocID="{F00BDADA-436B-40F6-B70F-8691BB2D862A}" presName="thickLine" presStyleLbl="alignNode1" presStyleIdx="1" presStyleCnt="6"/>
      <dgm:spPr/>
    </dgm:pt>
    <dgm:pt modelId="{51DF813A-25FC-4948-B368-49FE63C6861B}" type="pres">
      <dgm:prSet presAssocID="{F00BDADA-436B-40F6-B70F-8691BB2D862A}" presName="horz1" presStyleCnt="0"/>
      <dgm:spPr/>
    </dgm:pt>
    <dgm:pt modelId="{50038FB1-A26D-4067-9882-3AC3C65B49C6}" type="pres">
      <dgm:prSet presAssocID="{F00BDADA-436B-40F6-B70F-8691BB2D862A}" presName="tx1" presStyleLbl="revTx" presStyleIdx="1" presStyleCnt="6"/>
      <dgm:spPr/>
    </dgm:pt>
    <dgm:pt modelId="{EBC1C6B8-0BC6-4054-B8AE-BA2EDD37E623}" type="pres">
      <dgm:prSet presAssocID="{F00BDADA-436B-40F6-B70F-8691BB2D862A}" presName="vert1" presStyleCnt="0"/>
      <dgm:spPr/>
    </dgm:pt>
    <dgm:pt modelId="{5D9580EC-B01E-1441-ACFD-A6E95748AF23}" type="pres">
      <dgm:prSet presAssocID="{5E3E0410-6C8E-4FD5-B789-5795D8FC9A5D}" presName="thickLine" presStyleLbl="alignNode1" presStyleIdx="2"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2" presStyleCnt="6"/>
      <dgm:spPr/>
    </dgm:pt>
    <dgm:pt modelId="{C40F3A2B-218F-FF4B-AFB5-1D789A0BDCD3}" type="pres">
      <dgm:prSet presAssocID="{5E3E0410-6C8E-4FD5-B789-5795D8FC9A5D}" presName="vert1" presStyleCnt="0"/>
      <dgm:spPr/>
    </dgm:pt>
    <dgm:pt modelId="{2ACCFC6D-4362-4B46-853F-F5451F1D212C}" type="pres">
      <dgm:prSet presAssocID="{2FD885CB-D758-46C2-9AE0-C5B7790AC01D}" presName="thickLine" presStyleLbl="alignNode1" presStyleIdx="3" presStyleCnt="6"/>
      <dgm:spPr/>
    </dgm:pt>
    <dgm:pt modelId="{584541DC-C8FE-4DEE-80D8-84450E90D4A9}" type="pres">
      <dgm:prSet presAssocID="{2FD885CB-D758-46C2-9AE0-C5B7790AC01D}" presName="horz1" presStyleCnt="0"/>
      <dgm:spPr/>
    </dgm:pt>
    <dgm:pt modelId="{37F989E4-5E8D-4FC1-A0E0-DB52B3AB24D9}" type="pres">
      <dgm:prSet presAssocID="{2FD885CB-D758-46C2-9AE0-C5B7790AC01D}" presName="tx1" presStyleLbl="revTx" presStyleIdx="3" presStyleCnt="6"/>
      <dgm:spPr/>
    </dgm:pt>
    <dgm:pt modelId="{0923634D-1076-4472-B73A-386B2B0E6882}" type="pres">
      <dgm:prSet presAssocID="{2FD885CB-D758-46C2-9AE0-C5B7790AC01D}" presName="vert1" presStyleCnt="0"/>
      <dgm:spPr/>
    </dgm:pt>
    <dgm:pt modelId="{724C9E12-6295-DF46-BA21-09DE14B03CBB}" type="pres">
      <dgm:prSet presAssocID="{B7240144-EC43-4092-BC7A-AE8AFB46F6CF}" presName="thickLine" presStyleLbl="alignNode1" presStyleIdx="4"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4" presStyleCnt="6"/>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E9073F21-58D0-4E8F-9149-EFE1048DF7A9}" srcId="{7A930347-0C57-4AF4-8D0A-FFDE548519EE}" destId="{B7240144-EC43-4092-BC7A-AE8AFB46F6CF}" srcOrd="4" destOrd="0" parTransId="{AD2EE4CC-C503-41EA-879B-155AB534690C}" sibTransId="{8357A5B7-6A45-4DDA-9D0D-1172BD4086BA}"/>
    <dgm:cxn modelId="{2943282B-0548-4BD4-9D34-6F008EFE2BBC}" srcId="{7A930347-0C57-4AF4-8D0A-FFDE548519EE}" destId="{5E3E0410-6C8E-4FD5-B789-5795D8FC9A5D}" srcOrd="2"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E87C2A6B-0B93-4B44-BC05-4C6C0CFC4841}" type="presOf" srcId="{2FD885CB-D758-46C2-9AE0-C5B7790AC01D}" destId="{37F989E4-5E8D-4FC1-A0E0-DB52B3AB24D9}" srcOrd="0" destOrd="0" presId="urn:microsoft.com/office/officeart/2008/layout/LinedList"/>
    <dgm:cxn modelId="{C2B3444E-73A4-48CC-8FB2-F117289855E5}" srcId="{7A930347-0C57-4AF4-8D0A-FFDE548519EE}" destId="{2FD885CB-D758-46C2-9AE0-C5B7790AC01D}" srcOrd="3" destOrd="0" parTransId="{BD9628C6-7A7C-4D60-BD6A-450928FF1ED5}" sibTransId="{63B9C36F-BD8A-40C5-B39F-DDF1BE59B9CC}"/>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8E0359A0-543F-4583-AC12-E1FAD94D3D5C}" type="presOf" srcId="{F00BDADA-436B-40F6-B70F-8691BB2D862A}" destId="{50038FB1-A26D-4067-9882-3AC3C65B49C6}" srcOrd="0" destOrd="0" presId="urn:microsoft.com/office/officeart/2008/layout/LinedList"/>
    <dgm:cxn modelId="{32F49DC3-6CD6-436E-9117-D825351BA4E8}" srcId="{7A930347-0C57-4AF4-8D0A-FFDE548519EE}" destId="{F00BDADA-436B-40F6-B70F-8691BB2D862A}" srcOrd="1" destOrd="0" parTransId="{F73C7951-9268-4CBF-A7C2-C5ABED979970}" sibTransId="{3722C130-313C-46FE-9F96-DF16C4ED612D}"/>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3A5F2B0B-912C-43CC-A38C-07276DFF3288}" type="presParOf" srcId="{6512CBCC-4450-6641-B6AE-30C593B31E0C}" destId="{E0A68443-D5B1-401B-B5B1-24639CF4FA30}" srcOrd="2" destOrd="0" presId="urn:microsoft.com/office/officeart/2008/layout/LinedList"/>
    <dgm:cxn modelId="{732230FE-7D09-4167-8CB7-DEA4CA2E80FC}" type="presParOf" srcId="{6512CBCC-4450-6641-B6AE-30C593B31E0C}" destId="{51DF813A-25FC-4948-B368-49FE63C6861B}" srcOrd="3" destOrd="0" presId="urn:microsoft.com/office/officeart/2008/layout/LinedList"/>
    <dgm:cxn modelId="{199D14B1-6109-4F7A-A6C3-80ACA4008EC8}" type="presParOf" srcId="{51DF813A-25FC-4948-B368-49FE63C6861B}" destId="{50038FB1-A26D-4067-9882-3AC3C65B49C6}" srcOrd="0" destOrd="0" presId="urn:microsoft.com/office/officeart/2008/layout/LinedList"/>
    <dgm:cxn modelId="{567844F6-0359-44B5-9880-E126F704AF96}" type="presParOf" srcId="{51DF813A-25FC-4948-B368-49FE63C6861B}" destId="{EBC1C6B8-0BC6-4054-B8AE-BA2EDD37E623}" srcOrd="1" destOrd="0" presId="urn:microsoft.com/office/officeart/2008/layout/LinedList"/>
    <dgm:cxn modelId="{4CD674B7-E709-D747-82E7-07B3DF34420F}" type="presParOf" srcId="{6512CBCC-4450-6641-B6AE-30C593B31E0C}" destId="{5D9580EC-B01E-1441-ACFD-A6E95748AF23}" srcOrd="4" destOrd="0" presId="urn:microsoft.com/office/officeart/2008/layout/LinedList"/>
    <dgm:cxn modelId="{C9A6C01F-8CE3-574F-9C4B-FE9352445AC1}" type="presParOf" srcId="{6512CBCC-4450-6641-B6AE-30C593B31E0C}" destId="{AB9264F3-8D44-7E40-B889-04AF647064A7}" srcOrd="5"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A37F0A73-0E10-4008-B510-DB78939D55A3}" type="presParOf" srcId="{6512CBCC-4450-6641-B6AE-30C593B31E0C}" destId="{2ACCFC6D-4362-4B46-853F-F5451F1D212C}" srcOrd="6" destOrd="0" presId="urn:microsoft.com/office/officeart/2008/layout/LinedList"/>
    <dgm:cxn modelId="{919CE94E-3A51-4AA4-AABA-542F012C20C5}" type="presParOf" srcId="{6512CBCC-4450-6641-B6AE-30C593B31E0C}" destId="{584541DC-C8FE-4DEE-80D8-84450E90D4A9}" srcOrd="7" destOrd="0" presId="urn:microsoft.com/office/officeart/2008/layout/LinedList"/>
    <dgm:cxn modelId="{DC0734E4-983F-420D-B6DC-25CD84D90728}" type="presParOf" srcId="{584541DC-C8FE-4DEE-80D8-84450E90D4A9}" destId="{37F989E4-5E8D-4FC1-A0E0-DB52B3AB24D9}" srcOrd="0" destOrd="0" presId="urn:microsoft.com/office/officeart/2008/layout/LinedList"/>
    <dgm:cxn modelId="{F6CBB921-CC1B-41A4-9356-61EF999A342F}" type="presParOf" srcId="{584541DC-C8FE-4DEE-80D8-84450E90D4A9}" destId="{0923634D-1076-4472-B73A-386B2B0E6882}" srcOrd="1" destOrd="0" presId="urn:microsoft.com/office/officeart/2008/layout/LinedList"/>
    <dgm:cxn modelId="{7E56A736-8226-514D-AC72-89E8CE49AF5C}" type="presParOf" srcId="{6512CBCC-4450-6641-B6AE-30C593B31E0C}" destId="{724C9E12-6295-DF46-BA21-09DE14B03CBB}" srcOrd="8" destOrd="0" presId="urn:microsoft.com/office/officeart/2008/layout/LinedList"/>
    <dgm:cxn modelId="{27E97506-42F4-F44B-B80A-4CCAE930DE84}" type="presParOf" srcId="{6512CBCC-4450-6641-B6AE-30C593B31E0C}" destId="{52ED207A-D337-4944-8E5E-FBE3AF9CFF83}" srcOrd="9"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a:t>
          </a:r>
          <a:r>
            <a:rPr lang="en-US" dirty="0"/>
            <a:t>Looking at the Q-Q plot, our residuals appear to approximate a normal distribution. There is some deviation at the tails, but nothing egregious that warrants re-assessment.</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the residuals should not change as fitted values increase. There’s a clear violation of this assumption, likely indicating that the model is either incorrectly capturing some features in the data or it’s missing additional attributes that could explain the behavior.</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of Residuals: </a:t>
          </a:r>
          <a:r>
            <a:rPr lang="en-US" b="0" dirty="0"/>
            <a:t>The Autocorrelation Function Plot checks for correlation in the residuals. They should ideally be independent at each point in time, spikes in this graph that cross the blue threshold indicate that some time-related information is not being captured by the model.</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Linearity:</a:t>
          </a:r>
          <a:r>
            <a:rPr lang="en-US" dirty="0"/>
            <a:t> The Residuals vs Fitted plot can also indirectly assess if there are non-linear trends in our data, which I believe is apparent in this case.</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B89AAD78-6E35-480D-A904-BE91B94023C0}">
      <dgm:prSet/>
      <dgm:spPr/>
      <dgm:t>
        <a:bodyPr/>
        <a:lstStyle/>
        <a:p>
          <a:r>
            <a:rPr lang="en-US" b="1" dirty="0"/>
            <a:t>Model Fit Check:</a:t>
          </a:r>
          <a:r>
            <a:rPr lang="en-US" dirty="0"/>
            <a:t> The Observed vs Predicted values graph visualizes how well the model’s predictions align with the actuals within our data set. Deviations from the 45-degree line suggest a poor fit and likely inaccurate predictive capabilities.</a:t>
          </a:r>
          <a:endParaRPr lang="en-US" b="0" dirty="0"/>
        </a:p>
      </dgm:t>
    </dgm:pt>
    <dgm:pt modelId="{21FC7CEC-E6DD-458B-9036-0766AF0731F3}" type="parTrans" cxnId="{531AE3ED-E528-4450-A3B5-42FD93FFD9EA}">
      <dgm:prSet/>
      <dgm:spPr/>
      <dgm:t>
        <a:bodyPr/>
        <a:lstStyle/>
        <a:p>
          <a:endParaRPr lang="en-US"/>
        </a:p>
      </dgm:t>
    </dgm:pt>
    <dgm:pt modelId="{B02CD2C4-36D6-4F6D-BE59-A762FF8ED912}" type="sibTrans" cxnId="{531AE3ED-E528-4450-A3B5-42FD93FFD9EA}">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6"/>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6"/>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6"/>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6"/>
      <dgm:spPr/>
    </dgm:pt>
    <dgm:pt modelId="{1766099C-C370-A448-8DCE-C300411FA35A}" type="pres">
      <dgm:prSet presAssocID="{B7240144-EC43-4092-BC7A-AE8AFB46F6CF}" presName="vert1" presStyleCnt="0"/>
      <dgm:spPr/>
    </dgm:pt>
    <dgm:pt modelId="{3767E591-8F70-4AEA-9453-CED74A270271}" type="pres">
      <dgm:prSet presAssocID="{B89AAD78-6E35-480D-A904-BE91B94023C0}" presName="thickLine" presStyleLbl="alignNode1" presStyleIdx="4" presStyleCnt="6"/>
      <dgm:spPr/>
    </dgm:pt>
    <dgm:pt modelId="{AE4D53CE-8E27-403F-B28A-D74F412409E2}" type="pres">
      <dgm:prSet presAssocID="{B89AAD78-6E35-480D-A904-BE91B94023C0}" presName="horz1" presStyleCnt="0"/>
      <dgm:spPr/>
    </dgm:pt>
    <dgm:pt modelId="{D2AAEE8F-DD7E-44AD-9B72-FE7BDD34C810}" type="pres">
      <dgm:prSet presAssocID="{B89AAD78-6E35-480D-A904-BE91B94023C0}" presName="tx1" presStyleLbl="revTx" presStyleIdx="4" presStyleCnt="6"/>
      <dgm:spPr/>
    </dgm:pt>
    <dgm:pt modelId="{A349ECE2-8FBE-4F9B-AF20-6673CE684D42}" type="pres">
      <dgm:prSet presAssocID="{B89AAD78-6E35-480D-A904-BE91B94023C0}"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531AE3ED-E528-4450-A3B5-42FD93FFD9EA}" srcId="{7A930347-0C57-4AF4-8D0A-FFDE548519EE}" destId="{B89AAD78-6E35-480D-A904-BE91B94023C0}" srcOrd="4" destOrd="0" parTransId="{21FC7CEC-E6DD-458B-9036-0766AF0731F3}" sibTransId="{B02CD2C4-36D6-4F6D-BE59-A762FF8ED912}"/>
    <dgm:cxn modelId="{9C5D31F6-B528-4809-A7BE-BF3A3BECF223}" type="presOf" srcId="{B89AAD78-6E35-480D-A904-BE91B94023C0}" destId="{D2AAEE8F-DD7E-44AD-9B72-FE7BDD34C810}"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F869A862-2DB3-41F7-8C7F-FCB7D9AD6CAE}" type="presParOf" srcId="{6512CBCC-4450-6641-B6AE-30C593B31E0C}" destId="{3767E591-8F70-4AEA-9453-CED74A270271}" srcOrd="8" destOrd="0" presId="urn:microsoft.com/office/officeart/2008/layout/LinedList"/>
    <dgm:cxn modelId="{AB210914-CFB5-4214-A665-6B6C77F4C07D}" type="presParOf" srcId="{6512CBCC-4450-6641-B6AE-30C593B31E0C}" destId="{AE4D53CE-8E27-403F-B28A-D74F412409E2}" srcOrd="9" destOrd="0" presId="urn:microsoft.com/office/officeart/2008/layout/LinedList"/>
    <dgm:cxn modelId="{5E0E6751-4DFB-45B6-AD33-8DCE748D22B2}" type="presParOf" srcId="{AE4D53CE-8E27-403F-B28A-D74F412409E2}" destId="{D2AAEE8F-DD7E-44AD-9B72-FE7BDD34C810}" srcOrd="0" destOrd="0" presId="urn:microsoft.com/office/officeart/2008/layout/LinedList"/>
    <dgm:cxn modelId="{E67DF3CD-CDDD-4590-B950-1151B1C67C15}" type="presParOf" srcId="{AE4D53CE-8E27-403F-B28A-D74F412409E2}" destId="{A349ECE2-8FBE-4F9B-AF20-6673CE684D42}"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Normality of Residuals: </a:t>
          </a:r>
          <a:r>
            <a:rPr lang="en-US" dirty="0"/>
            <a:t>After removing the two most impactful outliers in our data, the Q-Q plot fits better at the upper tail, but the lower tail has greater deviation.</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Homoscedasticity: </a:t>
          </a:r>
          <a:r>
            <a:rPr lang="en-US" dirty="0">
              <a:solidFill>
                <a:schemeClr val="tx1"/>
              </a:solidFill>
            </a:rPr>
            <a:t>The spread of our residuals is drastically improved with outliers removed. There are still minor violations, but nothing that causes immediate concern.</a:t>
          </a:r>
          <a:endParaRPr lang="en-US" dirty="0"/>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of Residuals: </a:t>
          </a:r>
          <a:r>
            <a:rPr lang="en-US" b="0" dirty="0"/>
            <a:t>There are fewer spikes in this graph that cross the blue threshold, only one example stands out as problematic. Indicating that our outliers likely hold some deeper insight into the time-related variance that our model is not accounting for.</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Independence: </a:t>
          </a:r>
          <a:r>
            <a:rPr lang="en-US" dirty="0"/>
            <a:t>We assume independence of observations since there is no indication from data description to suggest this is violated.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Linearity:</a:t>
          </a:r>
          <a:r>
            <a:rPr lang="en-US" dirty="0"/>
            <a:t> There still appear to be non-linear trends in our data that are being missed by the model, but the severity is significantly less.</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B89AAD78-6E35-480D-A904-BE91B94023C0}">
      <dgm:prSet/>
      <dgm:spPr/>
      <dgm:t>
        <a:bodyPr/>
        <a:lstStyle/>
        <a:p>
          <a:r>
            <a:rPr lang="en-US" b="1" dirty="0"/>
            <a:t>Model Fit Check:</a:t>
          </a:r>
          <a:r>
            <a:rPr lang="en-US" dirty="0"/>
            <a:t> The deviation from the 45-degree line is remarkably improved, indicating that our model likely has much greater predictive capabilities than previously.</a:t>
          </a:r>
          <a:endParaRPr lang="en-US" b="0" dirty="0"/>
        </a:p>
      </dgm:t>
    </dgm:pt>
    <dgm:pt modelId="{21FC7CEC-E6DD-458B-9036-0766AF0731F3}" type="parTrans" cxnId="{531AE3ED-E528-4450-A3B5-42FD93FFD9EA}">
      <dgm:prSet/>
      <dgm:spPr/>
      <dgm:t>
        <a:bodyPr/>
        <a:lstStyle/>
        <a:p>
          <a:endParaRPr lang="en-US"/>
        </a:p>
      </dgm:t>
    </dgm:pt>
    <dgm:pt modelId="{B02CD2C4-36D6-4F6D-BE59-A762FF8ED912}" type="sibTrans" cxnId="{531AE3ED-E528-4450-A3B5-42FD93FFD9EA}">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6"/>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6"/>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6"/>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6"/>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6"/>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6"/>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6"/>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6"/>
      <dgm:spPr/>
    </dgm:pt>
    <dgm:pt modelId="{1766099C-C370-A448-8DCE-C300411FA35A}" type="pres">
      <dgm:prSet presAssocID="{B7240144-EC43-4092-BC7A-AE8AFB46F6CF}" presName="vert1" presStyleCnt="0"/>
      <dgm:spPr/>
    </dgm:pt>
    <dgm:pt modelId="{3767E591-8F70-4AEA-9453-CED74A270271}" type="pres">
      <dgm:prSet presAssocID="{B89AAD78-6E35-480D-A904-BE91B94023C0}" presName="thickLine" presStyleLbl="alignNode1" presStyleIdx="4" presStyleCnt="6"/>
      <dgm:spPr/>
    </dgm:pt>
    <dgm:pt modelId="{AE4D53CE-8E27-403F-B28A-D74F412409E2}" type="pres">
      <dgm:prSet presAssocID="{B89AAD78-6E35-480D-A904-BE91B94023C0}" presName="horz1" presStyleCnt="0"/>
      <dgm:spPr/>
    </dgm:pt>
    <dgm:pt modelId="{D2AAEE8F-DD7E-44AD-9B72-FE7BDD34C810}" type="pres">
      <dgm:prSet presAssocID="{B89AAD78-6E35-480D-A904-BE91B94023C0}" presName="tx1" presStyleLbl="revTx" presStyleIdx="4" presStyleCnt="6"/>
      <dgm:spPr/>
    </dgm:pt>
    <dgm:pt modelId="{A349ECE2-8FBE-4F9B-AF20-6673CE684D42}" type="pres">
      <dgm:prSet presAssocID="{B89AAD78-6E35-480D-A904-BE91B94023C0}" presName="vert1" presStyleCnt="0"/>
      <dgm:spPr/>
    </dgm:pt>
    <dgm:pt modelId="{47A17E69-82F5-4E48-A19B-E0E2C278A128}" type="pres">
      <dgm:prSet presAssocID="{94E84526-A456-4852-B1C8-2FD54CA1E99E}" presName="thickLine" presStyleLbl="alignNode1" presStyleIdx="5" presStyleCnt="6"/>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5" presStyleCnt="6"/>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5"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531AE3ED-E528-4450-A3B5-42FD93FFD9EA}" srcId="{7A930347-0C57-4AF4-8D0A-FFDE548519EE}" destId="{B89AAD78-6E35-480D-A904-BE91B94023C0}" srcOrd="4" destOrd="0" parTransId="{21FC7CEC-E6DD-458B-9036-0766AF0731F3}" sibTransId="{B02CD2C4-36D6-4F6D-BE59-A762FF8ED912}"/>
    <dgm:cxn modelId="{9C5D31F6-B528-4809-A7BE-BF3A3BECF223}" type="presOf" srcId="{B89AAD78-6E35-480D-A904-BE91B94023C0}" destId="{D2AAEE8F-DD7E-44AD-9B72-FE7BDD34C810}"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F869A862-2DB3-41F7-8C7F-FCB7D9AD6CAE}" type="presParOf" srcId="{6512CBCC-4450-6641-B6AE-30C593B31E0C}" destId="{3767E591-8F70-4AEA-9453-CED74A270271}" srcOrd="8" destOrd="0" presId="urn:microsoft.com/office/officeart/2008/layout/LinedList"/>
    <dgm:cxn modelId="{AB210914-CFB5-4214-A665-6B6C77F4C07D}" type="presParOf" srcId="{6512CBCC-4450-6641-B6AE-30C593B31E0C}" destId="{AE4D53CE-8E27-403F-B28A-D74F412409E2}" srcOrd="9" destOrd="0" presId="urn:microsoft.com/office/officeart/2008/layout/LinedList"/>
    <dgm:cxn modelId="{5E0E6751-4DFB-45B6-AD33-8DCE748D22B2}" type="presParOf" srcId="{AE4D53CE-8E27-403F-B28A-D74F412409E2}" destId="{D2AAEE8F-DD7E-44AD-9B72-FE7BDD34C810}" srcOrd="0" destOrd="0" presId="urn:microsoft.com/office/officeart/2008/layout/LinedList"/>
    <dgm:cxn modelId="{E67DF3CD-CDDD-4590-B950-1151B1C67C15}" type="presParOf" srcId="{AE4D53CE-8E27-403F-B28A-D74F412409E2}" destId="{A349ECE2-8FBE-4F9B-AF20-6673CE684D42}" srcOrd="1" destOrd="0" presId="urn:microsoft.com/office/officeart/2008/layout/LinedList"/>
    <dgm:cxn modelId="{64F3869B-BF57-1F4E-BBD5-94ED0C3D2BB7}" type="presParOf" srcId="{6512CBCC-4450-6641-B6AE-30C593B31E0C}" destId="{47A17E69-82F5-4E48-A19B-E0E2C278A128}" srcOrd="10" destOrd="0" presId="urn:microsoft.com/office/officeart/2008/layout/LinedList"/>
    <dgm:cxn modelId="{430AEA95-F7C7-574B-8875-26258D345BE5}" type="presParOf" srcId="{6512CBCC-4450-6641-B6AE-30C593B31E0C}" destId="{6E462FF4-2AEF-8E47-A80B-1B87EDCDE530}" srcOrd="11"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8DE53-80F1-8548-8E43-FA3034A7DBB7}">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B1B59-027E-9541-B4F9-39395DAE7B1A}">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7030A0"/>
              </a:solidFill>
            </a:rPr>
            <a:t>Objective 1</a:t>
          </a:r>
        </a:p>
        <a:p>
          <a:pPr marL="0" lvl="0" indent="0" algn="ctr" defTabSz="1111250">
            <a:lnSpc>
              <a:spcPct val="90000"/>
            </a:lnSpc>
            <a:spcBef>
              <a:spcPct val="0"/>
            </a:spcBef>
            <a:spcAft>
              <a:spcPct val="35000"/>
            </a:spcAft>
            <a:buNone/>
          </a:pPr>
          <a:r>
            <a:rPr lang="en-US" sz="2000" kern="1200" dirty="0"/>
            <a:t>Produce a regression model to verify whether infection risk and associated factors have an impact on a patient’s length of stay even after accounting for other variables. </a:t>
          </a:r>
        </a:p>
      </dsp:txBody>
      <dsp:txXfrm>
        <a:off x="608661" y="692298"/>
        <a:ext cx="4508047" cy="2799040"/>
      </dsp:txXfrm>
    </dsp:sp>
    <dsp:sp modelId="{82A4F6BB-1EBC-4545-A9DB-57821259C53A}">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DA562-AD0D-8E42-9A08-22549EE97CD4}">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7030A0"/>
              </a:solidFill>
            </a:rPr>
            <a:t>Objective 2</a:t>
          </a:r>
        </a:p>
        <a:p>
          <a:pPr marL="0" lvl="0" indent="0" algn="ctr" defTabSz="933450">
            <a:lnSpc>
              <a:spcPct val="90000"/>
            </a:lnSpc>
            <a:spcBef>
              <a:spcPct val="0"/>
            </a:spcBef>
            <a:spcAft>
              <a:spcPct val="35000"/>
            </a:spcAft>
            <a:buNone/>
          </a:pPr>
          <a:r>
            <a:rPr lang="en-US" sz="2000" kern="1200" dirty="0"/>
            <a:t>Fit additional models to predict length of hospital stay and provide recommendation on which model would be the best to predict future patient’s hospital stays. </a:t>
          </a:r>
        </a:p>
        <a:p>
          <a:pPr marL="0" lvl="0" indent="0" algn="ctr" defTabSz="933450">
            <a:lnSpc>
              <a:spcPct val="90000"/>
            </a:lnSpc>
            <a:spcBef>
              <a:spcPct val="0"/>
            </a:spcBef>
            <a:spcAft>
              <a:spcPct val="35000"/>
            </a:spcAft>
            <a:buNone/>
          </a:pPr>
          <a:r>
            <a:rPr lang="en-US" sz="2000" kern="1200" dirty="0"/>
            <a:t>(At least one MLR with added complexity and another non-Parametric model) </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BA495-B4C9-6E45-B284-A92CC70E1514}">
      <dsp:nvSpPr>
        <dsp:cNvPr id="0" name=""/>
        <dsp:cNvSpPr/>
      </dsp:nvSpPr>
      <dsp:spPr>
        <a:xfrm>
          <a:off x="31470" y="327918"/>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What is the nature of the relationship between explanatory variables and response?</a:t>
          </a:r>
        </a:p>
      </dsp:txBody>
      <dsp:txXfrm>
        <a:off x="31470" y="1679127"/>
        <a:ext cx="2539866" cy="2133487"/>
      </dsp:txXfrm>
    </dsp:sp>
    <dsp:sp modelId="{5841A079-183B-3E48-B80F-54ED937F516D}">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E48CF504-A559-C54A-8199-8E779BA53451}">
      <dsp:nvSpPr>
        <dsp:cNvPr id="0" name=""/>
        <dsp:cNvSpPr/>
      </dsp:nvSpPr>
      <dsp:spPr>
        <a:xfrm>
          <a:off x="3201" y="3874237"/>
          <a:ext cx="2539866"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F18E5-67F2-1944-A04E-A8ABBDBC5D4A}">
      <dsp:nvSpPr>
        <dsp:cNvPr id="0" name=""/>
        <dsp:cNvSpPr/>
      </dsp:nvSpPr>
      <dsp:spPr>
        <a:xfrm>
          <a:off x="2797054" y="318495"/>
          <a:ext cx="2539866" cy="3555813"/>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Does any multicollinearity exist between the explanatory variables?</a:t>
          </a:r>
        </a:p>
      </dsp:txBody>
      <dsp:txXfrm>
        <a:off x="2797054" y="1669704"/>
        <a:ext cx="2539866" cy="2133487"/>
      </dsp:txXfrm>
    </dsp:sp>
    <dsp:sp modelId="{80ECC667-27FC-294C-9739-CA28018D115C}">
      <dsp:nvSpPr>
        <dsp:cNvPr id="0" name=""/>
        <dsp:cNvSpPr/>
      </dsp:nvSpPr>
      <dsp:spPr>
        <a:xfrm>
          <a:off x="3533615" y="674077"/>
          <a:ext cx="1066743" cy="1066743"/>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663F010D-C93C-8746-9ED5-FB101923694D}">
      <dsp:nvSpPr>
        <dsp:cNvPr id="0" name=""/>
        <dsp:cNvSpPr/>
      </dsp:nvSpPr>
      <dsp:spPr>
        <a:xfrm>
          <a:off x="2797054" y="3874237"/>
          <a:ext cx="2539866"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6D7FC-F931-0748-9518-11149A315873}">
      <dsp:nvSpPr>
        <dsp:cNvPr id="0" name=""/>
        <dsp:cNvSpPr/>
      </dsp:nvSpPr>
      <dsp:spPr>
        <a:xfrm>
          <a:off x="5590907" y="318495"/>
          <a:ext cx="2539866" cy="3555813"/>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Correlation Analysis between explanatory variables and response variable.</a:t>
          </a:r>
        </a:p>
      </dsp:txBody>
      <dsp:txXfrm>
        <a:off x="5590907" y="1669704"/>
        <a:ext cx="2539866" cy="2133487"/>
      </dsp:txXfrm>
    </dsp:sp>
    <dsp:sp modelId="{6B0BCA53-BCE2-914E-8CD5-94E4DDD92205}">
      <dsp:nvSpPr>
        <dsp:cNvPr id="0" name=""/>
        <dsp:cNvSpPr/>
      </dsp:nvSpPr>
      <dsp:spPr>
        <a:xfrm>
          <a:off x="6327469" y="674077"/>
          <a:ext cx="1066743" cy="1066743"/>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22116647-5F5F-9041-A383-0C75758D0D0E}">
      <dsp:nvSpPr>
        <dsp:cNvPr id="0" name=""/>
        <dsp:cNvSpPr/>
      </dsp:nvSpPr>
      <dsp:spPr>
        <a:xfrm>
          <a:off x="5590907" y="3874237"/>
          <a:ext cx="2539866"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57E26-3637-8847-95A0-6CD1F8CCE514}">
      <dsp:nvSpPr>
        <dsp:cNvPr id="0" name=""/>
        <dsp:cNvSpPr/>
      </dsp:nvSpPr>
      <dsp:spPr>
        <a:xfrm>
          <a:off x="8384760" y="318495"/>
          <a:ext cx="2539866" cy="355581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800100">
            <a:lnSpc>
              <a:spcPct val="90000"/>
            </a:lnSpc>
            <a:spcBef>
              <a:spcPct val="0"/>
            </a:spcBef>
            <a:spcAft>
              <a:spcPct val="35000"/>
            </a:spcAft>
            <a:buNone/>
          </a:pPr>
          <a:r>
            <a:rPr lang="en-US" sz="1800" kern="1200" dirty="0"/>
            <a:t>What is the impact, if any, of categorical variables on length of stay? </a:t>
          </a:r>
        </a:p>
      </dsp:txBody>
      <dsp:txXfrm>
        <a:off x="8384760" y="1669704"/>
        <a:ext cx="2539866" cy="2133487"/>
      </dsp:txXfrm>
    </dsp:sp>
    <dsp:sp modelId="{E5E66DD1-9B49-254B-A8EC-40283278F4BD}">
      <dsp:nvSpPr>
        <dsp:cNvPr id="0" name=""/>
        <dsp:cNvSpPr/>
      </dsp:nvSpPr>
      <dsp:spPr>
        <a:xfrm>
          <a:off x="9121322" y="674077"/>
          <a:ext cx="1066743" cy="106674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3EC229F4-3847-8A41-AB0F-E975C81942B6}">
      <dsp:nvSpPr>
        <dsp:cNvPr id="0" name=""/>
        <dsp:cNvSpPr/>
      </dsp:nvSpPr>
      <dsp:spPr>
        <a:xfrm>
          <a:off x="8384760" y="3874237"/>
          <a:ext cx="2539866" cy="7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1FEC4-155E-1747-A4D5-F09D7C36748C}">
      <dsp:nvSpPr>
        <dsp:cNvPr id="0" name=""/>
        <dsp:cNvSpPr/>
      </dsp:nvSpPr>
      <dsp:spPr>
        <a:xfrm>
          <a:off x="0" y="5500197"/>
          <a:ext cx="1591978" cy="902353"/>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dirty="0"/>
            <a:t>Answer</a:t>
          </a:r>
        </a:p>
      </dsp:txBody>
      <dsp:txXfrm>
        <a:off x="0" y="5500197"/>
        <a:ext cx="1591978" cy="902353"/>
      </dsp:txXfrm>
    </dsp:sp>
    <dsp:sp modelId="{FFE81F32-6512-AD4E-A627-0C29C32B7AC4}">
      <dsp:nvSpPr>
        <dsp:cNvPr id="0" name=""/>
        <dsp:cNvSpPr/>
      </dsp:nvSpPr>
      <dsp:spPr>
        <a:xfrm>
          <a:off x="1591978" y="5500197"/>
          <a:ext cx="4775934" cy="90235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Answer the primary question in Objective 1 with interpretation of regression coefficient along with confidence interval.</a:t>
          </a:r>
        </a:p>
      </dsp:txBody>
      <dsp:txXfrm>
        <a:off x="1591978" y="5500197"/>
        <a:ext cx="4775934" cy="902353"/>
      </dsp:txXfrm>
    </dsp:sp>
    <dsp:sp modelId="{2FDE4FFA-8186-E948-A916-5F994EA5959D}">
      <dsp:nvSpPr>
        <dsp:cNvPr id="0" name=""/>
        <dsp:cNvSpPr/>
      </dsp:nvSpPr>
      <dsp:spPr>
        <a:xfrm rot="10800000">
          <a:off x="0" y="4125913"/>
          <a:ext cx="1591978" cy="1387819"/>
        </a:xfrm>
        <a:prstGeom prst="upArrowCallout">
          <a:avLst>
            <a:gd name="adj1" fmla="val 5000"/>
            <a:gd name="adj2" fmla="val 10000"/>
            <a:gd name="adj3" fmla="val 15000"/>
            <a:gd name="adj4" fmla="val 64977"/>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9568" rIns="113221" bIns="99568" numCol="1" spcCol="1270" anchor="ctr" anchorCtr="0">
          <a:noAutofit/>
        </a:bodyPr>
        <a:lstStyle/>
        <a:p>
          <a:pPr marL="0" lvl="0" indent="0" algn="ctr" defTabSz="622300">
            <a:lnSpc>
              <a:spcPct val="100000"/>
            </a:lnSpc>
            <a:spcBef>
              <a:spcPct val="0"/>
            </a:spcBef>
            <a:spcAft>
              <a:spcPct val="35000"/>
            </a:spcAft>
            <a:buNone/>
          </a:pPr>
          <a:r>
            <a:rPr lang="en-US" sz="1400" kern="1200" dirty="0"/>
            <a:t>Apply</a:t>
          </a:r>
        </a:p>
        <a:p>
          <a:pPr marL="0" lvl="0" indent="0" algn="ctr" defTabSz="622300">
            <a:lnSpc>
              <a:spcPct val="100000"/>
            </a:lnSpc>
            <a:spcBef>
              <a:spcPct val="0"/>
            </a:spcBef>
            <a:spcAft>
              <a:spcPct val="35000"/>
            </a:spcAft>
            <a:buNone/>
          </a:pPr>
          <a:r>
            <a:rPr lang="en-US" sz="1400" kern="1200" dirty="0"/>
            <a:t>transformations (if needed)</a:t>
          </a:r>
        </a:p>
      </dsp:txBody>
      <dsp:txXfrm rot="-10800000">
        <a:off x="0" y="4125913"/>
        <a:ext cx="1591978" cy="902082"/>
      </dsp:txXfrm>
    </dsp:sp>
    <dsp:sp modelId="{827C6DE8-CB57-5940-B784-D0435FCF28CD}">
      <dsp:nvSpPr>
        <dsp:cNvPr id="0" name=""/>
        <dsp:cNvSpPr/>
      </dsp:nvSpPr>
      <dsp:spPr>
        <a:xfrm>
          <a:off x="1591978" y="4125913"/>
          <a:ext cx="4775934" cy="902082"/>
        </a:xfrm>
        <a:prstGeom prst="rect">
          <a:avLst/>
        </a:prstGeom>
        <a:solidFill>
          <a:schemeClr val="accent5">
            <a:tint val="40000"/>
            <a:alpha val="90000"/>
            <a:hueOff val="-2986166"/>
            <a:satOff val="667"/>
            <a:lumOff val="100"/>
            <a:alphaOff val="0"/>
          </a:schemeClr>
        </a:solidFill>
        <a:ln w="19050" cap="flat" cmpd="sng" algn="ctr">
          <a:solidFill>
            <a:schemeClr val="accent5">
              <a:tint val="40000"/>
              <a:alpha val="90000"/>
              <a:hueOff val="-2986166"/>
              <a:satOff val="667"/>
              <a:lumOff val="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Apply transformations if assumptions are not met.</a:t>
          </a:r>
        </a:p>
      </dsp:txBody>
      <dsp:txXfrm>
        <a:off x="1591978" y="4125913"/>
        <a:ext cx="4775934" cy="902082"/>
      </dsp:txXfrm>
    </dsp:sp>
    <dsp:sp modelId="{6CBACC5F-76AE-A84F-B2B3-BB603C3BE2D8}">
      <dsp:nvSpPr>
        <dsp:cNvPr id="0" name=""/>
        <dsp:cNvSpPr/>
      </dsp:nvSpPr>
      <dsp:spPr>
        <a:xfrm rot="10800000">
          <a:off x="0" y="2751629"/>
          <a:ext cx="1591978" cy="1387819"/>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a:t>Assumption Validations </a:t>
          </a:r>
          <a:endParaRPr lang="en-US" sz="1700" kern="1200" dirty="0"/>
        </a:p>
      </dsp:txBody>
      <dsp:txXfrm rot="-10800000">
        <a:off x="0" y="2751629"/>
        <a:ext cx="1591978" cy="902082"/>
      </dsp:txXfrm>
    </dsp:sp>
    <dsp:sp modelId="{261CEB2B-C062-754E-8C5A-C7B358E58442}">
      <dsp:nvSpPr>
        <dsp:cNvPr id="0" name=""/>
        <dsp:cNvSpPr/>
      </dsp:nvSpPr>
      <dsp:spPr>
        <a:xfrm>
          <a:off x="1591978" y="2751629"/>
          <a:ext cx="4775934" cy="90208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Check whether assumptions of MLR is met by the model.</a:t>
          </a:r>
        </a:p>
      </dsp:txBody>
      <dsp:txXfrm>
        <a:off x="1591978" y="2751629"/>
        <a:ext cx="4775934" cy="902082"/>
      </dsp:txXfrm>
    </dsp:sp>
    <dsp:sp modelId="{4DE486CB-2CFC-6940-BC54-21C8F0F3771C}">
      <dsp:nvSpPr>
        <dsp:cNvPr id="0" name=""/>
        <dsp:cNvSpPr/>
      </dsp:nvSpPr>
      <dsp:spPr>
        <a:xfrm rot="10800000">
          <a:off x="0" y="1377345"/>
          <a:ext cx="1591978" cy="1387819"/>
        </a:xfrm>
        <a:prstGeom prst="upArrowCallout">
          <a:avLst>
            <a:gd name="adj1" fmla="val 5000"/>
            <a:gd name="adj2" fmla="val 10000"/>
            <a:gd name="adj3" fmla="val 15000"/>
            <a:gd name="adj4" fmla="val 64977"/>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a:t>Model Building</a:t>
          </a:r>
          <a:endParaRPr lang="en-US" sz="1700" kern="1200" dirty="0"/>
        </a:p>
      </dsp:txBody>
      <dsp:txXfrm rot="-10800000">
        <a:off x="0" y="1377345"/>
        <a:ext cx="1591978" cy="902082"/>
      </dsp:txXfrm>
    </dsp:sp>
    <dsp:sp modelId="{45A59A59-0140-F846-82C2-008583D7E6CE}">
      <dsp:nvSpPr>
        <dsp:cNvPr id="0" name=""/>
        <dsp:cNvSpPr/>
      </dsp:nvSpPr>
      <dsp:spPr>
        <a:xfrm>
          <a:off x="1591978" y="1377345"/>
          <a:ext cx="4775934" cy="902082"/>
        </a:xfrm>
        <a:prstGeom prst="rect">
          <a:avLst/>
        </a:prstGeom>
        <a:solidFill>
          <a:schemeClr val="accent5">
            <a:tint val="40000"/>
            <a:alpha val="90000"/>
            <a:hueOff val="-8958499"/>
            <a:satOff val="2000"/>
            <a:lumOff val="301"/>
            <a:alphaOff val="0"/>
          </a:schemeClr>
        </a:solidFill>
        <a:ln w="19050" cap="flat" cmpd="sng" algn="ctr">
          <a:solidFill>
            <a:schemeClr val="accent5">
              <a:tint val="40000"/>
              <a:alpha val="90000"/>
              <a:hueOff val="-8958499"/>
              <a:satOff val="2000"/>
              <a:lumOff val="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Build a MLR model with features selected by Lasso regression.</a:t>
          </a:r>
        </a:p>
      </dsp:txBody>
      <dsp:txXfrm>
        <a:off x="1591978" y="1377345"/>
        <a:ext cx="4775934" cy="902082"/>
      </dsp:txXfrm>
    </dsp:sp>
    <dsp:sp modelId="{72DCCE35-8C21-D147-A7E0-3BBCF7E5A69C}">
      <dsp:nvSpPr>
        <dsp:cNvPr id="0" name=""/>
        <dsp:cNvSpPr/>
      </dsp:nvSpPr>
      <dsp:spPr>
        <a:xfrm rot="10800000">
          <a:off x="0" y="3062"/>
          <a:ext cx="1591978" cy="1387819"/>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120904" rIns="113221" bIns="120904" numCol="1" spcCol="1270" anchor="ctr" anchorCtr="0">
          <a:noAutofit/>
        </a:bodyPr>
        <a:lstStyle/>
        <a:p>
          <a:pPr marL="0" lvl="0" indent="0" algn="ctr" defTabSz="755650">
            <a:lnSpc>
              <a:spcPct val="100000"/>
            </a:lnSpc>
            <a:spcBef>
              <a:spcPct val="0"/>
            </a:spcBef>
            <a:spcAft>
              <a:spcPct val="35000"/>
            </a:spcAft>
            <a:buNone/>
          </a:pPr>
          <a:r>
            <a:rPr lang="en-US" sz="1700" kern="1200" dirty="0"/>
            <a:t>Feature</a:t>
          </a:r>
        </a:p>
        <a:p>
          <a:pPr marL="0" lvl="0" indent="0" algn="ctr" defTabSz="755650">
            <a:lnSpc>
              <a:spcPct val="100000"/>
            </a:lnSpc>
            <a:spcBef>
              <a:spcPct val="0"/>
            </a:spcBef>
            <a:spcAft>
              <a:spcPct val="35000"/>
            </a:spcAft>
            <a:buNone/>
          </a:pPr>
          <a:r>
            <a:rPr lang="en-US" sz="1700" kern="1200" dirty="0"/>
            <a:t>Selection</a:t>
          </a:r>
        </a:p>
      </dsp:txBody>
      <dsp:txXfrm rot="-10800000">
        <a:off x="0" y="3062"/>
        <a:ext cx="1591978" cy="902082"/>
      </dsp:txXfrm>
    </dsp:sp>
    <dsp:sp modelId="{C63DE4ED-847C-4544-9817-4E5B60238FB4}">
      <dsp:nvSpPr>
        <dsp:cNvPr id="0" name=""/>
        <dsp:cNvSpPr/>
      </dsp:nvSpPr>
      <dsp:spPr>
        <a:xfrm>
          <a:off x="1591978" y="3062"/>
          <a:ext cx="4775934" cy="90208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dirty="0"/>
            <a:t>Feature Selection using Lasso regression after Scaling.</a:t>
          </a:r>
        </a:p>
      </dsp:txBody>
      <dsp:txXfrm>
        <a:off x="1591978" y="3062"/>
        <a:ext cx="4775934" cy="902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Linearity: </a:t>
          </a:r>
          <a:r>
            <a:rPr lang="en-US" sz="17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Constant Variance: </a:t>
          </a:r>
          <a:r>
            <a:rPr lang="en-US" sz="1700" kern="1200" dirty="0">
              <a:solidFill>
                <a:srgbClr val="FF0000"/>
              </a:solidFill>
            </a:rPr>
            <a:t>Mild violation</a:t>
          </a:r>
          <a:r>
            <a:rPr lang="en-US" sz="1700" kern="1200" dirty="0"/>
            <a:t>, as the spread of residuals increases slightly with fitted values in the Scale-Location plot</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Normality: </a:t>
          </a:r>
          <a:r>
            <a:rPr lang="en-US" sz="17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Independence: </a:t>
          </a:r>
          <a:r>
            <a:rPr lang="en-US" sz="17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Influential outliers: </a:t>
          </a:r>
          <a:r>
            <a:rPr lang="en-US" sz="1700" kern="1200" dirty="0"/>
            <a:t>No outliers outside of cook’s distance lines. </a:t>
          </a:r>
        </a:p>
      </dsp:txBody>
      <dsp:txXfrm>
        <a:off x="0" y="3643740"/>
        <a:ext cx="4587387" cy="9107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Linearity: </a:t>
          </a:r>
          <a:r>
            <a:rPr lang="en-US" sz="14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Constant Variance: </a:t>
          </a:r>
          <a:r>
            <a:rPr lang="en-US" sz="1400" kern="1200" dirty="0">
              <a:solidFill>
                <a:srgbClr val="00B050"/>
              </a:solidFill>
            </a:rPr>
            <a:t>Spread of residuals is more consistent across fitted values </a:t>
          </a:r>
          <a:r>
            <a:rPr lang="en-US" sz="1400" kern="1200" dirty="0"/>
            <a:t>in Scale - location Plot, indicating that issue of heteroscedasticity has been reduced by log transformation. </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Normality: </a:t>
          </a:r>
          <a:r>
            <a:rPr lang="en-US" sz="14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Independence: </a:t>
          </a:r>
          <a:r>
            <a:rPr lang="en-US" sz="14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Influential outliers: </a:t>
          </a:r>
          <a:r>
            <a:rPr lang="en-US" sz="1400" kern="1200" dirty="0"/>
            <a:t>No outliers outside of cook’s distance lines. </a:t>
          </a:r>
        </a:p>
      </dsp:txBody>
      <dsp:txXfrm>
        <a:off x="0" y="3643740"/>
        <a:ext cx="4587387" cy="910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6B574-9625-7749-8B71-1CA43BDE0B41}">
      <dsp:nvSpPr>
        <dsp:cNvPr id="0" name=""/>
        <dsp:cNvSpPr/>
      </dsp:nvSpPr>
      <dsp:spPr>
        <a:xfrm>
          <a:off x="0" y="371114"/>
          <a:ext cx="6367912" cy="1620675"/>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Build another MLR model with additional complexity</a:t>
          </a:r>
        </a:p>
        <a:p>
          <a:pPr marL="228600" lvl="1" indent="-228600" algn="l" defTabSz="933450">
            <a:lnSpc>
              <a:spcPct val="100000"/>
            </a:lnSpc>
            <a:spcBef>
              <a:spcPct val="0"/>
            </a:spcBef>
            <a:spcAft>
              <a:spcPct val="15000"/>
            </a:spcAft>
            <a:buChar char="•"/>
          </a:pPr>
          <a:r>
            <a:rPr lang="en-US" sz="2100" kern="1200" dirty="0"/>
            <a:t>Build a Non-Parametric Model</a:t>
          </a:r>
        </a:p>
      </dsp:txBody>
      <dsp:txXfrm>
        <a:off x="0" y="371114"/>
        <a:ext cx="6367912" cy="1620675"/>
      </dsp:txXfrm>
    </dsp:sp>
    <dsp:sp modelId="{8F29D19D-09E3-784F-9BCB-522A25B7393A}">
      <dsp:nvSpPr>
        <dsp:cNvPr id="0" name=""/>
        <dsp:cNvSpPr/>
      </dsp:nvSpPr>
      <dsp:spPr>
        <a:xfrm>
          <a:off x="318395" y="61154"/>
          <a:ext cx="4457539"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a:t>Model Building</a:t>
          </a:r>
          <a:endParaRPr lang="en-US" sz="2100" kern="1200" dirty="0"/>
        </a:p>
      </dsp:txBody>
      <dsp:txXfrm>
        <a:off x="348657" y="91416"/>
        <a:ext cx="4397015" cy="559396"/>
      </dsp:txXfrm>
    </dsp:sp>
    <dsp:sp modelId="{1C78CEC8-1E62-F446-9C83-8774536448B3}">
      <dsp:nvSpPr>
        <dsp:cNvPr id="0" name=""/>
        <dsp:cNvSpPr/>
      </dsp:nvSpPr>
      <dsp:spPr>
        <a:xfrm>
          <a:off x="0" y="2415149"/>
          <a:ext cx="6367912" cy="191835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Compare the additional models (MLR without complexity, MLR with Complexity and Non-Parametric model) using an error metric</a:t>
          </a:r>
        </a:p>
      </dsp:txBody>
      <dsp:txXfrm>
        <a:off x="0" y="2415149"/>
        <a:ext cx="6367912" cy="1918350"/>
      </dsp:txXfrm>
    </dsp:sp>
    <dsp:sp modelId="{586C629A-37EC-BF4E-884B-2985ABE59DF0}">
      <dsp:nvSpPr>
        <dsp:cNvPr id="0" name=""/>
        <dsp:cNvSpPr/>
      </dsp:nvSpPr>
      <dsp:spPr>
        <a:xfrm>
          <a:off x="318395" y="2105189"/>
          <a:ext cx="4457539" cy="6199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dirty="0"/>
            <a:t>Comparison of Models</a:t>
          </a:r>
        </a:p>
      </dsp:txBody>
      <dsp:txXfrm>
        <a:off x="348657" y="2135451"/>
        <a:ext cx="4397015" cy="559396"/>
      </dsp:txXfrm>
    </dsp:sp>
    <dsp:sp modelId="{A329A4E3-A67C-3741-8530-9677B683D07F}">
      <dsp:nvSpPr>
        <dsp:cNvPr id="0" name=""/>
        <dsp:cNvSpPr/>
      </dsp:nvSpPr>
      <dsp:spPr>
        <a:xfrm>
          <a:off x="0" y="4756859"/>
          <a:ext cx="6367912" cy="15876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37388" rIns="494221"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Recommend the best model that can be used to predict the length of time a patient will stay at a given hospital</a:t>
          </a:r>
        </a:p>
      </dsp:txBody>
      <dsp:txXfrm>
        <a:off x="0" y="4756859"/>
        <a:ext cx="6367912" cy="1587600"/>
      </dsp:txXfrm>
    </dsp:sp>
    <dsp:sp modelId="{E585350F-4A20-CD4F-9C25-9CCBA0FE8939}">
      <dsp:nvSpPr>
        <dsp:cNvPr id="0" name=""/>
        <dsp:cNvSpPr/>
      </dsp:nvSpPr>
      <dsp:spPr>
        <a:xfrm>
          <a:off x="318395" y="4446899"/>
          <a:ext cx="4457539" cy="6199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33450">
            <a:lnSpc>
              <a:spcPct val="100000"/>
            </a:lnSpc>
            <a:spcBef>
              <a:spcPct val="0"/>
            </a:spcBef>
            <a:spcAft>
              <a:spcPct val="35000"/>
            </a:spcAft>
            <a:buNone/>
          </a:pPr>
          <a:r>
            <a:rPr lang="en-US" sz="2100" kern="1200" dirty="0"/>
            <a:t>Model Recommendation</a:t>
          </a:r>
        </a:p>
      </dsp:txBody>
      <dsp:txXfrm>
        <a:off x="348657" y="4477161"/>
        <a:ext cx="4397015"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(Q-Q): </a:t>
          </a:r>
          <a:r>
            <a:rPr lang="en-US" sz="1100" kern="1200" dirty="0"/>
            <a:t>Looking at the Q-Q plot, our residuals appear to approximate a normal distribution. There is a bit of deviation at the lower tail, though not nearly as concerning as the two very extreme values that can be seen at the upper tail.</a:t>
          </a:r>
        </a:p>
      </dsp:txBody>
      <dsp:txXfrm>
        <a:off x="0" y="2224"/>
        <a:ext cx="4587387" cy="758440"/>
      </dsp:txXfrm>
    </dsp:sp>
    <dsp:sp modelId="{E0A68443-D5B1-401B-B5B1-24639CF4FA30}">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38FB1-A26D-4067-9882-3AC3C65B49C6}">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(Histogram): </a:t>
          </a:r>
          <a:r>
            <a:rPr lang="en-US" sz="1100" b="0" kern="1200" dirty="0"/>
            <a:t>Our residuals approximate a normal distribution fairly well, but those extreme values at the upper tail skew out distribution far to the right.</a:t>
          </a:r>
        </a:p>
      </dsp:txBody>
      <dsp:txXfrm>
        <a:off x="0" y="760664"/>
        <a:ext cx="4587387" cy="758440"/>
      </dsp:txXfrm>
    </dsp:sp>
    <dsp:sp modelId="{5D9580EC-B01E-1441-ACFD-A6E95748AF23}">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Homoscedasticity: </a:t>
          </a:r>
          <a:r>
            <a:rPr lang="en-US" sz="1100" kern="1200" dirty="0">
              <a:solidFill>
                <a:schemeClr val="tx1"/>
              </a:solidFill>
            </a:rPr>
            <a:t>The spread of the residuals should not change as fitted values increase. We appear to be fairly </a:t>
          </a:r>
          <a:endParaRPr lang="en-US" sz="1100" kern="1200" dirty="0"/>
        </a:p>
      </dsp:txBody>
      <dsp:txXfrm>
        <a:off x="0" y="1519105"/>
        <a:ext cx="4587387" cy="758440"/>
      </dsp:txXfrm>
    </dsp:sp>
    <dsp:sp modelId="{2ACCFC6D-4362-4B46-853F-F5451F1D212C}">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989E4-5E8D-4FC1-A0E0-DB52B3AB24D9}">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Linearity:</a:t>
          </a:r>
          <a:r>
            <a:rPr lang="en-US" sz="1100" kern="1200"/>
            <a:t> The Residuals vs Fitted plot can also indirectly assess if there are non-linear trends in our data, which I believe is apparent in this case.</a:t>
          </a:r>
          <a:endParaRPr lang="en-US" sz="1100" kern="1200" dirty="0"/>
        </a:p>
      </dsp:txBody>
      <dsp:txXfrm>
        <a:off x="0" y="2277546"/>
        <a:ext cx="4587387" cy="758440"/>
      </dsp:txXfrm>
    </dsp:sp>
    <dsp:sp modelId="{724C9E12-6295-DF46-BA21-09DE14B03CBB}">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Model Fit Check:</a:t>
          </a:r>
          <a:r>
            <a:rPr lang="en-US" sz="1100" kern="1200" dirty="0"/>
            <a:t> The Observed vs Predicted values graph visualizes how well the model’s predictions align with the actuals within our data set. Deviations from the 45-degree line suggest a poor fit and likely inaccurate predictive capabilities.</a:t>
          </a:r>
          <a:endParaRPr lang="en-US" sz="11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a:t>
          </a:r>
          <a:r>
            <a:rPr lang="en-US" sz="1100" kern="1200" dirty="0"/>
            <a:t>We assume independence of observations since there is no indication from data description to suggest this is violated. </a:t>
          </a:r>
        </a:p>
      </dsp:txBody>
      <dsp:txXfrm>
        <a:off x="0" y="3794428"/>
        <a:ext cx="4587387" cy="758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Normality of Residuals: </a:t>
          </a:r>
          <a:r>
            <a:rPr lang="en-US" sz="1000" kern="1200" dirty="0"/>
            <a:t>Looking at the Q-Q plot, our residuals appear to approximate a normal distribution. There is some deviation at the tails, but nothing egregious that warrants re-assessment.</a:t>
          </a:r>
        </a:p>
      </dsp:txBody>
      <dsp:txXfrm>
        <a:off x="0" y="2224"/>
        <a:ext cx="4587387" cy="758440"/>
      </dsp:txXfrm>
    </dsp:sp>
    <dsp:sp modelId="{5D9580EC-B01E-1441-ACFD-A6E95748AF23}">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Homoscedasticity: </a:t>
          </a:r>
          <a:r>
            <a:rPr lang="en-US" sz="1000" kern="1200" dirty="0">
              <a:solidFill>
                <a:schemeClr val="tx1"/>
              </a:solidFill>
            </a:rPr>
            <a:t>The spread of the residuals should not change as fitted values increase. There’s a clear violation of this assumption, likely indicating that the model is either incorrectly capturing some features in the data or it’s missing additional attributes that could explain the behavior.</a:t>
          </a:r>
          <a:endParaRPr lang="en-US" sz="1000" kern="1200" dirty="0"/>
        </a:p>
      </dsp:txBody>
      <dsp:txXfrm>
        <a:off x="0" y="760664"/>
        <a:ext cx="4587387" cy="758440"/>
      </dsp:txXfrm>
    </dsp:sp>
    <dsp:sp modelId="{B6159397-B4EF-CA4A-9BA7-7DF981C35EAA}">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Linearity:</a:t>
          </a:r>
          <a:r>
            <a:rPr lang="en-US" sz="1000" kern="1200" dirty="0"/>
            <a:t> The Residuals vs Fitted plot can also indirectly assess if there are non-linear trends in our data, which I believe is apparent in this case.</a:t>
          </a:r>
        </a:p>
      </dsp:txBody>
      <dsp:txXfrm>
        <a:off x="0" y="1519105"/>
        <a:ext cx="4587387" cy="758440"/>
      </dsp:txXfrm>
    </dsp:sp>
    <dsp:sp modelId="{724C9E12-6295-DF46-BA21-09DE14B03CBB}">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Independence of Residuals: </a:t>
          </a:r>
          <a:r>
            <a:rPr lang="en-US" sz="1000" b="0" kern="1200" dirty="0"/>
            <a:t>The Autocorrelation Function Plot checks for correlation in the residuals. They should ideally be independent at each point in time, spikes in this graph that cross the blue threshold indicate that some time-related information is not being captured by the model.</a:t>
          </a:r>
        </a:p>
      </dsp:txBody>
      <dsp:txXfrm>
        <a:off x="0" y="2277546"/>
        <a:ext cx="4587387" cy="758440"/>
      </dsp:txXfrm>
    </dsp:sp>
    <dsp:sp modelId="{3767E591-8F70-4AEA-9453-CED74A270271}">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AEE8F-DD7E-44AD-9B72-FE7BDD34C810}">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Model Fit Check:</a:t>
          </a:r>
          <a:r>
            <a:rPr lang="en-US" sz="1000" kern="1200" dirty="0"/>
            <a:t> The Observed vs Predicted values graph visualizes how well the model’s predictions align with the actuals within our data set. Deviations from the 45-degree line suggest a poor fit and likely inaccurate predictive capabilities.</a:t>
          </a:r>
          <a:endParaRPr lang="en-US" sz="10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Independence: </a:t>
          </a:r>
          <a:r>
            <a:rPr lang="en-US" sz="1000" kern="1200" dirty="0"/>
            <a:t>We assume independence of observations since there is no indication from data description to suggest this is violated. </a:t>
          </a:r>
        </a:p>
      </dsp:txBody>
      <dsp:txXfrm>
        <a:off x="0" y="3794428"/>
        <a:ext cx="4587387" cy="758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222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222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Normality of Residuals: </a:t>
          </a:r>
          <a:r>
            <a:rPr lang="en-US" sz="1100" kern="1200" dirty="0"/>
            <a:t>After removing the two most impactful outliers in our data, the Q-Q plot fits better at the upper tail, but the lower tail has greater deviation.</a:t>
          </a:r>
        </a:p>
      </dsp:txBody>
      <dsp:txXfrm>
        <a:off x="0" y="2224"/>
        <a:ext cx="4587387" cy="758440"/>
      </dsp:txXfrm>
    </dsp:sp>
    <dsp:sp modelId="{5D9580EC-B01E-1441-ACFD-A6E95748AF23}">
      <dsp:nvSpPr>
        <dsp:cNvPr id="0" name=""/>
        <dsp:cNvSpPr/>
      </dsp:nvSpPr>
      <dsp:spPr>
        <a:xfrm>
          <a:off x="0" y="76066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760664"/>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Homoscedasticity: </a:t>
          </a:r>
          <a:r>
            <a:rPr lang="en-US" sz="1100" kern="1200" dirty="0">
              <a:solidFill>
                <a:schemeClr val="tx1"/>
              </a:solidFill>
            </a:rPr>
            <a:t>The spread of our residuals is drastically improved with outliers removed. There are still minor violations, but nothing that causes immediate concern.</a:t>
          </a:r>
          <a:endParaRPr lang="en-US" sz="1100" kern="1200" dirty="0"/>
        </a:p>
      </dsp:txBody>
      <dsp:txXfrm>
        <a:off x="0" y="760664"/>
        <a:ext cx="4587387" cy="758440"/>
      </dsp:txXfrm>
    </dsp:sp>
    <dsp:sp modelId="{B6159397-B4EF-CA4A-9BA7-7DF981C35EAA}">
      <dsp:nvSpPr>
        <dsp:cNvPr id="0" name=""/>
        <dsp:cNvSpPr/>
      </dsp:nvSpPr>
      <dsp:spPr>
        <a:xfrm>
          <a:off x="0" y="1519105"/>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519105"/>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Linearity:</a:t>
          </a:r>
          <a:r>
            <a:rPr lang="en-US" sz="1100" kern="1200" dirty="0"/>
            <a:t> There still appear to be non-linear trends in our data that are being missed by the model, but the severity is significantly less.</a:t>
          </a:r>
        </a:p>
      </dsp:txBody>
      <dsp:txXfrm>
        <a:off x="0" y="1519105"/>
        <a:ext cx="4587387" cy="758440"/>
      </dsp:txXfrm>
    </dsp:sp>
    <dsp:sp modelId="{724C9E12-6295-DF46-BA21-09DE14B03CBB}">
      <dsp:nvSpPr>
        <dsp:cNvPr id="0" name=""/>
        <dsp:cNvSpPr/>
      </dsp:nvSpPr>
      <dsp:spPr>
        <a:xfrm>
          <a:off x="0" y="227754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277546"/>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of Residuals: </a:t>
          </a:r>
          <a:r>
            <a:rPr lang="en-US" sz="1100" b="0" kern="1200" dirty="0"/>
            <a:t>There are fewer spikes in this graph that cross the blue threshold, only one example stands out as problematic. Indicating that our outliers likely hold some deeper insight into the time-related variance that our model is not accounting for.</a:t>
          </a:r>
        </a:p>
      </dsp:txBody>
      <dsp:txXfrm>
        <a:off x="0" y="2277546"/>
        <a:ext cx="4587387" cy="758440"/>
      </dsp:txXfrm>
    </dsp:sp>
    <dsp:sp modelId="{3767E591-8F70-4AEA-9453-CED74A270271}">
      <dsp:nvSpPr>
        <dsp:cNvPr id="0" name=""/>
        <dsp:cNvSpPr/>
      </dsp:nvSpPr>
      <dsp:spPr>
        <a:xfrm>
          <a:off x="0" y="3035987"/>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AEE8F-DD7E-44AD-9B72-FE7BDD34C810}">
      <dsp:nvSpPr>
        <dsp:cNvPr id="0" name=""/>
        <dsp:cNvSpPr/>
      </dsp:nvSpPr>
      <dsp:spPr>
        <a:xfrm>
          <a:off x="0" y="3035987"/>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Model Fit Check:</a:t>
          </a:r>
          <a:r>
            <a:rPr lang="en-US" sz="1100" kern="1200" dirty="0"/>
            <a:t> The deviation from the 45-degree line is remarkably improved, indicating that our model likely has much greater predictive capabilities than previously.</a:t>
          </a:r>
          <a:endParaRPr lang="en-US" sz="1100" b="0" kern="1200" dirty="0"/>
        </a:p>
      </dsp:txBody>
      <dsp:txXfrm>
        <a:off x="0" y="3035987"/>
        <a:ext cx="4587387" cy="758440"/>
      </dsp:txXfrm>
    </dsp:sp>
    <dsp:sp modelId="{47A17E69-82F5-4E48-A19B-E0E2C278A128}">
      <dsp:nvSpPr>
        <dsp:cNvPr id="0" name=""/>
        <dsp:cNvSpPr/>
      </dsp:nvSpPr>
      <dsp:spPr>
        <a:xfrm>
          <a:off x="0" y="379442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794428"/>
          <a:ext cx="4587387" cy="75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Independence: </a:t>
          </a:r>
          <a:r>
            <a:rPr lang="en-US" sz="1100" kern="1200" dirty="0"/>
            <a:t>We assume independence of observations since there is no indication from data description to suggest this is violated. </a:t>
          </a:r>
        </a:p>
      </dsp:txBody>
      <dsp:txXfrm>
        <a:off x="0" y="3794428"/>
        <a:ext cx="4587387" cy="7584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ED699-C86F-B54D-8177-699C4B26B7DD}"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B7A93-EBAA-BD40-B969-DEDBF569B1CF}" type="slidenum">
              <a:rPr lang="en-US" smtClean="0"/>
              <a:t>‹#›</a:t>
            </a:fld>
            <a:endParaRPr lang="en-US" dirty="0"/>
          </a:p>
        </p:txBody>
      </p:sp>
    </p:spTree>
    <p:extLst>
      <p:ext uri="{BB962C8B-B14F-4D97-AF65-F5344CB8AC3E}">
        <p14:creationId xmlns:p14="http://schemas.microsoft.com/office/powerpoint/2010/main" val="275170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1</a:t>
            </a:fld>
            <a:endParaRPr lang="en-US" dirty="0"/>
          </a:p>
        </p:txBody>
      </p:sp>
    </p:spTree>
    <p:extLst>
      <p:ext uri="{BB962C8B-B14F-4D97-AF65-F5344CB8AC3E}">
        <p14:creationId xmlns:p14="http://schemas.microsoft.com/office/powerpoint/2010/main" val="48913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B8B6-EE9F-01BC-287B-625DBACC9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5C477-ED29-77A2-EB3D-520747863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28939-F8EC-AAF7-4E09-93548BD385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39ED19-917B-BCAC-9FCE-0FDA5CCF0A1C}"/>
              </a:ext>
            </a:extLst>
          </p:cNvPr>
          <p:cNvSpPr>
            <a:spLocks noGrp="1"/>
          </p:cNvSpPr>
          <p:nvPr>
            <p:ph type="sldNum" sz="quarter" idx="5"/>
          </p:nvPr>
        </p:nvSpPr>
        <p:spPr/>
        <p:txBody>
          <a:bodyPr/>
          <a:lstStyle/>
          <a:p>
            <a:fld id="{C03B7A93-EBAA-BD40-B969-DEDBF569B1CF}" type="slidenum">
              <a:rPr lang="en-US" smtClean="0"/>
              <a:t>14</a:t>
            </a:fld>
            <a:endParaRPr lang="en-US" dirty="0"/>
          </a:p>
        </p:txBody>
      </p:sp>
    </p:spTree>
    <p:extLst>
      <p:ext uri="{BB962C8B-B14F-4D97-AF65-F5344CB8AC3E}">
        <p14:creationId xmlns:p14="http://schemas.microsoft.com/office/powerpoint/2010/main" val="113386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FB199-9E38-3E01-406E-C689BB377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F97BD-AFF8-3E8E-02C5-39E075385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F9702-00EB-A547-395F-CB42616DD3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5A180-5873-E991-EC76-B67FBD7C06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8959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2D5A8-12AC-7CF7-7F9E-F2829B1C3A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2D426-031E-675F-0164-4276F7EC0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1C0BFB-1823-AEF1-6EC5-38EBBAEEAB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FFDCAC-B683-DA67-35BB-64779AC471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775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74501-8FDB-2F01-AEEB-C00460976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8EA28-1185-C747-A156-987FA8314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602F4-3A3C-6950-D64A-61313E3B8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8375A6-3D4C-3D3D-6131-DCFEC8B360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718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D363D-BD7D-D4AB-029E-C337B2C80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611E6-DE65-776E-69D5-1D4E580B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4BB52-56AF-950D-2DDC-04C20F62B5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83C0E6-0377-DAA1-0068-4CDCE8456A12}"/>
              </a:ext>
            </a:extLst>
          </p:cNvPr>
          <p:cNvSpPr>
            <a:spLocks noGrp="1"/>
          </p:cNvSpPr>
          <p:nvPr>
            <p:ph type="sldNum" sz="quarter" idx="5"/>
          </p:nvPr>
        </p:nvSpPr>
        <p:spPr/>
        <p:txBody>
          <a:bodyPr/>
          <a:lstStyle/>
          <a:p>
            <a:fld id="{C03B7A93-EBAA-BD40-B969-DEDBF569B1CF}" type="slidenum">
              <a:rPr lang="en-US" smtClean="0"/>
              <a:t>19</a:t>
            </a:fld>
            <a:endParaRPr lang="en-US" dirty="0"/>
          </a:p>
        </p:txBody>
      </p:sp>
    </p:spTree>
    <p:extLst>
      <p:ext uri="{BB962C8B-B14F-4D97-AF65-F5344CB8AC3E}">
        <p14:creationId xmlns:p14="http://schemas.microsoft.com/office/powerpoint/2010/main" val="329422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6474-A0F1-29C5-3658-97F3395FD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63386-138F-8FB9-44EE-BDDDB3737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A79CD-4C73-6571-4232-0A5EBF47C8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2523DF-C89E-69A6-3194-CD242DD9ED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162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63A9-7AC4-43E8-397B-20DBF7C9B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1D97C-D977-DC93-CAA9-DFFE63C986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9185A-B689-1EC4-1E05-8E4D70D78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C36A0B-3125-8401-1B40-3DE6F19F6B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7378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6092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104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1510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2581E-4485-4CD1-FB86-5735A0171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5FBD3-8313-12D0-3177-F05B418F7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D918A-473B-2CD2-A725-2C5E42D287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E1C4BF-9764-583F-80BF-07B13589CF3C}"/>
              </a:ext>
            </a:extLst>
          </p:cNvPr>
          <p:cNvSpPr>
            <a:spLocks noGrp="1"/>
          </p:cNvSpPr>
          <p:nvPr>
            <p:ph type="sldNum" sz="quarter" idx="5"/>
          </p:nvPr>
        </p:nvSpPr>
        <p:spPr/>
        <p:txBody>
          <a:bodyPr/>
          <a:lstStyle/>
          <a:p>
            <a:fld id="{C03B7A93-EBAA-BD40-B969-DEDBF569B1CF}" type="slidenum">
              <a:rPr lang="en-US" smtClean="0"/>
              <a:t>2</a:t>
            </a:fld>
            <a:endParaRPr lang="en-US" dirty="0"/>
          </a:p>
        </p:txBody>
      </p:sp>
    </p:spTree>
    <p:extLst>
      <p:ext uri="{BB962C8B-B14F-4D97-AF65-F5344CB8AC3E}">
        <p14:creationId xmlns:p14="http://schemas.microsoft.com/office/powerpoint/2010/main" val="441282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61088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5626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33205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90438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524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5015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7007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81904-4E80-1FEB-8BE6-A6ABC06DF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8CDC8-5373-8836-3BB5-58814143BD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FA2D15-9DB1-6812-86B6-03B4EFA6D8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A873B8-A8C0-9351-659D-EA94A6F96B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7315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5CD12-4121-2AD2-4907-7F0416D71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71FB0-F86D-7FD5-4A0F-01C36E23B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79C98-7045-2181-87BB-824EC15EF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88EBB3-4F60-9B16-1B5F-5295F380C1B7}"/>
              </a:ext>
            </a:extLst>
          </p:cNvPr>
          <p:cNvSpPr>
            <a:spLocks noGrp="1"/>
          </p:cNvSpPr>
          <p:nvPr>
            <p:ph type="sldNum" sz="quarter" idx="5"/>
          </p:nvPr>
        </p:nvSpPr>
        <p:spPr/>
        <p:txBody>
          <a:bodyPr/>
          <a:lstStyle/>
          <a:p>
            <a:fld id="{C03B7A93-EBAA-BD40-B969-DEDBF569B1CF}" type="slidenum">
              <a:rPr lang="en-US" smtClean="0"/>
              <a:t>3</a:t>
            </a:fld>
            <a:endParaRPr lang="en-US" dirty="0"/>
          </a:p>
        </p:txBody>
      </p:sp>
    </p:spTree>
    <p:extLst>
      <p:ext uri="{BB962C8B-B14F-4D97-AF65-F5344CB8AC3E}">
        <p14:creationId xmlns:p14="http://schemas.microsoft.com/office/powerpoint/2010/main" val="257833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5</a:t>
            </a:fld>
            <a:endParaRPr lang="en-US" dirty="0"/>
          </a:p>
        </p:txBody>
      </p:sp>
    </p:spTree>
    <p:extLst>
      <p:ext uri="{BB962C8B-B14F-4D97-AF65-F5344CB8AC3E}">
        <p14:creationId xmlns:p14="http://schemas.microsoft.com/office/powerpoint/2010/main" val="23661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8</a:t>
            </a:fld>
            <a:endParaRPr lang="en-US" dirty="0"/>
          </a:p>
        </p:txBody>
      </p:sp>
    </p:spTree>
    <p:extLst>
      <p:ext uri="{BB962C8B-B14F-4D97-AF65-F5344CB8AC3E}">
        <p14:creationId xmlns:p14="http://schemas.microsoft.com/office/powerpoint/2010/main" val="218470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9</a:t>
            </a:fld>
            <a:endParaRPr lang="en-US" dirty="0"/>
          </a:p>
        </p:txBody>
      </p:sp>
    </p:spTree>
    <p:extLst>
      <p:ext uri="{BB962C8B-B14F-4D97-AF65-F5344CB8AC3E}">
        <p14:creationId xmlns:p14="http://schemas.microsoft.com/office/powerpoint/2010/main" val="38436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635C1-25E2-DF29-AB03-F7E221ADD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47764-7BC6-F250-E2DB-B3D72440F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433E2-050C-36AD-8D2A-DC336FECD6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6535F6-388A-1752-0863-BE75835476D7}"/>
              </a:ext>
            </a:extLst>
          </p:cNvPr>
          <p:cNvSpPr>
            <a:spLocks noGrp="1"/>
          </p:cNvSpPr>
          <p:nvPr>
            <p:ph type="sldNum" sz="quarter" idx="5"/>
          </p:nvPr>
        </p:nvSpPr>
        <p:spPr/>
        <p:txBody>
          <a:bodyPr/>
          <a:lstStyle/>
          <a:p>
            <a:fld id="{C03B7A93-EBAA-BD40-B969-DEDBF569B1CF}" type="slidenum">
              <a:rPr lang="en-US" smtClean="0"/>
              <a:t>11</a:t>
            </a:fld>
            <a:endParaRPr lang="en-US" dirty="0"/>
          </a:p>
        </p:txBody>
      </p:sp>
    </p:spTree>
    <p:extLst>
      <p:ext uri="{BB962C8B-B14F-4D97-AF65-F5344CB8AC3E}">
        <p14:creationId xmlns:p14="http://schemas.microsoft.com/office/powerpoint/2010/main" val="401975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Steps – First simple random forest model, Addressed class imbalance, did hyper parameter tuning </a:t>
            </a:r>
          </a:p>
        </p:txBody>
      </p:sp>
      <p:sp>
        <p:nvSpPr>
          <p:cNvPr id="4" name="Slide Number Placeholder 3"/>
          <p:cNvSpPr>
            <a:spLocks noGrp="1"/>
          </p:cNvSpPr>
          <p:nvPr>
            <p:ph type="sldNum" sz="quarter" idx="5"/>
          </p:nvPr>
        </p:nvSpPr>
        <p:spPr/>
        <p:txBody>
          <a:bodyPr/>
          <a:lstStyle/>
          <a:p>
            <a:fld id="{C03B7A93-EBAA-BD40-B969-DEDBF569B1CF}" type="slidenum">
              <a:rPr lang="en-US" smtClean="0"/>
              <a:t>12</a:t>
            </a:fld>
            <a:endParaRPr lang="en-US" dirty="0"/>
          </a:p>
        </p:txBody>
      </p:sp>
    </p:spTree>
    <p:extLst>
      <p:ext uri="{BB962C8B-B14F-4D97-AF65-F5344CB8AC3E}">
        <p14:creationId xmlns:p14="http://schemas.microsoft.com/office/powerpoint/2010/main" val="241721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B48B8-F487-6EBF-FDB3-3800A0643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9B95EB-7501-0BEE-08C0-C2711FF71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108E2B-2C3B-B8A6-A7BC-7BFF62675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E6D5C9-2594-C07C-D983-1F67D444E634}"/>
              </a:ext>
            </a:extLst>
          </p:cNvPr>
          <p:cNvSpPr>
            <a:spLocks noGrp="1"/>
          </p:cNvSpPr>
          <p:nvPr>
            <p:ph type="sldNum" sz="quarter" idx="5"/>
          </p:nvPr>
        </p:nvSpPr>
        <p:spPr/>
        <p:txBody>
          <a:bodyPr/>
          <a:lstStyle/>
          <a:p>
            <a:fld id="{C03B7A93-EBAA-BD40-B969-DEDBF569B1CF}" type="slidenum">
              <a:rPr lang="en-US" smtClean="0"/>
              <a:t>13</a:t>
            </a:fld>
            <a:endParaRPr lang="en-US" dirty="0"/>
          </a:p>
        </p:txBody>
      </p:sp>
    </p:spTree>
    <p:extLst>
      <p:ext uri="{BB962C8B-B14F-4D97-AF65-F5344CB8AC3E}">
        <p14:creationId xmlns:p14="http://schemas.microsoft.com/office/powerpoint/2010/main" val="390069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F170-B701-63E9-AFE0-D9E1A95FD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3293A-64C7-D0FF-70CB-97D7196F8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48C5C-47BE-926E-E1B0-D8A98EC2B0D6}"/>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C689DE89-D587-E7DB-764C-F9EE6DC707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9FFC60-EFE7-BBA2-73B5-8616831D400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6438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1FF3-D27F-E85D-9401-E52050539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92A2D-16FC-DB54-566B-9F2F8E06C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03A6-4D7D-77E3-603F-72282B4FC506}"/>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3BF8828D-C426-5CE1-FA4C-E6EC4968D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A7DCC-B40F-78AF-54F3-91A1C409B62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700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EC581-0141-D95D-5540-4C85EC13B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6A4F0-8523-564D-F93F-34ED358AA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DBBE8-D1EC-4BCE-8443-132F34733131}"/>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24ED6A8D-B9CF-CDA7-A593-473E3CAF81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6CD6A4-F317-51F7-6B05-B8B788C08259}"/>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8981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FA2-1CF5-2A9A-46DB-6FF1FD7D2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808FB-6614-EC8A-1F03-60E834511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AABE9-5393-CADE-CB3A-21A0E8330B08}"/>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33975B00-8D5F-2FA0-4B1F-81CA77DEF5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74B48-AA39-6E28-5724-CA792148057C}"/>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55043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3EA-4B7C-CBC9-31FA-3CE99ED28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49320-C1D8-A2C0-AD7D-A8F865C1E7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1CB5B-2B53-E316-C2CA-40379C425796}"/>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E6071B37-7A13-C711-F649-C52728BE4F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B75B2-9531-785D-9B81-5B4EECFED7AA}"/>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59583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04E-9502-719B-43A6-41E5C7DC2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47E8A-FB58-A3D3-6648-E6042431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D3733-DD31-6701-1F3F-CE2438490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B1B1C-4846-7A01-5BAC-56D850DB11D8}"/>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6" name="Footer Placeholder 5">
            <a:extLst>
              <a:ext uri="{FF2B5EF4-FFF2-40B4-BE49-F238E27FC236}">
                <a16:creationId xmlns:a16="http://schemas.microsoft.com/office/drawing/2014/main" id="{E3BC6B2E-2DBD-B5F9-CD7C-B96E207BBA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3D0958-763E-FBB8-5458-91F21043BD47}"/>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7747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B82D-569E-444A-74C8-39B34741B7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1EBDB-3ABB-4BBE-C80D-2FF6F61C1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F91CF-F5B9-CFA5-D34E-840D4535C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0750F-18D7-A303-EAE7-66FD5BA8E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014EA-CA5E-5CE4-38EA-D731E60D0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90725-69A0-2150-A040-C309CA445CAB}"/>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8" name="Footer Placeholder 7">
            <a:extLst>
              <a:ext uri="{FF2B5EF4-FFF2-40B4-BE49-F238E27FC236}">
                <a16:creationId xmlns:a16="http://schemas.microsoft.com/office/drawing/2014/main" id="{0DA0CE51-0901-9FB2-407C-9BD69FC6D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AAAD66-2450-AFA9-0A60-C94CFEC4BAE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400289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6C18-FCBB-376D-E53F-BB23F3629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C00DB-FCB7-613A-42DC-D7BB6FABA650}"/>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4" name="Footer Placeholder 3">
            <a:extLst>
              <a:ext uri="{FF2B5EF4-FFF2-40B4-BE49-F238E27FC236}">
                <a16:creationId xmlns:a16="http://schemas.microsoft.com/office/drawing/2014/main" id="{9CFDA45C-A20D-1E25-EDC8-03E218383E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EDC917-F322-425D-1CFE-CC0E4142C59E}"/>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22288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C0E47-355E-8289-B67B-A3A14A23F186}"/>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3" name="Footer Placeholder 2">
            <a:extLst>
              <a:ext uri="{FF2B5EF4-FFF2-40B4-BE49-F238E27FC236}">
                <a16:creationId xmlns:a16="http://schemas.microsoft.com/office/drawing/2014/main" id="{2626FED0-485C-E216-67E9-CC54ABC9D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6685ED-9C22-DBF6-1A49-098DBD9B7DE0}"/>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28937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F501-2A68-0B39-7849-6253BDA93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DF26C7-0272-D45D-2015-09F03AFFD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F18FB-86AC-6FB5-BA7B-0BA19EBE7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EC5D1-19EF-85AC-3AC4-74161082888F}"/>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6" name="Footer Placeholder 5">
            <a:extLst>
              <a:ext uri="{FF2B5EF4-FFF2-40B4-BE49-F238E27FC236}">
                <a16:creationId xmlns:a16="http://schemas.microsoft.com/office/drawing/2014/main" id="{388BAC4A-604D-5447-2EA2-796A309E04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0E256A-52E1-7C5F-C88C-99E5A125476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393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37EB-CE30-EA8D-D1A9-B5EDA55BA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A11FC-8E68-DD17-B213-CF726E969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7C0BE0E-DEA1-0A35-AD51-2B67BE951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CBA23-E6F2-CCB3-44F7-8407FFFF4F64}"/>
              </a:ext>
            </a:extLst>
          </p:cNvPr>
          <p:cNvSpPr>
            <a:spLocks noGrp="1"/>
          </p:cNvSpPr>
          <p:nvPr>
            <p:ph type="dt" sz="half" idx="10"/>
          </p:nvPr>
        </p:nvSpPr>
        <p:spPr/>
        <p:txBody>
          <a:bodyPr/>
          <a:lstStyle/>
          <a:p>
            <a:fld id="{AFC039A5-B710-0D4C-A4F2-B89A1BA380A8}" type="datetimeFigureOut">
              <a:rPr lang="en-US" smtClean="0"/>
              <a:t>9/28/2024</a:t>
            </a:fld>
            <a:endParaRPr lang="en-US" dirty="0"/>
          </a:p>
        </p:txBody>
      </p:sp>
      <p:sp>
        <p:nvSpPr>
          <p:cNvPr id="6" name="Footer Placeholder 5">
            <a:extLst>
              <a:ext uri="{FF2B5EF4-FFF2-40B4-BE49-F238E27FC236}">
                <a16:creationId xmlns:a16="http://schemas.microsoft.com/office/drawing/2014/main" id="{AB8A9E10-6206-1D97-60EF-7A7297A416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47DFF-8D7B-A00F-B87E-9B81823A8633}"/>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62338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51162-C203-D36D-6B15-7543F3455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C0DA6-FD50-4BF8-9F86-D23BB94F2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79232-5ACB-FA8A-513C-6EDEC6568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C039A5-B710-0D4C-A4F2-B89A1BA380A8}" type="datetimeFigureOut">
              <a:rPr lang="en-US" smtClean="0"/>
              <a:t>9/28/2024</a:t>
            </a:fld>
            <a:endParaRPr lang="en-US" dirty="0"/>
          </a:p>
        </p:txBody>
      </p:sp>
      <p:sp>
        <p:nvSpPr>
          <p:cNvPr id="5" name="Footer Placeholder 4">
            <a:extLst>
              <a:ext uri="{FF2B5EF4-FFF2-40B4-BE49-F238E27FC236}">
                <a16:creationId xmlns:a16="http://schemas.microsoft.com/office/drawing/2014/main" id="{A84B820D-DE73-AA86-BF4C-BB3C27CE3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FC2783-B274-E112-3051-41775D535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20DB32-E5D7-B049-B0AC-F9658F1DA6E8}" type="slidenum">
              <a:rPr lang="en-US" smtClean="0"/>
              <a:t>‹#›</a:t>
            </a:fld>
            <a:endParaRPr lang="en-US" dirty="0"/>
          </a:p>
        </p:txBody>
      </p:sp>
    </p:spTree>
    <p:extLst>
      <p:ext uri="{BB962C8B-B14F-4D97-AF65-F5344CB8AC3E}">
        <p14:creationId xmlns:p14="http://schemas.microsoft.com/office/powerpoint/2010/main" val="251213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0.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notesSlide" Target="../notesSlides/notesSlide19.xml"/><Relationship Id="rId7" Type="http://schemas.openxmlformats.org/officeDocument/2006/relationships/image" Target="../media/image30.png"/><Relationship Id="rId12"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9.png"/><Relationship Id="rId11" Type="http://schemas.openxmlformats.org/officeDocument/2006/relationships/diagramColors" Target="../diagrams/colors7.xml"/><Relationship Id="rId5" Type="http://schemas.openxmlformats.org/officeDocument/2006/relationships/image" Target="../media/image28.png"/><Relationship Id="rId10" Type="http://schemas.openxmlformats.org/officeDocument/2006/relationships/diagramQuickStyle" Target="../diagrams/quickStyle7.xml"/><Relationship Id="rId4" Type="http://schemas.openxmlformats.org/officeDocument/2006/relationships/image" Target="../media/image27.png"/><Relationship Id="rId9"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4.xml"/><Relationship Id="rId7" Type="http://schemas.openxmlformats.org/officeDocument/2006/relationships/diagramColors" Target="../diagrams/colors8.xml"/><Relationship Id="rId12"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8.xml"/><Relationship Id="rId11" Type="http://schemas.openxmlformats.org/officeDocument/2006/relationships/image" Target="../media/image38.png"/><Relationship Id="rId5" Type="http://schemas.openxmlformats.org/officeDocument/2006/relationships/diagramLayout" Target="../diagrams/layout8.xml"/><Relationship Id="rId10" Type="http://schemas.openxmlformats.org/officeDocument/2006/relationships/image" Target="../media/image37.png"/><Relationship Id="rId4" Type="http://schemas.openxmlformats.org/officeDocument/2006/relationships/diagramData" Target="../diagrams/data8.xml"/><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notesSlide" Target="../notesSlides/notesSlide25.xml"/><Relationship Id="rId7" Type="http://schemas.openxmlformats.org/officeDocument/2006/relationships/image" Target="../media/image43.png"/><Relationship Id="rId12"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2.png"/><Relationship Id="rId11" Type="http://schemas.openxmlformats.org/officeDocument/2006/relationships/diagramColors" Target="../diagrams/colors9.xml"/><Relationship Id="rId5" Type="http://schemas.openxmlformats.org/officeDocument/2006/relationships/image" Target="../media/image41.png"/><Relationship Id="rId10" Type="http://schemas.openxmlformats.org/officeDocument/2006/relationships/diagramQuickStyle" Target="../diagrams/quickStyle9.xml"/><Relationship Id="rId4" Type="http://schemas.openxmlformats.org/officeDocument/2006/relationships/image" Target="../media/image40.png"/><Relationship Id="rId9"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Open doors">
            <a:extLst>
              <a:ext uri="{FF2B5EF4-FFF2-40B4-BE49-F238E27FC236}">
                <a16:creationId xmlns:a16="http://schemas.microsoft.com/office/drawing/2014/main" id="{7F5FDFFD-0AFF-2237-377A-C58FDA048105}"/>
              </a:ext>
            </a:extLst>
          </p:cNvPr>
          <p:cNvPicPr>
            <a:picLocks noChangeAspect="1"/>
          </p:cNvPicPr>
          <p:nvPr/>
        </p:nvPicPr>
        <p:blipFill>
          <a:blip r:embed="rId3">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92A9D82-CC2D-5E59-4AEF-D00BFDBC72D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Hospitalization Stays Prediction</a:t>
            </a:r>
          </a:p>
        </p:txBody>
      </p:sp>
      <p:sp>
        <p:nvSpPr>
          <p:cNvPr id="3" name="Subtitle 2">
            <a:extLst>
              <a:ext uri="{FF2B5EF4-FFF2-40B4-BE49-F238E27FC236}">
                <a16:creationId xmlns:a16="http://schemas.microsoft.com/office/drawing/2014/main" id="{3EE2651B-229E-7BD4-F5E7-F66E377C2AF8}"/>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Tom Hines &amp; Karthik Radhakrishnan</a:t>
            </a:r>
          </a:p>
        </p:txBody>
      </p:sp>
    </p:spTree>
    <p:extLst>
      <p:ext uri="{BB962C8B-B14F-4D97-AF65-F5344CB8AC3E}">
        <p14:creationId xmlns:p14="http://schemas.microsoft.com/office/powerpoint/2010/main" val="388515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46"/>
    </mc:Choice>
    <mc:Fallback xmlns="">
      <p:transition spd="slow" advTm="185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006B9-DAF9-FC56-2E78-9A168E52A4B3}"/>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82C5356-527F-D90E-9EEE-CE564D164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EDDC2FF-1510-F91A-489F-04A57975837D}"/>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1</a:t>
            </a:r>
          </a:p>
        </p:txBody>
      </p:sp>
      <p:sp>
        <p:nvSpPr>
          <p:cNvPr id="59" name="Rectangle 58">
            <a:extLst>
              <a:ext uri="{FF2B5EF4-FFF2-40B4-BE49-F238E27FC236}">
                <a16:creationId xmlns:a16="http://schemas.microsoft.com/office/drawing/2014/main" id="{8E5F2A5C-F977-5B52-F68B-C52266ADB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745C429A-6AFF-2C40-57A6-89572D702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3DDDFC78-864A-3EB9-C579-DA60CAAB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277CBD0-4094-F8E3-E13A-20746681C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57198096"/>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3D458-EEFE-1C56-E769-C89F8AFB2A36}"/>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71A9D23-33FD-8E46-E76F-4C473370CBA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C82695A-CB5E-D841-EC02-2080D425C704}"/>
              </a:ext>
            </a:extLst>
          </p:cNvPr>
          <p:cNvGraphicFramePr>
            <a:graphicFrameLocks noGrp="1"/>
          </p:cNvGraphicFramePr>
          <p:nvPr>
            <p:ph idx="1"/>
            <p:extLst>
              <p:ext uri="{D42A27DB-BD31-4B8C-83A1-F6EECF244321}">
                <p14:modId xmlns:p14="http://schemas.microsoft.com/office/powerpoint/2010/main" val="157529626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269298"/>
      </p:ext>
    </p:extLst>
  </p:cSld>
  <p:clrMapOvr>
    <a:masterClrMapping/>
  </p:clrMapOvr>
  <mc:AlternateContent xmlns:mc="http://schemas.openxmlformats.org/markup-compatibility/2006" xmlns:p14="http://schemas.microsoft.com/office/powerpoint/2010/main">
    <mc:Choice Requires="p14">
      <p:transition spd="slow" p14:dur="2000" advTm="31883"/>
    </mc:Choice>
    <mc:Fallback xmlns="">
      <p:transition spd="slow" advTm="318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F0923-47E9-FE03-98AD-CC84616F37CE}"/>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Feature Selection by Lasso Regression</a:t>
            </a:r>
          </a:p>
        </p:txBody>
      </p:sp>
      <p:sp>
        <p:nvSpPr>
          <p:cNvPr id="7" name="TextBox 6">
            <a:extLst>
              <a:ext uri="{FF2B5EF4-FFF2-40B4-BE49-F238E27FC236}">
                <a16:creationId xmlns:a16="http://schemas.microsoft.com/office/drawing/2014/main" id="{0771ACB2-4335-5ED8-114F-FBF4C278EF37}"/>
              </a:ext>
            </a:extLst>
          </p:cNvPr>
          <p:cNvSpPr txBox="1"/>
          <p:nvPr/>
        </p:nvSpPr>
        <p:spPr>
          <a:xfrm>
            <a:off x="373389" y="1938898"/>
            <a:ext cx="7348102" cy="2031325"/>
          </a:xfrm>
          <a:prstGeom prst="rect">
            <a:avLst/>
          </a:prstGeom>
          <a:noFill/>
        </p:spPr>
        <p:txBody>
          <a:bodyPr wrap="none" rtlCol="0">
            <a:spAutoFit/>
          </a:bodyPr>
          <a:lstStyle/>
          <a:p>
            <a:r>
              <a:rPr lang="en-US" dirty="0"/>
              <a:t>Lasso regression is used for feature selection after scaling the variables. </a:t>
            </a:r>
          </a:p>
          <a:p>
            <a:endParaRPr lang="en-US" dirty="0"/>
          </a:p>
          <a:p>
            <a:r>
              <a:rPr lang="en-US" dirty="0"/>
              <a:t>Below are the variables selected. </a:t>
            </a:r>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06F1CA3-24B5-E269-765D-7FFEF564E596}"/>
              </a:ext>
            </a:extLst>
          </p:cNvPr>
          <p:cNvPicPr>
            <a:picLocks noChangeAspect="1"/>
          </p:cNvPicPr>
          <p:nvPr/>
        </p:nvPicPr>
        <p:blipFill>
          <a:blip r:embed="rId4"/>
          <a:stretch>
            <a:fillRect/>
          </a:stretch>
        </p:blipFill>
        <p:spPr>
          <a:xfrm>
            <a:off x="459350" y="3152518"/>
            <a:ext cx="7772400" cy="2331720"/>
          </a:xfrm>
          <a:prstGeom prst="rect">
            <a:avLst/>
          </a:prstGeom>
        </p:spPr>
      </p:pic>
    </p:spTree>
    <p:custDataLst>
      <p:tags r:id="rId1"/>
    </p:custDataLst>
    <p:extLst>
      <p:ext uri="{BB962C8B-B14F-4D97-AF65-F5344CB8AC3E}">
        <p14:creationId xmlns:p14="http://schemas.microsoft.com/office/powerpoint/2010/main" val="301654643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1D4E79-B7A7-4247-1898-B5633B122D1D}"/>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4F4DD4-402B-7B70-9236-2CA3658CF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1638DA-E472-A735-A2BE-5B1B74D01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B492B8-CCEB-8251-0AFE-2326F1CD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4BB12E1-AE4F-205C-D447-7EC022D0F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54F22EC-31F4-0D21-322F-52490C233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F8D25-BE91-D4B4-EE38-3215A1E21478}"/>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MLR Model</a:t>
            </a:r>
          </a:p>
        </p:txBody>
      </p:sp>
      <p:sp>
        <p:nvSpPr>
          <p:cNvPr id="7" name="TextBox 6">
            <a:extLst>
              <a:ext uri="{FF2B5EF4-FFF2-40B4-BE49-F238E27FC236}">
                <a16:creationId xmlns:a16="http://schemas.microsoft.com/office/drawing/2014/main" id="{3CD7B3ED-3840-4097-185E-88329A25FE67}"/>
              </a:ext>
            </a:extLst>
          </p:cNvPr>
          <p:cNvSpPr txBox="1"/>
          <p:nvPr/>
        </p:nvSpPr>
        <p:spPr>
          <a:xfrm>
            <a:off x="531844" y="1675444"/>
            <a:ext cx="10655559" cy="1754326"/>
          </a:xfrm>
          <a:prstGeom prst="rect">
            <a:avLst/>
          </a:prstGeom>
          <a:noFill/>
        </p:spPr>
        <p:txBody>
          <a:bodyPr wrap="square" rtlCol="0">
            <a:spAutoFit/>
          </a:bodyPr>
          <a:lstStyle/>
          <a:p>
            <a:r>
              <a:rPr lang="en-US" dirty="0"/>
              <a:t>MLR model built using the features selected by Lasso. </a:t>
            </a:r>
          </a:p>
          <a:p>
            <a:endParaRPr lang="en-US" dirty="0"/>
          </a:p>
          <a:p>
            <a:r>
              <a:rPr lang="en-US" b="1" dirty="0" err="1">
                <a:solidFill>
                  <a:srgbClr val="002060"/>
                </a:solidFill>
              </a:rPr>
              <a:t>Length_of_Stay</a:t>
            </a:r>
            <a:r>
              <a:rPr lang="en-US" b="1" dirty="0">
                <a:solidFill>
                  <a:srgbClr val="002060"/>
                </a:solidFill>
              </a:rPr>
              <a:t> ~ Age + </a:t>
            </a:r>
            <a:r>
              <a:rPr lang="en-US" b="1" dirty="0" err="1">
                <a:solidFill>
                  <a:srgbClr val="002060"/>
                </a:solidFill>
              </a:rPr>
              <a:t>Infection_Risk</a:t>
            </a:r>
            <a:r>
              <a:rPr lang="en-US" b="1" dirty="0">
                <a:solidFill>
                  <a:srgbClr val="002060"/>
                </a:solidFill>
              </a:rPr>
              <a:t> + Region + </a:t>
            </a:r>
            <a:r>
              <a:rPr lang="en-US" b="1" dirty="0" err="1">
                <a:solidFill>
                  <a:srgbClr val="002060"/>
                </a:solidFill>
              </a:rPr>
              <a:t>Routine_Chest_Xray_Ratio</a:t>
            </a:r>
            <a:r>
              <a:rPr lang="en-US" b="1" dirty="0">
                <a:solidFill>
                  <a:srgbClr val="002060"/>
                </a:solidFill>
              </a:rPr>
              <a:t>+ </a:t>
            </a:r>
            <a:r>
              <a:rPr lang="en-US" b="1" dirty="0" err="1">
                <a:solidFill>
                  <a:srgbClr val="002060"/>
                </a:solidFill>
              </a:rPr>
              <a:t>Avg_Daily_Census</a:t>
            </a:r>
            <a:endParaRPr lang="en-US" b="1" dirty="0">
              <a:solidFill>
                <a:srgbClr val="002060"/>
              </a:solidFill>
            </a:endParaRPr>
          </a:p>
          <a:p>
            <a:endParaRPr lang="en-US" dirty="0"/>
          </a:p>
          <a:p>
            <a:endParaRPr lang="en-US" dirty="0"/>
          </a:p>
          <a:p>
            <a:endParaRPr lang="en-US" dirty="0"/>
          </a:p>
        </p:txBody>
      </p:sp>
      <p:pic>
        <p:nvPicPr>
          <p:cNvPr id="3" name="Picture 2">
            <a:extLst>
              <a:ext uri="{FF2B5EF4-FFF2-40B4-BE49-F238E27FC236}">
                <a16:creationId xmlns:a16="http://schemas.microsoft.com/office/drawing/2014/main" id="{4F59D1A5-62FC-F71B-F1BC-EDABE1DCEDAF}"/>
              </a:ext>
            </a:extLst>
          </p:cNvPr>
          <p:cNvPicPr>
            <a:picLocks noChangeAspect="1"/>
          </p:cNvPicPr>
          <p:nvPr/>
        </p:nvPicPr>
        <p:blipFill>
          <a:blip r:embed="rId4"/>
          <a:stretch>
            <a:fillRect/>
          </a:stretch>
        </p:blipFill>
        <p:spPr>
          <a:xfrm>
            <a:off x="1296956" y="2725264"/>
            <a:ext cx="7099040" cy="3791270"/>
          </a:xfrm>
          <a:prstGeom prst="rect">
            <a:avLst/>
          </a:prstGeom>
        </p:spPr>
      </p:pic>
    </p:spTree>
    <p:custDataLst>
      <p:tags r:id="rId1"/>
    </p:custDataLst>
    <p:extLst>
      <p:ext uri="{BB962C8B-B14F-4D97-AF65-F5344CB8AC3E}">
        <p14:creationId xmlns:p14="http://schemas.microsoft.com/office/powerpoint/2010/main" val="293803153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D548D-4707-469C-3338-FC864274A07D}"/>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3DD5042-EF7E-601F-46B5-CCC3DBF3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52B5003-EBD0-ED9B-DDD7-F7C2ECA7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8FA548-6369-CA15-A511-767172BAA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83C1FB-263D-764F-8EE4-FA729F9BD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0601838-17EE-CD46-7751-46445AEA4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339D6-1DA4-298C-8914-31741CF2EA21}"/>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Assumptions Validation</a:t>
            </a:r>
          </a:p>
        </p:txBody>
      </p:sp>
      <p:sp>
        <p:nvSpPr>
          <p:cNvPr id="7" name="TextBox 6">
            <a:extLst>
              <a:ext uri="{FF2B5EF4-FFF2-40B4-BE49-F238E27FC236}">
                <a16:creationId xmlns:a16="http://schemas.microsoft.com/office/drawing/2014/main" id="{CE4B88FB-F105-5A04-F7A9-E9F82ED84FD4}"/>
              </a:ext>
            </a:extLst>
          </p:cNvPr>
          <p:cNvSpPr txBox="1"/>
          <p:nvPr/>
        </p:nvSpPr>
        <p:spPr>
          <a:xfrm>
            <a:off x="373389" y="1675444"/>
            <a:ext cx="1687963" cy="1477328"/>
          </a:xfrm>
          <a:prstGeom prst="rect">
            <a:avLst/>
          </a:prstGeom>
          <a:noFill/>
        </p:spPr>
        <p:txBody>
          <a:bodyPr wrap="none" rtlCol="0">
            <a:spAutoFit/>
          </a:bodyPr>
          <a:lstStyle/>
          <a:p>
            <a:r>
              <a:rPr lang="en-US" b="1" dirty="0"/>
              <a:t>Residual plots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60F4375-1753-292C-7DDE-947749B5E113}"/>
              </a:ext>
            </a:extLst>
          </p:cNvPr>
          <p:cNvPicPr>
            <a:picLocks noChangeAspect="1"/>
          </p:cNvPicPr>
          <p:nvPr/>
        </p:nvPicPr>
        <p:blipFill>
          <a:blip r:embed="rId4"/>
          <a:stretch>
            <a:fillRect/>
          </a:stretch>
        </p:blipFill>
        <p:spPr>
          <a:xfrm>
            <a:off x="270587" y="2223392"/>
            <a:ext cx="6378564" cy="4030824"/>
          </a:xfrm>
          <a:prstGeom prst="rect">
            <a:avLst/>
          </a:prstGeom>
        </p:spPr>
      </p:pic>
      <p:graphicFrame>
        <p:nvGraphicFramePr>
          <p:cNvPr id="34" name="TextBox 4">
            <a:extLst>
              <a:ext uri="{FF2B5EF4-FFF2-40B4-BE49-F238E27FC236}">
                <a16:creationId xmlns:a16="http://schemas.microsoft.com/office/drawing/2014/main" id="{9910E459-9AC8-3878-827D-4C5805531CA9}"/>
              </a:ext>
            </a:extLst>
          </p:cNvPr>
          <p:cNvGraphicFramePr/>
          <p:nvPr>
            <p:extLst>
              <p:ext uri="{D42A27DB-BD31-4B8C-83A1-F6EECF244321}">
                <p14:modId xmlns:p14="http://schemas.microsoft.com/office/powerpoint/2010/main" val="1204163752"/>
              </p:ext>
            </p:extLst>
          </p:nvPr>
        </p:nvGraphicFramePr>
        <p:xfrm>
          <a:off x="7126882" y="2223392"/>
          <a:ext cx="4587387" cy="45550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871103476"/>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5D990-3109-F99E-8423-CCE49C74F6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3AF7780-E472-1494-A74A-767442D8F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1F39453-5B3A-79AC-70EB-C04E4ECDD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8421471-14BB-7CB2-268D-8666AA0C0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C13931CD-E802-9197-8371-9A9011F24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36A4142-35C6-FE89-09F4-37F1E97B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5B2481F-2241-A6EC-38E6-C30A90ABAE83}"/>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Applying Transformations</a:t>
            </a:r>
          </a:p>
        </p:txBody>
      </p:sp>
      <p:sp>
        <p:nvSpPr>
          <p:cNvPr id="7" name="TextBox 6">
            <a:extLst>
              <a:ext uri="{FF2B5EF4-FFF2-40B4-BE49-F238E27FC236}">
                <a16:creationId xmlns:a16="http://schemas.microsoft.com/office/drawing/2014/main" id="{02592222-C918-61EA-8DC2-25A5063CC36C}"/>
              </a:ext>
            </a:extLst>
          </p:cNvPr>
          <p:cNvSpPr txBox="1"/>
          <p:nvPr/>
        </p:nvSpPr>
        <p:spPr>
          <a:xfrm>
            <a:off x="531845" y="1597432"/>
            <a:ext cx="1058306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Applying log transformation of response variable since constant variance assumption is not met and building another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CA5BFCE0-0A93-98CA-AC3B-4C26D3D0192E}"/>
              </a:ext>
            </a:extLst>
          </p:cNvPr>
          <p:cNvPicPr>
            <a:picLocks noChangeAspect="1"/>
          </p:cNvPicPr>
          <p:nvPr/>
        </p:nvPicPr>
        <p:blipFill>
          <a:blip r:embed="rId4"/>
          <a:stretch>
            <a:fillRect/>
          </a:stretch>
        </p:blipFill>
        <p:spPr>
          <a:xfrm>
            <a:off x="727788" y="3455630"/>
            <a:ext cx="6179216" cy="3316095"/>
          </a:xfrm>
          <a:prstGeom prst="rect">
            <a:avLst/>
          </a:prstGeom>
        </p:spPr>
      </p:pic>
      <p:pic>
        <p:nvPicPr>
          <p:cNvPr id="5" name="Picture 4">
            <a:extLst>
              <a:ext uri="{FF2B5EF4-FFF2-40B4-BE49-F238E27FC236}">
                <a16:creationId xmlns:a16="http://schemas.microsoft.com/office/drawing/2014/main" id="{614B5169-0434-1232-DC33-79E736A1BFE4}"/>
              </a:ext>
            </a:extLst>
          </p:cNvPr>
          <p:cNvPicPr>
            <a:picLocks noChangeAspect="1"/>
          </p:cNvPicPr>
          <p:nvPr/>
        </p:nvPicPr>
        <p:blipFill>
          <a:blip r:embed="rId5"/>
          <a:stretch>
            <a:fillRect/>
          </a:stretch>
        </p:blipFill>
        <p:spPr>
          <a:xfrm>
            <a:off x="7136678" y="4018943"/>
            <a:ext cx="4878947" cy="1754326"/>
          </a:xfrm>
          <a:prstGeom prst="rect">
            <a:avLst/>
          </a:prstGeom>
        </p:spPr>
      </p:pic>
      <p:sp>
        <p:nvSpPr>
          <p:cNvPr id="6" name="TextBox 5">
            <a:extLst>
              <a:ext uri="{FF2B5EF4-FFF2-40B4-BE49-F238E27FC236}">
                <a16:creationId xmlns:a16="http://schemas.microsoft.com/office/drawing/2014/main" id="{3084ACF1-0789-58CA-CD87-6763F724681E}"/>
              </a:ext>
            </a:extLst>
          </p:cNvPr>
          <p:cNvSpPr txBox="1"/>
          <p:nvPr/>
        </p:nvSpPr>
        <p:spPr>
          <a:xfrm>
            <a:off x="643811" y="3057996"/>
            <a:ext cx="3823405" cy="369332"/>
          </a:xfrm>
          <a:prstGeom prst="rect">
            <a:avLst/>
          </a:prstGeom>
          <a:noFill/>
        </p:spPr>
        <p:txBody>
          <a:bodyPr wrap="square" rtlCol="0">
            <a:spAutoFit/>
          </a:bodyPr>
          <a:lstStyle/>
          <a:p>
            <a:r>
              <a:rPr lang="en-US" b="1"/>
              <a:t>Regression coefficients</a:t>
            </a:r>
            <a:endParaRPr lang="en-US" b="1" dirty="0"/>
          </a:p>
        </p:txBody>
      </p:sp>
      <p:sp>
        <p:nvSpPr>
          <p:cNvPr id="8" name="TextBox 7">
            <a:extLst>
              <a:ext uri="{FF2B5EF4-FFF2-40B4-BE49-F238E27FC236}">
                <a16:creationId xmlns:a16="http://schemas.microsoft.com/office/drawing/2014/main" id="{136BE206-82FD-9CB9-8D4A-198A7DFDDE56}"/>
              </a:ext>
            </a:extLst>
          </p:cNvPr>
          <p:cNvSpPr txBox="1"/>
          <p:nvPr/>
        </p:nvSpPr>
        <p:spPr>
          <a:xfrm>
            <a:off x="8241945" y="3630259"/>
            <a:ext cx="3823405" cy="369332"/>
          </a:xfrm>
          <a:prstGeom prst="rect">
            <a:avLst/>
          </a:prstGeom>
          <a:noFill/>
        </p:spPr>
        <p:txBody>
          <a:bodyPr wrap="square" rtlCol="0">
            <a:spAutoFit/>
          </a:bodyPr>
          <a:lstStyle/>
          <a:p>
            <a:r>
              <a:rPr lang="en-US" b="1"/>
              <a:t>Confidence Intervals</a:t>
            </a:r>
            <a:endParaRPr lang="en-US" b="1" dirty="0"/>
          </a:p>
        </p:txBody>
      </p:sp>
    </p:spTree>
    <p:custDataLst>
      <p:tags r:id="rId1"/>
    </p:custDataLst>
    <p:extLst>
      <p:ext uri="{BB962C8B-B14F-4D97-AF65-F5344CB8AC3E}">
        <p14:creationId xmlns:p14="http://schemas.microsoft.com/office/powerpoint/2010/main" val="389865896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1ED803-0304-6155-E1D5-15D94269F83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40243-B8B3-ADBB-4FB0-EB1F3379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30FC8D7C-64FF-FABA-4B10-D307468E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19B8186B-ACE3-A1BC-A5D2-05363E4F2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210E1953-9961-E6AF-FEB0-515DC14DA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81B95F19-4034-975E-57D5-E5C4BAFCB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DCFCB38-6FF0-39B7-13D4-4D49F21D0C8C}"/>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Assumptions Validation after Transformation</a:t>
            </a:r>
          </a:p>
        </p:txBody>
      </p:sp>
      <p:sp>
        <p:nvSpPr>
          <p:cNvPr id="7" name="TextBox 6">
            <a:extLst>
              <a:ext uri="{FF2B5EF4-FFF2-40B4-BE49-F238E27FC236}">
                <a16:creationId xmlns:a16="http://schemas.microsoft.com/office/drawing/2014/main" id="{09337196-F291-7D25-75F9-107EDA24F3FD}"/>
              </a:ext>
            </a:extLst>
          </p:cNvPr>
          <p:cNvSpPr txBox="1"/>
          <p:nvPr/>
        </p:nvSpPr>
        <p:spPr>
          <a:xfrm>
            <a:off x="373389" y="1675444"/>
            <a:ext cx="1687963"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Residual plots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graphicFrame>
        <p:nvGraphicFramePr>
          <p:cNvPr id="34" name="TextBox 4">
            <a:extLst>
              <a:ext uri="{FF2B5EF4-FFF2-40B4-BE49-F238E27FC236}">
                <a16:creationId xmlns:a16="http://schemas.microsoft.com/office/drawing/2014/main" id="{3896A692-5451-2AA4-DE40-124BDEF31BDE}"/>
              </a:ext>
            </a:extLst>
          </p:cNvPr>
          <p:cNvGraphicFramePr/>
          <p:nvPr>
            <p:extLst>
              <p:ext uri="{D42A27DB-BD31-4B8C-83A1-F6EECF244321}">
                <p14:modId xmlns:p14="http://schemas.microsoft.com/office/powerpoint/2010/main" val="1623295688"/>
              </p:ext>
            </p:extLst>
          </p:nvPr>
        </p:nvGraphicFramePr>
        <p:xfrm>
          <a:off x="7126882" y="2223392"/>
          <a:ext cx="4587387" cy="4555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514B6EB7-7510-C064-2253-2DB8DD1E66D0}"/>
              </a:ext>
            </a:extLst>
          </p:cNvPr>
          <p:cNvPicPr>
            <a:picLocks noChangeAspect="1"/>
          </p:cNvPicPr>
          <p:nvPr/>
        </p:nvPicPr>
        <p:blipFill>
          <a:blip r:embed="rId9"/>
          <a:stretch>
            <a:fillRect/>
          </a:stretch>
        </p:blipFill>
        <p:spPr>
          <a:xfrm>
            <a:off x="346424" y="2406714"/>
            <a:ext cx="6434034" cy="3628622"/>
          </a:xfrm>
          <a:prstGeom prst="rect">
            <a:avLst/>
          </a:prstGeom>
        </p:spPr>
      </p:pic>
    </p:spTree>
    <p:custDataLst>
      <p:tags r:id="rId1"/>
    </p:custDataLst>
    <p:extLst>
      <p:ext uri="{BB962C8B-B14F-4D97-AF65-F5344CB8AC3E}">
        <p14:creationId xmlns:p14="http://schemas.microsoft.com/office/powerpoint/2010/main" val="69074903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2AB6C-29D7-DC2F-3A07-84AB4750719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5EB6C3D-EC0F-B57D-24AE-F63359AD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91021C-7A75-75F0-50AC-3C3DEC895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C84ABAE7-FE7A-CCFF-3FDC-32A86C35F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444DFEA5-1B07-C446-7CE6-08C01220B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D87C20A-B72E-6F7E-E7DA-69AACBD53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932AF84-C9BD-B4C2-EEB3-116975FF821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Analysis using the fitted model after transformation </a:t>
            </a:r>
          </a:p>
        </p:txBody>
      </p:sp>
      <p:sp>
        <p:nvSpPr>
          <p:cNvPr id="7" name="TextBox 6">
            <a:extLst>
              <a:ext uri="{FF2B5EF4-FFF2-40B4-BE49-F238E27FC236}">
                <a16:creationId xmlns:a16="http://schemas.microsoft.com/office/drawing/2014/main" id="{C0D57D4E-91AD-C9F4-D829-97D82DC48E06}"/>
              </a:ext>
            </a:extLst>
          </p:cNvPr>
          <p:cNvSpPr txBox="1"/>
          <p:nvPr/>
        </p:nvSpPr>
        <p:spPr>
          <a:xfrm>
            <a:off x="459346" y="1597432"/>
            <a:ext cx="1065555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C29D25D2-EF30-0656-3AA4-623C1F12E953}"/>
              </a:ext>
            </a:extLst>
          </p:cNvPr>
          <p:cNvPicPr>
            <a:picLocks noChangeAspect="1"/>
          </p:cNvPicPr>
          <p:nvPr/>
        </p:nvPicPr>
        <p:blipFill>
          <a:blip r:embed="rId4"/>
          <a:stretch>
            <a:fillRect/>
          </a:stretch>
        </p:blipFill>
        <p:spPr>
          <a:xfrm>
            <a:off x="373388" y="2576173"/>
            <a:ext cx="5728727" cy="2760937"/>
          </a:xfrm>
          <a:prstGeom prst="rect">
            <a:avLst/>
          </a:prstGeom>
        </p:spPr>
      </p:pic>
      <p:sp>
        <p:nvSpPr>
          <p:cNvPr id="6" name="TextBox 5">
            <a:extLst>
              <a:ext uri="{FF2B5EF4-FFF2-40B4-BE49-F238E27FC236}">
                <a16:creationId xmlns:a16="http://schemas.microsoft.com/office/drawing/2014/main" id="{F9FE6149-5351-2D6F-F57E-4AE9929BB18A}"/>
              </a:ext>
            </a:extLst>
          </p:cNvPr>
          <p:cNvSpPr txBox="1"/>
          <p:nvPr/>
        </p:nvSpPr>
        <p:spPr>
          <a:xfrm>
            <a:off x="373389" y="2059097"/>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10" name="TextBox 9">
            <a:extLst>
              <a:ext uri="{FF2B5EF4-FFF2-40B4-BE49-F238E27FC236}">
                <a16:creationId xmlns:a16="http://schemas.microsoft.com/office/drawing/2014/main" id="{33969D0E-7497-274B-73CA-6095C4283A30}"/>
              </a:ext>
            </a:extLst>
          </p:cNvPr>
          <p:cNvSpPr txBox="1"/>
          <p:nvPr/>
        </p:nvSpPr>
        <p:spPr>
          <a:xfrm>
            <a:off x="6475502" y="4321448"/>
            <a:ext cx="5257151" cy="954107"/>
          </a:xfrm>
          <a:prstGeom prst="rect">
            <a:avLst/>
          </a:prstGeom>
          <a:noFill/>
        </p:spPr>
        <p:txBody>
          <a:bodyPr wrap="square" rtlCol="0">
            <a:spAutoFit/>
          </a:bodyPr>
          <a:lstStyle/>
          <a:p>
            <a:r>
              <a:rPr lang="en-US" sz="1400" b="1" dirty="0">
                <a:solidFill>
                  <a:srgbClr val="00B050"/>
                </a:solidFill>
              </a:rPr>
              <a:t>As per this model, Infection risk is </a:t>
            </a:r>
          </a:p>
          <a:p>
            <a:r>
              <a:rPr lang="en-US" sz="1400" b="1" dirty="0">
                <a:solidFill>
                  <a:srgbClr val="00B050"/>
                </a:solidFill>
              </a:rPr>
              <a:t>associated with patient’s length of stay even after </a:t>
            </a:r>
          </a:p>
          <a:p>
            <a:r>
              <a:rPr lang="en-US" sz="1400" b="1" dirty="0">
                <a:solidFill>
                  <a:srgbClr val="00B050"/>
                </a:solidFill>
              </a:rPr>
              <a:t>accounting for other variables such as Age, Region, </a:t>
            </a:r>
          </a:p>
          <a:p>
            <a:r>
              <a:rPr lang="en-US" sz="1400" b="1" dirty="0">
                <a:solidFill>
                  <a:srgbClr val="00B050"/>
                </a:solidFill>
              </a:rPr>
              <a:t>Average Daily Census, etc.…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267A8A-16EC-5DA9-D202-8AB9AFE3CB7B}"/>
                  </a:ext>
                </a:extLst>
              </p:cNvPr>
              <p:cNvSpPr txBox="1"/>
              <p:nvPr/>
            </p:nvSpPr>
            <p:spPr>
              <a:xfrm>
                <a:off x="459346" y="5466613"/>
                <a:ext cx="10756050" cy="1200329"/>
              </a:xfrm>
              <a:prstGeom prst="rect">
                <a:avLst/>
              </a:prstGeom>
              <a:noFill/>
            </p:spPr>
            <p:txBody>
              <a:bodyPr wrap="square" rtlCol="0">
                <a:spAutoFit/>
              </a:bodyPr>
              <a:lstStyle/>
              <a:p>
                <a:r>
                  <a:rPr lang="en-US" b="1" dirty="0"/>
                  <a:t>Interpretation of Regression Coefficient for Infection Risk</a:t>
                </a:r>
                <a:endParaRPr lang="en-US" dirty="0"/>
              </a:p>
              <a:p>
                <a:r>
                  <a:rPr lang="en-US" dirty="0"/>
                  <a:t>For 1 unit increase in Infection risk, median length of stay will increase by 4%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0.04330</m:t>
                        </m:r>
                      </m:sup>
                    </m:sSup>
                    <m:r>
                      <a:rPr lang="en-US" b="0" i="1" smtClean="0">
                        <a:latin typeface="Cambria Math" panose="02040503050406030204" pitchFamily="18" charset="0"/>
                      </a:rPr>
                      <m:t>−1)∗100</m:t>
                    </m:r>
                  </m:oMath>
                </a14:m>
                <a:r>
                  <a:rPr lang="en-US" dirty="0"/>
                  <a:t>], while holding all other variables as constant.  </a:t>
                </a:r>
              </a:p>
              <a:p>
                <a:r>
                  <a:rPr lang="en-US" dirty="0"/>
                  <a:t>95% confidence interval for this increase in median length of stay is (2.3%, 6.6%)  </a:t>
                </a:r>
              </a:p>
            </p:txBody>
          </p:sp>
        </mc:Choice>
        <mc:Fallback xmlns="">
          <p:sp>
            <p:nvSpPr>
              <p:cNvPr id="11" name="TextBox 10">
                <a:extLst>
                  <a:ext uri="{FF2B5EF4-FFF2-40B4-BE49-F238E27FC236}">
                    <a16:creationId xmlns:a16="http://schemas.microsoft.com/office/drawing/2014/main" id="{21267A8A-16EC-5DA9-D202-8AB9AFE3CB7B}"/>
                  </a:ext>
                </a:extLst>
              </p:cNvPr>
              <p:cNvSpPr txBox="1">
                <a:spLocks noRot="1" noChangeAspect="1" noMove="1" noResize="1" noEditPoints="1" noAdjustHandles="1" noChangeArrowheads="1" noChangeShapeType="1" noTextEdit="1"/>
              </p:cNvSpPr>
              <p:nvPr/>
            </p:nvSpPr>
            <p:spPr>
              <a:xfrm>
                <a:off x="459346" y="5466613"/>
                <a:ext cx="10756050" cy="1200329"/>
              </a:xfrm>
              <a:prstGeom prst="rect">
                <a:avLst/>
              </a:prstGeom>
              <a:blipFill>
                <a:blip r:embed="rId5"/>
                <a:stretch>
                  <a:fillRect l="-472" t="-2083" b="-6250"/>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0CFC46B-279E-6D6F-A5CC-6C2D13C7ABC0}"/>
              </a:ext>
            </a:extLst>
          </p:cNvPr>
          <p:cNvPicPr>
            <a:picLocks noChangeAspect="1"/>
          </p:cNvPicPr>
          <p:nvPr/>
        </p:nvPicPr>
        <p:blipFill>
          <a:blip r:embed="rId6"/>
          <a:stretch>
            <a:fillRect/>
          </a:stretch>
        </p:blipFill>
        <p:spPr>
          <a:xfrm>
            <a:off x="6876661" y="2856308"/>
            <a:ext cx="3814017" cy="1371408"/>
          </a:xfrm>
          <a:prstGeom prst="rect">
            <a:avLst/>
          </a:prstGeom>
        </p:spPr>
      </p:pic>
      <p:sp>
        <p:nvSpPr>
          <p:cNvPr id="13" name="TextBox 12">
            <a:extLst>
              <a:ext uri="{FF2B5EF4-FFF2-40B4-BE49-F238E27FC236}">
                <a16:creationId xmlns:a16="http://schemas.microsoft.com/office/drawing/2014/main" id="{07ED10B5-2EA0-6270-53A8-290A2174D931}"/>
              </a:ext>
            </a:extLst>
          </p:cNvPr>
          <p:cNvSpPr txBox="1"/>
          <p:nvPr/>
        </p:nvSpPr>
        <p:spPr>
          <a:xfrm>
            <a:off x="7391991" y="2415923"/>
            <a:ext cx="3823405" cy="369332"/>
          </a:xfrm>
          <a:prstGeom prst="rect">
            <a:avLst/>
          </a:prstGeom>
          <a:noFill/>
        </p:spPr>
        <p:txBody>
          <a:bodyPr wrap="square" rtlCol="0">
            <a:spAutoFit/>
          </a:bodyPr>
          <a:lstStyle/>
          <a:p>
            <a:r>
              <a:rPr lang="en-US" b="1" dirty="0"/>
              <a:t>Confidence Intervals</a:t>
            </a:r>
          </a:p>
        </p:txBody>
      </p:sp>
    </p:spTree>
    <p:custDataLst>
      <p:tags r:id="rId1"/>
    </p:custDataLst>
    <p:extLst>
      <p:ext uri="{BB962C8B-B14F-4D97-AF65-F5344CB8AC3E}">
        <p14:creationId xmlns:p14="http://schemas.microsoft.com/office/powerpoint/2010/main" val="2261584438"/>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740C89-30F2-2EE2-7B44-7093FEA99F04}"/>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8BC9DDA-DFA6-E887-AB71-2615E685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431F224-098B-2FD3-1F4F-FA8C3FA35C3C}"/>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2</a:t>
            </a:r>
          </a:p>
        </p:txBody>
      </p:sp>
      <p:sp>
        <p:nvSpPr>
          <p:cNvPr id="59" name="Rectangle 58">
            <a:extLst>
              <a:ext uri="{FF2B5EF4-FFF2-40B4-BE49-F238E27FC236}">
                <a16:creationId xmlns:a16="http://schemas.microsoft.com/office/drawing/2014/main" id="{942270CD-9006-11A2-3CC4-771D9C29D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8AB5F24A-9FD4-694C-E6B8-7A192E38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4C9AF482-560A-D54B-D36A-3143A83F7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DF8DB3D-CF92-6B88-4B2E-B9AF61BBB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568466128"/>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7959-CDE4-905F-F356-B70D142FF481}"/>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2D299B1C-17E9-E33B-3033-0977F872F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1D884BA5-CBFB-4259-EA32-2827F0D73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A0850899-5083-798A-1306-298E11B932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E673E52F-7BA3-9E67-2815-561FD4F5A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3DEDE975-CEA8-C881-005F-0A111B72B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7FAFAAD0-BC41-3076-D1BC-6C116958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6FC55771-80B7-0C40-304D-2661D8F1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854DA913-9F52-4EA4-B1A9-90EAF0ED1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94D6AD1D-0DBF-3437-6209-D4FB24118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055A999E-601E-4366-BF40-F807A7258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FABCDE83-82B2-2570-2297-4024B497A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DE159C7-1654-DCB7-514C-580362894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2E3E7E-5248-852F-A2CE-BFC27ABCB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CF0D34C-2142-8B2F-9C82-1362FFA4FCF8}"/>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595C3E1-0448-1489-5A28-6BC483F36DA3}"/>
              </a:ext>
            </a:extLst>
          </p:cNvPr>
          <p:cNvGraphicFramePr>
            <a:graphicFrameLocks noGrp="1"/>
          </p:cNvGraphicFramePr>
          <p:nvPr>
            <p:ph idx="1"/>
            <p:extLst>
              <p:ext uri="{D42A27DB-BD31-4B8C-83A1-F6EECF244321}">
                <p14:modId xmlns:p14="http://schemas.microsoft.com/office/powerpoint/2010/main" val="154079119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44511005"/>
      </p:ext>
    </p:extLst>
  </p:cSld>
  <p:clrMapOvr>
    <a:masterClrMapping/>
  </p:clrMapOvr>
  <mc:AlternateContent xmlns:mc="http://schemas.openxmlformats.org/markup-compatibility/2006" xmlns:p14="http://schemas.microsoft.com/office/powerpoint/2010/main">
    <mc:Choice Requires="p14">
      <p:transition spd="slow" p14:dur="2000" advTm="31883"/>
    </mc:Choice>
    <mc:Fallback xmlns="">
      <p:transition spd="slow" advTm="318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7021DF-590D-89F5-735A-AE41C54E34D6}"/>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D918D-C003-E892-37E3-410AD80F594F}"/>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Project Objectives</a:t>
            </a:r>
          </a:p>
        </p:txBody>
      </p:sp>
      <p:graphicFrame>
        <p:nvGraphicFramePr>
          <p:cNvPr id="18" name="Content Placeholder 3">
            <a:extLst>
              <a:ext uri="{FF2B5EF4-FFF2-40B4-BE49-F238E27FC236}">
                <a16:creationId xmlns:a16="http://schemas.microsoft.com/office/drawing/2014/main" id="{5ABCB881-9C0B-49C2-34E8-F113DB7273B2}"/>
              </a:ext>
            </a:extLst>
          </p:cNvPr>
          <p:cNvGraphicFramePr>
            <a:graphicFrameLocks noGrp="1"/>
          </p:cNvGraphicFramePr>
          <p:nvPr>
            <p:ph idx="1"/>
            <p:extLst>
              <p:ext uri="{D42A27DB-BD31-4B8C-83A1-F6EECF244321}">
                <p14:modId xmlns:p14="http://schemas.microsoft.com/office/powerpoint/2010/main" val="32804445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91642326"/>
      </p:ext>
    </p:extLst>
  </p:cSld>
  <p:clrMapOvr>
    <a:masterClrMapping/>
  </p:clrMapOvr>
  <mc:AlternateContent xmlns:mc="http://schemas.openxmlformats.org/markup-compatibility/2006" xmlns:p14="http://schemas.microsoft.com/office/powerpoint/2010/main">
    <mc:Choice Requires="p14">
      <p:transition spd="slow" p14:dur="2000" advTm="40513"/>
    </mc:Choice>
    <mc:Fallback xmlns="">
      <p:transition spd="slow" advTm="405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F9250D-EAB0-82B6-CA6D-7C6EF90737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3C0D908-5218-17FD-52CE-10379C587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0650EF1A-F3F9-910C-457E-1F7AA0EC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8CD1B85B-609E-DAAF-E5E8-57FD1CB60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64CDB532-01CD-D3F9-EE79-691670B82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FC03666-F520-9DC6-7988-E490A8568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A5A4520-53C6-BE5C-678D-91FC9BD4E514}"/>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Model 1 – MLR without Complexity</a:t>
            </a:r>
          </a:p>
        </p:txBody>
      </p:sp>
      <p:sp>
        <p:nvSpPr>
          <p:cNvPr id="7" name="TextBox 6">
            <a:extLst>
              <a:ext uri="{FF2B5EF4-FFF2-40B4-BE49-F238E27FC236}">
                <a16:creationId xmlns:a16="http://schemas.microsoft.com/office/drawing/2014/main" id="{496BE572-31B8-F96B-85D1-4C287B1F8216}"/>
              </a:ext>
            </a:extLst>
          </p:cNvPr>
          <p:cNvSpPr txBox="1"/>
          <p:nvPr/>
        </p:nvSpPr>
        <p:spPr>
          <a:xfrm>
            <a:off x="531844" y="1597432"/>
            <a:ext cx="1083284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Applying log transformation of response variable since constant variance assumption is not met and building MLR model without any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MLR Model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00C3924C-8D97-9C87-0E10-C0D9A1EC7B13}"/>
              </a:ext>
            </a:extLst>
          </p:cNvPr>
          <p:cNvPicPr>
            <a:picLocks noChangeAspect="1"/>
          </p:cNvPicPr>
          <p:nvPr/>
        </p:nvPicPr>
        <p:blipFill>
          <a:blip r:embed="rId4"/>
          <a:stretch>
            <a:fillRect/>
          </a:stretch>
        </p:blipFill>
        <p:spPr>
          <a:xfrm>
            <a:off x="643811" y="3410564"/>
            <a:ext cx="6263193" cy="3361162"/>
          </a:xfrm>
          <a:prstGeom prst="rect">
            <a:avLst/>
          </a:prstGeom>
        </p:spPr>
      </p:pic>
      <p:sp>
        <p:nvSpPr>
          <p:cNvPr id="6" name="TextBox 5">
            <a:extLst>
              <a:ext uri="{FF2B5EF4-FFF2-40B4-BE49-F238E27FC236}">
                <a16:creationId xmlns:a16="http://schemas.microsoft.com/office/drawing/2014/main" id="{D17F7AF7-C74F-6F3F-FFA4-51F6038C5674}"/>
              </a:ext>
            </a:extLst>
          </p:cNvPr>
          <p:cNvSpPr txBox="1"/>
          <p:nvPr/>
        </p:nvSpPr>
        <p:spPr>
          <a:xfrm>
            <a:off x="643811" y="3057996"/>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8" name="TextBox 7">
            <a:extLst>
              <a:ext uri="{FF2B5EF4-FFF2-40B4-BE49-F238E27FC236}">
                <a16:creationId xmlns:a16="http://schemas.microsoft.com/office/drawing/2014/main" id="{C4C211E3-AEAC-5D88-C421-2CA299AF417B}"/>
              </a:ext>
            </a:extLst>
          </p:cNvPr>
          <p:cNvSpPr txBox="1"/>
          <p:nvPr/>
        </p:nvSpPr>
        <p:spPr>
          <a:xfrm>
            <a:off x="7208591" y="3430321"/>
            <a:ext cx="458530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RMSE (Original Scale)  = 1.118647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ptos" panose="02110004020202020204"/>
              </a:rPr>
              <a:t>RMSE Interpretation: </a:t>
            </a:r>
            <a:r>
              <a:rPr lang="en-US" dirty="0">
                <a:solidFill>
                  <a:srgbClr val="000000"/>
                </a:solidFill>
                <a:latin typeface="Aptos" panose="02110004020202020204"/>
              </a:rPr>
              <a:t>Predictions are off by 12% on average relative to actual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MAE (Original Scale) =  0.83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ptos" panose="02110004020202020204"/>
              </a:rPr>
              <a:t>MAE Interpretation:  </a:t>
            </a:r>
            <a:r>
              <a:rPr lang="en-US" dirty="0">
                <a:solidFill>
                  <a:srgbClr val="000000"/>
                </a:solidFill>
                <a:latin typeface="Aptos" panose="02110004020202020204"/>
              </a:rPr>
              <a:t>The predicted hospital stays by the model are on average 17% smaller than the actual days. </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p:txBody>
      </p:sp>
    </p:spTree>
    <p:custDataLst>
      <p:tags r:id="rId1"/>
    </p:custDataLst>
    <p:extLst>
      <p:ext uri="{BB962C8B-B14F-4D97-AF65-F5344CB8AC3E}">
        <p14:creationId xmlns:p14="http://schemas.microsoft.com/office/powerpoint/2010/main" val="3439383899"/>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19C5A-1608-2A49-6AB9-BCD6C59972C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781D7B5-0622-EA2E-AD2C-FF23626E6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7550331A-4B35-09E3-2EA2-49DB2C2FB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934CE128-BD3C-C92B-1337-26EB92792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11A8B257-417A-93D8-CCBD-BD366E573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28B5B59-42CD-1B37-5831-0A807273A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7A3C7C3-E01D-2AF4-35F1-916370D34C24}"/>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Model 2 – MLR with Complexity</a:t>
            </a:r>
          </a:p>
        </p:txBody>
      </p:sp>
      <p:sp>
        <p:nvSpPr>
          <p:cNvPr id="7" name="TextBox 6">
            <a:extLst>
              <a:ext uri="{FF2B5EF4-FFF2-40B4-BE49-F238E27FC236}">
                <a16:creationId xmlns:a16="http://schemas.microsoft.com/office/drawing/2014/main" id="{A11FD08E-4956-4809-F9A5-74946F703509}"/>
              </a:ext>
            </a:extLst>
          </p:cNvPr>
          <p:cNvSpPr txBox="1"/>
          <p:nvPr/>
        </p:nvSpPr>
        <p:spPr>
          <a:xfrm>
            <a:off x="531844" y="1597432"/>
            <a:ext cx="1126205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Added a first-degree polynomial term for </a:t>
            </a:r>
            <a:r>
              <a:rPr kumimoji="0" lang="en-US" sz="1800" b="0" i="0" u="none" strike="noStrike" kern="1200" cap="none" spc="0" normalizeH="0" baseline="0" noProof="0" dirty="0" err="1">
                <a:ln>
                  <a:noFill/>
                </a:ln>
                <a:solidFill>
                  <a:srgbClr val="000000"/>
                </a:solidFill>
                <a:effectLst/>
                <a:uLnTx/>
                <a:uFillTx/>
                <a:latin typeface="Aptos" panose="02110004020202020204"/>
                <a:ea typeface="+mn-ea"/>
                <a:cs typeface="+mn-cs"/>
              </a:rPr>
              <a:t>Infection_Risk</a:t>
            </a: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 &amp; Interaction with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MLR Model </a:t>
            </a:r>
            <a:r>
              <a:rPr lang="en-US" b="1" dirty="0">
                <a:solidFill>
                  <a:srgbClr val="000000"/>
                </a:solidFill>
                <a:latin typeface="Aptos" panose="02110004020202020204"/>
              </a:rPr>
              <a:t>2</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lm</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poly(</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1)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B7C88C72-94BE-A88E-CCD3-E7BEC0938B17}"/>
              </a:ext>
            </a:extLst>
          </p:cNvPr>
          <p:cNvSpPr txBox="1"/>
          <p:nvPr/>
        </p:nvSpPr>
        <p:spPr>
          <a:xfrm>
            <a:off x="643811" y="3057996"/>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8" name="TextBox 7">
            <a:extLst>
              <a:ext uri="{FF2B5EF4-FFF2-40B4-BE49-F238E27FC236}">
                <a16:creationId xmlns:a16="http://schemas.microsoft.com/office/drawing/2014/main" id="{CC0B3394-AB46-1B98-F177-4BB47FB68841}"/>
              </a:ext>
            </a:extLst>
          </p:cNvPr>
          <p:cNvSpPr txBox="1"/>
          <p:nvPr/>
        </p:nvSpPr>
        <p:spPr>
          <a:xfrm>
            <a:off x="7208591" y="3430321"/>
            <a:ext cx="458530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RMSE (Original Scale)  = 1.11448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ptos" panose="02110004020202020204"/>
              </a:rPr>
              <a:t>RMSE Interpretation: </a:t>
            </a:r>
            <a:r>
              <a:rPr lang="en-US" dirty="0">
                <a:solidFill>
                  <a:srgbClr val="000000"/>
                </a:solidFill>
                <a:latin typeface="Aptos" panose="02110004020202020204"/>
              </a:rPr>
              <a:t>Predictions are off by 11% on average relative to actual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MAE (Original Scale) =  0.82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ptos" panose="02110004020202020204"/>
              </a:rPr>
              <a:t>MAE Interpretation:  </a:t>
            </a:r>
            <a:r>
              <a:rPr lang="en-US" dirty="0">
                <a:solidFill>
                  <a:srgbClr val="000000"/>
                </a:solidFill>
                <a:latin typeface="Aptos" panose="02110004020202020204"/>
              </a:rPr>
              <a:t>The predicted hospital stays by the model are on average 18% smaller than the actual days. </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488A06DF-C9B4-5579-B140-83B81B17D623}"/>
              </a:ext>
            </a:extLst>
          </p:cNvPr>
          <p:cNvPicPr>
            <a:picLocks noChangeAspect="1"/>
          </p:cNvPicPr>
          <p:nvPr/>
        </p:nvPicPr>
        <p:blipFill>
          <a:blip r:embed="rId4"/>
          <a:stretch>
            <a:fillRect/>
          </a:stretch>
        </p:blipFill>
        <p:spPr>
          <a:xfrm>
            <a:off x="531844" y="3434215"/>
            <a:ext cx="5822303" cy="3135428"/>
          </a:xfrm>
          <a:prstGeom prst="rect">
            <a:avLst/>
          </a:prstGeom>
        </p:spPr>
      </p:pic>
    </p:spTree>
    <p:custDataLst>
      <p:tags r:id="rId1"/>
    </p:custDataLst>
    <p:extLst>
      <p:ext uri="{BB962C8B-B14F-4D97-AF65-F5344CB8AC3E}">
        <p14:creationId xmlns:p14="http://schemas.microsoft.com/office/powerpoint/2010/main" val="4222759125"/>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6" name="Picture 5">
            <a:extLst>
              <a:ext uri="{FF2B5EF4-FFF2-40B4-BE49-F238E27FC236}">
                <a16:creationId xmlns:a16="http://schemas.microsoft.com/office/drawing/2014/main" id="{E4C0F8F6-C821-CEA1-C2AD-472C44D52025}"/>
              </a:ext>
            </a:extLst>
          </p:cNvPr>
          <p:cNvPicPr>
            <a:picLocks noChangeAspect="1"/>
          </p:cNvPicPr>
          <p:nvPr/>
        </p:nvPicPr>
        <p:blipFill>
          <a:blip r:embed="rId4"/>
          <a:srcRect/>
          <a:stretch/>
        </p:blipFill>
        <p:spPr>
          <a:xfrm>
            <a:off x="4284778" y="4338536"/>
            <a:ext cx="3530780" cy="2178996"/>
          </a:xfrm>
          <a:prstGeom prst="rect">
            <a:avLst/>
          </a:prstGeom>
          <a:ln w="12700">
            <a:solidFill>
              <a:schemeClr val="tx1"/>
            </a:solidFill>
          </a:ln>
        </p:spPr>
      </p:pic>
      <p:pic>
        <p:nvPicPr>
          <p:cNvPr id="8" name="Picture 7">
            <a:extLst>
              <a:ext uri="{FF2B5EF4-FFF2-40B4-BE49-F238E27FC236}">
                <a16:creationId xmlns:a16="http://schemas.microsoft.com/office/drawing/2014/main" id="{9D04399A-DC22-09CB-3B78-D192A36C8AB9}"/>
              </a:ext>
            </a:extLst>
          </p:cNvPr>
          <p:cNvPicPr>
            <a:picLocks noChangeAspect="1"/>
          </p:cNvPicPr>
          <p:nvPr/>
        </p:nvPicPr>
        <p:blipFill>
          <a:blip r:embed="rId5"/>
          <a:srcRect/>
          <a:stretch/>
        </p:blipFill>
        <p:spPr>
          <a:xfrm>
            <a:off x="309409" y="4338536"/>
            <a:ext cx="3530780" cy="2178996"/>
          </a:xfrm>
          <a:prstGeom prst="rect">
            <a:avLst/>
          </a:prstGeom>
          <a:ln w="12700">
            <a:solidFill>
              <a:schemeClr val="tx1"/>
            </a:solidFill>
          </a:ln>
        </p:spPr>
      </p:pic>
      <p:pic>
        <p:nvPicPr>
          <p:cNvPr id="10" name="Picture 9">
            <a:extLst>
              <a:ext uri="{FF2B5EF4-FFF2-40B4-BE49-F238E27FC236}">
                <a16:creationId xmlns:a16="http://schemas.microsoft.com/office/drawing/2014/main" id="{7ECD2A58-2C61-0405-943B-2C0E12C73930}"/>
              </a:ext>
            </a:extLst>
          </p:cNvPr>
          <p:cNvPicPr>
            <a:picLocks noChangeAspect="1"/>
          </p:cNvPicPr>
          <p:nvPr/>
        </p:nvPicPr>
        <p:blipFill>
          <a:blip r:embed="rId6"/>
          <a:srcRect/>
          <a:stretch/>
        </p:blipFill>
        <p:spPr>
          <a:xfrm>
            <a:off x="8260148" y="4338536"/>
            <a:ext cx="3530780" cy="2178996"/>
          </a:xfrm>
          <a:prstGeom prst="rect">
            <a:avLst/>
          </a:prstGeom>
          <a:ln w="12700">
            <a:solidFill>
              <a:schemeClr val="tx1"/>
            </a:solidFill>
          </a:ln>
        </p:spPr>
      </p:pic>
      <p:graphicFrame>
        <p:nvGraphicFramePr>
          <p:cNvPr id="11" name="Table 10">
            <a:extLst>
              <a:ext uri="{FF2B5EF4-FFF2-40B4-BE49-F238E27FC236}">
                <a16:creationId xmlns:a16="http://schemas.microsoft.com/office/drawing/2014/main" id="{9F3260E0-7894-9851-3731-D10AA88F8C4E}"/>
              </a:ext>
            </a:extLst>
          </p:cNvPr>
          <p:cNvGraphicFramePr>
            <a:graphicFrameLocks noGrp="1"/>
          </p:cNvGraphicFramePr>
          <p:nvPr>
            <p:extLst>
              <p:ext uri="{D42A27DB-BD31-4B8C-83A1-F6EECF244321}">
                <p14:modId xmlns:p14="http://schemas.microsoft.com/office/powerpoint/2010/main" val="4139981051"/>
              </p:ext>
            </p:extLst>
          </p:nvPr>
        </p:nvGraphicFramePr>
        <p:xfrm>
          <a:off x="2386518" y="1763949"/>
          <a:ext cx="7256838" cy="2243847"/>
        </p:xfrm>
        <a:graphic>
          <a:graphicData uri="http://schemas.openxmlformats.org/drawingml/2006/table">
            <a:tbl>
              <a:tblPr firstRow="1" firstCol="1" bandRow="1">
                <a:tableStyleId>{5C22544A-7EE6-4342-B048-85BDC9FD1C3A}</a:tableStyleId>
              </a:tblPr>
              <a:tblGrid>
                <a:gridCol w="1209473">
                  <a:extLst>
                    <a:ext uri="{9D8B030D-6E8A-4147-A177-3AD203B41FA5}">
                      <a16:colId xmlns:a16="http://schemas.microsoft.com/office/drawing/2014/main" val="3820516640"/>
                    </a:ext>
                  </a:extLst>
                </a:gridCol>
                <a:gridCol w="1209473">
                  <a:extLst>
                    <a:ext uri="{9D8B030D-6E8A-4147-A177-3AD203B41FA5}">
                      <a16:colId xmlns:a16="http://schemas.microsoft.com/office/drawing/2014/main" val="2262188005"/>
                    </a:ext>
                  </a:extLst>
                </a:gridCol>
                <a:gridCol w="1209473">
                  <a:extLst>
                    <a:ext uri="{9D8B030D-6E8A-4147-A177-3AD203B41FA5}">
                      <a16:colId xmlns:a16="http://schemas.microsoft.com/office/drawing/2014/main" val="3492870581"/>
                    </a:ext>
                  </a:extLst>
                </a:gridCol>
                <a:gridCol w="1209473">
                  <a:extLst>
                    <a:ext uri="{9D8B030D-6E8A-4147-A177-3AD203B41FA5}">
                      <a16:colId xmlns:a16="http://schemas.microsoft.com/office/drawing/2014/main" val="842788788"/>
                    </a:ext>
                  </a:extLst>
                </a:gridCol>
                <a:gridCol w="1209473">
                  <a:extLst>
                    <a:ext uri="{9D8B030D-6E8A-4147-A177-3AD203B41FA5}">
                      <a16:colId xmlns:a16="http://schemas.microsoft.com/office/drawing/2014/main" val="2442723126"/>
                    </a:ext>
                  </a:extLst>
                </a:gridCol>
                <a:gridCol w="1209473">
                  <a:extLst>
                    <a:ext uri="{9D8B030D-6E8A-4147-A177-3AD203B41FA5}">
                      <a16:colId xmlns:a16="http://schemas.microsoft.com/office/drawing/2014/main" val="3602162055"/>
                    </a:ext>
                  </a:extLst>
                </a:gridCol>
              </a:tblGrid>
              <a:tr h="572370">
                <a:tc>
                  <a:txBody>
                    <a:bodyPr/>
                    <a:lstStyle/>
                    <a:p>
                      <a:pPr marL="0" indent="0" algn="ctr">
                        <a:buNone/>
                      </a:pPr>
                      <a:r>
                        <a:rPr lang="en-US" sz="1000" dirty="0"/>
                        <a:t>Validation Technique</a:t>
                      </a:r>
                    </a:p>
                  </a:txBody>
                  <a:tcPr marL="68751" marR="68751" marT="0" marB="0" anchor="ctr"/>
                </a:tc>
                <a:tc>
                  <a:txBody>
                    <a:bodyPr/>
                    <a:lstStyle/>
                    <a:p>
                      <a:pPr marL="0" indent="0" algn="ctr">
                        <a:buNone/>
                      </a:pPr>
                      <a:r>
                        <a:rPr lang="en-US" sz="1000" dirty="0"/>
                        <a:t>5-Fold Cross Validation</a:t>
                      </a:r>
                    </a:p>
                  </a:txBody>
                  <a:tcPr marL="68751" marR="68751" marT="0" marB="0" anchor="ctr"/>
                </a:tc>
                <a:tc>
                  <a:txBody>
                    <a:bodyPr/>
                    <a:lstStyle/>
                    <a:p>
                      <a:pPr marL="0" indent="0" algn="ctr">
                        <a:buNone/>
                      </a:pPr>
                      <a:r>
                        <a:rPr lang="en-US" sz="1000" dirty="0"/>
                        <a:t>10-Fold Cross Validation</a:t>
                      </a:r>
                    </a:p>
                  </a:txBody>
                  <a:tcPr marL="68751" marR="68751" marT="0" marB="0" anchor="ctr"/>
                </a:tc>
                <a:tc>
                  <a:txBody>
                    <a:bodyPr/>
                    <a:lstStyle/>
                    <a:p>
                      <a:pPr marL="0" indent="0" algn="ctr">
                        <a:buNone/>
                      </a:pPr>
                      <a:r>
                        <a:rPr lang="en-US" sz="1000" dirty="0"/>
                        <a:t>Leave-One-Out Cross-Validation</a:t>
                      </a:r>
                    </a:p>
                  </a:txBody>
                  <a:tcPr marL="68751" marR="68751" marT="0" marB="0" anchor="ctr"/>
                </a:tc>
                <a:tc>
                  <a:txBody>
                    <a:bodyPr/>
                    <a:lstStyle/>
                    <a:p>
                      <a:pPr marL="0" indent="0" algn="ctr">
                        <a:buNone/>
                      </a:pPr>
                      <a:r>
                        <a:rPr lang="en-US" sz="1000" dirty="0"/>
                        <a:t>Repeated 5-Fold Cross-Validation (3x)</a:t>
                      </a:r>
                    </a:p>
                  </a:txBody>
                  <a:tcPr marL="68751" marR="68751" marT="0" marB="0" anchor="ctr"/>
                </a:tc>
                <a:tc>
                  <a:txBody>
                    <a:bodyPr/>
                    <a:lstStyle/>
                    <a:p>
                      <a:pPr marL="0" indent="0" algn="ctr">
                        <a:buNone/>
                      </a:pPr>
                      <a:r>
                        <a:rPr lang="en-US" sz="1000" dirty="0"/>
                        <a:t>Bootstrap </a:t>
                      </a:r>
                    </a:p>
                    <a:p>
                      <a:pPr marL="0" indent="0" algn="ctr">
                        <a:buNone/>
                      </a:pPr>
                      <a:r>
                        <a:rPr lang="en-US" sz="1000" dirty="0"/>
                        <a:t>25 Resamples</a:t>
                      </a:r>
                    </a:p>
                  </a:txBody>
                  <a:tcPr marL="68751" marR="68751" marT="0" marB="0" anchor="ctr"/>
                </a:tc>
                <a:extLst>
                  <a:ext uri="{0D108BD9-81ED-4DB2-BD59-A6C34878D82A}">
                    <a16:rowId xmlns:a16="http://schemas.microsoft.com/office/drawing/2014/main" val="1518443839"/>
                  </a:ext>
                </a:extLst>
              </a:tr>
              <a:tr h="557159">
                <a:tc>
                  <a:txBody>
                    <a:bodyPr/>
                    <a:lstStyle/>
                    <a:p>
                      <a:pPr marL="0" marR="0" algn="ctr">
                        <a:spcBef>
                          <a:spcPts val="0"/>
                        </a:spcBef>
                        <a:spcAft>
                          <a:spcPts val="0"/>
                        </a:spcAft>
                      </a:pPr>
                      <a:r>
                        <a:rPr lang="en-US" sz="1000" dirty="0">
                          <a:effectLst/>
                        </a:rPr>
                        <a:t>RMSE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1.439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1.353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1.445</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1.401</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1.499</a:t>
                      </a:r>
                    </a:p>
                  </a:txBody>
                  <a:tcPr marL="68751" marR="68751" marT="0" marB="0" anchor="ctr"/>
                </a:tc>
                <a:extLst>
                  <a:ext uri="{0D108BD9-81ED-4DB2-BD59-A6C34878D82A}">
                    <a16:rowId xmlns:a16="http://schemas.microsoft.com/office/drawing/2014/main" val="1638190180"/>
                  </a:ext>
                </a:extLst>
              </a:tr>
              <a:tr h="557159">
                <a:tc>
                  <a:txBody>
                    <a:bodyPr/>
                    <a:lstStyle/>
                    <a:p>
                      <a:pPr marL="0" marR="0" algn="ctr">
                        <a:spcBef>
                          <a:spcPts val="0"/>
                        </a:spcBef>
                        <a:spcAft>
                          <a:spcPts val="0"/>
                        </a:spcAft>
                      </a:pPr>
                      <a:r>
                        <a:rPr lang="en-US" sz="1000" dirty="0">
                          <a:effectLst/>
                        </a:rPr>
                        <a:t>MAE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1.019</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1.021</a:t>
                      </a: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1.013</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1.046</a:t>
                      </a:r>
                    </a:p>
                  </a:txBody>
                  <a:tcPr marL="68751" marR="68751" marT="0" marB="0" anchor="ctr"/>
                </a:tc>
                <a:extLst>
                  <a:ext uri="{0D108BD9-81ED-4DB2-BD59-A6C34878D82A}">
                    <a16:rowId xmlns:a16="http://schemas.microsoft.com/office/drawing/2014/main" val="3108192168"/>
                  </a:ext>
                </a:extLst>
              </a:tr>
              <a:tr h="557159">
                <a:tc>
                  <a:txBody>
                    <a:bodyPr/>
                    <a:lstStyle/>
                    <a:p>
                      <a:pPr marL="0" marR="0" algn="ctr">
                        <a:spcBef>
                          <a:spcPts val="0"/>
                        </a:spcBef>
                        <a:spcAft>
                          <a:spcPts val="0"/>
                        </a:spcAft>
                      </a:pPr>
                      <a:r>
                        <a:rPr lang="en-US" sz="1000" dirty="0">
                          <a:effectLst/>
                        </a:rPr>
                        <a:t>R</a:t>
                      </a:r>
                      <a:r>
                        <a:rPr lang="en-US" sz="1000" baseline="30000" dirty="0">
                          <a:effectLst/>
                        </a:rPr>
                        <a:t>2</a:t>
                      </a:r>
                      <a:endParaRPr lang="en-US" sz="100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0.389</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0.524</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00" dirty="0">
                          <a:effectLst/>
                        </a:rPr>
                        <a:t>0.435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0.470</a:t>
                      </a:r>
                    </a:p>
                  </a:txBody>
                  <a:tcPr marL="68751" marR="68751" marT="0" marB="0" anchor="ctr"/>
                </a:tc>
                <a:tc>
                  <a:txBody>
                    <a:bodyPr/>
                    <a:lstStyle/>
                    <a:p>
                      <a:pPr marL="0" marR="0" algn="ctr">
                        <a:spcBef>
                          <a:spcPts val="0"/>
                        </a:spcBef>
                        <a:spcAft>
                          <a:spcPts val="0"/>
                        </a:spcAft>
                      </a:pPr>
                      <a:r>
                        <a:rPr lang="en-US" sz="1000" dirty="0">
                          <a:effectLst/>
                          <a:latin typeface="Calibri" panose="020F0502020204030204" pitchFamily="34" charset="0"/>
                          <a:ea typeface="Calibri" panose="020F0502020204030204" pitchFamily="34" charset="0"/>
                          <a:cs typeface="Latha" panose="020B0604020202020204" pitchFamily="34" charset="0"/>
                        </a:rPr>
                        <a:t>0.475</a:t>
                      </a:r>
                    </a:p>
                  </a:txBody>
                  <a:tcPr marL="68751" marR="68751" marT="0" marB="0" anchor="ctr"/>
                </a:tc>
                <a:extLst>
                  <a:ext uri="{0D108BD9-81ED-4DB2-BD59-A6C34878D82A}">
                    <a16:rowId xmlns:a16="http://schemas.microsoft.com/office/drawing/2014/main" val="1458774472"/>
                  </a:ext>
                </a:extLst>
              </a:tr>
            </a:tbl>
          </a:graphicData>
        </a:graphic>
      </p:graphicFrame>
    </p:spTree>
    <p:custDataLst>
      <p:tags r:id="rId1"/>
    </p:custDataLst>
    <p:extLst>
      <p:ext uri="{BB962C8B-B14F-4D97-AF65-F5344CB8AC3E}">
        <p14:creationId xmlns:p14="http://schemas.microsoft.com/office/powerpoint/2010/main" val="4262220072"/>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13" name="Picture 12" descr="A graph of a graph with text&#10;&#10;Description automatically generated with medium confidence">
            <a:extLst>
              <a:ext uri="{FF2B5EF4-FFF2-40B4-BE49-F238E27FC236}">
                <a16:creationId xmlns:a16="http://schemas.microsoft.com/office/drawing/2014/main" id="{183501E0-82EA-68A2-8FFE-6A20C1B64F0B}"/>
              </a:ext>
            </a:extLst>
          </p:cNvPr>
          <p:cNvPicPr>
            <a:picLocks noChangeAspect="1"/>
          </p:cNvPicPr>
          <p:nvPr/>
        </p:nvPicPr>
        <p:blipFill>
          <a:blip r:embed="rId4"/>
          <a:stretch>
            <a:fillRect/>
          </a:stretch>
        </p:blipFill>
        <p:spPr>
          <a:xfrm>
            <a:off x="4547830" y="1871330"/>
            <a:ext cx="3491680" cy="2154865"/>
          </a:xfrm>
          <a:prstGeom prst="rect">
            <a:avLst/>
          </a:prstGeom>
          <a:ln w="12700">
            <a:solidFill>
              <a:schemeClr val="tx1"/>
            </a:solidFill>
          </a:ln>
        </p:spPr>
      </p:pic>
      <p:pic>
        <p:nvPicPr>
          <p:cNvPr id="15" name="Picture 14" descr="A graph of a number of people&#10;&#10;Description automatically generated with medium confidence">
            <a:extLst>
              <a:ext uri="{FF2B5EF4-FFF2-40B4-BE49-F238E27FC236}">
                <a16:creationId xmlns:a16="http://schemas.microsoft.com/office/drawing/2014/main" id="{BB081063-53E8-8376-9015-642C2AC448B7}"/>
              </a:ext>
            </a:extLst>
          </p:cNvPr>
          <p:cNvPicPr>
            <a:picLocks noChangeAspect="1"/>
          </p:cNvPicPr>
          <p:nvPr/>
        </p:nvPicPr>
        <p:blipFill>
          <a:blip r:embed="rId5"/>
          <a:stretch>
            <a:fillRect/>
          </a:stretch>
        </p:blipFill>
        <p:spPr>
          <a:xfrm>
            <a:off x="8315300" y="1871330"/>
            <a:ext cx="3491680" cy="2154865"/>
          </a:xfrm>
          <a:prstGeom prst="rect">
            <a:avLst/>
          </a:prstGeom>
          <a:ln w="12700">
            <a:solidFill>
              <a:schemeClr val="tx1"/>
            </a:solidFill>
          </a:ln>
        </p:spPr>
      </p:pic>
      <p:pic>
        <p:nvPicPr>
          <p:cNvPr id="21" name="Picture 20" descr="A graph with blue dots and red line&#10;&#10;Description automatically generated">
            <a:extLst>
              <a:ext uri="{FF2B5EF4-FFF2-40B4-BE49-F238E27FC236}">
                <a16:creationId xmlns:a16="http://schemas.microsoft.com/office/drawing/2014/main" id="{DEFE668C-2F30-B0C5-D906-8883407C1E5A}"/>
              </a:ext>
            </a:extLst>
          </p:cNvPr>
          <p:cNvPicPr>
            <a:picLocks noChangeAspect="1"/>
          </p:cNvPicPr>
          <p:nvPr/>
        </p:nvPicPr>
        <p:blipFill>
          <a:blip r:embed="rId6"/>
          <a:stretch>
            <a:fillRect/>
          </a:stretch>
        </p:blipFill>
        <p:spPr>
          <a:xfrm>
            <a:off x="4547830" y="4387702"/>
            <a:ext cx="3491680" cy="2154865"/>
          </a:xfrm>
          <a:prstGeom prst="rect">
            <a:avLst/>
          </a:prstGeom>
          <a:ln w="12700">
            <a:solidFill>
              <a:schemeClr val="tx1"/>
            </a:solidFill>
          </a:ln>
        </p:spPr>
      </p:pic>
      <p:pic>
        <p:nvPicPr>
          <p:cNvPr id="23" name="Picture 22" descr="A graph of a red line with blue dots&#10;&#10;Description automatically generated">
            <a:extLst>
              <a:ext uri="{FF2B5EF4-FFF2-40B4-BE49-F238E27FC236}">
                <a16:creationId xmlns:a16="http://schemas.microsoft.com/office/drawing/2014/main" id="{FD5C575F-B0AA-7752-A0B9-8DA7CEED2550}"/>
              </a:ext>
            </a:extLst>
          </p:cNvPr>
          <p:cNvPicPr>
            <a:picLocks noChangeAspect="1"/>
          </p:cNvPicPr>
          <p:nvPr/>
        </p:nvPicPr>
        <p:blipFill>
          <a:blip r:embed="rId7"/>
          <a:stretch>
            <a:fillRect/>
          </a:stretch>
        </p:blipFill>
        <p:spPr>
          <a:xfrm>
            <a:off x="8315300" y="4387702"/>
            <a:ext cx="3491680" cy="2154865"/>
          </a:xfrm>
          <a:prstGeom prst="rect">
            <a:avLst/>
          </a:prstGeom>
          <a:ln w="12700">
            <a:solidFill>
              <a:schemeClr val="tx1"/>
            </a:solidFill>
          </a:ln>
        </p:spPr>
      </p:pic>
      <p:sp>
        <p:nvSpPr>
          <p:cNvPr id="24" name="Content Placeholder 2">
            <a:extLst>
              <a:ext uri="{FF2B5EF4-FFF2-40B4-BE49-F238E27FC236}">
                <a16:creationId xmlns:a16="http://schemas.microsoft.com/office/drawing/2014/main" id="{025885A1-F1D0-4753-5852-B3935F9A67A8}"/>
              </a:ext>
            </a:extLst>
          </p:cNvPr>
          <p:cNvSpPr txBox="1">
            <a:spLocks/>
          </p:cNvSpPr>
          <p:nvPr/>
        </p:nvSpPr>
        <p:spPr>
          <a:xfrm>
            <a:off x="92148" y="2510078"/>
            <a:ext cx="4391322" cy="304011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t>Variable Importance and Actual vs Predicted</a:t>
            </a:r>
          </a:p>
          <a:p>
            <a:r>
              <a:rPr lang="en-US" sz="1200" dirty="0"/>
              <a:t>Infection Risk and Region consistently chosen to have the most impact</a:t>
            </a:r>
          </a:p>
          <a:p>
            <a:r>
              <a:rPr lang="en-US" sz="1200" dirty="0"/>
              <a:t>Average Patients, Average Nurses, and Number of Beds often switch places, likely due to their collinear nature, they explain much of the same variation in the data.</a:t>
            </a:r>
          </a:p>
          <a:p>
            <a:r>
              <a:rPr lang="en-US" sz="1200" dirty="0"/>
              <a:t>Actual vs Predicted is nearly linear except from a few outliers.</a:t>
            </a:r>
          </a:p>
        </p:txBody>
      </p:sp>
    </p:spTree>
    <p:custDataLst>
      <p:tags r:id="rId1"/>
    </p:custDataLst>
    <p:extLst>
      <p:ext uri="{BB962C8B-B14F-4D97-AF65-F5344CB8AC3E}">
        <p14:creationId xmlns:p14="http://schemas.microsoft.com/office/powerpoint/2010/main" val="629817699"/>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3 – Non-Parametric Model: Random Forest</a:t>
            </a:r>
          </a:p>
        </p:txBody>
      </p:sp>
      <p:pic>
        <p:nvPicPr>
          <p:cNvPr id="5" name="Picture 4" descr="A graph with a red line and black dots&#10;&#10;Description automatically generated">
            <a:extLst>
              <a:ext uri="{FF2B5EF4-FFF2-40B4-BE49-F238E27FC236}">
                <a16:creationId xmlns:a16="http://schemas.microsoft.com/office/drawing/2014/main" id="{349720DC-D5C8-843A-105D-9567A3512208}"/>
              </a:ext>
            </a:extLst>
          </p:cNvPr>
          <p:cNvPicPr>
            <a:picLocks noChangeAspect="1"/>
          </p:cNvPicPr>
          <p:nvPr/>
        </p:nvPicPr>
        <p:blipFill>
          <a:blip r:embed="rId4"/>
          <a:stretch>
            <a:fillRect/>
          </a:stretch>
        </p:blipFill>
        <p:spPr>
          <a:xfrm>
            <a:off x="3638370" y="4247742"/>
            <a:ext cx="3058373" cy="1887453"/>
          </a:xfrm>
          <a:prstGeom prst="rect">
            <a:avLst/>
          </a:prstGeom>
          <a:ln w="12700">
            <a:solidFill>
              <a:schemeClr val="tx1"/>
            </a:solidFill>
          </a:ln>
        </p:spPr>
      </p:pic>
      <p:pic>
        <p:nvPicPr>
          <p:cNvPr id="7" name="Picture 6" descr="A graph of residuals&#10;&#10;Description automatically generated">
            <a:extLst>
              <a:ext uri="{FF2B5EF4-FFF2-40B4-BE49-F238E27FC236}">
                <a16:creationId xmlns:a16="http://schemas.microsoft.com/office/drawing/2014/main" id="{EC9D46AA-E3F7-C63D-61B5-BBE5E2400002}"/>
              </a:ext>
            </a:extLst>
          </p:cNvPr>
          <p:cNvPicPr>
            <a:picLocks noChangeAspect="1"/>
          </p:cNvPicPr>
          <p:nvPr/>
        </p:nvPicPr>
        <p:blipFill>
          <a:blip r:embed="rId5"/>
          <a:stretch>
            <a:fillRect/>
          </a:stretch>
        </p:blipFill>
        <p:spPr>
          <a:xfrm>
            <a:off x="3638370" y="2101173"/>
            <a:ext cx="3058373" cy="1887453"/>
          </a:xfrm>
          <a:prstGeom prst="rect">
            <a:avLst/>
          </a:prstGeom>
          <a:ln w="12700">
            <a:solidFill>
              <a:schemeClr val="tx1"/>
            </a:solidFill>
          </a:ln>
        </p:spPr>
      </p:pic>
      <p:pic>
        <p:nvPicPr>
          <p:cNvPr id="9" name="Picture 8" descr="A graph with a line drawn on it&#10;&#10;Description automatically generated">
            <a:extLst>
              <a:ext uri="{FF2B5EF4-FFF2-40B4-BE49-F238E27FC236}">
                <a16:creationId xmlns:a16="http://schemas.microsoft.com/office/drawing/2014/main" id="{4452589C-F894-F641-78E6-EC417C9F822A}"/>
              </a:ext>
            </a:extLst>
          </p:cNvPr>
          <p:cNvPicPr>
            <a:picLocks noChangeAspect="1"/>
          </p:cNvPicPr>
          <p:nvPr/>
        </p:nvPicPr>
        <p:blipFill>
          <a:blip r:embed="rId6"/>
          <a:stretch>
            <a:fillRect/>
          </a:stretch>
        </p:blipFill>
        <p:spPr>
          <a:xfrm>
            <a:off x="353664" y="2101173"/>
            <a:ext cx="3058373" cy="1887453"/>
          </a:xfrm>
          <a:prstGeom prst="rect">
            <a:avLst/>
          </a:prstGeom>
          <a:ln w="12700">
            <a:solidFill>
              <a:schemeClr val="tx1"/>
            </a:solidFill>
          </a:ln>
        </p:spPr>
      </p:pic>
      <p:pic>
        <p:nvPicPr>
          <p:cNvPr id="11" name="Picture 10" descr="A graph with black dots&#10;&#10;Description automatically generated">
            <a:extLst>
              <a:ext uri="{FF2B5EF4-FFF2-40B4-BE49-F238E27FC236}">
                <a16:creationId xmlns:a16="http://schemas.microsoft.com/office/drawing/2014/main" id="{10DE0AC3-64A9-861E-B71B-1EE5B37C15E9}"/>
              </a:ext>
            </a:extLst>
          </p:cNvPr>
          <p:cNvPicPr>
            <a:picLocks noChangeAspect="1"/>
          </p:cNvPicPr>
          <p:nvPr/>
        </p:nvPicPr>
        <p:blipFill>
          <a:blip r:embed="rId7"/>
          <a:stretch>
            <a:fillRect/>
          </a:stretch>
        </p:blipFill>
        <p:spPr>
          <a:xfrm>
            <a:off x="353664" y="4247742"/>
            <a:ext cx="3058373" cy="1887453"/>
          </a:xfrm>
          <a:prstGeom prst="rect">
            <a:avLst/>
          </a:prstGeom>
          <a:ln w="12700">
            <a:solidFill>
              <a:schemeClr val="tx1"/>
            </a:solidFill>
          </a:ln>
        </p:spPr>
      </p:pic>
      <p:graphicFrame>
        <p:nvGraphicFramePr>
          <p:cNvPr id="12" name="TextBox 4">
            <a:extLst>
              <a:ext uri="{FF2B5EF4-FFF2-40B4-BE49-F238E27FC236}">
                <a16:creationId xmlns:a16="http://schemas.microsoft.com/office/drawing/2014/main" id="{34B74006-60DC-F7D5-536F-E9665A405AF1}"/>
              </a:ext>
            </a:extLst>
          </p:cNvPr>
          <p:cNvGraphicFramePr/>
          <p:nvPr>
            <p:extLst>
              <p:ext uri="{D42A27DB-BD31-4B8C-83A1-F6EECF244321}">
                <p14:modId xmlns:p14="http://schemas.microsoft.com/office/powerpoint/2010/main" val="1361016160"/>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extLst>
      <p:ext uri="{BB962C8B-B14F-4D97-AF65-F5344CB8AC3E}">
        <p14:creationId xmlns:p14="http://schemas.microsoft.com/office/powerpoint/2010/main" val="125461571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sp>
        <p:nvSpPr>
          <p:cNvPr id="4" name="Content Placeholder 2">
            <a:extLst>
              <a:ext uri="{FF2B5EF4-FFF2-40B4-BE49-F238E27FC236}">
                <a16:creationId xmlns:a16="http://schemas.microsoft.com/office/drawing/2014/main" id="{4841F20A-8E98-5406-E3FC-A05C19D91C93}"/>
              </a:ext>
            </a:extLst>
          </p:cNvPr>
          <p:cNvSpPr txBox="1">
            <a:spLocks/>
          </p:cNvSpPr>
          <p:nvPr/>
        </p:nvSpPr>
        <p:spPr>
          <a:xfrm>
            <a:off x="6439711" y="2417928"/>
            <a:ext cx="5577191" cy="356134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Model Distributions</a:t>
            </a:r>
          </a:p>
          <a:p>
            <a:r>
              <a:rPr lang="en-US" sz="1400" dirty="0"/>
              <a:t>Weibull: Assumes a Proportional Acceleration of Times</a:t>
            </a:r>
          </a:p>
          <a:p>
            <a:pPr lvl="1"/>
            <a:r>
              <a:rPr lang="en-US" sz="1050" dirty="0"/>
              <a:t>Can Model Increasing/Decreasing Hazard Rates</a:t>
            </a:r>
          </a:p>
          <a:p>
            <a:pPr lvl="1"/>
            <a:r>
              <a:rPr lang="en-US" sz="1050" dirty="0"/>
              <a:t>Not Suitable for Complex Functions that Change Directions Frequently</a:t>
            </a:r>
          </a:p>
          <a:p>
            <a:pPr lvl="1"/>
            <a:r>
              <a:rPr lang="en-US" sz="1050" dirty="0"/>
              <a:t>Not Suitable for Heavy-Tailed/Skewed Data</a:t>
            </a:r>
          </a:p>
          <a:p>
            <a:r>
              <a:rPr lang="en-US" sz="1400" dirty="0"/>
              <a:t>Log-Normal: Assumes the Log of Time is Normally Distributed</a:t>
            </a:r>
          </a:p>
          <a:p>
            <a:pPr lvl="1"/>
            <a:r>
              <a:rPr lang="en-US" sz="1050" dirty="0"/>
              <a:t>Can Inherently Model Right-Skewed Data</a:t>
            </a:r>
          </a:p>
          <a:p>
            <a:pPr lvl="1"/>
            <a:r>
              <a:rPr lang="en-US" sz="1050" dirty="0"/>
              <a:t>Not Suitable for Symmetric Distributions</a:t>
            </a:r>
          </a:p>
          <a:p>
            <a:pPr lvl="1"/>
            <a:r>
              <a:rPr lang="en-US" sz="1050" dirty="0"/>
              <a:t>Not Suitable for Left-Skewed Data</a:t>
            </a:r>
          </a:p>
          <a:p>
            <a:r>
              <a:rPr lang="en-US" sz="1400" dirty="0"/>
              <a:t>Log-Logistic: Assumes the Hazard Rate follows Logistic Distribution</a:t>
            </a:r>
          </a:p>
          <a:p>
            <a:pPr lvl="1"/>
            <a:r>
              <a:rPr lang="en-US" sz="1050" dirty="0"/>
              <a:t>Can Handle Skewed Data and is more Robust to Heavy Tails</a:t>
            </a:r>
          </a:p>
          <a:p>
            <a:pPr lvl="1"/>
            <a:r>
              <a:rPr lang="en-US" sz="1050" dirty="0"/>
              <a:t>Can Handle Data that Initially Increases and then Decreases</a:t>
            </a:r>
          </a:p>
          <a:p>
            <a:pPr lvl="1"/>
            <a:r>
              <a:rPr lang="en-US" sz="1050" dirty="0"/>
              <a:t>Not Suitable for Data with Minimal Variability</a:t>
            </a:r>
          </a:p>
          <a:p>
            <a:pPr lvl="1"/>
            <a:r>
              <a:rPr lang="en-US" sz="1050" dirty="0"/>
              <a:t>Not Suitable for Data without Heavy Tails</a:t>
            </a:r>
          </a:p>
        </p:txBody>
      </p:sp>
      <p:pic>
        <p:nvPicPr>
          <p:cNvPr id="6" name="Picture 5" descr="A graph of a logistic distribution&#10;&#10;Description automatically generated">
            <a:extLst>
              <a:ext uri="{FF2B5EF4-FFF2-40B4-BE49-F238E27FC236}">
                <a16:creationId xmlns:a16="http://schemas.microsoft.com/office/drawing/2014/main" id="{B20153D2-35D6-3D1F-E219-2DC652CA1875}"/>
              </a:ext>
            </a:extLst>
          </p:cNvPr>
          <p:cNvPicPr>
            <a:picLocks noChangeAspect="1"/>
          </p:cNvPicPr>
          <p:nvPr/>
        </p:nvPicPr>
        <p:blipFill>
          <a:blip r:embed="rId4"/>
          <a:stretch>
            <a:fillRect/>
          </a:stretch>
        </p:blipFill>
        <p:spPr>
          <a:xfrm>
            <a:off x="258534" y="2363535"/>
            <a:ext cx="5963912" cy="3680585"/>
          </a:xfrm>
          <a:prstGeom prst="rect">
            <a:avLst/>
          </a:prstGeom>
          <a:ln w="12700">
            <a:solidFill>
              <a:schemeClr val="tx1"/>
            </a:solidFill>
          </a:ln>
        </p:spPr>
      </p:pic>
    </p:spTree>
    <p:custDataLst>
      <p:tags r:id="rId1"/>
    </p:custDataLst>
    <p:extLst>
      <p:ext uri="{BB962C8B-B14F-4D97-AF65-F5344CB8AC3E}">
        <p14:creationId xmlns:p14="http://schemas.microsoft.com/office/powerpoint/2010/main" val="65954583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3" name="Table 2">
            <a:extLst>
              <a:ext uri="{FF2B5EF4-FFF2-40B4-BE49-F238E27FC236}">
                <a16:creationId xmlns:a16="http://schemas.microsoft.com/office/drawing/2014/main" id="{62A278F4-BFEE-ADFB-3D29-37783D616419}"/>
              </a:ext>
            </a:extLst>
          </p:cNvPr>
          <p:cNvGraphicFramePr>
            <a:graphicFrameLocks noGrp="1"/>
          </p:cNvGraphicFramePr>
          <p:nvPr>
            <p:extLst>
              <p:ext uri="{D42A27DB-BD31-4B8C-83A1-F6EECF244321}">
                <p14:modId xmlns:p14="http://schemas.microsoft.com/office/powerpoint/2010/main" val="3480208854"/>
              </p:ext>
            </p:extLst>
          </p:nvPr>
        </p:nvGraphicFramePr>
        <p:xfrm>
          <a:off x="4990289" y="2274651"/>
          <a:ext cx="6919609" cy="3955916"/>
        </p:xfrm>
        <a:graphic>
          <a:graphicData uri="http://schemas.openxmlformats.org/drawingml/2006/table">
            <a:tbl>
              <a:tblPr firstRow="1" firstCol="1" bandRow="1">
                <a:tableStyleId>{5C22544A-7EE6-4342-B048-85BDC9FD1C3A}</a:tableStyleId>
              </a:tblPr>
              <a:tblGrid>
                <a:gridCol w="2254991">
                  <a:extLst>
                    <a:ext uri="{9D8B030D-6E8A-4147-A177-3AD203B41FA5}">
                      <a16:colId xmlns:a16="http://schemas.microsoft.com/office/drawing/2014/main" val="2401188646"/>
                    </a:ext>
                  </a:extLst>
                </a:gridCol>
                <a:gridCol w="4664618">
                  <a:extLst>
                    <a:ext uri="{9D8B030D-6E8A-4147-A177-3AD203B41FA5}">
                      <a16:colId xmlns:a16="http://schemas.microsoft.com/office/drawing/2014/main" val="2262188005"/>
                    </a:ext>
                  </a:extLst>
                </a:gridCol>
              </a:tblGrid>
              <a:tr h="302073">
                <a:tc>
                  <a:txBody>
                    <a:bodyPr/>
                    <a:lstStyle/>
                    <a:p>
                      <a:pPr marL="0" marR="0" algn="ctr">
                        <a:spcBef>
                          <a:spcPts val="0"/>
                        </a:spcBef>
                        <a:spcAft>
                          <a:spcPts val="0"/>
                        </a:spcAft>
                      </a:pPr>
                      <a:r>
                        <a:rPr lang="en-US" sz="1000" dirty="0">
                          <a:effectLst/>
                        </a:rPr>
                        <a:t>Model Features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100" dirty="0">
                          <a:effectLst/>
                        </a:rPr>
                        <a:t>Description</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518443839"/>
                  </a:ext>
                </a:extLst>
              </a:tr>
              <a:tr h="302073">
                <a:tc>
                  <a:txBody>
                    <a:bodyPr/>
                    <a:lstStyle/>
                    <a:p>
                      <a:pPr marL="0" marR="0" algn="ctr">
                        <a:spcBef>
                          <a:spcPts val="0"/>
                        </a:spcBef>
                        <a:spcAft>
                          <a:spcPts val="0"/>
                        </a:spcAft>
                      </a:pPr>
                      <a:r>
                        <a:rPr lang="en-US" sz="1000" dirty="0">
                          <a:effectLst/>
                        </a:rPr>
                        <a:t>Age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Age of Patients (in years)</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302073">
                <a:tc>
                  <a:txBody>
                    <a:bodyPr/>
                    <a:lstStyle/>
                    <a:p>
                      <a:pPr marL="0" marR="0" algn="ctr">
                        <a:spcBef>
                          <a:spcPts val="0"/>
                        </a:spcBef>
                        <a:spcAft>
                          <a:spcPts val="0"/>
                        </a:spcAft>
                      </a:pPr>
                      <a:r>
                        <a:rPr lang="en-US" sz="1000" dirty="0">
                          <a:effectLst/>
                        </a:rPr>
                        <a:t>Infection Risk</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Estimated Probability of Hospital Infection (in Percentage, e.g. 4.1%)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302073">
                <a:tc>
                  <a:txBody>
                    <a:bodyPr/>
                    <a:lstStyle/>
                    <a:p>
                      <a:pPr marL="0" marR="0" algn="ctr">
                        <a:spcBef>
                          <a:spcPts val="0"/>
                        </a:spcBef>
                        <a:spcAft>
                          <a:spcPts val="0"/>
                        </a:spcAft>
                      </a:pPr>
                      <a:r>
                        <a:rPr lang="en-US" sz="1000" dirty="0" err="1">
                          <a:effectLst/>
                        </a:rPr>
                        <a:t>XrayRatio</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Ratio of # of Cultures Performed to # of Patients Without Symptoms * 100</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r h="302073">
                <a:tc>
                  <a:txBody>
                    <a:bodyPr/>
                    <a:lstStyle/>
                    <a:p>
                      <a:pPr marL="0" marR="0" algn="ctr">
                        <a:spcBef>
                          <a:spcPts val="0"/>
                        </a:spcBef>
                        <a:spcAft>
                          <a:spcPts val="0"/>
                        </a:spcAft>
                      </a:pPr>
                      <a:r>
                        <a:rPr lang="en-US" sz="1000" dirty="0" err="1">
                          <a:effectLst/>
                        </a:rPr>
                        <a:t>MedSchoolAff</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Medical School Affiliation (Y/N)</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87396388"/>
                  </a:ext>
                </a:extLst>
              </a:tr>
              <a:tr h="550043">
                <a:tc>
                  <a:txBody>
                    <a:bodyPr/>
                    <a:lstStyle/>
                    <a:p>
                      <a:pPr marL="0" marR="0" algn="ctr">
                        <a:spcBef>
                          <a:spcPts val="0"/>
                        </a:spcBef>
                        <a:spcAft>
                          <a:spcPts val="0"/>
                        </a:spcAft>
                      </a:pPr>
                      <a:r>
                        <a:rPr lang="en-US" sz="1000" dirty="0" err="1">
                          <a:effectLst/>
                        </a:rPr>
                        <a:t>AvgPatients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Average Number of Patients in Hospital per Day</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095476268"/>
                  </a:ext>
                </a:extLst>
              </a:tr>
              <a:tr h="550043">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Region</a:t>
                      </a:r>
                    </a:p>
                  </a:txBody>
                  <a:tcPr marL="68751" marR="68751" marT="0" marB="0" anchor="ctr"/>
                </a:tc>
                <a:tc>
                  <a:txBody>
                    <a:bodyPr/>
                    <a:lstStyle/>
                    <a:p>
                      <a:pPr marL="0" marR="0" algn="l">
                        <a:spcBef>
                          <a:spcPts val="0"/>
                        </a:spcBef>
                        <a:spcAft>
                          <a:spcPts val="0"/>
                        </a:spcAft>
                      </a:pPr>
                      <a:r>
                        <a:rPr lang="en-US" sz="900" dirty="0">
                          <a:effectLst/>
                        </a:rPr>
                        <a:t>Geographic Region (NE, NC, S, W)</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96573369"/>
                  </a:ext>
                </a:extLst>
              </a:tr>
              <a:tr h="493349">
                <a:tc>
                  <a:txBody>
                    <a:bodyPr/>
                    <a:lstStyle/>
                    <a:p>
                      <a:pPr marL="0" marR="0" algn="ctr">
                        <a:spcBef>
                          <a:spcPts val="0"/>
                        </a:spcBef>
                        <a:spcAft>
                          <a:spcPts val="0"/>
                        </a:spcAft>
                      </a:pPr>
                      <a:r>
                        <a:rPr lang="en-US" sz="1000" dirty="0" err="1">
                          <a:effectLst/>
                        </a:rPr>
                        <a:t>ResourceToPatient</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Derived Attribute: Provides Insight into Hospital Resource Availability Relative to Patient Load. </a:t>
                      </a:r>
                    </a:p>
                    <a:p>
                      <a:pPr marL="0" marR="0" algn="l">
                        <a:spcBef>
                          <a:spcPts val="0"/>
                        </a:spcBef>
                        <a:spcAft>
                          <a:spcPts val="0"/>
                        </a:spcAft>
                      </a:pPr>
                      <a:r>
                        <a:rPr lang="en-US" sz="900" dirty="0">
                          <a:effectLst/>
                        </a:rPr>
                        <a:t>(Number of Beds – Average Patients) + (Average Nurses / Average Patients)</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365649818"/>
                  </a:ext>
                </a:extLst>
              </a:tr>
              <a:tr h="550043">
                <a:tc>
                  <a:txBody>
                    <a:bodyPr/>
                    <a:lstStyle/>
                    <a:p>
                      <a:pPr marL="0" marR="0" algn="ctr">
                        <a:spcBef>
                          <a:spcPts val="0"/>
                        </a:spcBef>
                        <a:spcAft>
                          <a:spcPts val="0"/>
                        </a:spcAft>
                      </a:pPr>
                      <a:r>
                        <a:rPr lang="en-US" sz="1000" dirty="0" err="1">
                          <a:effectLst/>
                        </a:rPr>
                        <a:t>PatientsWithoutInfectionResiduals</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Derived Attribute: Helps Identify Differences in Patient Counts that are not explained by the Average Number of Patients</a:t>
                      </a:r>
                    </a:p>
                    <a:p>
                      <a:pPr marL="0" marR="0" algn="l">
                        <a:spcBef>
                          <a:spcPts val="0"/>
                        </a:spcBef>
                        <a:spcAft>
                          <a:spcPts val="0"/>
                        </a:spcAft>
                      </a:pPr>
                      <a:r>
                        <a:rPr lang="en-US" sz="900" dirty="0">
                          <a:effectLst/>
                          <a:latin typeface="Calibri" panose="020F0502020204030204" pitchFamily="34" charset="0"/>
                          <a:ea typeface="Calibri" panose="020F0502020204030204" pitchFamily="34" charset="0"/>
                          <a:cs typeface="Latha" panose="020B0604020202020204" pitchFamily="34" charset="0"/>
                        </a:rPr>
                        <a:t>Residuals gathered from a linear model with the Estimated Patients without Infection (Average Patients * (1 – Infection Risk)) as the Response and Average Patients as the explanatory variable.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529961214"/>
                  </a:ext>
                </a:extLst>
              </a:tr>
              <a:tr h="302073">
                <a:tc>
                  <a:txBody>
                    <a:bodyPr/>
                    <a:lstStyle/>
                    <a:p>
                      <a:pPr marL="0" marR="0" algn="ctr">
                        <a:spcBef>
                          <a:spcPts val="0"/>
                        </a:spcBef>
                        <a:spcAft>
                          <a:spcPts val="0"/>
                        </a:spcAft>
                      </a:pPr>
                      <a:r>
                        <a:rPr lang="en-US" sz="1000" dirty="0">
                          <a:effectLst/>
                        </a:rPr>
                        <a:t>Region*</a:t>
                      </a:r>
                      <a:r>
                        <a:rPr lang="en-US" sz="1000" dirty="0" err="1">
                          <a:effectLst/>
                        </a:rPr>
                        <a:t>ResourceToPatient</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rPr>
                        <a:t>Interaction Effect: Represents the Combined Influence of Region and Resource to Patient on the Length of Stay within a Hospital</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92742800"/>
                  </a:ext>
                </a:extLst>
              </a:tr>
            </a:tbl>
          </a:graphicData>
        </a:graphic>
      </p:graphicFrame>
      <p:sp>
        <p:nvSpPr>
          <p:cNvPr id="6" name="Content Placeholder 2">
            <a:extLst>
              <a:ext uri="{FF2B5EF4-FFF2-40B4-BE49-F238E27FC236}">
                <a16:creationId xmlns:a16="http://schemas.microsoft.com/office/drawing/2014/main" id="{8D352C82-7FBC-9737-C39B-BF021A390138}"/>
              </a:ext>
            </a:extLst>
          </p:cNvPr>
          <p:cNvSpPr txBox="1">
            <a:spLocks/>
          </p:cNvSpPr>
          <p:nvPr/>
        </p:nvSpPr>
        <p:spPr>
          <a:xfrm>
            <a:off x="216487" y="22947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Final Model consists of 9 variables with 111 observations remaining after removal of outliers.</a:t>
            </a:r>
          </a:p>
          <a:p>
            <a:r>
              <a:rPr lang="en-US" sz="1800" dirty="0"/>
              <a:t>Breakdown:</a:t>
            </a:r>
          </a:p>
          <a:p>
            <a:pPr lvl="1"/>
            <a:r>
              <a:rPr lang="en-US" sz="1800" dirty="0"/>
              <a:t>6 Numerical Explanatory Variables</a:t>
            </a:r>
          </a:p>
          <a:p>
            <a:pPr lvl="1"/>
            <a:r>
              <a:rPr lang="en-US" sz="1800" dirty="0"/>
              <a:t>2 Categorical explanatory variables</a:t>
            </a:r>
          </a:p>
          <a:p>
            <a:pPr lvl="1"/>
            <a:r>
              <a:rPr lang="en-US" sz="1800" dirty="0"/>
              <a:t>2 Derived Attributes Engineered from Existing Data</a:t>
            </a:r>
          </a:p>
          <a:p>
            <a:pPr lvl="1"/>
            <a:r>
              <a:rPr lang="en-US" sz="1800" dirty="0"/>
              <a:t>1 Interaction Effect</a:t>
            </a:r>
          </a:p>
        </p:txBody>
      </p:sp>
    </p:spTree>
    <p:custDataLst>
      <p:tags r:id="rId1"/>
    </p:custDataLst>
    <p:extLst>
      <p:ext uri="{BB962C8B-B14F-4D97-AF65-F5344CB8AC3E}">
        <p14:creationId xmlns:p14="http://schemas.microsoft.com/office/powerpoint/2010/main" val="138360939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5" name="Table 4">
            <a:extLst>
              <a:ext uri="{FF2B5EF4-FFF2-40B4-BE49-F238E27FC236}">
                <a16:creationId xmlns:a16="http://schemas.microsoft.com/office/drawing/2014/main" id="{17DB6531-4755-80B8-D392-4C38C4878C09}"/>
              </a:ext>
            </a:extLst>
          </p:cNvPr>
          <p:cNvGraphicFramePr>
            <a:graphicFrameLocks noGrp="1"/>
          </p:cNvGraphicFramePr>
          <p:nvPr>
            <p:extLst>
              <p:ext uri="{D42A27DB-BD31-4B8C-83A1-F6EECF244321}">
                <p14:modId xmlns:p14="http://schemas.microsoft.com/office/powerpoint/2010/main" val="3115898052"/>
              </p:ext>
            </p:extLst>
          </p:nvPr>
        </p:nvGraphicFramePr>
        <p:xfrm>
          <a:off x="5914418" y="2584313"/>
          <a:ext cx="6125181" cy="2876146"/>
        </p:xfrm>
        <a:graphic>
          <a:graphicData uri="http://schemas.openxmlformats.org/drawingml/2006/table">
            <a:tbl>
              <a:tblPr firstRow="1" firstCol="1" bandRow="1">
                <a:tableStyleId>{5C22544A-7EE6-4342-B048-85BDC9FD1C3A}</a:tableStyleId>
              </a:tblPr>
              <a:tblGrid>
                <a:gridCol w="2068749">
                  <a:extLst>
                    <a:ext uri="{9D8B030D-6E8A-4147-A177-3AD203B41FA5}">
                      <a16:colId xmlns:a16="http://schemas.microsoft.com/office/drawing/2014/main" val="2401188646"/>
                    </a:ext>
                  </a:extLst>
                </a:gridCol>
                <a:gridCol w="4056432">
                  <a:extLst>
                    <a:ext uri="{9D8B030D-6E8A-4147-A177-3AD203B41FA5}">
                      <a16:colId xmlns:a16="http://schemas.microsoft.com/office/drawing/2014/main" val="2262188005"/>
                    </a:ext>
                  </a:extLst>
                </a:gridCol>
              </a:tblGrid>
              <a:tr h="427717">
                <a:tc>
                  <a:txBody>
                    <a:bodyPr/>
                    <a:lstStyle/>
                    <a:p>
                      <a:pPr marL="0" marR="0" algn="ctr">
                        <a:spcBef>
                          <a:spcPts val="0"/>
                        </a:spcBef>
                        <a:spcAft>
                          <a:spcPts val="0"/>
                        </a:spcAft>
                      </a:pPr>
                      <a:r>
                        <a:rPr lang="en-US" sz="1000" dirty="0">
                          <a:effectLst/>
                          <a:latin typeface="+mn-lt"/>
                        </a:rPr>
                        <a:t>Model Features</a:t>
                      </a:r>
                      <a:endParaRPr lang="en-US" sz="105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100" dirty="0">
                          <a:effectLst/>
                          <a:latin typeface="+mn-lt"/>
                        </a:rPr>
                        <a:t>Scaling Techniques (Robust Scaling)</a:t>
                      </a:r>
                      <a:endParaRPr lang="en-US" sz="12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518443839"/>
                  </a:ext>
                </a:extLst>
              </a:tr>
              <a:tr h="778827">
                <a:tc>
                  <a:txBody>
                    <a:bodyPr/>
                    <a:lstStyle/>
                    <a:p>
                      <a:pPr marL="0" marR="0" algn="ctr">
                        <a:spcBef>
                          <a:spcPts val="0"/>
                        </a:spcBef>
                        <a:spcAft>
                          <a:spcPts val="0"/>
                        </a:spcAft>
                      </a:pPr>
                      <a:r>
                        <a:rPr lang="en-US" sz="900" dirty="0" err="1">
                          <a:effectLst/>
                          <a:latin typeface="+mn-lt"/>
                        </a:rPr>
                        <a:t>AvgPatients</a:t>
                      </a:r>
                      <a:endParaRPr lang="en-US" sz="90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latin typeface="+mn-lt"/>
                          <a:ea typeface="Calibri" panose="020F0502020204030204" pitchFamily="34" charset="0"/>
                          <a:cs typeface="Latha" panose="020B0604020202020204" pitchFamily="34" charset="0"/>
                        </a:rPr>
                        <a:t>Average Patients was heavily right-skewed. Log-Transformation was applied.</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095476268"/>
                  </a:ext>
                </a:extLst>
              </a:tr>
              <a:tr h="698552">
                <a:tc>
                  <a:txBody>
                    <a:bodyPr/>
                    <a:lstStyle/>
                    <a:p>
                      <a:pPr marL="0" marR="0" algn="ctr">
                        <a:spcBef>
                          <a:spcPts val="0"/>
                        </a:spcBef>
                        <a:spcAft>
                          <a:spcPts val="0"/>
                        </a:spcAft>
                      </a:pPr>
                      <a:r>
                        <a:rPr lang="en-US" sz="900" dirty="0" err="1">
                          <a:effectLst/>
                          <a:latin typeface="+mn-lt"/>
                        </a:rPr>
                        <a:t>ResourceToPatient</a:t>
                      </a:r>
                      <a:endParaRPr lang="en-US" sz="900" dirty="0">
                        <a:effectLst/>
                        <a:latin typeface="+mn-lt"/>
                        <a:ea typeface="Calibri" panose="020F0502020204030204" pitchFamily="34" charset="0"/>
                        <a:cs typeface="Latha" panose="020B0604020202020204" pitchFamily="34" charset="0"/>
                      </a:endParaRPr>
                    </a:p>
                  </a:txBody>
                  <a:tcPr marL="68751" marR="68751" marT="0" marB="0" anchor="ctr"/>
                </a:tc>
                <a:tc>
                  <a:txBody>
                    <a:bodyPr/>
                    <a:lstStyle/>
                    <a:p>
                      <a:pPr marL="0" marR="0" algn="l">
                        <a:spcBef>
                          <a:spcPts val="0"/>
                        </a:spcBef>
                        <a:spcAft>
                          <a:spcPts val="0"/>
                        </a:spcAft>
                      </a:pPr>
                      <a:r>
                        <a:rPr lang="en-US" sz="900" dirty="0">
                          <a:effectLst/>
                          <a:latin typeface="+mn-lt"/>
                          <a:ea typeface="Calibri" panose="020F0502020204030204" pitchFamily="34" charset="0"/>
                          <a:cs typeface="Latha" panose="020B0604020202020204" pitchFamily="34" charset="0"/>
                        </a:rPr>
                        <a:t>Resource to Patients was right-skewed with outliers. Log-Transformation was applied.</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2365649818"/>
                  </a:ext>
                </a:extLst>
              </a:tr>
              <a:tr h="971050">
                <a:tc>
                  <a:txBody>
                    <a:bodyPr/>
                    <a:lstStyle/>
                    <a:p>
                      <a:pPr marL="0" marR="0" algn="ctr">
                        <a:spcBef>
                          <a:spcPts val="0"/>
                        </a:spcBef>
                        <a:spcAft>
                          <a:spcPts val="0"/>
                        </a:spcAft>
                      </a:pPr>
                      <a:r>
                        <a:rPr lang="en-US" sz="900" dirty="0">
                          <a:effectLst/>
                          <a:latin typeface="+mn-lt"/>
                          <a:ea typeface="Calibri" panose="020F0502020204030204" pitchFamily="34" charset="0"/>
                          <a:cs typeface="Latha" panose="020B0604020202020204" pitchFamily="34" charset="0"/>
                        </a:rPr>
                        <a:t>All Explanatory Variables</a:t>
                      </a:r>
                    </a:p>
                  </a:txBody>
                  <a:tcPr marL="68751" marR="68751" marT="0" marB="0" anchor="ctr"/>
                </a:tc>
                <a:tc>
                  <a:txBody>
                    <a:bodyPr/>
                    <a:lstStyle/>
                    <a:p>
                      <a:pPr marL="0" marR="0" algn="l">
                        <a:spcBef>
                          <a:spcPts val="0"/>
                        </a:spcBef>
                        <a:spcAft>
                          <a:spcPts val="0"/>
                        </a:spcAft>
                      </a:pPr>
                      <a:r>
                        <a:rPr lang="en-US" sz="900" dirty="0">
                          <a:effectLst/>
                          <a:latin typeface="+mn-lt"/>
                        </a:rPr>
                        <a:t>After log-transforming the previous two variables, attempting to approximate a normal distribution, we scale each feature by subtracting the median from each observation and dividing it by the inter-quartile range. This safeguards against outliers while keeping the data consistently spread to maintain variability within the central 50% of the data.</a:t>
                      </a:r>
                      <a:endParaRPr lang="en-US" sz="1000" dirty="0">
                        <a:effectLst/>
                        <a:latin typeface="+mn-lt"/>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529961214"/>
                  </a:ext>
                </a:extLst>
              </a:tr>
            </a:tbl>
          </a:graphicData>
        </a:graphic>
      </p:graphicFrame>
      <p:grpSp>
        <p:nvGrpSpPr>
          <p:cNvPr id="14" name="Group 13">
            <a:extLst>
              <a:ext uri="{FF2B5EF4-FFF2-40B4-BE49-F238E27FC236}">
                <a16:creationId xmlns:a16="http://schemas.microsoft.com/office/drawing/2014/main" id="{A8AC7670-C512-E3E8-7735-78BEE8CA18AE}"/>
              </a:ext>
            </a:extLst>
          </p:cNvPr>
          <p:cNvGrpSpPr/>
          <p:nvPr/>
        </p:nvGrpSpPr>
        <p:grpSpPr>
          <a:xfrm>
            <a:off x="107890" y="2389762"/>
            <a:ext cx="2521985" cy="3284706"/>
            <a:chOff x="289473" y="1731523"/>
            <a:chExt cx="2521985" cy="3284706"/>
          </a:xfrm>
        </p:grpSpPr>
        <p:pic>
          <p:nvPicPr>
            <p:cNvPr id="6" name="Picture 5" descr="A graph of a distribution of patients&#10;&#10;Description automatically generated">
              <a:extLst>
                <a:ext uri="{FF2B5EF4-FFF2-40B4-BE49-F238E27FC236}">
                  <a16:creationId xmlns:a16="http://schemas.microsoft.com/office/drawing/2014/main" id="{56BCB1F7-B7DE-52D2-CD09-B938E8F0C6D3}"/>
                </a:ext>
              </a:extLst>
            </p:cNvPr>
            <p:cNvPicPr>
              <a:picLocks noChangeAspect="1"/>
            </p:cNvPicPr>
            <p:nvPr/>
          </p:nvPicPr>
          <p:blipFill>
            <a:blip r:embed="rId4"/>
            <a:stretch>
              <a:fillRect/>
            </a:stretch>
          </p:blipFill>
          <p:spPr>
            <a:xfrm>
              <a:off x="289473" y="1731523"/>
              <a:ext cx="2521985" cy="1556425"/>
            </a:xfrm>
            <a:prstGeom prst="rect">
              <a:avLst/>
            </a:prstGeom>
            <a:ln w="12700">
              <a:solidFill>
                <a:schemeClr val="tx1"/>
              </a:solidFill>
            </a:ln>
          </p:spPr>
        </p:pic>
        <p:pic>
          <p:nvPicPr>
            <p:cNvPr id="10" name="Picture 9" descr="A graph of a distribution of patient&#10;&#10;Description automatically generated">
              <a:extLst>
                <a:ext uri="{FF2B5EF4-FFF2-40B4-BE49-F238E27FC236}">
                  <a16:creationId xmlns:a16="http://schemas.microsoft.com/office/drawing/2014/main" id="{8D60164D-BF50-AF93-CA36-C8268B52241A}"/>
                </a:ext>
              </a:extLst>
            </p:cNvPr>
            <p:cNvPicPr>
              <a:picLocks noChangeAspect="1"/>
            </p:cNvPicPr>
            <p:nvPr/>
          </p:nvPicPr>
          <p:blipFill>
            <a:blip r:embed="rId5"/>
            <a:stretch>
              <a:fillRect/>
            </a:stretch>
          </p:blipFill>
          <p:spPr>
            <a:xfrm>
              <a:off x="289473" y="3459804"/>
              <a:ext cx="2521985" cy="1556425"/>
            </a:xfrm>
            <a:prstGeom prst="rect">
              <a:avLst/>
            </a:prstGeom>
            <a:ln w="12700">
              <a:solidFill>
                <a:schemeClr val="tx1"/>
              </a:solidFill>
            </a:ln>
          </p:spPr>
        </p:pic>
      </p:grpSp>
      <p:grpSp>
        <p:nvGrpSpPr>
          <p:cNvPr id="15" name="Group 14">
            <a:extLst>
              <a:ext uri="{FF2B5EF4-FFF2-40B4-BE49-F238E27FC236}">
                <a16:creationId xmlns:a16="http://schemas.microsoft.com/office/drawing/2014/main" id="{40F7316F-E403-5837-1F15-636089678F22}"/>
              </a:ext>
            </a:extLst>
          </p:cNvPr>
          <p:cNvGrpSpPr/>
          <p:nvPr/>
        </p:nvGrpSpPr>
        <p:grpSpPr>
          <a:xfrm>
            <a:off x="3084554" y="2389762"/>
            <a:ext cx="2521985" cy="3284705"/>
            <a:chOff x="3266137" y="1789890"/>
            <a:chExt cx="2521985" cy="3284705"/>
          </a:xfrm>
        </p:grpSpPr>
        <p:pic>
          <p:nvPicPr>
            <p:cNvPr id="11" name="Picture 10">
              <a:extLst>
                <a:ext uri="{FF2B5EF4-FFF2-40B4-BE49-F238E27FC236}">
                  <a16:creationId xmlns:a16="http://schemas.microsoft.com/office/drawing/2014/main" id="{9BEFB621-E27A-84CC-54F3-970E608FD916}"/>
                </a:ext>
              </a:extLst>
            </p:cNvPr>
            <p:cNvPicPr>
              <a:picLocks noChangeAspect="1"/>
            </p:cNvPicPr>
            <p:nvPr/>
          </p:nvPicPr>
          <p:blipFill>
            <a:blip r:embed="rId6"/>
            <a:srcRect/>
            <a:stretch/>
          </p:blipFill>
          <p:spPr>
            <a:xfrm>
              <a:off x="3266137" y="1789890"/>
              <a:ext cx="2521985" cy="1556424"/>
            </a:xfrm>
            <a:prstGeom prst="rect">
              <a:avLst/>
            </a:prstGeom>
            <a:ln w="12700">
              <a:solidFill>
                <a:schemeClr val="tx1"/>
              </a:solidFill>
            </a:ln>
          </p:spPr>
        </p:pic>
        <p:pic>
          <p:nvPicPr>
            <p:cNvPr id="13" name="Picture 12">
              <a:extLst>
                <a:ext uri="{FF2B5EF4-FFF2-40B4-BE49-F238E27FC236}">
                  <a16:creationId xmlns:a16="http://schemas.microsoft.com/office/drawing/2014/main" id="{2D412ECE-04F4-E1F9-7397-1A7A55CB7D12}"/>
                </a:ext>
              </a:extLst>
            </p:cNvPr>
            <p:cNvPicPr>
              <a:picLocks noChangeAspect="1"/>
            </p:cNvPicPr>
            <p:nvPr/>
          </p:nvPicPr>
          <p:blipFill>
            <a:blip r:embed="rId7"/>
            <a:srcRect/>
            <a:stretch/>
          </p:blipFill>
          <p:spPr>
            <a:xfrm>
              <a:off x="3266137" y="3518171"/>
              <a:ext cx="2521985" cy="1556424"/>
            </a:xfrm>
            <a:prstGeom prst="rect">
              <a:avLst/>
            </a:prstGeom>
            <a:ln w="12700">
              <a:solidFill>
                <a:schemeClr val="tx1"/>
              </a:solidFill>
            </a:ln>
          </p:spPr>
        </p:pic>
      </p:grpSp>
    </p:spTree>
    <p:custDataLst>
      <p:tags r:id="rId1"/>
    </p:custDataLst>
    <p:extLst>
      <p:ext uri="{BB962C8B-B14F-4D97-AF65-F5344CB8AC3E}">
        <p14:creationId xmlns:p14="http://schemas.microsoft.com/office/powerpoint/2010/main" val="3875956825"/>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3" name="Table 2">
            <a:extLst>
              <a:ext uri="{FF2B5EF4-FFF2-40B4-BE49-F238E27FC236}">
                <a16:creationId xmlns:a16="http://schemas.microsoft.com/office/drawing/2014/main" id="{62A278F4-BFEE-ADFB-3D29-37783D616419}"/>
              </a:ext>
            </a:extLst>
          </p:cNvPr>
          <p:cNvGraphicFramePr>
            <a:graphicFrameLocks noGrp="1"/>
          </p:cNvGraphicFramePr>
          <p:nvPr>
            <p:extLst>
              <p:ext uri="{D42A27DB-BD31-4B8C-83A1-F6EECF244321}">
                <p14:modId xmlns:p14="http://schemas.microsoft.com/office/powerpoint/2010/main" val="1641790303"/>
              </p:ext>
            </p:extLst>
          </p:nvPr>
        </p:nvGraphicFramePr>
        <p:xfrm>
          <a:off x="314527" y="2898843"/>
          <a:ext cx="5048656" cy="2292128"/>
        </p:xfrm>
        <a:graphic>
          <a:graphicData uri="http://schemas.openxmlformats.org/drawingml/2006/table">
            <a:tbl>
              <a:tblPr firstRow="1" firstCol="1" bandRow="1">
                <a:tableStyleId>{B301B821-A1FF-4177-AEE7-76D212191A09}</a:tableStyleId>
              </a:tblPr>
              <a:tblGrid>
                <a:gridCol w="1262164">
                  <a:extLst>
                    <a:ext uri="{9D8B030D-6E8A-4147-A177-3AD203B41FA5}">
                      <a16:colId xmlns:a16="http://schemas.microsoft.com/office/drawing/2014/main" val="3820516640"/>
                    </a:ext>
                  </a:extLst>
                </a:gridCol>
                <a:gridCol w="1262164">
                  <a:extLst>
                    <a:ext uri="{9D8B030D-6E8A-4147-A177-3AD203B41FA5}">
                      <a16:colId xmlns:a16="http://schemas.microsoft.com/office/drawing/2014/main" val="2262188005"/>
                    </a:ext>
                  </a:extLst>
                </a:gridCol>
                <a:gridCol w="1262164">
                  <a:extLst>
                    <a:ext uri="{9D8B030D-6E8A-4147-A177-3AD203B41FA5}">
                      <a16:colId xmlns:a16="http://schemas.microsoft.com/office/drawing/2014/main" val="3492870581"/>
                    </a:ext>
                  </a:extLst>
                </a:gridCol>
                <a:gridCol w="1262164">
                  <a:extLst>
                    <a:ext uri="{9D8B030D-6E8A-4147-A177-3AD203B41FA5}">
                      <a16:colId xmlns:a16="http://schemas.microsoft.com/office/drawing/2014/main" val="842788788"/>
                    </a:ext>
                  </a:extLst>
                </a:gridCol>
              </a:tblGrid>
              <a:tr h="176304">
                <a:tc>
                  <a:txBody>
                    <a:bodyPr/>
                    <a:lstStyle/>
                    <a:p>
                      <a:pPr marL="0" indent="0" algn="ctr">
                        <a:buNone/>
                      </a:pPr>
                      <a:r>
                        <a:rPr lang="en-US" sz="1100" dirty="0"/>
                        <a:t>Model Distribution</a:t>
                      </a:r>
                    </a:p>
                  </a:txBody>
                  <a:tcPr marL="68751" marR="68751" marT="0" marB="0" anchor="ctr"/>
                </a:tc>
                <a:tc>
                  <a:txBody>
                    <a:bodyPr/>
                    <a:lstStyle/>
                    <a:p>
                      <a:pPr marL="0" indent="0" algn="ctr">
                        <a:buNone/>
                      </a:pPr>
                      <a:r>
                        <a:rPr lang="en-US" sz="1100" dirty="0"/>
                        <a:t>Weibull</a:t>
                      </a:r>
                    </a:p>
                  </a:txBody>
                  <a:tcPr marL="68751" marR="68751" marT="0" marB="0" anchor="ctr"/>
                </a:tc>
                <a:tc>
                  <a:txBody>
                    <a:bodyPr/>
                    <a:lstStyle/>
                    <a:p>
                      <a:pPr marL="0" indent="0" algn="ctr">
                        <a:buNone/>
                      </a:pPr>
                      <a:r>
                        <a:rPr lang="en-US" sz="1100" dirty="0"/>
                        <a:t>Log-Normal</a:t>
                      </a:r>
                    </a:p>
                  </a:txBody>
                  <a:tcPr marL="68751" marR="68751" marT="0" marB="0" anchor="ctr"/>
                </a:tc>
                <a:tc>
                  <a:txBody>
                    <a:bodyPr/>
                    <a:lstStyle/>
                    <a:p>
                      <a:pPr marL="0" indent="0" algn="ctr">
                        <a:buNone/>
                      </a:pPr>
                      <a:r>
                        <a:rPr lang="en-US" sz="1100" dirty="0"/>
                        <a:t>Log-Logistic</a:t>
                      </a:r>
                    </a:p>
                  </a:txBody>
                  <a:tcPr marL="68751" marR="68751" marT="0" marB="0" anchor="ctr"/>
                </a:tc>
                <a:extLst>
                  <a:ext uri="{0D108BD9-81ED-4DB2-BD59-A6C34878D82A}">
                    <a16:rowId xmlns:a16="http://schemas.microsoft.com/office/drawing/2014/main" val="1518443839"/>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RMSE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1.194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1.034</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1.039</a:t>
                      </a:r>
                    </a:p>
                  </a:txBody>
                  <a:tcPr marL="68751" marR="68751" marT="0" marB="0" anchor="ctr"/>
                </a:tc>
                <a:extLst>
                  <a:ext uri="{0D108BD9-81ED-4DB2-BD59-A6C34878D82A}">
                    <a16:rowId xmlns:a16="http://schemas.microsoft.com/office/drawing/2014/main" val="1638190180"/>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AIC</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363.708</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334.953</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329.001</a:t>
                      </a:r>
                    </a:p>
                  </a:txBody>
                  <a:tcPr marL="68751" marR="68751" marT="0" marB="0" anchor="ctr">
                    <a:solidFill>
                      <a:schemeClr val="accent6">
                        <a:lumMod val="60000"/>
                        <a:lumOff val="40000"/>
                      </a:schemeClr>
                    </a:solidFill>
                  </a:tcPr>
                </a:tc>
                <a:extLst>
                  <a:ext uri="{0D108BD9-81ED-4DB2-BD59-A6C34878D82A}">
                    <a16:rowId xmlns:a16="http://schemas.microsoft.com/office/drawing/2014/main" val="3108192168"/>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Concordance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0.791</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0.807</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0.806</a:t>
                      </a:r>
                    </a:p>
                  </a:txBody>
                  <a:tcPr marL="68751" marR="68751" marT="0" marB="0" anchor="ctr"/>
                </a:tc>
                <a:extLst>
                  <a:ext uri="{0D108BD9-81ED-4DB2-BD59-A6C34878D82A}">
                    <a16:rowId xmlns:a16="http://schemas.microsoft.com/office/drawing/2014/main" val="1458774472"/>
                  </a:ext>
                </a:extLst>
              </a:tr>
              <a:tr h="48921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Log-Likelihood</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-166.854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-152.476</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-149.501</a:t>
                      </a:r>
                    </a:p>
                  </a:txBody>
                  <a:tcPr marL="68751" marR="68751" marT="0" marB="0" anchor="ctr">
                    <a:solidFill>
                      <a:schemeClr val="accent6">
                        <a:lumMod val="60000"/>
                        <a:lumOff val="40000"/>
                      </a:schemeClr>
                    </a:solidFill>
                  </a:tcPr>
                </a:tc>
                <a:extLst>
                  <a:ext uri="{0D108BD9-81ED-4DB2-BD59-A6C34878D82A}">
                    <a16:rowId xmlns:a16="http://schemas.microsoft.com/office/drawing/2014/main" val="3287396388"/>
                  </a:ext>
                </a:extLst>
              </a:tr>
            </a:tbl>
          </a:graphicData>
        </a:graphic>
      </p:graphicFrame>
      <p:sp>
        <p:nvSpPr>
          <p:cNvPr id="4" name="Content Placeholder 2">
            <a:extLst>
              <a:ext uri="{FF2B5EF4-FFF2-40B4-BE49-F238E27FC236}">
                <a16:creationId xmlns:a16="http://schemas.microsoft.com/office/drawing/2014/main" id="{4841F20A-8E98-5406-E3FC-A05C19D91C93}"/>
              </a:ext>
            </a:extLst>
          </p:cNvPr>
          <p:cNvSpPr txBox="1">
            <a:spLocks/>
          </p:cNvSpPr>
          <p:nvPr/>
        </p:nvSpPr>
        <p:spPr>
          <a:xfrm>
            <a:off x="5685026" y="1890181"/>
            <a:ext cx="5946841" cy="464529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Performance Metrics</a:t>
            </a:r>
          </a:p>
          <a:p>
            <a:r>
              <a:rPr lang="en-US" sz="1600" dirty="0"/>
              <a:t>Root Mean Square Error (RMSE): Measures Predictive Accuracy</a:t>
            </a:r>
          </a:p>
          <a:p>
            <a:pPr lvl="1"/>
            <a:r>
              <a:rPr lang="en-US" sz="1000" dirty="0"/>
              <a:t>Assesses the average difference between the values the model predicts and the actual observed values.</a:t>
            </a:r>
          </a:p>
          <a:p>
            <a:pPr lvl="1"/>
            <a:r>
              <a:rPr lang="en-US" sz="1000" dirty="0"/>
              <a:t>Lower RMSE is associated with better performance as it indicates that the model is accurately predicting the data.</a:t>
            </a:r>
          </a:p>
          <a:p>
            <a:r>
              <a:rPr lang="en-US" sz="1600" dirty="0"/>
              <a:t>Akaike Information Criterion (AIC): Measures Model Fit</a:t>
            </a:r>
          </a:p>
          <a:p>
            <a:pPr lvl="1"/>
            <a:r>
              <a:rPr lang="en-US" sz="1000" dirty="0"/>
              <a:t>Delivers a balanced metric that judges a model based on the quality of fit and the complexity within it, penalizing overly complex models to give insight that helps avoid overfitting.</a:t>
            </a:r>
          </a:p>
          <a:p>
            <a:pPr lvl="1"/>
            <a:r>
              <a:rPr lang="en-US" sz="1000" dirty="0"/>
              <a:t>Lower AIC is associated with a better balance between complexity and goodness of fit.</a:t>
            </a:r>
          </a:p>
          <a:p>
            <a:r>
              <a:rPr lang="en-US" sz="1600" dirty="0"/>
              <a:t>Concordance Index: Measures Discriminative Ability</a:t>
            </a:r>
          </a:p>
          <a:p>
            <a:pPr lvl="1"/>
            <a:r>
              <a:rPr lang="en-US" sz="1000" dirty="0"/>
              <a:t>Assesses the ability of a model to correctly rank survival times of individual observations. Higher concordance is associated with better discrimination between individuals with differing survival times.</a:t>
            </a:r>
          </a:p>
          <a:p>
            <a:pPr lvl="1"/>
            <a:r>
              <a:rPr lang="en-US" sz="1000" dirty="0"/>
              <a:t>0.5 is no better than randomly guessing</a:t>
            </a:r>
          </a:p>
          <a:p>
            <a:pPr lvl="1"/>
            <a:r>
              <a:rPr lang="en-US" sz="1000" dirty="0"/>
              <a:t>1 is considered perfect predictive power</a:t>
            </a:r>
          </a:p>
          <a:p>
            <a:r>
              <a:rPr lang="en-US" sz="1600" dirty="0"/>
              <a:t>Log-Likelihood: Measures Model Fit</a:t>
            </a:r>
          </a:p>
          <a:p>
            <a:pPr lvl="1"/>
            <a:r>
              <a:rPr lang="en-US" sz="1000" dirty="0"/>
              <a:t>Assesses how well the model explains the data being observed. For survival analysis, this means the model’s likeliness for an observed survival time to come from it’s fitted distribution.</a:t>
            </a:r>
          </a:p>
          <a:p>
            <a:pPr lvl="1"/>
            <a:r>
              <a:rPr lang="en-US" sz="1000" dirty="0"/>
              <a:t>Higher Log-Likelihood values are associated with a better fit to the data.</a:t>
            </a:r>
          </a:p>
          <a:p>
            <a:pPr lvl="1"/>
            <a:endParaRPr lang="en-US" sz="1200" dirty="0"/>
          </a:p>
        </p:txBody>
      </p:sp>
    </p:spTree>
    <p:custDataLst>
      <p:tags r:id="rId1"/>
    </p:custDataLst>
    <p:extLst>
      <p:ext uri="{BB962C8B-B14F-4D97-AF65-F5344CB8AC3E}">
        <p14:creationId xmlns:p14="http://schemas.microsoft.com/office/powerpoint/2010/main" val="331072968"/>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graphicFrame>
        <p:nvGraphicFramePr>
          <p:cNvPr id="7" name="TextBox 4">
            <a:extLst>
              <a:ext uri="{FF2B5EF4-FFF2-40B4-BE49-F238E27FC236}">
                <a16:creationId xmlns:a16="http://schemas.microsoft.com/office/drawing/2014/main" id="{842B7494-6181-16EF-7247-DEB49CDBCE7E}"/>
              </a:ext>
            </a:extLst>
          </p:cNvPr>
          <p:cNvGraphicFramePr/>
          <p:nvPr>
            <p:extLst>
              <p:ext uri="{D42A27DB-BD31-4B8C-83A1-F6EECF244321}">
                <p14:modId xmlns:p14="http://schemas.microsoft.com/office/powerpoint/2010/main" val="822730681"/>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A graph with numbers and lines&#10;&#10;Description automatically generated">
            <a:extLst>
              <a:ext uri="{FF2B5EF4-FFF2-40B4-BE49-F238E27FC236}">
                <a16:creationId xmlns:a16="http://schemas.microsoft.com/office/drawing/2014/main" id="{B2B98893-38AC-4455-E84C-AE6FE2D2597D}"/>
              </a:ext>
            </a:extLst>
          </p:cNvPr>
          <p:cNvPicPr>
            <a:picLocks noChangeAspect="1"/>
          </p:cNvPicPr>
          <p:nvPr/>
        </p:nvPicPr>
        <p:blipFill>
          <a:blip r:embed="rId9"/>
          <a:stretch>
            <a:fillRect/>
          </a:stretch>
        </p:blipFill>
        <p:spPr>
          <a:xfrm>
            <a:off x="122020" y="4113799"/>
            <a:ext cx="3246464" cy="2003532"/>
          </a:xfrm>
          <a:prstGeom prst="rect">
            <a:avLst/>
          </a:prstGeom>
          <a:ln w="12700">
            <a:solidFill>
              <a:schemeClr val="tx1"/>
            </a:solidFill>
          </a:ln>
        </p:spPr>
      </p:pic>
      <p:pic>
        <p:nvPicPr>
          <p:cNvPr id="13" name="Picture 12" descr="A graph with a line and dots&#10;&#10;Description automatically generated with medium confidence">
            <a:extLst>
              <a:ext uri="{FF2B5EF4-FFF2-40B4-BE49-F238E27FC236}">
                <a16:creationId xmlns:a16="http://schemas.microsoft.com/office/drawing/2014/main" id="{E433FB81-46C8-0A67-0696-CFC02AF61E22}"/>
              </a:ext>
            </a:extLst>
          </p:cNvPr>
          <p:cNvPicPr>
            <a:picLocks noChangeAspect="1"/>
          </p:cNvPicPr>
          <p:nvPr/>
        </p:nvPicPr>
        <p:blipFill>
          <a:blip r:embed="rId10"/>
          <a:stretch>
            <a:fillRect/>
          </a:stretch>
        </p:blipFill>
        <p:spPr>
          <a:xfrm>
            <a:off x="3557425" y="4113799"/>
            <a:ext cx="3246464" cy="2003532"/>
          </a:xfrm>
          <a:prstGeom prst="rect">
            <a:avLst/>
          </a:prstGeom>
          <a:ln w="12700">
            <a:solidFill>
              <a:schemeClr val="tx1"/>
            </a:solidFill>
          </a:ln>
        </p:spPr>
      </p:pic>
      <p:pic>
        <p:nvPicPr>
          <p:cNvPr id="15" name="Picture 14">
            <a:extLst>
              <a:ext uri="{FF2B5EF4-FFF2-40B4-BE49-F238E27FC236}">
                <a16:creationId xmlns:a16="http://schemas.microsoft.com/office/drawing/2014/main" id="{EE720CE4-B64A-66B4-44B4-0684C4815D31}"/>
              </a:ext>
            </a:extLst>
          </p:cNvPr>
          <p:cNvPicPr>
            <a:picLocks noChangeAspect="1"/>
          </p:cNvPicPr>
          <p:nvPr/>
        </p:nvPicPr>
        <p:blipFill>
          <a:blip r:embed="rId11"/>
          <a:srcRect/>
          <a:stretch/>
        </p:blipFill>
        <p:spPr>
          <a:xfrm>
            <a:off x="122020" y="1893370"/>
            <a:ext cx="3246464" cy="2003531"/>
          </a:xfrm>
          <a:prstGeom prst="rect">
            <a:avLst/>
          </a:prstGeom>
          <a:ln w="12700">
            <a:solidFill>
              <a:schemeClr val="tx1"/>
            </a:solidFill>
          </a:ln>
        </p:spPr>
      </p:pic>
      <p:pic>
        <p:nvPicPr>
          <p:cNvPr id="17" name="Picture 16" descr="A graph with a red line and black dots&#10;&#10;Description automatically generated">
            <a:extLst>
              <a:ext uri="{FF2B5EF4-FFF2-40B4-BE49-F238E27FC236}">
                <a16:creationId xmlns:a16="http://schemas.microsoft.com/office/drawing/2014/main" id="{FDAE5EB8-BFE4-0244-7793-919B952B83AF}"/>
              </a:ext>
            </a:extLst>
          </p:cNvPr>
          <p:cNvPicPr>
            <a:picLocks noChangeAspect="1"/>
          </p:cNvPicPr>
          <p:nvPr/>
        </p:nvPicPr>
        <p:blipFill>
          <a:blip r:embed="rId12"/>
          <a:stretch>
            <a:fillRect/>
          </a:stretch>
        </p:blipFill>
        <p:spPr>
          <a:xfrm>
            <a:off x="3557425" y="1893370"/>
            <a:ext cx="3246464" cy="2003532"/>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35391071"/>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565BDA-8EEE-A890-6F9D-FFF7CF5FD7A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11D394-74D4-841B-8DCD-FE5668E00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994B9C-431E-662F-4694-337BEF388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81DB73-AEE6-2C47-771F-407E21365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B2020A-0078-863A-4A0D-F67FA373E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51A5EC-AAF5-E7D5-97A0-BB986B354961}"/>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Data Description</a:t>
            </a:r>
          </a:p>
        </p:txBody>
      </p:sp>
      <p:sp>
        <p:nvSpPr>
          <p:cNvPr id="5" name="Content Placeholder 2">
            <a:extLst>
              <a:ext uri="{FF2B5EF4-FFF2-40B4-BE49-F238E27FC236}">
                <a16:creationId xmlns:a16="http://schemas.microsoft.com/office/drawing/2014/main" id="{EA78AC44-8C36-774B-9A29-D45F4BEF7995}"/>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set consists of 11 variables collected on each of 113 hospitals.</a:t>
            </a:r>
          </a:p>
          <a:p>
            <a:r>
              <a:rPr lang="en-US" sz="2000" dirty="0"/>
              <a:t>Breakdown:</a:t>
            </a:r>
          </a:p>
          <a:p>
            <a:pPr lvl="1"/>
            <a:r>
              <a:rPr lang="en-US" sz="2000" dirty="0"/>
              <a:t>8 Numerical explanatory variables</a:t>
            </a:r>
          </a:p>
          <a:p>
            <a:pPr lvl="1"/>
            <a:r>
              <a:rPr lang="en-US" sz="2000" dirty="0"/>
              <a:t>2 Categorical explanatory variables</a:t>
            </a:r>
          </a:p>
          <a:p>
            <a:pPr lvl="1"/>
            <a:r>
              <a:rPr lang="en-US" sz="2000" dirty="0"/>
              <a:t>1 Response variable</a:t>
            </a:r>
          </a:p>
          <a:p>
            <a:pPr marL="342900" lvl="1" indent="-342900"/>
            <a:r>
              <a:rPr lang="en-US" sz="2000" dirty="0"/>
              <a:t>No Missing or Duplicated Values</a:t>
            </a:r>
          </a:p>
          <a:p>
            <a:endParaRPr lang="en-US" sz="2000" dirty="0"/>
          </a:p>
        </p:txBody>
      </p:sp>
      <p:graphicFrame>
        <p:nvGraphicFramePr>
          <p:cNvPr id="6" name="Table 5">
            <a:extLst>
              <a:ext uri="{FF2B5EF4-FFF2-40B4-BE49-F238E27FC236}">
                <a16:creationId xmlns:a16="http://schemas.microsoft.com/office/drawing/2014/main" id="{5CF86FA1-99EA-1CA0-AD4B-91FF46E2C6CE}"/>
              </a:ext>
            </a:extLst>
          </p:cNvPr>
          <p:cNvGraphicFramePr>
            <a:graphicFrameLocks noGrp="1"/>
          </p:cNvGraphicFramePr>
          <p:nvPr>
            <p:extLst>
              <p:ext uri="{D42A27DB-BD31-4B8C-83A1-F6EECF244321}">
                <p14:modId xmlns:p14="http://schemas.microsoft.com/office/powerpoint/2010/main" val="2149692327"/>
              </p:ext>
            </p:extLst>
          </p:nvPr>
        </p:nvGraphicFramePr>
        <p:xfrm>
          <a:off x="5637229" y="2674547"/>
          <a:ext cx="5761110" cy="3639444"/>
        </p:xfrm>
        <a:graphic>
          <a:graphicData uri="http://schemas.openxmlformats.org/drawingml/2006/table">
            <a:tbl>
              <a:tblPr firstRow="1" firstCol="1" bandRow="1">
                <a:tableStyleId>{5C22544A-7EE6-4342-B048-85BDC9FD1C3A}</a:tableStyleId>
              </a:tblPr>
              <a:tblGrid>
                <a:gridCol w="1790178">
                  <a:extLst>
                    <a:ext uri="{9D8B030D-6E8A-4147-A177-3AD203B41FA5}">
                      <a16:colId xmlns:a16="http://schemas.microsoft.com/office/drawing/2014/main" val="2401188646"/>
                    </a:ext>
                  </a:extLst>
                </a:gridCol>
                <a:gridCol w="3970932">
                  <a:extLst>
                    <a:ext uri="{9D8B030D-6E8A-4147-A177-3AD203B41FA5}">
                      <a16:colId xmlns:a16="http://schemas.microsoft.com/office/drawing/2014/main" val="2262188005"/>
                    </a:ext>
                  </a:extLst>
                </a:gridCol>
              </a:tblGrid>
              <a:tr h="223504">
                <a:tc>
                  <a:txBody>
                    <a:bodyPr/>
                    <a:lstStyle/>
                    <a:p>
                      <a:pPr marL="0" marR="0">
                        <a:spcBef>
                          <a:spcPts val="0"/>
                        </a:spcBef>
                        <a:spcAft>
                          <a:spcPts val="0"/>
                        </a:spcAft>
                      </a:pPr>
                      <a:r>
                        <a:rPr lang="en-US" sz="1100" dirty="0">
                          <a:effectLst/>
                        </a:rPr>
                        <a:t>Variable Name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518443839"/>
                  </a:ext>
                </a:extLst>
              </a:tr>
              <a:tr h="223504">
                <a:tc>
                  <a:txBody>
                    <a:bodyPr/>
                    <a:lstStyle/>
                    <a:p>
                      <a:pPr marL="0" marR="0">
                        <a:spcBef>
                          <a:spcPts val="0"/>
                        </a:spcBef>
                        <a:spcAft>
                          <a:spcPts val="0"/>
                        </a:spcAft>
                      </a:pPr>
                      <a:r>
                        <a:rPr lang="en-US" sz="1100">
                          <a:effectLst/>
                        </a:rPr>
                        <a:t>Hospital ID</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 ID of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638190180"/>
                  </a:ext>
                </a:extLst>
              </a:tr>
              <a:tr h="223504">
                <a:tc>
                  <a:txBody>
                    <a:bodyPr/>
                    <a:lstStyle/>
                    <a:p>
                      <a:pPr marL="0" marR="0">
                        <a:spcBef>
                          <a:spcPts val="0"/>
                        </a:spcBef>
                        <a:spcAft>
                          <a:spcPts val="0"/>
                        </a:spcAft>
                      </a:pPr>
                      <a:r>
                        <a:rPr lang="en-US" sz="1100">
                          <a:effectLst/>
                        </a:rPr>
                        <a:t>Length of Stay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length of stay (in days)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108192168"/>
                  </a:ext>
                </a:extLst>
              </a:tr>
              <a:tr h="223504">
                <a:tc>
                  <a:txBody>
                    <a:bodyPr/>
                    <a:lstStyle/>
                    <a:p>
                      <a:pPr marL="0" marR="0">
                        <a:spcBef>
                          <a:spcPts val="0"/>
                        </a:spcBef>
                        <a:spcAft>
                          <a:spcPts val="0"/>
                        </a:spcAft>
                      </a:pPr>
                      <a:r>
                        <a:rPr lang="en-US" sz="1100">
                          <a:effectLst/>
                        </a:rPr>
                        <a:t>Age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age of patients (years)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458774472"/>
                  </a:ext>
                </a:extLst>
              </a:tr>
              <a:tr h="223504">
                <a:tc>
                  <a:txBody>
                    <a:bodyPr/>
                    <a:lstStyle/>
                    <a:p>
                      <a:pPr marL="0" marR="0">
                        <a:spcBef>
                          <a:spcPts val="0"/>
                        </a:spcBef>
                        <a:spcAft>
                          <a:spcPts val="0"/>
                        </a:spcAft>
                      </a:pPr>
                      <a:r>
                        <a:rPr lang="en-US" sz="1100">
                          <a:effectLst/>
                        </a:rPr>
                        <a:t>Infection risk</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estimated probability of hospital infection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87396388"/>
                  </a:ext>
                </a:extLst>
              </a:tr>
              <a:tr h="406977">
                <a:tc>
                  <a:txBody>
                    <a:bodyPr/>
                    <a:lstStyle/>
                    <a:p>
                      <a:pPr marL="0" marR="0">
                        <a:spcBef>
                          <a:spcPts val="0"/>
                        </a:spcBef>
                        <a:spcAft>
                          <a:spcPts val="0"/>
                        </a:spcAft>
                      </a:pPr>
                      <a:r>
                        <a:rPr lang="en-US" sz="1100">
                          <a:effectLst/>
                        </a:rPr>
                        <a:t>Routine culturing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infection times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95476268"/>
                  </a:ext>
                </a:extLst>
              </a:tr>
              <a:tr h="406977">
                <a:tc>
                  <a:txBody>
                    <a:bodyPr/>
                    <a:lstStyle/>
                    <a:p>
                      <a:pPr marL="0" marR="0">
                        <a:spcBef>
                          <a:spcPts val="0"/>
                        </a:spcBef>
                        <a:spcAft>
                          <a:spcPts val="0"/>
                        </a:spcAft>
                      </a:pPr>
                      <a:r>
                        <a:rPr lang="en-US" sz="1100">
                          <a:effectLst/>
                        </a:rPr>
                        <a:t>Routine chest X-ray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pneumonia time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96573369"/>
                  </a:ext>
                </a:extLst>
              </a:tr>
              <a:tr h="223504">
                <a:tc>
                  <a:txBody>
                    <a:bodyPr/>
                    <a:lstStyle/>
                    <a:p>
                      <a:pPr marL="0" marR="0">
                        <a:spcBef>
                          <a:spcPts val="0"/>
                        </a:spcBef>
                        <a:spcAft>
                          <a:spcPts val="0"/>
                        </a:spcAft>
                      </a:pPr>
                      <a:r>
                        <a:rPr lang="en-US" sz="1100">
                          <a:effectLst/>
                        </a:rPr>
                        <a:t>Number of beds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number of beds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365649818"/>
                  </a:ext>
                </a:extLst>
              </a:tr>
              <a:tr h="406977">
                <a:tc>
                  <a:txBody>
                    <a:bodyPr/>
                    <a:lstStyle/>
                    <a:p>
                      <a:pPr marL="0" marR="0">
                        <a:spcBef>
                          <a:spcPts val="0"/>
                        </a:spcBef>
                        <a:spcAft>
                          <a:spcPts val="0"/>
                        </a:spcAft>
                      </a:pPr>
                      <a:r>
                        <a:rPr lang="en-US" sz="1100">
                          <a:effectLst/>
                        </a:rPr>
                        <a:t>Medical School Affiliation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1=Yes, 2=No</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529961214"/>
                  </a:ext>
                </a:extLst>
              </a:tr>
              <a:tr h="223504">
                <a:tc>
                  <a:txBody>
                    <a:bodyPr/>
                    <a:lstStyle/>
                    <a:p>
                      <a:pPr marL="0" marR="0">
                        <a:spcBef>
                          <a:spcPts val="0"/>
                        </a:spcBef>
                        <a:spcAft>
                          <a:spcPts val="0"/>
                        </a:spcAft>
                      </a:pPr>
                      <a:r>
                        <a:rPr lang="en-US" sz="1100">
                          <a:effectLst/>
                        </a:rPr>
                        <a:t>Region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Geographic region: 1=NE, 2=NC,3=S, 4=W</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92742800"/>
                  </a:ext>
                </a:extLst>
              </a:tr>
              <a:tr h="223504">
                <a:tc>
                  <a:txBody>
                    <a:bodyPr/>
                    <a:lstStyle/>
                    <a:p>
                      <a:pPr marL="0" marR="0">
                        <a:spcBef>
                          <a:spcPts val="0"/>
                        </a:spcBef>
                        <a:spcAft>
                          <a:spcPts val="0"/>
                        </a:spcAft>
                      </a:pPr>
                      <a:r>
                        <a:rPr lang="en-US" sz="1100">
                          <a:effectLst/>
                        </a:rPr>
                        <a:t>Average Daily census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patients in hospital per day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06453948"/>
                  </a:ext>
                </a:extLst>
              </a:tr>
              <a:tr h="223504">
                <a:tc>
                  <a:txBody>
                    <a:bodyPr/>
                    <a:lstStyle/>
                    <a:p>
                      <a:pPr marL="0" marR="0">
                        <a:spcBef>
                          <a:spcPts val="0"/>
                        </a:spcBef>
                        <a:spcAft>
                          <a:spcPts val="0"/>
                        </a:spcAft>
                      </a:pPr>
                      <a:r>
                        <a:rPr lang="en-US" sz="1100">
                          <a:effectLst/>
                        </a:rPr>
                        <a:t>Number of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full time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607031506"/>
                  </a:ext>
                </a:extLst>
              </a:tr>
              <a:tr h="406977">
                <a:tc>
                  <a:txBody>
                    <a:bodyPr/>
                    <a:lstStyle/>
                    <a:p>
                      <a:pPr marL="0" marR="0">
                        <a:spcBef>
                          <a:spcPts val="0"/>
                        </a:spcBef>
                        <a:spcAft>
                          <a:spcPts val="0"/>
                        </a:spcAft>
                      </a:pPr>
                      <a:r>
                        <a:rPr lang="en-US" sz="1100">
                          <a:effectLst/>
                        </a:rPr>
                        <a:t>Available facilities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Percent of 35 potential facilities and services that are provided by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80764008"/>
                  </a:ext>
                </a:extLst>
              </a:tr>
            </a:tbl>
          </a:graphicData>
        </a:graphic>
      </p:graphicFrame>
    </p:spTree>
    <p:custDataLst>
      <p:tags r:id="rId1"/>
    </p:custDataLst>
    <p:extLst>
      <p:ext uri="{BB962C8B-B14F-4D97-AF65-F5344CB8AC3E}">
        <p14:creationId xmlns:p14="http://schemas.microsoft.com/office/powerpoint/2010/main" val="849524502"/>
      </p:ext>
    </p:extLst>
  </p:cSld>
  <p:clrMapOvr>
    <a:masterClrMapping/>
  </p:clrMapOvr>
  <mc:AlternateContent xmlns:mc="http://schemas.openxmlformats.org/markup-compatibility/2006" xmlns:p14="http://schemas.microsoft.com/office/powerpoint/2010/main">
    <mc:Choice Requires="p14">
      <p:transition spd="slow" p14:dur="2000" advTm="40513"/>
    </mc:Choice>
    <mc:Fallback xmlns="">
      <p:transition spd="slow" advTm="4051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pic>
        <p:nvPicPr>
          <p:cNvPr id="9" name="Picture 8">
            <a:extLst>
              <a:ext uri="{FF2B5EF4-FFF2-40B4-BE49-F238E27FC236}">
                <a16:creationId xmlns:a16="http://schemas.microsoft.com/office/drawing/2014/main" id="{B2B98893-38AC-4455-E84C-AE6FE2D2597D}"/>
              </a:ext>
            </a:extLst>
          </p:cNvPr>
          <p:cNvPicPr>
            <a:picLocks noChangeAspect="1"/>
          </p:cNvPicPr>
          <p:nvPr/>
        </p:nvPicPr>
        <p:blipFill>
          <a:blip r:embed="rId4"/>
          <a:srcRect/>
          <a:stretch/>
        </p:blipFill>
        <p:spPr>
          <a:xfrm>
            <a:off x="212810" y="4113799"/>
            <a:ext cx="3246464" cy="2003531"/>
          </a:xfrm>
          <a:prstGeom prst="rect">
            <a:avLst/>
          </a:prstGeom>
          <a:ln w="12700">
            <a:solidFill>
              <a:schemeClr val="tx1"/>
            </a:solidFill>
          </a:ln>
        </p:spPr>
      </p:pic>
      <p:pic>
        <p:nvPicPr>
          <p:cNvPr id="13" name="Picture 12">
            <a:extLst>
              <a:ext uri="{FF2B5EF4-FFF2-40B4-BE49-F238E27FC236}">
                <a16:creationId xmlns:a16="http://schemas.microsoft.com/office/drawing/2014/main" id="{E433FB81-46C8-0A67-0696-CFC02AF61E22}"/>
              </a:ext>
            </a:extLst>
          </p:cNvPr>
          <p:cNvPicPr>
            <a:picLocks noChangeAspect="1"/>
          </p:cNvPicPr>
          <p:nvPr/>
        </p:nvPicPr>
        <p:blipFill>
          <a:blip r:embed="rId5"/>
          <a:srcRect/>
          <a:stretch/>
        </p:blipFill>
        <p:spPr>
          <a:xfrm>
            <a:off x="3648215" y="4113799"/>
            <a:ext cx="3246464" cy="2003531"/>
          </a:xfrm>
          <a:prstGeom prst="rect">
            <a:avLst/>
          </a:prstGeom>
          <a:ln w="12700">
            <a:solidFill>
              <a:schemeClr val="tx1"/>
            </a:solidFill>
          </a:ln>
        </p:spPr>
      </p:pic>
      <p:pic>
        <p:nvPicPr>
          <p:cNvPr id="15" name="Picture 14">
            <a:extLst>
              <a:ext uri="{FF2B5EF4-FFF2-40B4-BE49-F238E27FC236}">
                <a16:creationId xmlns:a16="http://schemas.microsoft.com/office/drawing/2014/main" id="{EE720CE4-B64A-66B4-44B4-0684C4815D31}"/>
              </a:ext>
            </a:extLst>
          </p:cNvPr>
          <p:cNvPicPr>
            <a:picLocks noChangeAspect="1"/>
          </p:cNvPicPr>
          <p:nvPr/>
        </p:nvPicPr>
        <p:blipFill>
          <a:blip r:embed="rId6"/>
          <a:srcRect/>
          <a:stretch/>
        </p:blipFill>
        <p:spPr>
          <a:xfrm>
            <a:off x="212810" y="1893370"/>
            <a:ext cx="3246464" cy="2003531"/>
          </a:xfrm>
          <a:prstGeom prst="rect">
            <a:avLst/>
          </a:prstGeom>
          <a:ln w="12700">
            <a:solidFill>
              <a:schemeClr val="tx1"/>
            </a:solidFill>
          </a:ln>
        </p:spPr>
      </p:pic>
      <p:pic>
        <p:nvPicPr>
          <p:cNvPr id="17" name="Picture 16">
            <a:extLst>
              <a:ext uri="{FF2B5EF4-FFF2-40B4-BE49-F238E27FC236}">
                <a16:creationId xmlns:a16="http://schemas.microsoft.com/office/drawing/2014/main" id="{FDAE5EB8-BFE4-0244-7793-919B952B83AF}"/>
              </a:ext>
            </a:extLst>
          </p:cNvPr>
          <p:cNvPicPr>
            <a:picLocks noChangeAspect="1"/>
          </p:cNvPicPr>
          <p:nvPr/>
        </p:nvPicPr>
        <p:blipFill>
          <a:blip r:embed="rId7"/>
          <a:srcRect/>
          <a:stretch/>
        </p:blipFill>
        <p:spPr>
          <a:xfrm>
            <a:off x="3648215" y="1893370"/>
            <a:ext cx="3246464" cy="2003531"/>
          </a:xfrm>
          <a:prstGeom prst="rect">
            <a:avLst/>
          </a:prstGeom>
          <a:ln w="12700">
            <a:solidFill>
              <a:schemeClr val="tx1"/>
            </a:solidFill>
          </a:ln>
        </p:spPr>
      </p:pic>
      <p:graphicFrame>
        <p:nvGraphicFramePr>
          <p:cNvPr id="5" name="TextBox 4">
            <a:extLst>
              <a:ext uri="{FF2B5EF4-FFF2-40B4-BE49-F238E27FC236}">
                <a16:creationId xmlns:a16="http://schemas.microsoft.com/office/drawing/2014/main" id="{7289A82B-C311-DB4E-4E4A-591DEF27B307}"/>
              </a:ext>
            </a:extLst>
          </p:cNvPr>
          <p:cNvGraphicFramePr/>
          <p:nvPr>
            <p:extLst>
              <p:ext uri="{D42A27DB-BD31-4B8C-83A1-F6EECF244321}">
                <p14:modId xmlns:p14="http://schemas.microsoft.com/office/powerpoint/2010/main" val="3970555683"/>
              </p:ext>
            </p:extLst>
          </p:nvPr>
        </p:nvGraphicFramePr>
        <p:xfrm>
          <a:off x="7160428" y="1911081"/>
          <a:ext cx="4587387" cy="4555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extLst>
      <p:ext uri="{BB962C8B-B14F-4D97-AF65-F5344CB8AC3E}">
        <p14:creationId xmlns:p14="http://schemas.microsoft.com/office/powerpoint/2010/main" val="745381525"/>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Model 4 – Parametric Survival Model: AFT Model</a:t>
            </a:r>
          </a:p>
        </p:txBody>
      </p:sp>
      <p:sp>
        <p:nvSpPr>
          <p:cNvPr id="4" name="Content Placeholder 2">
            <a:extLst>
              <a:ext uri="{FF2B5EF4-FFF2-40B4-BE49-F238E27FC236}">
                <a16:creationId xmlns:a16="http://schemas.microsoft.com/office/drawing/2014/main" id="{A8A83CE9-ED1B-15B9-730F-6C5A80DBBE5C}"/>
              </a:ext>
            </a:extLst>
          </p:cNvPr>
          <p:cNvSpPr txBox="1">
            <a:spLocks/>
          </p:cNvSpPr>
          <p:nvPr/>
        </p:nvSpPr>
        <p:spPr>
          <a:xfrm>
            <a:off x="2831730" y="1588588"/>
            <a:ext cx="6425684" cy="1920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Validation Technique</a:t>
            </a:r>
          </a:p>
          <a:p>
            <a:pPr marL="0" indent="0" algn="ctr">
              <a:buNone/>
            </a:pPr>
            <a:r>
              <a:rPr lang="en-US" sz="1800" dirty="0"/>
              <a:t>Nested Cross-Validation with 500 Bootstrap Resamples</a:t>
            </a:r>
          </a:p>
          <a:p>
            <a:pPr lvl="1"/>
            <a:r>
              <a:rPr lang="en-US" sz="1050" dirty="0"/>
              <a:t>An outer loops splits our data into training and testing sets to evaluate our final model</a:t>
            </a:r>
          </a:p>
          <a:p>
            <a:pPr lvl="1"/>
            <a:r>
              <a:rPr lang="en-US" sz="1050" dirty="0"/>
              <a:t>An inner loop then further splits the training data for hyper-parameter tuning</a:t>
            </a:r>
          </a:p>
          <a:p>
            <a:pPr lvl="1"/>
            <a:r>
              <a:rPr lang="en-US" sz="1050" dirty="0"/>
              <a:t>For this model, the parameters being tuned were the distribution selection between Weibull, Log-Normal, and Log-Logistic</a:t>
            </a:r>
          </a:p>
        </p:txBody>
      </p:sp>
      <p:graphicFrame>
        <p:nvGraphicFramePr>
          <p:cNvPr id="6" name="Table 5">
            <a:extLst>
              <a:ext uri="{FF2B5EF4-FFF2-40B4-BE49-F238E27FC236}">
                <a16:creationId xmlns:a16="http://schemas.microsoft.com/office/drawing/2014/main" id="{E9E446B0-2957-1370-A765-2B08F2B6484C}"/>
              </a:ext>
            </a:extLst>
          </p:cNvPr>
          <p:cNvGraphicFramePr>
            <a:graphicFrameLocks noGrp="1"/>
          </p:cNvGraphicFramePr>
          <p:nvPr>
            <p:extLst>
              <p:ext uri="{D42A27DB-BD31-4B8C-83A1-F6EECF244321}">
                <p14:modId xmlns:p14="http://schemas.microsoft.com/office/powerpoint/2010/main" val="3105998537"/>
              </p:ext>
            </p:extLst>
          </p:nvPr>
        </p:nvGraphicFramePr>
        <p:xfrm>
          <a:off x="2551814" y="3657601"/>
          <a:ext cx="7142968" cy="2615610"/>
        </p:xfrm>
        <a:graphic>
          <a:graphicData uri="http://schemas.openxmlformats.org/drawingml/2006/table">
            <a:tbl>
              <a:tblPr firstRow="1" firstCol="1" bandRow="1">
                <a:tableStyleId>{B301B821-A1FF-4177-AEE7-76D212191A09}</a:tableStyleId>
              </a:tblPr>
              <a:tblGrid>
                <a:gridCol w="1785742">
                  <a:extLst>
                    <a:ext uri="{9D8B030D-6E8A-4147-A177-3AD203B41FA5}">
                      <a16:colId xmlns:a16="http://schemas.microsoft.com/office/drawing/2014/main" val="3820516640"/>
                    </a:ext>
                  </a:extLst>
                </a:gridCol>
                <a:gridCol w="1785742">
                  <a:extLst>
                    <a:ext uri="{9D8B030D-6E8A-4147-A177-3AD203B41FA5}">
                      <a16:colId xmlns:a16="http://schemas.microsoft.com/office/drawing/2014/main" val="2262188005"/>
                    </a:ext>
                  </a:extLst>
                </a:gridCol>
                <a:gridCol w="1785742">
                  <a:extLst>
                    <a:ext uri="{9D8B030D-6E8A-4147-A177-3AD203B41FA5}">
                      <a16:colId xmlns:a16="http://schemas.microsoft.com/office/drawing/2014/main" val="3492870581"/>
                    </a:ext>
                  </a:extLst>
                </a:gridCol>
                <a:gridCol w="1785742">
                  <a:extLst>
                    <a:ext uri="{9D8B030D-6E8A-4147-A177-3AD203B41FA5}">
                      <a16:colId xmlns:a16="http://schemas.microsoft.com/office/drawing/2014/main" val="842788788"/>
                    </a:ext>
                  </a:extLst>
                </a:gridCol>
              </a:tblGrid>
              <a:tr h="523122">
                <a:tc>
                  <a:txBody>
                    <a:bodyPr/>
                    <a:lstStyle/>
                    <a:p>
                      <a:pPr marL="0" indent="0" algn="ctr">
                        <a:buNone/>
                      </a:pPr>
                      <a:r>
                        <a:rPr lang="en-US" sz="1100" dirty="0"/>
                        <a:t>Nested Bootstrap CV-Models</a:t>
                      </a:r>
                    </a:p>
                  </a:txBody>
                  <a:tcPr marL="68751" marR="68751" marT="0" marB="0" anchor="ctr"/>
                </a:tc>
                <a:tc>
                  <a:txBody>
                    <a:bodyPr/>
                    <a:lstStyle/>
                    <a:p>
                      <a:pPr marL="0" indent="0" algn="ctr">
                        <a:buNone/>
                      </a:pPr>
                      <a:r>
                        <a:rPr lang="en-US" sz="1100" dirty="0"/>
                        <a:t>Weibull (#355)</a:t>
                      </a:r>
                    </a:p>
                  </a:txBody>
                  <a:tcPr marL="68751" marR="68751" marT="0" marB="0" anchor="ctr"/>
                </a:tc>
                <a:tc>
                  <a:txBody>
                    <a:bodyPr/>
                    <a:lstStyle/>
                    <a:p>
                      <a:pPr marL="0" indent="0" algn="ctr">
                        <a:buNone/>
                      </a:pPr>
                      <a:r>
                        <a:rPr lang="en-US" sz="1100" dirty="0"/>
                        <a:t>Log-Normal (#111)</a:t>
                      </a:r>
                    </a:p>
                  </a:txBody>
                  <a:tcPr marL="68751" marR="68751" marT="0" marB="0" anchor="ctr"/>
                </a:tc>
                <a:tc>
                  <a:txBody>
                    <a:bodyPr/>
                    <a:lstStyle/>
                    <a:p>
                      <a:pPr marL="0" indent="0" algn="ctr">
                        <a:buNone/>
                      </a:pPr>
                      <a:r>
                        <a:rPr lang="en-US" sz="1100" dirty="0"/>
                        <a:t>Log-Logistic (#236)</a:t>
                      </a:r>
                    </a:p>
                  </a:txBody>
                  <a:tcPr marL="68751" marR="68751" marT="0" marB="0" anchor="ctr"/>
                </a:tc>
                <a:extLst>
                  <a:ext uri="{0D108BD9-81ED-4DB2-BD59-A6C34878D82A}">
                    <a16:rowId xmlns:a16="http://schemas.microsoft.com/office/drawing/2014/main" val="1518443839"/>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RMSE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1.180</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0.736</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0.763</a:t>
                      </a:r>
                    </a:p>
                  </a:txBody>
                  <a:tcPr marL="68751" marR="68751" marT="0" marB="0" anchor="ctr"/>
                </a:tc>
                <a:extLst>
                  <a:ext uri="{0D108BD9-81ED-4DB2-BD59-A6C34878D82A}">
                    <a16:rowId xmlns:a16="http://schemas.microsoft.com/office/drawing/2014/main" val="1638190180"/>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AIC</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195.645</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326.388</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329.520</a:t>
                      </a:r>
                    </a:p>
                  </a:txBody>
                  <a:tcPr marL="68751" marR="68751" marT="0" marB="0" anchor="ctr"/>
                </a:tc>
                <a:extLst>
                  <a:ext uri="{0D108BD9-81ED-4DB2-BD59-A6C34878D82A}">
                    <a16:rowId xmlns:a16="http://schemas.microsoft.com/office/drawing/2014/main" val="3108192168"/>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Concordance</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0.745</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0.824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0.848</a:t>
                      </a:r>
                    </a:p>
                  </a:txBody>
                  <a:tcPr marL="68751" marR="68751" marT="0" marB="0" anchor="ctr">
                    <a:solidFill>
                      <a:schemeClr val="accent6">
                        <a:lumMod val="60000"/>
                        <a:lumOff val="40000"/>
                      </a:schemeClr>
                    </a:solidFill>
                  </a:tcPr>
                </a:tc>
                <a:extLst>
                  <a:ext uri="{0D108BD9-81ED-4DB2-BD59-A6C34878D82A}">
                    <a16:rowId xmlns:a16="http://schemas.microsoft.com/office/drawing/2014/main" val="1458774472"/>
                  </a:ext>
                </a:extLst>
              </a:tr>
              <a:tr h="523122">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Log-Likelihood</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-82.822</a:t>
                      </a:r>
                    </a:p>
                  </a:txBody>
                  <a:tcPr marL="68751" marR="68751" marT="0" marB="0" anchor="ctr">
                    <a:solidFill>
                      <a:schemeClr val="accent6">
                        <a:lumMod val="60000"/>
                        <a:lumOff val="40000"/>
                      </a:schemeClr>
                    </a:solidFill>
                  </a:tcP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-148.194</a:t>
                      </a:r>
                    </a:p>
                  </a:txBody>
                  <a:tcPr marL="68751" marR="68751" marT="0" marB="0" anchor="ctr"/>
                </a:tc>
                <a:tc>
                  <a:txBody>
                    <a:bodyPr/>
                    <a:lstStyle/>
                    <a:p>
                      <a:pPr marL="0" marR="0" algn="ctr">
                        <a:spcBef>
                          <a:spcPts val="0"/>
                        </a:spcBef>
                        <a:spcAft>
                          <a:spcPts val="0"/>
                        </a:spcAft>
                      </a:pPr>
                      <a:r>
                        <a:rPr lang="en-US" sz="1050" dirty="0">
                          <a:effectLst/>
                          <a:latin typeface="Calibri" panose="020F0502020204030204" pitchFamily="34" charset="0"/>
                          <a:ea typeface="Calibri" panose="020F0502020204030204" pitchFamily="34" charset="0"/>
                          <a:cs typeface="Latha" panose="020B0604020202020204" pitchFamily="34" charset="0"/>
                        </a:rPr>
                        <a:t>-149.760</a:t>
                      </a:r>
                    </a:p>
                  </a:txBody>
                  <a:tcPr marL="68751" marR="68751" marT="0" marB="0" anchor="ctr"/>
                </a:tc>
                <a:extLst>
                  <a:ext uri="{0D108BD9-81ED-4DB2-BD59-A6C34878D82A}">
                    <a16:rowId xmlns:a16="http://schemas.microsoft.com/office/drawing/2014/main" val="3287396388"/>
                  </a:ext>
                </a:extLst>
              </a:tr>
            </a:tbl>
          </a:graphicData>
        </a:graphic>
      </p:graphicFrame>
    </p:spTree>
    <p:custDataLst>
      <p:tags r:id="rId1"/>
    </p:custDataLst>
    <p:extLst>
      <p:ext uri="{BB962C8B-B14F-4D97-AF65-F5344CB8AC3E}">
        <p14:creationId xmlns:p14="http://schemas.microsoft.com/office/powerpoint/2010/main" val="298756780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2FB37-DA34-2308-A311-65DC44A48A55}"/>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DA2C983-AFC4-0A78-F4AB-2B9B5F152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F0ABE1-7E14-CE0D-6F19-0B7D3DF98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2069981-2F45-5D5B-3671-6F2C3C314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10437B4E-5208-8425-6128-3A52F4065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078B4053-0BB7-4985-CD6D-41CA0867C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9B1BD3D-7EA8-EDE6-ED20-F1B06844F44A}"/>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Comparison of Models &amp; Recommendation</a:t>
            </a:r>
          </a:p>
        </p:txBody>
      </p:sp>
      <p:graphicFrame>
        <p:nvGraphicFramePr>
          <p:cNvPr id="3" name="Table 2">
            <a:extLst>
              <a:ext uri="{FF2B5EF4-FFF2-40B4-BE49-F238E27FC236}">
                <a16:creationId xmlns:a16="http://schemas.microsoft.com/office/drawing/2014/main" id="{3A929BFC-C8B1-628A-AFA8-7009588E5767}"/>
              </a:ext>
            </a:extLst>
          </p:cNvPr>
          <p:cNvGraphicFramePr>
            <a:graphicFrameLocks noGrp="1"/>
          </p:cNvGraphicFramePr>
          <p:nvPr>
            <p:extLst>
              <p:ext uri="{D42A27DB-BD31-4B8C-83A1-F6EECF244321}">
                <p14:modId xmlns:p14="http://schemas.microsoft.com/office/powerpoint/2010/main" val="61416022"/>
              </p:ext>
            </p:extLst>
          </p:nvPr>
        </p:nvGraphicFramePr>
        <p:xfrm>
          <a:off x="6479752" y="4508507"/>
          <a:ext cx="5405336" cy="1984445"/>
        </p:xfrm>
        <a:graphic>
          <a:graphicData uri="http://schemas.openxmlformats.org/drawingml/2006/table">
            <a:tbl>
              <a:tblPr firstRow="1" firstCol="1" bandRow="1">
                <a:tableStyleId>{5C22544A-7EE6-4342-B048-85BDC9FD1C3A}</a:tableStyleId>
              </a:tblPr>
              <a:tblGrid>
                <a:gridCol w="1351334">
                  <a:extLst>
                    <a:ext uri="{9D8B030D-6E8A-4147-A177-3AD203B41FA5}">
                      <a16:colId xmlns:a16="http://schemas.microsoft.com/office/drawing/2014/main" val="3820516640"/>
                    </a:ext>
                  </a:extLst>
                </a:gridCol>
                <a:gridCol w="1351334">
                  <a:extLst>
                    <a:ext uri="{9D8B030D-6E8A-4147-A177-3AD203B41FA5}">
                      <a16:colId xmlns:a16="http://schemas.microsoft.com/office/drawing/2014/main" val="2262188005"/>
                    </a:ext>
                  </a:extLst>
                </a:gridCol>
                <a:gridCol w="1351334">
                  <a:extLst>
                    <a:ext uri="{9D8B030D-6E8A-4147-A177-3AD203B41FA5}">
                      <a16:colId xmlns:a16="http://schemas.microsoft.com/office/drawing/2014/main" val="3492870581"/>
                    </a:ext>
                  </a:extLst>
                </a:gridCol>
                <a:gridCol w="1351334">
                  <a:extLst>
                    <a:ext uri="{9D8B030D-6E8A-4147-A177-3AD203B41FA5}">
                      <a16:colId xmlns:a16="http://schemas.microsoft.com/office/drawing/2014/main" val="842788788"/>
                    </a:ext>
                  </a:extLst>
                </a:gridCol>
              </a:tblGrid>
              <a:tr h="396889">
                <a:tc>
                  <a:txBody>
                    <a:bodyPr/>
                    <a:lstStyle/>
                    <a:p>
                      <a:pPr marL="0" indent="0" algn="ctr">
                        <a:buNone/>
                      </a:pPr>
                      <a:r>
                        <a:rPr lang="en-US" sz="1100" dirty="0"/>
                        <a:t>Nested Bootstrap CV-Models</a:t>
                      </a:r>
                    </a:p>
                  </a:txBody>
                  <a:tcPr marL="68751" marR="68751" marT="0" marB="0" anchor="ctr"/>
                </a:tc>
                <a:tc>
                  <a:txBody>
                    <a:bodyPr/>
                    <a:lstStyle/>
                    <a:p>
                      <a:pPr marL="0" indent="0" algn="ctr">
                        <a:buNone/>
                      </a:pPr>
                      <a:r>
                        <a:rPr lang="en-US" sz="1100" dirty="0"/>
                        <a:t>Weibull (#355)</a:t>
                      </a:r>
                    </a:p>
                  </a:txBody>
                  <a:tcPr marL="68751" marR="68751" marT="0" marB="0" anchor="ctr"/>
                </a:tc>
                <a:tc>
                  <a:txBody>
                    <a:bodyPr/>
                    <a:lstStyle/>
                    <a:p>
                      <a:pPr marL="0" indent="0" algn="ctr">
                        <a:buNone/>
                      </a:pPr>
                      <a:r>
                        <a:rPr lang="en-US" sz="1100" dirty="0"/>
                        <a:t>Log-Normal (#111)</a:t>
                      </a:r>
                    </a:p>
                  </a:txBody>
                  <a:tcPr marL="68751" marR="68751" marT="0" marB="0" anchor="ctr"/>
                </a:tc>
                <a:tc>
                  <a:txBody>
                    <a:bodyPr/>
                    <a:lstStyle/>
                    <a:p>
                      <a:pPr marL="0" indent="0" algn="ctr">
                        <a:buNone/>
                      </a:pPr>
                      <a:r>
                        <a:rPr lang="en-US" sz="1100" dirty="0"/>
                        <a:t>Log-Logistic (#236)</a:t>
                      </a:r>
                    </a:p>
                  </a:txBody>
                  <a:tcPr marL="68751" marR="68751" marT="0" marB="0" anchor="ctr"/>
                </a:tc>
                <a:extLst>
                  <a:ext uri="{0D108BD9-81ED-4DB2-BD59-A6C34878D82A}">
                    <a16:rowId xmlns:a16="http://schemas.microsoft.com/office/drawing/2014/main" val="1518443839"/>
                  </a:ext>
                </a:extLst>
              </a:tr>
              <a:tr h="396889">
                <a:tc>
                  <a:txBody>
                    <a:bodyPr/>
                    <a:lstStyle/>
                    <a:p>
                      <a:pPr marL="0" marR="0" algn="ctr">
                        <a:spcBef>
                          <a:spcPts val="0"/>
                        </a:spcBef>
                        <a:spcAft>
                          <a:spcPts val="0"/>
                        </a:spcAft>
                      </a:pPr>
                      <a:r>
                        <a:rPr lang="en-US" sz="1050" dirty="0">
                          <a:effectLst/>
                        </a:rPr>
                        <a:t>RMSE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1.180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0.736</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0.763</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396889">
                <a:tc>
                  <a:txBody>
                    <a:bodyPr/>
                    <a:lstStyle/>
                    <a:p>
                      <a:pPr marL="0" marR="0" algn="ctr">
                        <a:spcBef>
                          <a:spcPts val="0"/>
                        </a:spcBef>
                        <a:spcAft>
                          <a:spcPts val="0"/>
                        </a:spcAft>
                      </a:pPr>
                      <a:r>
                        <a:rPr lang="en-US" sz="1050" dirty="0">
                          <a:effectLst/>
                        </a:rPr>
                        <a:t>AIC</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195.645</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326.388</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329.520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396889">
                <a:tc>
                  <a:txBody>
                    <a:bodyPr/>
                    <a:lstStyle/>
                    <a:p>
                      <a:pPr marL="0" marR="0" algn="ctr">
                        <a:spcBef>
                          <a:spcPts val="0"/>
                        </a:spcBef>
                        <a:spcAft>
                          <a:spcPts val="0"/>
                        </a:spcAft>
                      </a:pPr>
                      <a:r>
                        <a:rPr lang="en-US" sz="1050" dirty="0">
                          <a:effectLst/>
                        </a:rPr>
                        <a:t>Concordance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0.745</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0.824</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0.848</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r h="396889">
                <a:tc>
                  <a:txBody>
                    <a:bodyPr/>
                    <a:lstStyle/>
                    <a:p>
                      <a:pPr marL="0" marR="0" algn="ctr">
                        <a:spcBef>
                          <a:spcPts val="0"/>
                        </a:spcBef>
                        <a:spcAft>
                          <a:spcPts val="0"/>
                        </a:spcAft>
                      </a:pPr>
                      <a:r>
                        <a:rPr lang="en-US" sz="1050" dirty="0">
                          <a:effectLst/>
                        </a:rPr>
                        <a:t>Log-Likelihood</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-82.822</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-148.194</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50" dirty="0">
                          <a:effectLst/>
                        </a:rPr>
                        <a:t>-149.760</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87396388"/>
                  </a:ext>
                </a:extLst>
              </a:tr>
            </a:tbl>
          </a:graphicData>
        </a:graphic>
      </p:graphicFrame>
      <p:graphicFrame>
        <p:nvGraphicFramePr>
          <p:cNvPr id="4" name="Table 3">
            <a:extLst>
              <a:ext uri="{FF2B5EF4-FFF2-40B4-BE49-F238E27FC236}">
                <a16:creationId xmlns:a16="http://schemas.microsoft.com/office/drawing/2014/main" id="{F6663E19-EF13-AB90-8FCF-B287A24F25C6}"/>
              </a:ext>
            </a:extLst>
          </p:cNvPr>
          <p:cNvGraphicFramePr>
            <a:graphicFrameLocks noGrp="1"/>
          </p:cNvGraphicFramePr>
          <p:nvPr>
            <p:extLst>
              <p:ext uri="{D42A27DB-BD31-4B8C-83A1-F6EECF244321}">
                <p14:modId xmlns:p14="http://schemas.microsoft.com/office/powerpoint/2010/main" val="2794225565"/>
              </p:ext>
            </p:extLst>
          </p:nvPr>
        </p:nvGraphicFramePr>
        <p:xfrm>
          <a:off x="132415" y="4508204"/>
          <a:ext cx="6140796" cy="1967311"/>
        </p:xfrm>
        <a:graphic>
          <a:graphicData uri="http://schemas.openxmlformats.org/drawingml/2006/table">
            <a:tbl>
              <a:tblPr firstRow="1" firstCol="1" bandRow="1">
                <a:tableStyleId>{5C22544A-7EE6-4342-B048-85BDC9FD1C3A}</a:tableStyleId>
              </a:tblPr>
              <a:tblGrid>
                <a:gridCol w="1023466">
                  <a:extLst>
                    <a:ext uri="{9D8B030D-6E8A-4147-A177-3AD203B41FA5}">
                      <a16:colId xmlns:a16="http://schemas.microsoft.com/office/drawing/2014/main" val="3820516640"/>
                    </a:ext>
                  </a:extLst>
                </a:gridCol>
                <a:gridCol w="1023466">
                  <a:extLst>
                    <a:ext uri="{9D8B030D-6E8A-4147-A177-3AD203B41FA5}">
                      <a16:colId xmlns:a16="http://schemas.microsoft.com/office/drawing/2014/main" val="2262188005"/>
                    </a:ext>
                  </a:extLst>
                </a:gridCol>
                <a:gridCol w="1023466">
                  <a:extLst>
                    <a:ext uri="{9D8B030D-6E8A-4147-A177-3AD203B41FA5}">
                      <a16:colId xmlns:a16="http://schemas.microsoft.com/office/drawing/2014/main" val="3492870581"/>
                    </a:ext>
                  </a:extLst>
                </a:gridCol>
                <a:gridCol w="1023466">
                  <a:extLst>
                    <a:ext uri="{9D8B030D-6E8A-4147-A177-3AD203B41FA5}">
                      <a16:colId xmlns:a16="http://schemas.microsoft.com/office/drawing/2014/main" val="842788788"/>
                    </a:ext>
                  </a:extLst>
                </a:gridCol>
                <a:gridCol w="1023466">
                  <a:extLst>
                    <a:ext uri="{9D8B030D-6E8A-4147-A177-3AD203B41FA5}">
                      <a16:colId xmlns:a16="http://schemas.microsoft.com/office/drawing/2014/main" val="2442723126"/>
                    </a:ext>
                  </a:extLst>
                </a:gridCol>
                <a:gridCol w="1023466">
                  <a:extLst>
                    <a:ext uri="{9D8B030D-6E8A-4147-A177-3AD203B41FA5}">
                      <a16:colId xmlns:a16="http://schemas.microsoft.com/office/drawing/2014/main" val="3602162055"/>
                    </a:ext>
                  </a:extLst>
                </a:gridCol>
              </a:tblGrid>
              <a:tr h="508501">
                <a:tc>
                  <a:txBody>
                    <a:bodyPr/>
                    <a:lstStyle/>
                    <a:p>
                      <a:pPr marL="0" indent="0" algn="ctr">
                        <a:buNone/>
                      </a:pPr>
                      <a:r>
                        <a:rPr lang="en-US" sz="1000" dirty="0"/>
                        <a:t>Random Forest CV-Models</a:t>
                      </a:r>
                    </a:p>
                  </a:txBody>
                  <a:tcPr marL="68751" marR="68751" marT="0" marB="0" anchor="ctr"/>
                </a:tc>
                <a:tc>
                  <a:txBody>
                    <a:bodyPr/>
                    <a:lstStyle/>
                    <a:p>
                      <a:pPr marL="0" indent="0" algn="ctr">
                        <a:buNone/>
                      </a:pPr>
                      <a:r>
                        <a:rPr lang="en-US" sz="1000" dirty="0"/>
                        <a:t>5-Fold Cross Validation</a:t>
                      </a:r>
                    </a:p>
                  </a:txBody>
                  <a:tcPr marL="68751" marR="68751" marT="0" marB="0" anchor="ctr"/>
                </a:tc>
                <a:tc>
                  <a:txBody>
                    <a:bodyPr/>
                    <a:lstStyle/>
                    <a:p>
                      <a:pPr marL="0" indent="0" algn="ctr">
                        <a:buNone/>
                      </a:pPr>
                      <a:r>
                        <a:rPr lang="en-US" sz="1000" dirty="0"/>
                        <a:t>10-Fold Cross Validation</a:t>
                      </a:r>
                    </a:p>
                  </a:txBody>
                  <a:tcPr marL="68751" marR="68751" marT="0" marB="0" anchor="ctr"/>
                </a:tc>
                <a:tc>
                  <a:txBody>
                    <a:bodyPr/>
                    <a:lstStyle/>
                    <a:p>
                      <a:pPr marL="0" indent="0" algn="ctr">
                        <a:buNone/>
                      </a:pPr>
                      <a:r>
                        <a:rPr lang="en-US" sz="1000" dirty="0"/>
                        <a:t>Leave-One-Out Cross-Validation</a:t>
                      </a:r>
                    </a:p>
                  </a:txBody>
                  <a:tcPr marL="68751" marR="68751" marT="0" marB="0" anchor="ctr"/>
                </a:tc>
                <a:tc>
                  <a:txBody>
                    <a:bodyPr/>
                    <a:lstStyle/>
                    <a:p>
                      <a:pPr marL="0" indent="0" algn="ctr">
                        <a:buNone/>
                      </a:pPr>
                      <a:r>
                        <a:rPr lang="en-US" sz="1000" dirty="0"/>
                        <a:t>Repeated 5-Fold Cross-Validation (3x)</a:t>
                      </a:r>
                    </a:p>
                  </a:txBody>
                  <a:tcPr marL="68751" marR="68751" marT="0" marB="0" anchor="ctr"/>
                </a:tc>
                <a:tc>
                  <a:txBody>
                    <a:bodyPr/>
                    <a:lstStyle/>
                    <a:p>
                      <a:pPr marL="0" indent="0" algn="ctr">
                        <a:buNone/>
                      </a:pPr>
                      <a:r>
                        <a:rPr lang="en-US" sz="1000" dirty="0"/>
                        <a:t>Bootstrap </a:t>
                      </a:r>
                    </a:p>
                    <a:p>
                      <a:pPr marL="0" indent="0" algn="ctr">
                        <a:buNone/>
                      </a:pPr>
                      <a:r>
                        <a:rPr lang="en-US" sz="1000" dirty="0"/>
                        <a:t>25 Resamples</a:t>
                      </a:r>
                    </a:p>
                  </a:txBody>
                  <a:tcPr marL="68751" marR="68751" marT="0" marB="0" anchor="ctr"/>
                </a:tc>
                <a:extLst>
                  <a:ext uri="{0D108BD9-81ED-4DB2-BD59-A6C34878D82A}">
                    <a16:rowId xmlns:a16="http://schemas.microsoft.com/office/drawing/2014/main" val="1518443839"/>
                  </a:ext>
                </a:extLst>
              </a:tr>
              <a:tr h="486270">
                <a:tc>
                  <a:txBody>
                    <a:bodyPr/>
                    <a:lstStyle/>
                    <a:p>
                      <a:pPr marL="0" marR="0" algn="ctr">
                        <a:spcBef>
                          <a:spcPts val="0"/>
                        </a:spcBef>
                        <a:spcAft>
                          <a:spcPts val="0"/>
                        </a:spcAft>
                      </a:pPr>
                      <a:r>
                        <a:rPr lang="en-US" sz="1000" dirty="0">
                          <a:effectLst/>
                        </a:rPr>
                        <a:t>RMSE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1.439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1.353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1.445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1.401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1.499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486270">
                <a:tc>
                  <a:txBody>
                    <a:bodyPr/>
                    <a:lstStyle/>
                    <a:p>
                      <a:pPr marL="0" marR="0" algn="ctr">
                        <a:spcBef>
                          <a:spcPts val="0"/>
                        </a:spcBef>
                        <a:spcAft>
                          <a:spcPts val="0"/>
                        </a:spcAft>
                      </a:pPr>
                      <a:r>
                        <a:rPr lang="en-US" sz="1000" dirty="0">
                          <a:effectLst/>
                        </a:rPr>
                        <a:t>MAE</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1.021</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1.013</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1.046</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486270">
                <a:tc>
                  <a:txBody>
                    <a:bodyPr/>
                    <a:lstStyle/>
                    <a:p>
                      <a:pPr marL="0" marR="0" algn="ctr">
                        <a:spcBef>
                          <a:spcPts val="0"/>
                        </a:spcBef>
                        <a:spcAft>
                          <a:spcPts val="0"/>
                        </a:spcAft>
                      </a:pPr>
                      <a:r>
                        <a:rPr lang="en-US" sz="1000" dirty="0">
                          <a:effectLst/>
                        </a:rPr>
                        <a:t>R</a:t>
                      </a:r>
                      <a:r>
                        <a:rPr lang="en-US" sz="1000" baseline="30000" dirty="0">
                          <a:effectLst/>
                        </a:rPr>
                        <a:t>2</a:t>
                      </a:r>
                      <a:endParaRPr lang="en-US" sz="100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0.389</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0.524</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0.435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0.470</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r>
                        <a:rPr lang="en-US" sz="1000" dirty="0">
                          <a:effectLst/>
                        </a:rPr>
                        <a:t>0.475</a:t>
                      </a:r>
                      <a:endParaRPr lang="en-US" sz="1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bl>
          </a:graphicData>
        </a:graphic>
      </p:graphicFrame>
      <p:graphicFrame>
        <p:nvGraphicFramePr>
          <p:cNvPr id="6" name="Table 5">
            <a:extLst>
              <a:ext uri="{FF2B5EF4-FFF2-40B4-BE49-F238E27FC236}">
                <a16:creationId xmlns:a16="http://schemas.microsoft.com/office/drawing/2014/main" id="{5AD17293-E595-7263-378A-414CEB1E880D}"/>
              </a:ext>
            </a:extLst>
          </p:cNvPr>
          <p:cNvGraphicFramePr>
            <a:graphicFrameLocks noGrp="1"/>
          </p:cNvGraphicFramePr>
          <p:nvPr>
            <p:extLst>
              <p:ext uri="{D42A27DB-BD31-4B8C-83A1-F6EECF244321}">
                <p14:modId xmlns:p14="http://schemas.microsoft.com/office/powerpoint/2010/main" val="2292561565"/>
              </p:ext>
            </p:extLst>
          </p:nvPr>
        </p:nvGraphicFramePr>
        <p:xfrm>
          <a:off x="3024169" y="2151623"/>
          <a:ext cx="6360836" cy="1984445"/>
        </p:xfrm>
        <a:graphic>
          <a:graphicData uri="http://schemas.openxmlformats.org/drawingml/2006/table">
            <a:tbl>
              <a:tblPr firstRow="1" firstCol="1" bandRow="1">
                <a:tableStyleId>{5C22544A-7EE6-4342-B048-85BDC9FD1C3A}</a:tableStyleId>
              </a:tblPr>
              <a:tblGrid>
                <a:gridCol w="1590209">
                  <a:extLst>
                    <a:ext uri="{9D8B030D-6E8A-4147-A177-3AD203B41FA5}">
                      <a16:colId xmlns:a16="http://schemas.microsoft.com/office/drawing/2014/main" val="3820516640"/>
                    </a:ext>
                  </a:extLst>
                </a:gridCol>
                <a:gridCol w="1590209">
                  <a:extLst>
                    <a:ext uri="{9D8B030D-6E8A-4147-A177-3AD203B41FA5}">
                      <a16:colId xmlns:a16="http://schemas.microsoft.com/office/drawing/2014/main" val="2262188005"/>
                    </a:ext>
                  </a:extLst>
                </a:gridCol>
                <a:gridCol w="1590209">
                  <a:extLst>
                    <a:ext uri="{9D8B030D-6E8A-4147-A177-3AD203B41FA5}">
                      <a16:colId xmlns:a16="http://schemas.microsoft.com/office/drawing/2014/main" val="3492870581"/>
                    </a:ext>
                  </a:extLst>
                </a:gridCol>
                <a:gridCol w="1590209">
                  <a:extLst>
                    <a:ext uri="{9D8B030D-6E8A-4147-A177-3AD203B41FA5}">
                      <a16:colId xmlns:a16="http://schemas.microsoft.com/office/drawing/2014/main" val="842788788"/>
                    </a:ext>
                  </a:extLst>
                </a:gridCol>
              </a:tblGrid>
              <a:tr h="396889">
                <a:tc>
                  <a:txBody>
                    <a:bodyPr/>
                    <a:lstStyle/>
                    <a:p>
                      <a:pPr marL="0" indent="0" algn="ctr">
                        <a:buNone/>
                      </a:pPr>
                      <a:r>
                        <a:rPr lang="en-US" sz="1100" dirty="0"/>
                        <a:t>Multiple Linear Regression Models</a:t>
                      </a:r>
                    </a:p>
                  </a:txBody>
                  <a:tcPr marL="68751" marR="68751" marT="0" marB="0" anchor="ctr"/>
                </a:tc>
                <a:tc>
                  <a:txBody>
                    <a:bodyPr/>
                    <a:lstStyle/>
                    <a:p>
                      <a:pPr marL="0" indent="0" algn="ctr">
                        <a:buNone/>
                      </a:pPr>
                      <a:endParaRPr lang="en-US" sz="1100" dirty="0"/>
                    </a:p>
                  </a:txBody>
                  <a:tcPr marL="68751" marR="68751" marT="0" marB="0" anchor="ctr"/>
                </a:tc>
                <a:tc>
                  <a:txBody>
                    <a:bodyPr/>
                    <a:lstStyle/>
                    <a:p>
                      <a:pPr marL="0" indent="0" algn="ctr">
                        <a:buNone/>
                      </a:pPr>
                      <a:endParaRPr lang="en-US" sz="1100" dirty="0"/>
                    </a:p>
                  </a:txBody>
                  <a:tcPr marL="68751" marR="68751" marT="0" marB="0" anchor="ctr"/>
                </a:tc>
                <a:tc>
                  <a:txBody>
                    <a:bodyPr/>
                    <a:lstStyle/>
                    <a:p>
                      <a:pPr marL="0" indent="0" algn="ctr">
                        <a:buNone/>
                      </a:pPr>
                      <a:endParaRPr lang="en-US" sz="1100" dirty="0"/>
                    </a:p>
                  </a:txBody>
                  <a:tcPr marL="68751" marR="68751" marT="0" marB="0" anchor="ctr"/>
                </a:tc>
                <a:extLst>
                  <a:ext uri="{0D108BD9-81ED-4DB2-BD59-A6C34878D82A}">
                    <a16:rowId xmlns:a16="http://schemas.microsoft.com/office/drawing/2014/main" val="1518443839"/>
                  </a:ext>
                </a:extLst>
              </a:tr>
              <a:tr h="396889">
                <a:tc>
                  <a:txBody>
                    <a:bodyPr/>
                    <a:lstStyle/>
                    <a:p>
                      <a:pPr marL="0" marR="0" algn="ctr">
                        <a:spcBef>
                          <a:spcPts val="0"/>
                        </a:spcBef>
                        <a:spcAft>
                          <a:spcPts val="0"/>
                        </a:spcAft>
                      </a:pPr>
                      <a:r>
                        <a:rPr lang="en-US" sz="1050" dirty="0">
                          <a:effectLst/>
                        </a:rPr>
                        <a:t>RMSE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638190180"/>
                  </a:ext>
                </a:extLst>
              </a:tr>
              <a:tr h="396889">
                <a:tc>
                  <a:txBody>
                    <a:bodyPr/>
                    <a:lstStyle/>
                    <a:p>
                      <a:pPr marL="0" marR="0" algn="ctr">
                        <a:spcBef>
                          <a:spcPts val="0"/>
                        </a:spcBef>
                        <a:spcAft>
                          <a:spcPts val="0"/>
                        </a:spcAft>
                      </a:pPr>
                      <a:r>
                        <a:rPr lang="en-US" sz="1050" dirty="0">
                          <a:effectLst/>
                        </a:rPr>
                        <a:t>MAE</a:t>
                      </a: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108192168"/>
                  </a:ext>
                </a:extLst>
              </a:tr>
              <a:tr h="396889">
                <a:tc>
                  <a:txBody>
                    <a:bodyPr/>
                    <a:lstStyle/>
                    <a:p>
                      <a:pPr marL="0" marR="0" algn="ctr">
                        <a:spcBef>
                          <a:spcPts val="0"/>
                        </a:spcBef>
                        <a:spcAft>
                          <a:spcPts val="0"/>
                        </a:spcAft>
                      </a:pPr>
                      <a:r>
                        <a:rPr lang="en-US" sz="1050" dirty="0">
                          <a:effectLst/>
                        </a:rPr>
                        <a:t>R</a:t>
                      </a:r>
                      <a:r>
                        <a:rPr lang="en-US" sz="1050" baseline="30000" dirty="0">
                          <a:effectLst/>
                        </a:rPr>
                        <a:t>2</a:t>
                      </a:r>
                      <a:endParaRPr lang="en-US" sz="105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1458774472"/>
                  </a:ext>
                </a:extLst>
              </a:tr>
              <a:tr h="396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effectLst/>
                        </a:rPr>
                        <a:t>Adjusted-R</a:t>
                      </a:r>
                      <a:r>
                        <a:rPr lang="en-US" sz="1050" baseline="30000" dirty="0">
                          <a:effectLst/>
                        </a:rPr>
                        <a:t>2</a:t>
                      </a:r>
                      <a:endParaRPr lang="en-US" sz="1050" baseline="300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tc>
                  <a:txBody>
                    <a:bodyPr/>
                    <a:lstStyle/>
                    <a:p>
                      <a:pPr marL="0" marR="0" algn="ctr">
                        <a:spcBef>
                          <a:spcPts val="0"/>
                        </a:spcBef>
                        <a:spcAft>
                          <a:spcPts val="0"/>
                        </a:spcAft>
                      </a:pPr>
                      <a:endParaRPr lang="en-US" sz="105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nchor="ctr"/>
                </a:tc>
                <a:extLst>
                  <a:ext uri="{0D108BD9-81ED-4DB2-BD59-A6C34878D82A}">
                    <a16:rowId xmlns:a16="http://schemas.microsoft.com/office/drawing/2014/main" val="3287396388"/>
                  </a:ext>
                </a:extLst>
              </a:tr>
            </a:tbl>
          </a:graphicData>
        </a:graphic>
      </p:graphicFrame>
    </p:spTree>
    <p:custDataLst>
      <p:tags r:id="rId1"/>
    </p:custDataLst>
    <p:extLst>
      <p:ext uri="{BB962C8B-B14F-4D97-AF65-F5344CB8AC3E}">
        <p14:creationId xmlns:p14="http://schemas.microsoft.com/office/powerpoint/2010/main" val="2314565674"/>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DAB-0141-A261-098C-CA15807FA483}"/>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a:t>
            </a:r>
          </a:p>
        </p:txBody>
      </p:sp>
      <p:sp>
        <p:nvSpPr>
          <p:cNvPr id="59" name="Rectangle 5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247635"/>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A6EE6-2518-87E8-87FC-AFC99F3465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Questions of Interest</a:t>
            </a:r>
          </a:p>
        </p:txBody>
      </p:sp>
      <p:graphicFrame>
        <p:nvGraphicFramePr>
          <p:cNvPr id="43" name="Content Placeholder 2">
            <a:extLst>
              <a:ext uri="{FF2B5EF4-FFF2-40B4-BE49-F238E27FC236}">
                <a16:creationId xmlns:a16="http://schemas.microsoft.com/office/drawing/2014/main" id="{69B50A06-637D-6BC1-15E1-28D633B31C08}"/>
              </a:ext>
            </a:extLst>
          </p:cNvPr>
          <p:cNvGraphicFramePr>
            <a:graphicFrameLocks noGrp="1"/>
          </p:cNvGraphicFramePr>
          <p:nvPr>
            <p:ph idx="1"/>
            <p:extLst>
              <p:ext uri="{D42A27DB-BD31-4B8C-83A1-F6EECF244321}">
                <p14:modId xmlns:p14="http://schemas.microsoft.com/office/powerpoint/2010/main" val="20106424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853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58EAC-11E6-CBC1-3224-AB001A9713DA}"/>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8C77EE6-0049-A824-ACF3-0BC21702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21A3CC6-B88D-1039-4F04-F9147FB0E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F5A30E4-6E36-ED2A-45E1-71F25D049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0BA24BE-F2EB-E2D5-546A-663AD0E7B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B607B-011E-29A1-8EF9-1B6FBE4155C0}"/>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Correlation Analysis</a:t>
            </a:r>
          </a:p>
        </p:txBody>
      </p:sp>
      <p:pic>
        <p:nvPicPr>
          <p:cNvPr id="5" name="Picture 4">
            <a:extLst>
              <a:ext uri="{FF2B5EF4-FFF2-40B4-BE49-F238E27FC236}">
                <a16:creationId xmlns:a16="http://schemas.microsoft.com/office/drawing/2014/main" id="{EF8BB9C1-E429-95B9-DA4B-EF3653AFBB3A}"/>
              </a:ext>
            </a:extLst>
          </p:cNvPr>
          <p:cNvPicPr>
            <a:picLocks noChangeAspect="1"/>
          </p:cNvPicPr>
          <p:nvPr/>
        </p:nvPicPr>
        <p:blipFill>
          <a:blip r:embed="rId2"/>
          <a:stretch>
            <a:fillRect/>
          </a:stretch>
        </p:blipFill>
        <p:spPr>
          <a:xfrm>
            <a:off x="301658" y="2169428"/>
            <a:ext cx="5976594" cy="4309789"/>
          </a:xfrm>
          <a:prstGeom prst="rect">
            <a:avLst/>
          </a:prstGeom>
        </p:spPr>
      </p:pic>
      <p:sp>
        <p:nvSpPr>
          <p:cNvPr id="6" name="TextBox 5">
            <a:extLst>
              <a:ext uri="{FF2B5EF4-FFF2-40B4-BE49-F238E27FC236}">
                <a16:creationId xmlns:a16="http://schemas.microsoft.com/office/drawing/2014/main" id="{E8BA8D5A-E472-5796-6F44-A5FE78B103E7}"/>
              </a:ext>
            </a:extLst>
          </p:cNvPr>
          <p:cNvSpPr txBox="1"/>
          <p:nvPr/>
        </p:nvSpPr>
        <p:spPr>
          <a:xfrm>
            <a:off x="7598003" y="3771920"/>
            <a:ext cx="4044100" cy="523220"/>
          </a:xfrm>
          <a:prstGeom prst="rect">
            <a:avLst/>
          </a:prstGeom>
          <a:noFill/>
        </p:spPr>
        <p:txBody>
          <a:bodyPr wrap="square" rtlCol="0">
            <a:spAutoFit/>
          </a:bodyPr>
          <a:lstStyle/>
          <a:p>
            <a:r>
              <a:rPr lang="en-US" sz="1400" dirty="0"/>
              <a:t>Infection risk has moderate positive correlation with Length of Stay.</a:t>
            </a:r>
          </a:p>
        </p:txBody>
      </p:sp>
      <p:sp>
        <p:nvSpPr>
          <p:cNvPr id="7" name="TextBox 6">
            <a:extLst>
              <a:ext uri="{FF2B5EF4-FFF2-40B4-BE49-F238E27FC236}">
                <a16:creationId xmlns:a16="http://schemas.microsoft.com/office/drawing/2014/main" id="{5D8682B6-3215-8D5E-70CA-764CD475155E}"/>
              </a:ext>
            </a:extLst>
          </p:cNvPr>
          <p:cNvSpPr txBox="1"/>
          <p:nvPr/>
        </p:nvSpPr>
        <p:spPr>
          <a:xfrm>
            <a:off x="7598003" y="4833126"/>
            <a:ext cx="4044100" cy="523220"/>
          </a:xfrm>
          <a:prstGeom prst="rect">
            <a:avLst/>
          </a:prstGeom>
          <a:noFill/>
        </p:spPr>
        <p:txBody>
          <a:bodyPr wrap="square" rtlCol="0">
            <a:spAutoFit/>
          </a:bodyPr>
          <a:lstStyle/>
          <a:p>
            <a:r>
              <a:rPr lang="en-US" sz="1400" dirty="0"/>
              <a:t>Number of beds and Number of nurses have high correlation with each other.</a:t>
            </a:r>
          </a:p>
        </p:txBody>
      </p:sp>
      <p:sp>
        <p:nvSpPr>
          <p:cNvPr id="8" name="TextBox 7">
            <a:extLst>
              <a:ext uri="{FF2B5EF4-FFF2-40B4-BE49-F238E27FC236}">
                <a16:creationId xmlns:a16="http://schemas.microsoft.com/office/drawing/2014/main" id="{72904D7B-9636-8838-5BF8-0510C7669F34}"/>
              </a:ext>
            </a:extLst>
          </p:cNvPr>
          <p:cNvSpPr txBox="1"/>
          <p:nvPr/>
        </p:nvSpPr>
        <p:spPr>
          <a:xfrm>
            <a:off x="7598003" y="5778001"/>
            <a:ext cx="4044100" cy="523220"/>
          </a:xfrm>
          <a:prstGeom prst="rect">
            <a:avLst/>
          </a:prstGeom>
          <a:noFill/>
        </p:spPr>
        <p:txBody>
          <a:bodyPr wrap="square" rtlCol="0">
            <a:spAutoFit/>
          </a:bodyPr>
          <a:lstStyle/>
          <a:p>
            <a:r>
              <a:rPr lang="en-US" sz="1400" dirty="0"/>
              <a:t>Number of beds and Average daily census have moderate positive correlation with Length of stay. </a:t>
            </a:r>
          </a:p>
        </p:txBody>
      </p:sp>
      <p:cxnSp>
        <p:nvCxnSpPr>
          <p:cNvPr id="10" name="Straight Arrow Connector 9">
            <a:extLst>
              <a:ext uri="{FF2B5EF4-FFF2-40B4-BE49-F238E27FC236}">
                <a16:creationId xmlns:a16="http://schemas.microsoft.com/office/drawing/2014/main" id="{73F06071-33A9-68D3-1D93-4DFABAE3E9E9}"/>
              </a:ext>
            </a:extLst>
          </p:cNvPr>
          <p:cNvCxnSpPr>
            <a:endCxn id="6" idx="1"/>
          </p:cNvCxnSpPr>
          <p:nvPr/>
        </p:nvCxnSpPr>
        <p:spPr>
          <a:xfrm flipV="1">
            <a:off x="2584580" y="4033530"/>
            <a:ext cx="5013423" cy="585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2091391-F975-0913-43CC-6FBBE734DAB0}"/>
              </a:ext>
            </a:extLst>
          </p:cNvPr>
          <p:cNvCxnSpPr/>
          <p:nvPr/>
        </p:nvCxnSpPr>
        <p:spPr>
          <a:xfrm flipV="1">
            <a:off x="5159489" y="5094736"/>
            <a:ext cx="2438513" cy="345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8923D47-2CD2-5302-EE7F-D00B165BC9D0}"/>
              </a:ext>
            </a:extLst>
          </p:cNvPr>
          <p:cNvCxnSpPr/>
          <p:nvPr/>
        </p:nvCxnSpPr>
        <p:spPr>
          <a:xfrm>
            <a:off x="2652777" y="5692805"/>
            <a:ext cx="4945225" cy="338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17EA8AA-5E73-4911-B39C-98CF81530B8A}"/>
              </a:ext>
            </a:extLst>
          </p:cNvPr>
          <p:cNvCxnSpPr/>
          <p:nvPr/>
        </p:nvCxnSpPr>
        <p:spPr>
          <a:xfrm>
            <a:off x="2609347" y="5368624"/>
            <a:ext cx="4907903" cy="659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14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092A32-9313-FE52-F865-406C6CA693E7}"/>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A6A242-B294-DB13-85D9-EB3C65E3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B04A81C-25D0-9640-30BB-274221928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CA901C3-6BB4-380D-3A21-7CE967412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9CE22CD-1CB9-026E-84DF-6E1779C2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DE58FB-2BCF-857E-404A-D760F9C6F942}"/>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Multicollinearity</a:t>
            </a:r>
          </a:p>
        </p:txBody>
      </p:sp>
      <p:pic>
        <p:nvPicPr>
          <p:cNvPr id="9" name="Picture 8">
            <a:extLst>
              <a:ext uri="{FF2B5EF4-FFF2-40B4-BE49-F238E27FC236}">
                <a16:creationId xmlns:a16="http://schemas.microsoft.com/office/drawing/2014/main" id="{AA93C722-BA5C-D23A-6DF9-F34AB7F39E57}"/>
              </a:ext>
            </a:extLst>
          </p:cNvPr>
          <p:cNvPicPr>
            <a:picLocks noChangeAspect="1"/>
          </p:cNvPicPr>
          <p:nvPr/>
        </p:nvPicPr>
        <p:blipFill>
          <a:blip r:embed="rId2"/>
          <a:stretch>
            <a:fillRect/>
          </a:stretch>
        </p:blipFill>
        <p:spPr>
          <a:xfrm>
            <a:off x="310419" y="3217115"/>
            <a:ext cx="7772400" cy="1993136"/>
          </a:xfrm>
          <a:prstGeom prst="rect">
            <a:avLst/>
          </a:prstGeom>
        </p:spPr>
      </p:pic>
      <p:sp>
        <p:nvSpPr>
          <p:cNvPr id="11" name="TextBox 10">
            <a:extLst>
              <a:ext uri="{FF2B5EF4-FFF2-40B4-BE49-F238E27FC236}">
                <a16:creationId xmlns:a16="http://schemas.microsoft.com/office/drawing/2014/main" id="{EBF3F7F6-E391-B83E-6B14-E92A50C13A9D}"/>
              </a:ext>
            </a:extLst>
          </p:cNvPr>
          <p:cNvSpPr txBox="1"/>
          <p:nvPr/>
        </p:nvSpPr>
        <p:spPr>
          <a:xfrm>
            <a:off x="310419" y="2326669"/>
            <a:ext cx="10291664" cy="646331"/>
          </a:xfrm>
          <a:prstGeom prst="rect">
            <a:avLst/>
          </a:prstGeom>
          <a:noFill/>
        </p:spPr>
        <p:txBody>
          <a:bodyPr wrap="square" rtlCol="0">
            <a:spAutoFit/>
          </a:bodyPr>
          <a:lstStyle/>
          <a:p>
            <a:r>
              <a:rPr lang="en-US" dirty="0"/>
              <a:t>VIF is calculated from the simple multi linear regression model with all the predictor variables without any complexity.  </a:t>
            </a:r>
          </a:p>
        </p:txBody>
      </p:sp>
      <p:sp>
        <p:nvSpPr>
          <p:cNvPr id="13" name="Rectangle 12">
            <a:extLst>
              <a:ext uri="{FF2B5EF4-FFF2-40B4-BE49-F238E27FC236}">
                <a16:creationId xmlns:a16="http://schemas.microsoft.com/office/drawing/2014/main" id="{86590A61-272C-8D33-CDB5-F992363C84AF}"/>
              </a:ext>
            </a:extLst>
          </p:cNvPr>
          <p:cNvSpPr/>
          <p:nvPr/>
        </p:nvSpPr>
        <p:spPr>
          <a:xfrm>
            <a:off x="3648269" y="4114800"/>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2B83C2-6B2D-8A42-C6BF-BB8D00057A41}"/>
              </a:ext>
            </a:extLst>
          </p:cNvPr>
          <p:cNvSpPr/>
          <p:nvPr/>
        </p:nvSpPr>
        <p:spPr>
          <a:xfrm>
            <a:off x="3648269" y="4578549"/>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E0A31B5-DE48-C41E-2871-F01018FC6941}"/>
              </a:ext>
            </a:extLst>
          </p:cNvPr>
          <p:cNvSpPr txBox="1"/>
          <p:nvPr/>
        </p:nvSpPr>
        <p:spPr>
          <a:xfrm>
            <a:off x="466531" y="5663682"/>
            <a:ext cx="10275505" cy="646331"/>
          </a:xfrm>
          <a:prstGeom prst="rect">
            <a:avLst/>
          </a:prstGeom>
          <a:noFill/>
        </p:spPr>
        <p:txBody>
          <a:bodyPr wrap="none" rtlCol="0">
            <a:spAutoFit/>
          </a:bodyPr>
          <a:lstStyle/>
          <a:p>
            <a:pPr algn="l"/>
            <a:r>
              <a:rPr lang="en-US" i="0" dirty="0" err="1">
                <a:solidFill>
                  <a:srgbClr val="333333"/>
                </a:solidFill>
                <a:effectLst/>
              </a:rPr>
              <a:t>Number_of_Beds</a:t>
            </a:r>
            <a:r>
              <a:rPr lang="en-US" i="0" dirty="0">
                <a:solidFill>
                  <a:srgbClr val="333333"/>
                </a:solidFill>
                <a:effectLst/>
              </a:rPr>
              <a:t> (5.97) and </a:t>
            </a:r>
            <a:r>
              <a:rPr lang="en-US" i="0" dirty="0" err="1">
                <a:solidFill>
                  <a:srgbClr val="333333"/>
                </a:solidFill>
                <a:effectLst/>
              </a:rPr>
              <a:t>Avg_Daily_Census</a:t>
            </a:r>
            <a:r>
              <a:rPr lang="en-US" i="0" dirty="0">
                <a:solidFill>
                  <a:srgbClr val="333333"/>
                </a:solidFill>
                <a:effectLst/>
              </a:rPr>
              <a:t> (5.85) have the highest VIF values, suggesting potential </a:t>
            </a:r>
          </a:p>
          <a:p>
            <a:pPr algn="l"/>
            <a:r>
              <a:rPr lang="en-US" i="0" dirty="0">
                <a:solidFill>
                  <a:srgbClr val="333333"/>
                </a:solidFill>
                <a:effectLst/>
              </a:rPr>
              <a:t>multicollinearity issues with these variables.</a:t>
            </a:r>
          </a:p>
        </p:txBody>
      </p:sp>
    </p:spTree>
    <p:extLst>
      <p:ext uri="{BB962C8B-B14F-4D97-AF65-F5344CB8AC3E}">
        <p14:creationId xmlns:p14="http://schemas.microsoft.com/office/powerpoint/2010/main" val="23750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CF9E6F-8310-2A69-A985-7D9F40EB0DCC}"/>
            </a:ext>
          </a:extLst>
        </p:cNvPr>
        <p:cNvGrpSpPr/>
        <p:nvPr/>
      </p:nvGrpSpPr>
      <p:grpSpPr>
        <a:xfrm>
          <a:off x="0" y="0"/>
          <a:ext cx="0" cy="0"/>
          <a:chOff x="0" y="0"/>
          <a:chExt cx="0" cy="0"/>
        </a:xfrm>
      </p:grpSpPr>
      <p:sp>
        <p:nvSpPr>
          <p:cNvPr id="74" name="Rectangle 7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7CC78-9764-1DEE-E632-017A550F8B3E}"/>
              </a:ext>
            </a:extLst>
          </p:cNvPr>
          <p:cNvSpPr>
            <a:spLocks noGrp="1"/>
          </p:cNvSpPr>
          <p:nvPr>
            <p:ph type="title"/>
          </p:nvPr>
        </p:nvSpPr>
        <p:spPr>
          <a:xfrm>
            <a:off x="798257" y="637523"/>
            <a:ext cx="3608896" cy="1690993"/>
          </a:xfrm>
        </p:spPr>
        <p:txBody>
          <a:bodyPr vert="horz" lIns="91440" tIns="45720" rIns="91440" bIns="45720" rtlCol="0" anchor="b">
            <a:normAutofit/>
          </a:bodyPr>
          <a:lstStyle/>
          <a:p>
            <a:r>
              <a:rPr lang="en-US" sz="2800" kern="1200">
                <a:solidFill>
                  <a:srgbClr val="FFFFFF"/>
                </a:solidFill>
                <a:latin typeface="+mj-lt"/>
                <a:ea typeface="+mj-ea"/>
                <a:cs typeface="+mj-cs"/>
              </a:rPr>
              <a:t>Relationship between numerical explanatory variables and response variable</a:t>
            </a:r>
          </a:p>
        </p:txBody>
      </p:sp>
      <p:pic>
        <p:nvPicPr>
          <p:cNvPr id="4" name="Picture 3" descr="A graph of infection risk and risk&#10;&#10;Description automatically generated with medium confidence">
            <a:extLst>
              <a:ext uri="{FF2B5EF4-FFF2-40B4-BE49-F238E27FC236}">
                <a16:creationId xmlns:a16="http://schemas.microsoft.com/office/drawing/2014/main" id="{D7EACF66-93E5-A654-9D3A-9DF26D4124E4}"/>
              </a:ext>
            </a:extLst>
          </p:cNvPr>
          <p:cNvPicPr>
            <a:picLocks noChangeAspect="1"/>
          </p:cNvPicPr>
          <p:nvPr/>
        </p:nvPicPr>
        <p:blipFill>
          <a:blip r:embed="rId3"/>
          <a:stretch>
            <a:fillRect/>
          </a:stretch>
        </p:blipFill>
        <p:spPr>
          <a:xfrm>
            <a:off x="5265540" y="325905"/>
            <a:ext cx="2990118" cy="1853873"/>
          </a:xfrm>
          <a:prstGeom prst="rect">
            <a:avLst/>
          </a:prstGeom>
        </p:spPr>
      </p:pic>
      <p:pic>
        <p:nvPicPr>
          <p:cNvPr id="9" name="Picture 8" descr="A graph showing a line of growth&#10;&#10;Description automatically generated with medium confidence">
            <a:extLst>
              <a:ext uri="{FF2B5EF4-FFF2-40B4-BE49-F238E27FC236}">
                <a16:creationId xmlns:a16="http://schemas.microsoft.com/office/drawing/2014/main" id="{1D7EEAB1-0642-DFC1-D689-09C7C6426E45}"/>
              </a:ext>
            </a:extLst>
          </p:cNvPr>
          <p:cNvPicPr>
            <a:picLocks noChangeAspect="1"/>
          </p:cNvPicPr>
          <p:nvPr/>
        </p:nvPicPr>
        <p:blipFill>
          <a:blip r:embed="rId4"/>
          <a:stretch>
            <a:fillRect/>
          </a:stretch>
        </p:blipFill>
        <p:spPr>
          <a:xfrm>
            <a:off x="8798236" y="325905"/>
            <a:ext cx="2966198" cy="1853874"/>
          </a:xfrm>
          <a:prstGeom prst="rect">
            <a:avLst/>
          </a:prstGeom>
        </p:spPr>
      </p:pic>
      <p:sp>
        <p:nvSpPr>
          <p:cNvPr id="17" name="TextBox 16">
            <a:extLst>
              <a:ext uri="{FF2B5EF4-FFF2-40B4-BE49-F238E27FC236}">
                <a16:creationId xmlns:a16="http://schemas.microsoft.com/office/drawing/2014/main" id="{115E7BB0-325F-1759-C7C4-3D44970CF780}"/>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FFFFFF"/>
                </a:solidFill>
              </a:rPr>
              <a:t>None of the numerical explanatory variables have clear linear relationship with length of stay. </a:t>
            </a:r>
          </a:p>
          <a:p>
            <a:pPr marL="285750" indent="-228600">
              <a:lnSpc>
                <a:spcPct val="90000"/>
              </a:lnSpc>
              <a:spcAft>
                <a:spcPts val="600"/>
              </a:spcAft>
              <a:buFont typeface="Arial" panose="020B0604020202020204" pitchFamily="34" charset="0"/>
              <a:buChar char="•"/>
            </a:pPr>
            <a:r>
              <a:rPr lang="en-US" sz="1700">
                <a:solidFill>
                  <a:srgbClr val="FFFFFF"/>
                </a:solidFill>
              </a:rPr>
              <a:t>Infection Risk, Number of Beds and Routine Chest X ray variables have moderate linear positive trend with length of stay.</a:t>
            </a:r>
          </a:p>
          <a:p>
            <a:pPr marL="285750" indent="-228600">
              <a:lnSpc>
                <a:spcPct val="90000"/>
              </a:lnSpc>
              <a:spcAft>
                <a:spcPts val="600"/>
              </a:spcAft>
              <a:buFont typeface="Arial" panose="020B0604020202020204" pitchFamily="34" charset="0"/>
              <a:buChar char="•"/>
            </a:pPr>
            <a:r>
              <a:rPr lang="en-US" sz="1700">
                <a:solidFill>
                  <a:srgbClr val="FFFFFF"/>
                </a:solidFill>
              </a:rPr>
              <a:t>Age, Routine Culturing Ration and Available facilities have weak or unclear linear relationships with length of stay</a:t>
            </a:r>
          </a:p>
        </p:txBody>
      </p:sp>
      <p:pic>
        <p:nvPicPr>
          <p:cNvPr id="3" name="Picture 2" descr="A graph with black dots and blue line&#10;&#10;Description automatically generated">
            <a:extLst>
              <a:ext uri="{FF2B5EF4-FFF2-40B4-BE49-F238E27FC236}">
                <a16:creationId xmlns:a16="http://schemas.microsoft.com/office/drawing/2014/main" id="{2BB00B2C-0537-4D5F-E8B8-BE62E7A71D1C}"/>
              </a:ext>
            </a:extLst>
          </p:cNvPr>
          <p:cNvPicPr>
            <a:picLocks noChangeAspect="1"/>
          </p:cNvPicPr>
          <p:nvPr/>
        </p:nvPicPr>
        <p:blipFill>
          <a:blip r:embed="rId5"/>
          <a:stretch>
            <a:fillRect/>
          </a:stretch>
        </p:blipFill>
        <p:spPr>
          <a:xfrm>
            <a:off x="5273055" y="2503952"/>
            <a:ext cx="2984027" cy="1850097"/>
          </a:xfrm>
          <a:prstGeom prst="rect">
            <a:avLst/>
          </a:prstGeom>
        </p:spPr>
      </p:pic>
      <p:pic>
        <p:nvPicPr>
          <p:cNvPr id="13" name="Picture 12" descr="A graph showing a number of bed size&#10;&#10;Description automatically generated">
            <a:extLst>
              <a:ext uri="{FF2B5EF4-FFF2-40B4-BE49-F238E27FC236}">
                <a16:creationId xmlns:a16="http://schemas.microsoft.com/office/drawing/2014/main" id="{37840DF0-AF4C-5000-A028-1F3635CDD13C}"/>
              </a:ext>
            </a:extLst>
          </p:cNvPr>
          <p:cNvPicPr>
            <a:picLocks noChangeAspect="1"/>
          </p:cNvPicPr>
          <p:nvPr/>
        </p:nvPicPr>
        <p:blipFill>
          <a:blip r:embed="rId6"/>
          <a:stretch>
            <a:fillRect/>
          </a:stretch>
        </p:blipFill>
        <p:spPr>
          <a:xfrm>
            <a:off x="8814803" y="2503952"/>
            <a:ext cx="2960155" cy="1850097"/>
          </a:xfrm>
          <a:prstGeom prst="rect">
            <a:avLst/>
          </a:prstGeom>
        </p:spPr>
      </p:pic>
      <p:pic>
        <p:nvPicPr>
          <p:cNvPr id="11" name="Picture 10" descr="A graph with black dots and a blue line&#10;&#10;Description automatically generated">
            <a:extLst>
              <a:ext uri="{FF2B5EF4-FFF2-40B4-BE49-F238E27FC236}">
                <a16:creationId xmlns:a16="http://schemas.microsoft.com/office/drawing/2014/main" id="{5F969589-A21C-2675-5566-E04EFECF22C1}"/>
              </a:ext>
            </a:extLst>
          </p:cNvPr>
          <p:cNvPicPr>
            <a:picLocks noChangeAspect="1"/>
          </p:cNvPicPr>
          <p:nvPr/>
        </p:nvPicPr>
        <p:blipFill>
          <a:blip r:embed="rId7"/>
          <a:stretch>
            <a:fillRect/>
          </a:stretch>
        </p:blipFill>
        <p:spPr>
          <a:xfrm>
            <a:off x="5267785" y="4644984"/>
            <a:ext cx="3002973" cy="1869351"/>
          </a:xfrm>
          <a:prstGeom prst="rect">
            <a:avLst/>
          </a:prstGeom>
        </p:spPr>
      </p:pic>
      <p:pic>
        <p:nvPicPr>
          <p:cNvPr id="15" name="Picture 14" descr="A graph with black dots and blue line&#10;&#10;Description automatically generated">
            <a:extLst>
              <a:ext uri="{FF2B5EF4-FFF2-40B4-BE49-F238E27FC236}">
                <a16:creationId xmlns:a16="http://schemas.microsoft.com/office/drawing/2014/main" id="{02F23BF6-2FB2-55D3-6CB5-616DF6DB95A7}"/>
              </a:ext>
            </a:extLst>
          </p:cNvPr>
          <p:cNvPicPr>
            <a:picLocks noChangeAspect="1"/>
          </p:cNvPicPr>
          <p:nvPr/>
        </p:nvPicPr>
        <p:blipFill>
          <a:blip r:embed="rId8"/>
          <a:stretch>
            <a:fillRect/>
          </a:stretch>
        </p:blipFill>
        <p:spPr>
          <a:xfrm>
            <a:off x="8784512" y="4649694"/>
            <a:ext cx="2993646" cy="1878513"/>
          </a:xfrm>
          <a:prstGeom prst="rect">
            <a:avLst/>
          </a:prstGeom>
        </p:spPr>
      </p:pic>
    </p:spTree>
    <p:extLst>
      <p:ext uri="{BB962C8B-B14F-4D97-AF65-F5344CB8AC3E}">
        <p14:creationId xmlns:p14="http://schemas.microsoft.com/office/powerpoint/2010/main" val="235664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3A458-DF75-F6E8-2B00-61A239FCD1AE}"/>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19C941-15D2-F5E1-EDEC-D4649507C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904C233-8A5B-2DAE-7882-15CA932B8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4B1547-BBCF-0273-A49D-77832256E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1399ABE-0C00-9FEB-80C6-B8DA00DD3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76472F-B136-67E4-937B-A9DFD68C1F4B}"/>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Impact of Categorical Variables</a:t>
            </a:r>
          </a:p>
        </p:txBody>
      </p:sp>
      <p:pic>
        <p:nvPicPr>
          <p:cNvPr id="4" name="Picture 3">
            <a:extLst>
              <a:ext uri="{FF2B5EF4-FFF2-40B4-BE49-F238E27FC236}">
                <a16:creationId xmlns:a16="http://schemas.microsoft.com/office/drawing/2014/main" id="{82EAF98A-6D5C-E2C7-56A4-635F3C4EC383}"/>
              </a:ext>
            </a:extLst>
          </p:cNvPr>
          <p:cNvPicPr>
            <a:picLocks noChangeAspect="1"/>
          </p:cNvPicPr>
          <p:nvPr/>
        </p:nvPicPr>
        <p:blipFill>
          <a:blip r:embed="rId3"/>
          <a:stretch>
            <a:fillRect/>
          </a:stretch>
        </p:blipFill>
        <p:spPr>
          <a:xfrm>
            <a:off x="502719" y="2369097"/>
            <a:ext cx="4943669" cy="3091533"/>
          </a:xfrm>
          <a:prstGeom prst="rect">
            <a:avLst/>
          </a:prstGeom>
          <a:ln w="12700">
            <a:solidFill>
              <a:schemeClr val="tx1"/>
            </a:solidFill>
          </a:ln>
        </p:spPr>
      </p:pic>
      <p:pic>
        <p:nvPicPr>
          <p:cNvPr id="5" name="Picture 4">
            <a:extLst>
              <a:ext uri="{FF2B5EF4-FFF2-40B4-BE49-F238E27FC236}">
                <a16:creationId xmlns:a16="http://schemas.microsoft.com/office/drawing/2014/main" id="{F5FEE752-FA15-2077-A9B5-B519D394D5A7}"/>
              </a:ext>
            </a:extLst>
          </p:cNvPr>
          <p:cNvPicPr>
            <a:picLocks noChangeAspect="1"/>
          </p:cNvPicPr>
          <p:nvPr/>
        </p:nvPicPr>
        <p:blipFill>
          <a:blip r:embed="rId4"/>
          <a:stretch>
            <a:fillRect/>
          </a:stretch>
        </p:blipFill>
        <p:spPr>
          <a:xfrm>
            <a:off x="6228312" y="2358720"/>
            <a:ext cx="4943669" cy="3101910"/>
          </a:xfrm>
          <a:prstGeom prst="rect">
            <a:avLst/>
          </a:prstGeom>
        </p:spPr>
      </p:pic>
      <p:sp>
        <p:nvSpPr>
          <p:cNvPr id="6" name="TextBox 5">
            <a:extLst>
              <a:ext uri="{FF2B5EF4-FFF2-40B4-BE49-F238E27FC236}">
                <a16:creationId xmlns:a16="http://schemas.microsoft.com/office/drawing/2014/main" id="{638A311F-927E-1807-25DC-1B1854229873}"/>
              </a:ext>
            </a:extLst>
          </p:cNvPr>
          <p:cNvSpPr txBox="1"/>
          <p:nvPr/>
        </p:nvSpPr>
        <p:spPr>
          <a:xfrm>
            <a:off x="502719" y="5775649"/>
            <a:ext cx="4943669" cy="584775"/>
          </a:xfrm>
          <a:prstGeom prst="rect">
            <a:avLst/>
          </a:prstGeom>
          <a:noFill/>
        </p:spPr>
        <p:txBody>
          <a:bodyPr wrap="square" rtlCol="0">
            <a:spAutoFit/>
          </a:bodyPr>
          <a:lstStyle/>
          <a:p>
            <a:r>
              <a:rPr lang="en-US" sz="1600" dirty="0"/>
              <a:t>The Northeast region has longer hospital stays, whereas the West has shorter and less variable stays.</a:t>
            </a:r>
          </a:p>
        </p:txBody>
      </p:sp>
      <p:sp>
        <p:nvSpPr>
          <p:cNvPr id="7" name="TextBox 6">
            <a:extLst>
              <a:ext uri="{FF2B5EF4-FFF2-40B4-BE49-F238E27FC236}">
                <a16:creationId xmlns:a16="http://schemas.microsoft.com/office/drawing/2014/main" id="{3FEF7C9D-ACAC-D7E5-CE2D-1E32B741D8F2}"/>
              </a:ext>
            </a:extLst>
          </p:cNvPr>
          <p:cNvSpPr txBox="1"/>
          <p:nvPr/>
        </p:nvSpPr>
        <p:spPr>
          <a:xfrm>
            <a:off x="6228312" y="5676862"/>
            <a:ext cx="4943669" cy="1077218"/>
          </a:xfrm>
          <a:prstGeom prst="rect">
            <a:avLst/>
          </a:prstGeom>
          <a:noFill/>
        </p:spPr>
        <p:txBody>
          <a:bodyPr wrap="square" rtlCol="0">
            <a:spAutoFit/>
          </a:bodyPr>
          <a:lstStyle/>
          <a:p>
            <a:r>
              <a:rPr lang="en-US" sz="1600" dirty="0"/>
              <a:t>Medical school-affiliated hospitals have slightly longer, and more variable hospital stays, possibly due to differences in care practices often found in teaching hospitals.</a:t>
            </a:r>
          </a:p>
        </p:txBody>
      </p:sp>
    </p:spTree>
    <p:extLst>
      <p:ext uri="{BB962C8B-B14F-4D97-AF65-F5344CB8AC3E}">
        <p14:creationId xmlns:p14="http://schemas.microsoft.com/office/powerpoint/2010/main" val="3934221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0.4|20.5|0.4"/>
</p:tagLst>
</file>

<file path=ppt/tags/tag10.xml><?xml version="1.0" encoding="utf-8"?>
<p:tagLst xmlns:a="http://schemas.openxmlformats.org/drawingml/2006/main" xmlns:r="http://schemas.openxmlformats.org/officeDocument/2006/relationships" xmlns:p="http://schemas.openxmlformats.org/presentationml/2006/main">
  <p:tag name="TIMING" val="|0.5|12.4|13.5"/>
</p:tagLst>
</file>

<file path=ppt/tags/tag11.xml><?xml version="1.0" encoding="utf-8"?>
<p:tagLst xmlns:a="http://schemas.openxmlformats.org/drawingml/2006/main" xmlns:r="http://schemas.openxmlformats.org/officeDocument/2006/relationships" xmlns:p="http://schemas.openxmlformats.org/presentationml/2006/main">
  <p:tag name="TIMING" val="|6.2|9.3"/>
</p:tagLst>
</file>

<file path=ppt/tags/tag12.xml><?xml version="1.0" encoding="utf-8"?>
<p:tagLst xmlns:a="http://schemas.openxmlformats.org/drawingml/2006/main" xmlns:r="http://schemas.openxmlformats.org/officeDocument/2006/relationships" xmlns:p="http://schemas.openxmlformats.org/presentationml/2006/main">
  <p:tag name="TIMING" val="|6.2|9.3"/>
</p:tagLst>
</file>

<file path=ppt/tags/tag13.xml><?xml version="1.0" encoding="utf-8"?>
<p:tagLst xmlns:a="http://schemas.openxmlformats.org/drawingml/2006/main" xmlns:r="http://schemas.openxmlformats.org/officeDocument/2006/relationships" xmlns:p="http://schemas.openxmlformats.org/presentationml/2006/main">
  <p:tag name="TIMING" val="|6.2|9.3"/>
</p:tagLst>
</file>

<file path=ppt/tags/tag14.xml><?xml version="1.0" encoding="utf-8"?>
<p:tagLst xmlns:a="http://schemas.openxmlformats.org/drawingml/2006/main" xmlns:r="http://schemas.openxmlformats.org/officeDocument/2006/relationships" xmlns:p="http://schemas.openxmlformats.org/presentationml/2006/main">
  <p:tag name="TIMING" val="|6.2|9.3"/>
</p:tagLst>
</file>

<file path=ppt/tags/tag15.xml><?xml version="1.0" encoding="utf-8"?>
<p:tagLst xmlns:a="http://schemas.openxmlformats.org/drawingml/2006/main" xmlns:r="http://schemas.openxmlformats.org/officeDocument/2006/relationships" xmlns:p="http://schemas.openxmlformats.org/presentationml/2006/main">
  <p:tag name="TIMING" val="|6.2|9.3"/>
</p:tagLst>
</file>

<file path=ppt/tags/tag16.xml><?xml version="1.0" encoding="utf-8"?>
<p:tagLst xmlns:a="http://schemas.openxmlformats.org/drawingml/2006/main" xmlns:r="http://schemas.openxmlformats.org/officeDocument/2006/relationships" xmlns:p="http://schemas.openxmlformats.org/presentationml/2006/main">
  <p:tag name="TIMING" val="|6.2|9.3"/>
</p:tagLst>
</file>

<file path=ppt/tags/tag17.xml><?xml version="1.0" encoding="utf-8"?>
<p:tagLst xmlns:a="http://schemas.openxmlformats.org/drawingml/2006/main" xmlns:r="http://schemas.openxmlformats.org/officeDocument/2006/relationships" xmlns:p="http://schemas.openxmlformats.org/presentationml/2006/main">
  <p:tag name="TIMING" val="|6.2|9.3"/>
</p:tagLst>
</file>

<file path=ppt/tags/tag18.xml><?xml version="1.0" encoding="utf-8"?>
<p:tagLst xmlns:a="http://schemas.openxmlformats.org/drawingml/2006/main" xmlns:r="http://schemas.openxmlformats.org/officeDocument/2006/relationships" xmlns:p="http://schemas.openxmlformats.org/presentationml/2006/main">
  <p:tag name="TIMING" val="|6.2|9.3"/>
</p:tagLst>
</file>

<file path=ppt/tags/tag19.xml><?xml version="1.0" encoding="utf-8"?>
<p:tagLst xmlns:a="http://schemas.openxmlformats.org/drawingml/2006/main" xmlns:r="http://schemas.openxmlformats.org/officeDocument/2006/relationships" xmlns:p="http://schemas.openxmlformats.org/presentationml/2006/main">
  <p:tag name="TIMING" val="|6.2|9.3"/>
</p:tagLst>
</file>

<file path=ppt/tags/tag2.xml><?xml version="1.0" encoding="utf-8"?>
<p:tagLst xmlns:a="http://schemas.openxmlformats.org/drawingml/2006/main" xmlns:r="http://schemas.openxmlformats.org/officeDocument/2006/relationships" xmlns:p="http://schemas.openxmlformats.org/presentationml/2006/main">
  <p:tag name="TIMING" val="|0.9|0.4|20.5|0.4"/>
</p:tagLst>
</file>

<file path=ppt/tags/tag20.xml><?xml version="1.0" encoding="utf-8"?>
<p:tagLst xmlns:a="http://schemas.openxmlformats.org/drawingml/2006/main" xmlns:r="http://schemas.openxmlformats.org/officeDocument/2006/relationships" xmlns:p="http://schemas.openxmlformats.org/presentationml/2006/main">
  <p:tag name="TIMING" val="|6.2|9.3"/>
</p:tagLst>
</file>

<file path=ppt/tags/tag21.xml><?xml version="1.0" encoding="utf-8"?>
<p:tagLst xmlns:a="http://schemas.openxmlformats.org/drawingml/2006/main" xmlns:r="http://schemas.openxmlformats.org/officeDocument/2006/relationships" xmlns:p="http://schemas.openxmlformats.org/presentationml/2006/main">
  <p:tag name="TIMING" val="|6.2|9.3"/>
</p:tagLst>
</file>

<file path=ppt/tags/tag22.xml><?xml version="1.0" encoding="utf-8"?>
<p:tagLst xmlns:a="http://schemas.openxmlformats.org/drawingml/2006/main" xmlns:r="http://schemas.openxmlformats.org/officeDocument/2006/relationships" xmlns:p="http://schemas.openxmlformats.org/presentationml/2006/main">
  <p:tag name="TIMING" val="|6.2|9.3"/>
</p:tagLst>
</file>

<file path=ppt/tags/tag23.xml><?xml version="1.0" encoding="utf-8"?>
<p:tagLst xmlns:a="http://schemas.openxmlformats.org/drawingml/2006/main" xmlns:r="http://schemas.openxmlformats.org/officeDocument/2006/relationships" xmlns:p="http://schemas.openxmlformats.org/presentationml/2006/main">
  <p:tag name="TIMING" val="|6.2|9.3"/>
</p:tagLst>
</file>

<file path=ppt/tags/tag3.xml><?xml version="1.0" encoding="utf-8"?>
<p:tagLst xmlns:a="http://schemas.openxmlformats.org/drawingml/2006/main" xmlns:r="http://schemas.openxmlformats.org/officeDocument/2006/relationships" xmlns:p="http://schemas.openxmlformats.org/presentationml/2006/main">
  <p:tag name="TIMING" val="|0.5|12.4|13.5"/>
</p:tagLst>
</file>

<file path=ppt/tags/tag4.xml><?xml version="1.0" encoding="utf-8"?>
<p:tagLst xmlns:a="http://schemas.openxmlformats.org/drawingml/2006/main" xmlns:r="http://schemas.openxmlformats.org/officeDocument/2006/relationships" xmlns:p="http://schemas.openxmlformats.org/presentationml/2006/main">
  <p:tag name="TIMING" val="|6.2|9.3"/>
</p:tagLst>
</file>

<file path=ppt/tags/tag5.xml><?xml version="1.0" encoding="utf-8"?>
<p:tagLst xmlns:a="http://schemas.openxmlformats.org/drawingml/2006/main" xmlns:r="http://schemas.openxmlformats.org/officeDocument/2006/relationships" xmlns:p="http://schemas.openxmlformats.org/presentationml/2006/main">
  <p:tag name="TIMING" val="|6.2|9.3"/>
</p:tagLst>
</file>

<file path=ppt/tags/tag6.xml><?xml version="1.0" encoding="utf-8"?>
<p:tagLst xmlns:a="http://schemas.openxmlformats.org/drawingml/2006/main" xmlns:r="http://schemas.openxmlformats.org/officeDocument/2006/relationships" xmlns:p="http://schemas.openxmlformats.org/presentationml/2006/main">
  <p:tag name="TIMING" val="|6.2|9.3"/>
</p:tagLst>
</file>

<file path=ppt/tags/tag7.xml><?xml version="1.0" encoding="utf-8"?>
<p:tagLst xmlns:a="http://schemas.openxmlformats.org/drawingml/2006/main" xmlns:r="http://schemas.openxmlformats.org/officeDocument/2006/relationships" xmlns:p="http://schemas.openxmlformats.org/presentationml/2006/main">
  <p:tag name="TIMING" val="|6.2|9.3"/>
</p:tagLst>
</file>

<file path=ppt/tags/tag8.xml><?xml version="1.0" encoding="utf-8"?>
<p:tagLst xmlns:a="http://schemas.openxmlformats.org/drawingml/2006/main" xmlns:r="http://schemas.openxmlformats.org/officeDocument/2006/relationships" xmlns:p="http://schemas.openxmlformats.org/presentationml/2006/main">
  <p:tag name="TIMING" val="|6.2|9.3"/>
</p:tagLst>
</file>

<file path=ppt/tags/tag9.xml><?xml version="1.0" encoding="utf-8"?>
<p:tagLst xmlns:a="http://schemas.openxmlformats.org/drawingml/2006/main" xmlns:r="http://schemas.openxmlformats.org/officeDocument/2006/relationships" xmlns:p="http://schemas.openxmlformats.org/presentationml/2006/main">
  <p:tag name="TIMING" val="|6.2|9.3"/>
</p:tagLst>
</file>

<file path=ppt/theme/theme1.xml><?xml version="1.0" encoding="utf-8"?>
<a:theme xmlns:a="http://schemas.openxmlformats.org/drawingml/2006/main" name="Office Theme">
  <a:themeElements>
    <a:clrScheme name="Custom 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3636</TotalTime>
  <Words>2966</Words>
  <Application>Microsoft Office PowerPoint</Application>
  <PresentationFormat>Widescreen</PresentationFormat>
  <Paragraphs>408</Paragraphs>
  <Slides>32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Calibri</vt:lpstr>
      <vt:lpstr>Cambria Math</vt:lpstr>
      <vt:lpstr>Office Theme</vt:lpstr>
      <vt:lpstr>Hospitalization Stays Prediction</vt:lpstr>
      <vt:lpstr>Project Objectives</vt:lpstr>
      <vt:lpstr>Data Description</vt:lpstr>
      <vt:lpstr>Exploratory Data Analysis</vt:lpstr>
      <vt:lpstr>Questions of Interest</vt:lpstr>
      <vt:lpstr>Correlation Analysis</vt:lpstr>
      <vt:lpstr>Multicollinearity</vt:lpstr>
      <vt:lpstr>Relationship between numerical explanatory variables and response variable</vt:lpstr>
      <vt:lpstr>Impact of Categorical Variables</vt:lpstr>
      <vt:lpstr>Objective 1</vt:lpstr>
      <vt:lpstr>Approach</vt:lpstr>
      <vt:lpstr>Feature Selection by Lasso Regression</vt:lpstr>
      <vt:lpstr>MLR Model</vt:lpstr>
      <vt:lpstr>Assumptions Validation</vt:lpstr>
      <vt:lpstr>Applying Transformations</vt:lpstr>
      <vt:lpstr>Assumptions Validation after Transformation</vt:lpstr>
      <vt:lpstr>Analysis using the fitted model after transformation </vt:lpstr>
      <vt:lpstr>Objective 2</vt:lpstr>
      <vt:lpstr>Approach</vt:lpstr>
      <vt:lpstr>Model 1 – MLR without Complexity</vt:lpstr>
      <vt:lpstr>Model 2 – MLR with Complexity</vt:lpstr>
      <vt:lpstr>Model 3 – Non-Parametric Model: Random Forest</vt:lpstr>
      <vt:lpstr>Model 3 – Non-Parametric Model: Random Forest</vt:lpstr>
      <vt:lpstr>Model 3 – Non-Parametric Model: Random Forest</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Model 4 – Parametric Survival Model: AFT Model</vt:lpstr>
      <vt:lpstr>Comparison of Models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Turnover - A Case Study</dc:title>
  <dc:creator>Karthikeyan Radhakrishnan</dc:creator>
  <cp:lastModifiedBy>Hines, Tom</cp:lastModifiedBy>
  <cp:revision>4</cp:revision>
  <dcterms:created xsi:type="dcterms:W3CDTF">2024-06-30T18:03:06Z</dcterms:created>
  <dcterms:modified xsi:type="dcterms:W3CDTF">2024-09-29T19:03:08Z</dcterms:modified>
</cp:coreProperties>
</file>