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69" r:id="rId5"/>
    <p:sldId id="268" r:id="rId6"/>
    <p:sldId id="264" r:id="rId7"/>
    <p:sldId id="263" r:id="rId8"/>
    <p:sldId id="265" r:id="rId9"/>
    <p:sldId id="262" r:id="rId10"/>
    <p:sldId id="25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8" y="5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BC9A9-3289-4B26-A0A8-D68BB39FA956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05F8-D66A-4412-8B39-5999C729A2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21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Encoding and decoding are very broad terms. </a:t>
            </a:r>
          </a:p>
          <a:p>
            <a:pPr marL="228600" indent="-228600">
              <a:buAutoNum type="arabicPeriod"/>
            </a:pPr>
            <a:r>
              <a:rPr lang="en-US" dirty="0"/>
              <a:t>At a high level though, you will see that encoding is transferable, and decoding is task 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25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full scale chess program would need 10^123 possible moves, or the Shannon number, which is more than the number of atoms in the observable universe.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94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Data is well, data. If you can’t program the rules, then you need the input and output.</a:t>
            </a:r>
          </a:p>
          <a:p>
            <a:pPr marL="228600" indent="-228600">
              <a:buAutoNum type="arabicPeriod"/>
            </a:pPr>
            <a:r>
              <a:rPr lang="en-US" dirty="0"/>
              <a:t>The model consists of the encoder and decoder sections and converts input to output.</a:t>
            </a:r>
          </a:p>
          <a:p>
            <a:pPr marL="228600" indent="-228600"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65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7B3-DC8A-4BE0-995D-2D57DFB5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0474-D4E2-484E-A3FA-917C4CE8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F8F1-867F-4955-8330-6258C8EA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4096-7625-40C4-BACF-49CF4A63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4018-7667-4A7A-8F9C-84EA933B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0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128-1F33-4962-9C87-B8DA896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8C1F-31B2-44B4-834A-F83218110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9A2E-BF6C-4C30-B928-7DF0B12E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7ECA-4052-4B71-AABB-530EA55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D389D-5C50-4C4C-AD11-05031DAC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0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80DF0-17CA-4F6E-855A-50EF36E02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03A7-EA6F-4CD2-A237-36616A8A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488D-D2A1-4905-B75A-2ED17E0E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9CA5-4A0C-449C-8A26-D635EE1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1551-5DC9-497C-BCA9-542193D3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3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D9B-A623-4563-BCB5-A54C27A7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5075-FCD6-4589-9F8E-ED7A7D6F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22FA-5690-43CE-9967-408AD3DF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FCC7-9B03-4FCF-9933-71CF10E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7E20-55D8-4698-8BC2-E139892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1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BEEE-8599-4D4D-8592-9BC5B9C9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5B74-77B7-444B-B150-06709217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45F4-2105-4071-86CB-6E45A165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690F-63A5-4651-BB3B-5137CFC0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4F73-1085-4F4B-850D-94937ACE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A479-74D5-4DD0-ADDA-78E0CE6D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BAC6-E176-4623-8861-0D8EE672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089FE-578B-4767-8BB2-4D323645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2EB57-DF1D-4308-AE56-7AA39F4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A959-E717-4F11-97D9-9558798B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0065-16C8-41E1-9949-E3CC1C56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6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D62-77C9-452F-8A51-6E970EA8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2564-CB7E-4CB7-9778-CC398C8B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F0791-4BC8-4C3D-B172-180D25FB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8E36C-68A2-4776-9D47-4BF83CA2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996E-058F-4CED-B974-E228300BE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E23E2-D048-4C23-A9CB-5ED9B99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07E8C-7E14-4707-9F46-EE3C5AD2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B8F5F-2108-4EEE-B8C3-F239C402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5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7B45-7444-4A01-83B7-BB56986A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09C52-A311-458F-929F-919A4EFA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EF78-DE5B-4C51-83CE-9018305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F95BC-47B9-4390-879F-EDED7CFC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2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CABA7-AF5C-4C69-929F-CFFCA38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B51A-C67B-426F-8472-33500183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1DCD1-5342-4595-89BF-0E751930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7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9C3F-35E6-4765-82E5-91B8221E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BB6F-CC42-429A-A39C-2055C8D6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E798-5FF7-42B8-B1F9-40B3CCA6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3915-CE8F-464B-88B4-CCC25FD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B5168-4617-40F8-869A-66AD25D2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E9C4-83A7-4A29-80A0-25CEDBA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9546-541D-4E71-AE07-7D2B3960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9A0A6-1C07-4B1F-A94B-911C87267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56AAB-A03A-429D-B252-070B5AAE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3B70-AAC2-434D-92AC-E35E54EA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F3A1-EF9C-4A14-9226-70B27D74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72E60-4D24-49CC-A537-7B8AE7F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27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6E72-BA33-4689-B63F-CFBC32C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3FD8-DEB3-41C3-A36D-55732AEB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7D1D-146E-404E-8C79-F452F304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EE68-C94F-4610-9CE8-588A9ADE944E}" type="datetimeFigureOut">
              <a:rPr lang="en-SG" smtClean="0"/>
              <a:t>16/5/2021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1F52-749E-4B76-B35A-92944D00D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3B51-8759-488C-92A9-59076D5D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8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w6fA5Ne7gGnLA2NM_Fy1KJuOZEBW5JToXSvFfxl_Lw/edit?usp=sharing" TargetMode="External"/><Relationship Id="rId2" Type="http://schemas.openxmlformats.org/officeDocument/2006/relationships/hyperlink" Target="https://github.com/kradkahaddi/snakesandmachin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6AX1jQhj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ivendata.org/competitions/" TargetMode="External"/><Relationship Id="rId4" Type="http://schemas.openxmlformats.org/officeDocument/2006/relationships/hyperlink" Target="https://www.kaggle.com/datase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2l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6B8-B431-473A-B062-07E1BE1B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Deep Learning</a:t>
            </a:r>
            <a:endParaRPr lang="en-S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4F4E-8452-4E2E-843B-ACABC462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Or why you should just ask a computer to figure it out.</a:t>
            </a:r>
            <a:endParaRPr lang="en-SG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ECFBD-933E-4AFE-A65F-DEA119E8EE36}"/>
              </a:ext>
            </a:extLst>
          </p:cNvPr>
          <p:cNvSpPr txBox="1"/>
          <p:nvPr/>
        </p:nvSpPr>
        <p:spPr>
          <a:xfrm>
            <a:off x="194949" y="1165628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do you need to know?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A7A5D-6ED9-44A4-B797-0DD54657E393}"/>
              </a:ext>
            </a:extLst>
          </p:cNvPr>
          <p:cNvSpPr txBox="1"/>
          <p:nvPr/>
        </p:nvSpPr>
        <p:spPr>
          <a:xfrm>
            <a:off x="194949" y="2298185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References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F4AF5-A1F6-47D6-81D4-F5AECC050CCA}"/>
              </a:ext>
            </a:extLst>
          </p:cNvPr>
          <p:cNvSpPr txBox="1"/>
          <p:nvPr/>
        </p:nvSpPr>
        <p:spPr>
          <a:xfrm>
            <a:off x="505938" y="1741189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Some </a:t>
            </a:r>
            <a:r>
              <a:rPr lang="en-US" sz="1600" b="1" dirty="0">
                <a:solidFill>
                  <a:schemeClr val="bg1"/>
                </a:solidFill>
              </a:rPr>
              <a:t>Python</a:t>
            </a:r>
            <a:r>
              <a:rPr lang="en-US" sz="1600" dirty="0">
                <a:solidFill>
                  <a:schemeClr val="bg1"/>
                </a:solidFill>
              </a:rPr>
              <a:t> (probably easier that way)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73173-D265-4412-905B-4AC08227B2FC}"/>
              </a:ext>
            </a:extLst>
          </p:cNvPr>
          <p:cNvSpPr txBox="1"/>
          <p:nvPr/>
        </p:nvSpPr>
        <p:spPr>
          <a:xfrm>
            <a:off x="505938" y="2883029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Look here first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99101-3023-434A-B775-09AADD59923F}"/>
              </a:ext>
            </a:extLst>
          </p:cNvPr>
          <p:cNvSpPr txBox="1"/>
          <p:nvPr/>
        </p:nvSpPr>
        <p:spPr>
          <a:xfrm>
            <a:off x="505938" y="3744803"/>
            <a:ext cx="6255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Ask me/host for the slides if you want them.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will probably </a:t>
            </a:r>
            <a:r>
              <a:rPr lang="en-US" sz="1600" b="1" dirty="0">
                <a:solidFill>
                  <a:schemeClr val="bg1"/>
                </a:solidFill>
              </a:rPr>
              <a:t>end up on some git repo</a:t>
            </a:r>
            <a:r>
              <a:rPr lang="en-US" sz="1600" dirty="0">
                <a:solidFill>
                  <a:schemeClr val="bg1"/>
                </a:solidFill>
              </a:rPr>
              <a:t> along with the code.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Repo: </a:t>
            </a:r>
          </a:p>
          <a:p>
            <a:r>
              <a:rPr lang="en-SG" sz="1600" dirty="0">
                <a:solidFill>
                  <a:schemeClr val="bg1"/>
                </a:solidFill>
                <a:hlinkClick r:id="rId2"/>
              </a:rPr>
              <a:t>https://github.com/kradkahaddi/snakesandmachines</a:t>
            </a:r>
            <a:r>
              <a:rPr lang="en-SG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4988164" y="26924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The Basics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CE6E7-C347-4835-AAA5-015E89B920C2}"/>
              </a:ext>
            </a:extLst>
          </p:cNvPr>
          <p:cNvSpPr txBox="1"/>
          <p:nvPr/>
        </p:nvSpPr>
        <p:spPr>
          <a:xfrm>
            <a:off x="505938" y="3221583"/>
            <a:ext cx="779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3"/>
              </a:rPr>
              <a:t>https://docs.google.com/document/d/1Cw6fA5Ne7gGnLA2NM_Fy1KJuOZEBW5JToXSvFfxl_Lw/edit?usp=sharing</a:t>
            </a:r>
            <a:r>
              <a:rPr lang="en-SG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110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5FC655-CECD-4470-A978-066CF757E6A0}"/>
              </a:ext>
            </a:extLst>
          </p:cNvPr>
          <p:cNvSpPr txBox="1"/>
          <p:nvPr/>
        </p:nvSpPr>
        <p:spPr>
          <a:xfrm>
            <a:off x="194949" y="102770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Method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0100D-9311-43F8-ACBD-6F8A7BEB9146}"/>
              </a:ext>
            </a:extLst>
          </p:cNvPr>
          <p:cNvSpPr txBox="1"/>
          <p:nvPr/>
        </p:nvSpPr>
        <p:spPr>
          <a:xfrm>
            <a:off x="505938" y="1543713"/>
            <a:ext cx="11452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 will (usually) introduce certain topics via recorded videos and host further explanation on weekends. (</a:t>
            </a:r>
            <a:r>
              <a:rPr lang="en-US" sz="1600" dirty="0">
                <a:solidFill>
                  <a:srgbClr val="FF0000"/>
                </a:solidFill>
              </a:rPr>
              <a:t>recorded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951AC-B234-421C-A753-33C63405C999}"/>
              </a:ext>
            </a:extLst>
          </p:cNvPr>
          <p:cNvSpPr txBox="1"/>
          <p:nvPr/>
        </p:nvSpPr>
        <p:spPr>
          <a:xfrm>
            <a:off x="505938" y="1913045"/>
            <a:ext cx="884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volunteer can revise the topics and dig deeper during the following week (</a:t>
            </a:r>
            <a:r>
              <a:rPr lang="en-US" sz="1600" dirty="0">
                <a:solidFill>
                  <a:srgbClr val="FF0000"/>
                </a:solidFill>
              </a:rPr>
              <a:t>recorded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91F0E-911B-4B84-9C03-6043B2D7E42D}"/>
              </a:ext>
            </a:extLst>
          </p:cNvPr>
          <p:cNvSpPr txBox="1"/>
          <p:nvPr/>
        </p:nvSpPr>
        <p:spPr>
          <a:xfrm>
            <a:off x="505938" y="2304981"/>
            <a:ext cx="11091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will be good for discussions if everyone has read the material and perspectives to share and questions to 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57764-C495-489F-889A-54CB658D5769}"/>
              </a:ext>
            </a:extLst>
          </p:cNvPr>
          <p:cNvSpPr txBox="1"/>
          <p:nvPr/>
        </p:nvSpPr>
        <p:spPr>
          <a:xfrm>
            <a:off x="4988164" y="26924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The Basics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CE273D-ACD9-4A58-999E-7169EE3D5A59}"/>
              </a:ext>
            </a:extLst>
          </p:cNvPr>
          <p:cNvSpPr txBox="1"/>
          <p:nvPr/>
        </p:nvSpPr>
        <p:spPr>
          <a:xfrm>
            <a:off x="194949" y="5942421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Opensource license for all additional code and materials: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or similar </a:t>
            </a:r>
          </a:p>
          <a:p>
            <a:r>
              <a:rPr lang="en-US" dirty="0">
                <a:solidFill>
                  <a:schemeClr val="bg1"/>
                </a:solidFill>
              </a:rPr>
              <a:t>(free usage, distribution, and modification)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5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ECFBD-933E-4AFE-A65F-DEA119E8EE36}"/>
              </a:ext>
            </a:extLst>
          </p:cNvPr>
          <p:cNvSpPr txBox="1"/>
          <p:nvPr/>
        </p:nvSpPr>
        <p:spPr>
          <a:xfrm>
            <a:off x="194949" y="1508528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do you need to Volunteer?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F4AF5-A1F6-47D6-81D4-F5AECC050CCA}"/>
              </a:ext>
            </a:extLst>
          </p:cNvPr>
          <p:cNvSpPr txBox="1"/>
          <p:nvPr/>
        </p:nvSpPr>
        <p:spPr>
          <a:xfrm>
            <a:off x="552354" y="2074783"/>
            <a:ext cx="82076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better than zero understanding of the topic.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My example (could be better for sure): </a:t>
            </a:r>
            <a:r>
              <a:rPr lang="en-US" sz="1200" dirty="0">
                <a:solidFill>
                  <a:schemeClr val="bg1"/>
                </a:solidFill>
                <a:hlinkClick r:id="rId2"/>
              </a:rPr>
              <a:t>https://www.youtube.com/watch?v=w46AX1jQhjM</a:t>
            </a:r>
            <a:br>
              <a:rPr lang="en-US" sz="1200" dirty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Some Prep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The </a:t>
            </a:r>
            <a:r>
              <a:rPr lang="en-US" sz="1200" b="1" dirty="0">
                <a:solidFill>
                  <a:schemeClr val="accent2"/>
                </a:solidFill>
              </a:rPr>
              <a:t>main </a:t>
            </a:r>
            <a:r>
              <a:rPr lang="en-US" sz="1200" b="1" dirty="0" err="1">
                <a:solidFill>
                  <a:schemeClr val="accent2"/>
                </a:solidFill>
              </a:rPr>
              <a:t>jupyter</a:t>
            </a:r>
            <a:r>
              <a:rPr lang="en-US" sz="1200" b="1" dirty="0">
                <a:solidFill>
                  <a:schemeClr val="accent2"/>
                </a:solidFill>
              </a:rPr>
              <a:t> notebook </a:t>
            </a:r>
            <a:r>
              <a:rPr lang="en-US" sz="1200" dirty="0">
                <a:solidFill>
                  <a:schemeClr val="bg1"/>
                </a:solidFill>
              </a:rPr>
              <a:t>with properly flowing code sections.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 </a:t>
            </a:r>
            <a:r>
              <a:rPr lang="en-US" sz="1200" b="1" dirty="0">
                <a:solidFill>
                  <a:schemeClr val="accent2"/>
                </a:solidFill>
              </a:rPr>
              <a:t>requirements.txt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for your code environment.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(Optional) A second code notebook if you want to do scratch work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(Optional) A set of .</a:t>
            </a:r>
            <a:r>
              <a:rPr lang="en-US" sz="1200" dirty="0" err="1">
                <a:solidFill>
                  <a:schemeClr val="bg1"/>
                </a:solidFill>
              </a:rPr>
              <a:t>py</a:t>
            </a:r>
            <a:r>
              <a:rPr lang="en-US" sz="1200" dirty="0">
                <a:solidFill>
                  <a:schemeClr val="bg1"/>
                </a:solidFill>
              </a:rPr>
              <a:t> files to support as imports.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(Optional) A slide deck if you want to give an overview of the topic before heading to the code.</a:t>
            </a:r>
          </a:p>
          <a:p>
            <a:pPr marL="800100" lvl="1" indent="-342900"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Sanity Check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Don’t over think what you’re going to do.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Ask someone to review your work before you present.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Nobody succeeds alone, be open to receiving help.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4988164" y="26924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The Basics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4F072-C1F0-4C6E-894C-A2D26203019F}"/>
              </a:ext>
            </a:extLst>
          </p:cNvPr>
          <p:cNvSpPr txBox="1"/>
          <p:nvPr/>
        </p:nvSpPr>
        <p:spPr>
          <a:xfrm>
            <a:off x="194949" y="6188643"/>
            <a:ext cx="823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Note:</a:t>
            </a:r>
            <a:r>
              <a:rPr lang="en-US" sz="1600" dirty="0">
                <a:solidFill>
                  <a:schemeClr val="bg1"/>
                </a:solidFill>
              </a:rPr>
              <a:t> You </a:t>
            </a:r>
            <a:r>
              <a:rPr lang="en-US" sz="1600" b="1" dirty="0">
                <a:solidFill>
                  <a:schemeClr val="bg1"/>
                </a:solidFill>
              </a:rPr>
              <a:t>MUST</a:t>
            </a:r>
            <a:r>
              <a:rPr lang="en-US" sz="1600" dirty="0">
                <a:solidFill>
                  <a:schemeClr val="bg1"/>
                </a:solidFill>
              </a:rPr>
              <a:t> have the main </a:t>
            </a:r>
            <a:r>
              <a:rPr lang="en-US" sz="1600" dirty="0" err="1">
                <a:solidFill>
                  <a:schemeClr val="bg1"/>
                </a:solidFill>
              </a:rPr>
              <a:t>jupyter</a:t>
            </a:r>
            <a:r>
              <a:rPr lang="en-US" sz="1600" dirty="0">
                <a:solidFill>
                  <a:schemeClr val="bg1"/>
                </a:solidFill>
              </a:rPr>
              <a:t> notebook and requirements.txt to present.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58D1C-9615-4E6F-9B22-1C5FE8C7F36A}"/>
              </a:ext>
            </a:extLst>
          </p:cNvPr>
          <p:cNvSpPr txBox="1"/>
          <p:nvPr/>
        </p:nvSpPr>
        <p:spPr>
          <a:xfrm>
            <a:off x="552354" y="5215273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This command should work for most environments:</a:t>
            </a:r>
          </a:p>
          <a:p>
            <a:r>
              <a:rPr lang="en-SG" dirty="0">
                <a:solidFill>
                  <a:schemeClr val="accent2"/>
                </a:solidFill>
              </a:rPr>
              <a:t>pip 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9035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4528904" y="269248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Deep Learning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4F072-C1F0-4C6E-894C-A2D26203019F}"/>
              </a:ext>
            </a:extLst>
          </p:cNvPr>
          <p:cNvSpPr txBox="1"/>
          <p:nvPr/>
        </p:nvSpPr>
        <p:spPr>
          <a:xfrm>
            <a:off x="1733548" y="2551837"/>
            <a:ext cx="8724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chemeClr val="accent2"/>
                </a:solidFill>
              </a:rPr>
              <a:t>long chain </a:t>
            </a:r>
            <a:r>
              <a:rPr lang="en-US" sz="3600" dirty="0">
                <a:solidFill>
                  <a:schemeClr val="bg1"/>
                </a:solidFill>
              </a:rPr>
              <a:t>of linear and non-linear tensor (read: matrix) transformations to transform input to output.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FB0D9-39A8-4945-BEA1-0612C8CFC051}"/>
              </a:ext>
            </a:extLst>
          </p:cNvPr>
          <p:cNvSpPr txBox="1"/>
          <p:nvPr/>
        </p:nvSpPr>
        <p:spPr>
          <a:xfrm>
            <a:off x="4839084" y="854023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worst explanation ever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8710A-BAD6-4395-AE0F-9D46DBCE3E38}"/>
              </a:ext>
            </a:extLst>
          </p:cNvPr>
          <p:cNvSpPr txBox="1"/>
          <p:nvPr/>
        </p:nvSpPr>
        <p:spPr>
          <a:xfrm>
            <a:off x="194949" y="6188643"/>
            <a:ext cx="496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Note:</a:t>
            </a:r>
            <a:r>
              <a:rPr lang="en-US" sz="1600" dirty="0">
                <a:solidFill>
                  <a:schemeClr val="bg1"/>
                </a:solidFill>
              </a:rPr>
              <a:t> Read chapter 1 of d2l.ai for more context.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15E7F-2577-416C-A667-EE66510D9967}"/>
              </a:ext>
            </a:extLst>
          </p:cNvPr>
          <p:cNvSpPr txBox="1"/>
          <p:nvPr/>
        </p:nvSpPr>
        <p:spPr>
          <a:xfrm>
            <a:off x="3535399" y="269248"/>
            <a:ext cx="504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 Graphical Explanation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0F42A-49C2-41DE-8E37-B236C8FA8634}"/>
              </a:ext>
            </a:extLst>
          </p:cNvPr>
          <p:cNvSpPr/>
          <p:nvPr/>
        </p:nvSpPr>
        <p:spPr>
          <a:xfrm>
            <a:off x="2532963" y="2840513"/>
            <a:ext cx="2078207" cy="11769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61732-8794-4EEA-83BB-2C630082B856}"/>
              </a:ext>
            </a:extLst>
          </p:cNvPr>
          <p:cNvSpPr txBox="1"/>
          <p:nvPr/>
        </p:nvSpPr>
        <p:spPr>
          <a:xfrm>
            <a:off x="991246" y="3167389"/>
            <a:ext cx="105990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raw bit 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sequence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0114-4F4A-47B0-8552-48ECF9FDBD87}"/>
              </a:ext>
            </a:extLst>
          </p:cNvPr>
          <p:cNvSpPr txBox="1"/>
          <p:nvPr/>
        </p:nvSpPr>
        <p:spPr>
          <a:xfrm>
            <a:off x="4181015" y="47052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(Encoding)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7108C-B0DB-4794-9CB7-13857F01F78B}"/>
              </a:ext>
            </a:extLst>
          </p:cNvPr>
          <p:cNvSpPr txBox="1"/>
          <p:nvPr/>
        </p:nvSpPr>
        <p:spPr>
          <a:xfrm>
            <a:off x="2702276" y="3244334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Preprocessing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C93F0-B2B5-4C2E-BAD0-7F2C40AF3352}"/>
              </a:ext>
            </a:extLst>
          </p:cNvPr>
          <p:cNvSpPr/>
          <p:nvPr/>
        </p:nvSpPr>
        <p:spPr>
          <a:xfrm>
            <a:off x="4853513" y="2840513"/>
            <a:ext cx="2484974" cy="11769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C2C9A-36A6-45FB-AF9C-8D2B2560B2F2}"/>
              </a:ext>
            </a:extLst>
          </p:cNvPr>
          <p:cNvSpPr txBox="1"/>
          <p:nvPr/>
        </p:nvSpPr>
        <p:spPr>
          <a:xfrm>
            <a:off x="4853512" y="3105834"/>
            <a:ext cx="248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Long transformation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chain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05B89-CCE4-49BC-A346-DFE47CCD0AA2}"/>
              </a:ext>
            </a:extLst>
          </p:cNvPr>
          <p:cNvSpPr txBox="1"/>
          <p:nvPr/>
        </p:nvSpPr>
        <p:spPr>
          <a:xfrm>
            <a:off x="7683762" y="3059668"/>
            <a:ext cx="1226618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High 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dimensional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vectors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1FC2D-705C-416C-8565-F95A21632281}"/>
              </a:ext>
            </a:extLst>
          </p:cNvPr>
          <p:cNvSpPr/>
          <p:nvPr/>
        </p:nvSpPr>
        <p:spPr>
          <a:xfrm>
            <a:off x="9352684" y="2840513"/>
            <a:ext cx="2484974" cy="11769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67FF4-8D43-4B01-8319-2064B8DD8039}"/>
              </a:ext>
            </a:extLst>
          </p:cNvPr>
          <p:cNvSpPr txBox="1"/>
          <p:nvPr/>
        </p:nvSpPr>
        <p:spPr>
          <a:xfrm>
            <a:off x="9715765" y="3075057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Downstream</a:t>
            </a:r>
          </a:p>
          <a:p>
            <a:pPr algn="ctr"/>
            <a:r>
              <a:rPr lang="en-US" sz="2000" dirty="0">
                <a:solidFill>
                  <a:schemeClr val="accent5"/>
                </a:solidFill>
              </a:rPr>
              <a:t>tasks</a:t>
            </a:r>
            <a:endParaRPr lang="en-SG" sz="2000" dirty="0">
              <a:solidFill>
                <a:schemeClr val="accent5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32058-5BE5-423F-ABB5-A4E6DA6D5F6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2051152" y="3428999"/>
            <a:ext cx="48181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BED2C-753A-4D88-B58D-7FCD044F2FD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611170" y="3429000"/>
            <a:ext cx="24234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9EC02-B53F-43C4-97A0-BFCEC28D30B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338487" y="3429000"/>
            <a:ext cx="34527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D4D7C-6036-4B43-A9B1-1B7AD71EFA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910380" y="3429000"/>
            <a:ext cx="4423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8ED60-D392-450E-AE44-ECC099653515}"/>
              </a:ext>
            </a:extLst>
          </p:cNvPr>
          <p:cNvCxnSpPr/>
          <p:nvPr/>
        </p:nvCxnSpPr>
        <p:spPr>
          <a:xfrm>
            <a:off x="9131532" y="1662602"/>
            <a:ext cx="0" cy="41312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680AC2-DCC9-4921-8E44-260BB0CF5269}"/>
              </a:ext>
            </a:extLst>
          </p:cNvPr>
          <p:cNvCxnSpPr/>
          <p:nvPr/>
        </p:nvCxnSpPr>
        <p:spPr>
          <a:xfrm>
            <a:off x="651079" y="1662602"/>
            <a:ext cx="0" cy="41312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B2ED19-FBFE-4B22-9B75-E196274FD17D}"/>
              </a:ext>
            </a:extLst>
          </p:cNvPr>
          <p:cNvCxnSpPr>
            <a:stCxn id="5" idx="3"/>
          </p:cNvCxnSpPr>
          <p:nvPr/>
        </p:nvCxnSpPr>
        <p:spPr>
          <a:xfrm>
            <a:off x="5601597" y="4889926"/>
            <a:ext cx="344529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F4590B-4C32-4E4F-B895-3C0AB762C5C6}"/>
              </a:ext>
            </a:extLst>
          </p:cNvPr>
          <p:cNvCxnSpPr>
            <a:stCxn id="5" idx="1"/>
          </p:cNvCxnSpPr>
          <p:nvPr/>
        </p:nvCxnSpPr>
        <p:spPr>
          <a:xfrm flipH="1">
            <a:off x="728283" y="4889926"/>
            <a:ext cx="34527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413F10-C352-4F88-8D22-95ADBC0E6119}"/>
              </a:ext>
            </a:extLst>
          </p:cNvPr>
          <p:cNvSpPr txBox="1"/>
          <p:nvPr/>
        </p:nvSpPr>
        <p:spPr>
          <a:xfrm>
            <a:off x="9856028" y="470526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(Decoding)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2203753" y="269248"/>
            <a:ext cx="778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When should Deep Learning be used?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4F072-C1F0-4C6E-894C-A2D26203019F}"/>
              </a:ext>
            </a:extLst>
          </p:cNvPr>
          <p:cNvSpPr txBox="1"/>
          <p:nvPr/>
        </p:nvSpPr>
        <p:spPr>
          <a:xfrm>
            <a:off x="1733548" y="2551837"/>
            <a:ext cx="8724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the </a:t>
            </a:r>
            <a:r>
              <a:rPr lang="en-US" sz="3600" dirty="0">
                <a:solidFill>
                  <a:schemeClr val="accent2"/>
                </a:solidFill>
              </a:rPr>
              <a:t>behavior</a:t>
            </a:r>
            <a:r>
              <a:rPr lang="en-US" sz="3600" dirty="0">
                <a:solidFill>
                  <a:schemeClr val="bg1"/>
                </a:solidFill>
              </a:rPr>
              <a:t> of the system cannot be reduced to a finite(and manageable) set of rules.</a:t>
            </a:r>
            <a:endParaRPr lang="en-S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3430054" y="269248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What are the ingredients?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4F072-C1F0-4C6E-894C-A2D26203019F}"/>
              </a:ext>
            </a:extLst>
          </p:cNvPr>
          <p:cNvSpPr txBox="1"/>
          <p:nvPr/>
        </p:nvSpPr>
        <p:spPr>
          <a:xfrm>
            <a:off x="1248874" y="2183342"/>
            <a:ext cx="167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335FE-74C0-4E78-8E10-CC3225AFA124}"/>
              </a:ext>
            </a:extLst>
          </p:cNvPr>
          <p:cNvSpPr txBox="1"/>
          <p:nvPr/>
        </p:nvSpPr>
        <p:spPr>
          <a:xfrm>
            <a:off x="3345609" y="2183342"/>
            <a:ext cx="167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813BE-F5B6-49B7-9FC3-AE9D26EBA666}"/>
              </a:ext>
            </a:extLst>
          </p:cNvPr>
          <p:cNvSpPr txBox="1"/>
          <p:nvPr/>
        </p:nvSpPr>
        <p:spPr>
          <a:xfrm>
            <a:off x="5442344" y="1906343"/>
            <a:ext cx="252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Objective function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DB5A3-A6F6-46C4-80EB-4B9997651F08}"/>
              </a:ext>
            </a:extLst>
          </p:cNvPr>
          <p:cNvSpPr txBox="1"/>
          <p:nvPr/>
        </p:nvSpPr>
        <p:spPr>
          <a:xfrm>
            <a:off x="8388741" y="2183342"/>
            <a:ext cx="252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Algorithm</a:t>
            </a:r>
            <a:endParaRPr lang="en-S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4766950" y="269248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Applications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9BF92-D128-45C3-91B2-267DB75B3DE1}"/>
              </a:ext>
            </a:extLst>
          </p:cNvPr>
          <p:cNvSpPr txBox="1"/>
          <p:nvPr/>
        </p:nvSpPr>
        <p:spPr>
          <a:xfrm>
            <a:off x="519853" y="1469717"/>
            <a:ext cx="449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Natural language Processing (NLP)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39EDA-9BEA-4B72-892A-713DA57A9134}"/>
              </a:ext>
            </a:extLst>
          </p:cNvPr>
          <p:cNvSpPr txBox="1"/>
          <p:nvPr/>
        </p:nvSpPr>
        <p:spPr>
          <a:xfrm>
            <a:off x="7267721" y="1475748"/>
            <a:ext cx="2887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Computer Vision (CV)</a:t>
            </a:r>
            <a:endParaRPr lang="en-SG" sz="20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FE05A5-ACA1-46D2-B5DA-2232958EF87A}"/>
              </a:ext>
            </a:extLst>
          </p:cNvPr>
          <p:cNvCxnSpPr>
            <a:cxnSpLocks/>
          </p:cNvCxnSpPr>
          <p:nvPr/>
        </p:nvCxnSpPr>
        <p:spPr>
          <a:xfrm>
            <a:off x="6096000" y="1675803"/>
            <a:ext cx="0" cy="39429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2200D5-E697-452C-8265-21C3EFFE7B6E}"/>
              </a:ext>
            </a:extLst>
          </p:cNvPr>
          <p:cNvSpPr txBox="1"/>
          <p:nvPr/>
        </p:nvSpPr>
        <p:spPr>
          <a:xfrm>
            <a:off x="1772593" y="1869827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(RNNs and Transformers)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8A9A1-CE02-4D0F-B84B-84EAB3CF940F}"/>
              </a:ext>
            </a:extLst>
          </p:cNvPr>
          <p:cNvSpPr txBox="1"/>
          <p:nvPr/>
        </p:nvSpPr>
        <p:spPr>
          <a:xfrm>
            <a:off x="1490086" y="2519325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Text classification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Text generation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Summarization/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A8CA7-991A-49C2-8031-716DFD2ECB5C}"/>
              </a:ext>
            </a:extLst>
          </p:cNvPr>
          <p:cNvSpPr txBox="1"/>
          <p:nvPr/>
        </p:nvSpPr>
        <p:spPr>
          <a:xfrm>
            <a:off x="7677289" y="1869826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(CNNs, GANs, </a:t>
            </a:r>
            <a:r>
              <a:rPr lang="en-US" sz="1200" dirty="0" err="1">
                <a:solidFill>
                  <a:srgbClr val="FF0000"/>
                </a:solidFill>
              </a:rPr>
              <a:t>UNets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etc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BE2CF-9211-47A8-A4BF-EB9C30BE5D59}"/>
              </a:ext>
            </a:extLst>
          </p:cNvPr>
          <p:cNvSpPr txBox="1"/>
          <p:nvPr/>
        </p:nvSpPr>
        <p:spPr>
          <a:xfrm>
            <a:off x="1490086" y="3953653"/>
            <a:ext cx="1803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Taking RNNs further: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Time series analysis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Audio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C6630-5F47-4458-9C7C-4D61E1DF2898}"/>
              </a:ext>
            </a:extLst>
          </p:cNvPr>
          <p:cNvSpPr txBox="1"/>
          <p:nvPr/>
        </p:nvSpPr>
        <p:spPr>
          <a:xfrm>
            <a:off x="7425050" y="2519325"/>
            <a:ext cx="23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Image/video classification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Segmentation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Object detection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Style Transfer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Generation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Super resolution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608A4-70A3-4CF5-B291-558BE990CF6D}"/>
              </a:ext>
            </a:extLst>
          </p:cNvPr>
          <p:cNvSpPr txBox="1"/>
          <p:nvPr/>
        </p:nvSpPr>
        <p:spPr>
          <a:xfrm>
            <a:off x="7425050" y="3953653"/>
            <a:ext cx="378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Taking CV further: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Audio Analysis (Frequency spectrum analysis)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3E89A-778A-4768-90F3-EFC9A4CCBCDC}"/>
              </a:ext>
            </a:extLst>
          </p:cNvPr>
          <p:cNvSpPr txBox="1"/>
          <p:nvPr/>
        </p:nvSpPr>
        <p:spPr>
          <a:xfrm>
            <a:off x="5011788" y="854023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 very incomplete list.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5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8F4AF5-A1F6-47D6-81D4-F5AECC050CCA}"/>
              </a:ext>
            </a:extLst>
          </p:cNvPr>
          <p:cNvSpPr txBox="1"/>
          <p:nvPr/>
        </p:nvSpPr>
        <p:spPr>
          <a:xfrm>
            <a:off x="552354" y="1718733"/>
            <a:ext cx="37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AWS datasets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Google dataset search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Kaggle (</a:t>
            </a:r>
            <a:r>
              <a:rPr lang="en-US" dirty="0">
                <a:solidFill>
                  <a:schemeClr val="bg1"/>
                </a:solidFill>
                <a:hlinkClick r:id="rId4"/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DrivenData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5"/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4391847" y="269248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Dataset Sources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4F072-C1F0-4C6E-894C-A2D26203019F}"/>
              </a:ext>
            </a:extLst>
          </p:cNvPr>
          <p:cNvSpPr txBox="1"/>
          <p:nvPr/>
        </p:nvSpPr>
        <p:spPr>
          <a:xfrm>
            <a:off x="194949" y="6188643"/>
            <a:ext cx="885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Note:</a:t>
            </a:r>
            <a:r>
              <a:rPr lang="en-US" sz="1600" dirty="0">
                <a:solidFill>
                  <a:schemeClr val="bg1"/>
                </a:solidFill>
              </a:rPr>
              <a:t> You </a:t>
            </a:r>
            <a:r>
              <a:rPr lang="en-US" sz="1600" b="1" dirty="0">
                <a:solidFill>
                  <a:schemeClr val="bg1"/>
                </a:solidFill>
              </a:rPr>
              <a:t>MUST</a:t>
            </a:r>
            <a:r>
              <a:rPr lang="en-US" sz="1600" dirty="0">
                <a:solidFill>
                  <a:schemeClr val="bg1"/>
                </a:solidFill>
              </a:rPr>
              <a:t> find a dataset set and problem you’re interested in, or you’ll get bored.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3742638" y="269248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PyTorch vs. TensorFlow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4F072-C1F0-4C6E-894C-A2D26203019F}"/>
              </a:ext>
            </a:extLst>
          </p:cNvPr>
          <p:cNvSpPr txBox="1"/>
          <p:nvPr/>
        </p:nvSpPr>
        <p:spPr>
          <a:xfrm>
            <a:off x="194949" y="6188643"/>
            <a:ext cx="1038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Note:</a:t>
            </a:r>
            <a:r>
              <a:rPr lang="en-US" sz="1600" dirty="0">
                <a:solidFill>
                  <a:schemeClr val="bg1"/>
                </a:solidFill>
              </a:rPr>
              <a:t> I will be using PyTorch, but it is important to learn both, since it will allow you to read more repos.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4734-C75E-4D89-9159-7C86193B6AD0}"/>
              </a:ext>
            </a:extLst>
          </p:cNvPr>
          <p:cNvSpPr txBox="1"/>
          <p:nvPr/>
        </p:nvSpPr>
        <p:spPr>
          <a:xfrm>
            <a:off x="2189382" y="1469717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PyTorch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0C827-7E52-4DF6-8488-00D05D057FEE}"/>
              </a:ext>
            </a:extLst>
          </p:cNvPr>
          <p:cNvSpPr txBox="1"/>
          <p:nvPr/>
        </p:nvSpPr>
        <p:spPr>
          <a:xfrm>
            <a:off x="7951404" y="147574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TensorFlow</a:t>
            </a:r>
            <a:endParaRPr lang="en-SG" sz="2000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244A3-BBE3-48C9-BEBC-85F2AB8FB759}"/>
              </a:ext>
            </a:extLst>
          </p:cNvPr>
          <p:cNvCxnSpPr>
            <a:cxnSpLocks/>
          </p:cNvCxnSpPr>
          <p:nvPr/>
        </p:nvCxnSpPr>
        <p:spPr>
          <a:xfrm>
            <a:off x="6067580" y="1675803"/>
            <a:ext cx="0" cy="39429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A4CA34-6FCC-4B26-8FAD-FAA7536D7241}"/>
              </a:ext>
            </a:extLst>
          </p:cNvPr>
          <p:cNvSpPr txBox="1"/>
          <p:nvPr/>
        </p:nvSpPr>
        <p:spPr>
          <a:xfrm>
            <a:off x="1490086" y="2519325"/>
            <a:ext cx="3445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More pythonic (good class definitions)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Easier to write (subjective?)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Not so much diversity in platform support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Serving libraries are newer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9C3AF-8275-4C7B-AAC4-F87DD14C83D1}"/>
              </a:ext>
            </a:extLst>
          </p:cNvPr>
          <p:cNvSpPr txBox="1"/>
          <p:nvPr/>
        </p:nvSpPr>
        <p:spPr>
          <a:xfrm>
            <a:off x="7425050" y="2519325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Less pythonic (functions separated from objects)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Harder to write (?)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More diverse platform support (.</a:t>
            </a:r>
            <a:r>
              <a:rPr lang="en-US" sz="1200" dirty="0" err="1">
                <a:solidFill>
                  <a:schemeClr val="bg1"/>
                </a:solidFill>
              </a:rPr>
              <a:t>js</a:t>
            </a:r>
            <a:r>
              <a:rPr lang="en-US" sz="1200" dirty="0">
                <a:solidFill>
                  <a:schemeClr val="bg1"/>
                </a:solidFill>
              </a:rPr>
              <a:t>, embedded)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More mature serving libraries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ABA25-57D3-447D-BD5C-72C5A65D8FBD}"/>
              </a:ext>
            </a:extLst>
          </p:cNvPr>
          <p:cNvSpPr txBox="1"/>
          <p:nvPr/>
        </p:nvSpPr>
        <p:spPr>
          <a:xfrm>
            <a:off x="4339757" y="854023"/>
            <a:ext cx="3512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Somewhat subjective at certain points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9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00EC9-C2AA-4670-8038-C1039EDACDCF}"/>
              </a:ext>
            </a:extLst>
          </p:cNvPr>
          <p:cNvSpPr txBox="1"/>
          <p:nvPr/>
        </p:nvSpPr>
        <p:spPr>
          <a:xfrm>
            <a:off x="5126022" y="26924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Pathway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63E6F-B031-4B2E-91AF-B0340C431ED8}"/>
              </a:ext>
            </a:extLst>
          </p:cNvPr>
          <p:cNvSpPr txBox="1"/>
          <p:nvPr/>
        </p:nvSpPr>
        <p:spPr>
          <a:xfrm>
            <a:off x="0" y="6581001"/>
            <a:ext cx="7447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will use and build on this reference for almost the entire study of Deep Learning: </a:t>
            </a:r>
            <a:r>
              <a:rPr lang="en-US" sz="1200" dirty="0">
                <a:solidFill>
                  <a:schemeClr val="bg1"/>
                </a:solidFill>
                <a:hlinkClick r:id="rId2"/>
              </a:rPr>
              <a:t>https://d2l.ai/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14AE-1624-49AE-955C-7CF747AC12A0}"/>
              </a:ext>
            </a:extLst>
          </p:cNvPr>
          <p:cNvSpPr txBox="1"/>
          <p:nvPr/>
        </p:nvSpPr>
        <p:spPr>
          <a:xfrm>
            <a:off x="0" y="6112443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Note:</a:t>
            </a:r>
            <a:r>
              <a:rPr lang="en-US" sz="1600" dirty="0">
                <a:solidFill>
                  <a:schemeClr val="bg1"/>
                </a:solidFill>
              </a:rPr>
              <a:t> Image source – d2l.ai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C6AD5-4E08-4373-B6FC-CD1CB794B537}"/>
              </a:ext>
            </a:extLst>
          </p:cNvPr>
          <p:cNvGrpSpPr/>
          <p:nvPr/>
        </p:nvGrpSpPr>
        <p:grpSpPr>
          <a:xfrm>
            <a:off x="472063" y="1275523"/>
            <a:ext cx="5988050" cy="4584701"/>
            <a:chOff x="3162300" y="1275523"/>
            <a:chExt cx="5988050" cy="45847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BF875A-7942-4D4E-8799-30CE25A7CABE}"/>
                </a:ext>
              </a:extLst>
            </p:cNvPr>
            <p:cNvSpPr/>
            <p:nvPr/>
          </p:nvSpPr>
          <p:spPr>
            <a:xfrm>
              <a:off x="3162300" y="1275523"/>
              <a:ext cx="5988050" cy="4584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noFill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BEFFD43-CC9F-4701-B3A1-9823F325E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7997" y="1536526"/>
              <a:ext cx="5336656" cy="406269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68CC29-8616-4426-94AA-F56464718103}"/>
              </a:ext>
            </a:extLst>
          </p:cNvPr>
          <p:cNvSpPr txBox="1"/>
          <p:nvPr/>
        </p:nvSpPr>
        <p:spPr>
          <a:xfrm>
            <a:off x="6937977" y="1637293"/>
            <a:ext cx="46297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1 	– Chapter 2, 3,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2 	– Chapter 4, 5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3 	– Chapter 6, 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4 	– Chapter 8, 9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5 	– Chapter 10, 11,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6 	– Chapter 12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7 	– Chapter 13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8 	– Chapter 14, 15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 Week 9 	– Chapter 16,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Week 10 	– Chapter 17</a:t>
            </a:r>
          </a:p>
        </p:txBody>
      </p:sp>
    </p:spTree>
    <p:extLst>
      <p:ext uri="{BB962C8B-B14F-4D97-AF65-F5344CB8AC3E}">
        <p14:creationId xmlns:p14="http://schemas.microsoft.com/office/powerpoint/2010/main" val="262768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858</Words>
  <Application>Microsoft Office PowerPoint</Application>
  <PresentationFormat>Widescreen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Aashish Ghosh</dc:creator>
  <cp:lastModifiedBy>Aashish Ghosh</cp:lastModifiedBy>
  <cp:revision>28</cp:revision>
  <dcterms:created xsi:type="dcterms:W3CDTF">2021-05-08T14:06:05Z</dcterms:created>
  <dcterms:modified xsi:type="dcterms:W3CDTF">2021-05-16T10:13:44Z</dcterms:modified>
</cp:coreProperties>
</file>