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0" r:id="rId3"/>
    <p:sldId id="310" r:id="rId4"/>
    <p:sldId id="311" r:id="rId5"/>
    <p:sldId id="312" r:id="rId6"/>
    <p:sldId id="295" r:id="rId7"/>
    <p:sldId id="271" r:id="rId8"/>
    <p:sldId id="315" r:id="rId9"/>
    <p:sldId id="316" r:id="rId10"/>
    <p:sldId id="296" r:id="rId11"/>
    <p:sldId id="313" r:id="rId12"/>
    <p:sldId id="317" r:id="rId13"/>
    <p:sldId id="318" r:id="rId14"/>
    <p:sldId id="319" r:id="rId15"/>
    <p:sldId id="320" r:id="rId16"/>
    <p:sldId id="314" r:id="rId17"/>
    <p:sldId id="272" r:id="rId18"/>
    <p:sldId id="273" r:id="rId19"/>
    <p:sldId id="299" r:id="rId20"/>
    <p:sldId id="282" r:id="rId21"/>
    <p:sldId id="297" r:id="rId22"/>
    <p:sldId id="298" r:id="rId23"/>
    <p:sldId id="283" r:id="rId24"/>
    <p:sldId id="307" r:id="rId25"/>
    <p:sldId id="308" r:id="rId26"/>
    <p:sldId id="309" r:id="rId27"/>
    <p:sldId id="284" r:id="rId28"/>
    <p:sldId id="300" r:id="rId29"/>
    <p:sldId id="326" r:id="rId30"/>
    <p:sldId id="327" r:id="rId31"/>
    <p:sldId id="328" r:id="rId32"/>
    <p:sldId id="285" r:id="rId33"/>
    <p:sldId id="286" r:id="rId34"/>
    <p:sldId id="302" r:id="rId35"/>
    <p:sldId id="305" r:id="rId36"/>
    <p:sldId id="306" r:id="rId37"/>
    <p:sldId id="321" r:id="rId38"/>
    <p:sldId id="322" r:id="rId39"/>
    <p:sldId id="304" r:id="rId40"/>
    <p:sldId id="303" r:id="rId41"/>
    <p:sldId id="323" r:id="rId42"/>
    <p:sldId id="324" r:id="rId43"/>
    <p:sldId id="325" r:id="rId44"/>
    <p:sldId id="30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54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BC9A9-3289-4B26-A0A8-D68BB39FA956}" type="datetimeFigureOut">
              <a:rPr lang="en-SG" smtClean="0"/>
              <a:t>22/5/2021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A05F8-D66A-4412-8B39-5999C729A2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321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Yes always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  <a:p>
            <a:pPr marL="228600" indent="-228600">
              <a:buAutoNum type="arabicPeriod"/>
            </a:pPr>
            <a:r>
              <a:rPr lang="en-US" dirty="0"/>
              <a:t>No</a:t>
            </a:r>
          </a:p>
          <a:p>
            <a:pPr marL="228600" indent="-228600">
              <a:buAutoNum type="arabicPeriod"/>
            </a:pPr>
            <a:r>
              <a:rPr lang="en-US" dirty="0"/>
              <a:t>No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05F8-D66A-4412-8B39-5999C729A2A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415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Yes always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  <a:p>
            <a:pPr marL="228600" indent="-228600">
              <a:buAutoNum type="arabicPeriod"/>
            </a:pPr>
            <a:r>
              <a:rPr lang="en-US" dirty="0"/>
              <a:t>No</a:t>
            </a:r>
          </a:p>
          <a:p>
            <a:pPr marL="228600" indent="-228600">
              <a:buAutoNum type="arabicPeriod"/>
            </a:pPr>
            <a:r>
              <a:rPr lang="en-US" dirty="0"/>
              <a:t>No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05F8-D66A-4412-8B39-5999C729A2A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0195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Yes always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  <a:p>
            <a:pPr marL="228600" indent="-228600">
              <a:buAutoNum type="arabicPeriod"/>
            </a:pPr>
            <a:r>
              <a:rPr lang="en-US" dirty="0"/>
              <a:t>No</a:t>
            </a:r>
          </a:p>
          <a:p>
            <a:pPr marL="228600" indent="-228600">
              <a:buAutoNum type="arabicPeriod"/>
            </a:pPr>
            <a:r>
              <a:rPr lang="en-US" dirty="0"/>
              <a:t>No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05F8-D66A-4412-8B39-5999C729A2A8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322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Yes always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  <a:p>
            <a:pPr marL="228600" indent="-228600">
              <a:buAutoNum type="arabicPeriod"/>
            </a:pPr>
            <a:r>
              <a:rPr lang="en-US" dirty="0"/>
              <a:t>No</a:t>
            </a:r>
          </a:p>
          <a:p>
            <a:pPr marL="228600" indent="-228600">
              <a:buAutoNum type="arabicPeriod"/>
            </a:pPr>
            <a:r>
              <a:rPr lang="en-US" dirty="0"/>
              <a:t>No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05F8-D66A-4412-8B39-5999C729A2A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522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Yes always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  <a:p>
            <a:pPr marL="228600" indent="-228600">
              <a:buAutoNum type="arabicPeriod"/>
            </a:pPr>
            <a:r>
              <a:rPr lang="en-US" dirty="0"/>
              <a:t>No</a:t>
            </a:r>
          </a:p>
          <a:p>
            <a:pPr marL="228600" indent="-228600">
              <a:buAutoNum type="arabicPeriod"/>
            </a:pPr>
            <a:r>
              <a:rPr lang="en-US" dirty="0"/>
              <a:t>No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05F8-D66A-4412-8B39-5999C729A2A8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719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Yes always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  <a:p>
            <a:pPr marL="228600" indent="-228600">
              <a:buAutoNum type="arabicPeriod"/>
            </a:pPr>
            <a:r>
              <a:rPr lang="en-US" dirty="0"/>
              <a:t>No</a:t>
            </a:r>
          </a:p>
          <a:p>
            <a:pPr marL="228600" indent="-228600">
              <a:buAutoNum type="arabicPeriod"/>
            </a:pPr>
            <a:r>
              <a:rPr lang="en-US" dirty="0"/>
              <a:t>No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05F8-D66A-4412-8B39-5999C729A2A8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2721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Yes always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  <a:p>
            <a:pPr marL="228600" indent="-228600">
              <a:buAutoNum type="arabicPeriod"/>
            </a:pPr>
            <a:r>
              <a:rPr lang="en-US" dirty="0"/>
              <a:t>No</a:t>
            </a:r>
          </a:p>
          <a:p>
            <a:pPr marL="228600" indent="-228600">
              <a:buAutoNum type="arabicPeriod"/>
            </a:pPr>
            <a:r>
              <a:rPr lang="en-US" dirty="0"/>
              <a:t>No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05F8-D66A-4412-8B39-5999C729A2A8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5764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Shuffled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05F8-D66A-4412-8B39-5999C729A2A8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9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05F8-D66A-4412-8B39-5999C729A2A8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531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F7B3-DC8A-4BE0-995D-2D57DFB5F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40474-D4E2-484E-A3FA-917C4CE8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8F8F1-867F-4955-8330-6258C8EA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22/5/2021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94096-7625-40C4-BACF-49CF4A63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4018-7667-4A7A-8F9C-84EA933B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607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A128-1F33-4962-9C87-B8DA8963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E8C1F-31B2-44B4-834A-F83218110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A9A2E-BF6C-4C30-B928-7DF0B12E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22/5/2021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C7ECA-4052-4B71-AABB-530EA555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D389D-5C50-4C4C-AD11-05031DAC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03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80DF0-17CA-4F6E-855A-50EF36E02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B03A7-EA6F-4CD2-A237-36616A8A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B488D-D2A1-4905-B75A-2ED17E0E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22/5/2021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9CA5-4A0C-449C-8A26-D635EE11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01551-5DC9-497C-BCA9-542193D3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433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ED9B-A623-4563-BCB5-A54C27A7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5075-FCD6-4589-9F8E-ED7A7D6F3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F22FA-5690-43CE-9967-408AD3DF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22/5/2021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FCC7-9B03-4FCF-9933-71CF10E9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97E20-55D8-4698-8BC2-E1398922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1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BEEE-8599-4D4D-8592-9BC5B9C9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D5B74-77B7-444B-B150-067092171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45F4-2105-4071-86CB-6E45A165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22/5/2021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1690F-63A5-4651-BB3B-5137CFC0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4F73-1085-4F4B-850D-94937ACE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031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A479-74D5-4DD0-ADDA-78E0CE6D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CBAC6-E176-4623-8861-0D8EE6724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089FE-578B-4767-8BB2-4D3236452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2EB57-DF1D-4308-AE56-7AA39F4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22/5/2021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AA959-E717-4F11-97D9-9558798B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90065-16C8-41E1-9949-E3CC1C56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567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5D62-77C9-452F-8A51-6E970EA8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2564-CB7E-4CB7-9778-CC398C8BB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F0791-4BC8-4C3D-B172-180D25FBC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8E36C-68A2-4776-9D47-4BF83CA2A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3996E-058F-4CED-B974-E228300BE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E23E2-D048-4C23-A9CB-5ED9B992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22/5/2021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07E8C-7E14-4707-9F46-EE3C5AD2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B8F5F-2108-4EEE-B8C3-F239C402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754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7B45-7444-4A01-83B7-BB56986A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09C52-A311-458F-929F-919A4EFA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22/5/2021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2EF78-DE5B-4C51-83CE-9018305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F95BC-47B9-4390-879F-EDED7CFC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28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CABA7-AF5C-4C69-929F-CFFCA38D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22/5/2021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AB51A-C67B-426F-8472-33500183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1DCD1-5342-4595-89BF-0E751930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75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9C3F-35E6-4765-82E5-91B8221E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BB6F-CC42-429A-A39C-2055C8D67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AE798-5FF7-42B8-B1F9-40B3CCA6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B3915-CE8F-464B-88B4-CCC25FDB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22/5/2021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B5168-4617-40F8-869A-66AD25D2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4E9C4-83A7-4A29-80A0-25CEDBAF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6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9546-541D-4E71-AE07-7D2B3960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9A0A6-1C07-4B1F-A94B-911C87267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56AAB-A03A-429D-B252-070B5AAEC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43B70-AAC2-434D-92AC-E35E54EA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EE68-C94F-4610-9CE8-588A9ADE944E}" type="datetimeFigureOut">
              <a:rPr lang="en-SG" smtClean="0"/>
              <a:t>22/5/2021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7F3A1-EF9C-4A14-9226-70B27D74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72E60-4D24-49CC-A537-7B8AE7F3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27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A6E72-BA33-4689-B63F-CFBC32CA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43FD8-DEB3-41C3-A36D-55732AEBA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D7D1D-146E-404E-8C79-F452F304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2EE68-C94F-4610-9CE8-588A9ADE944E}" type="datetimeFigureOut">
              <a:rPr lang="en-SG" smtClean="0"/>
              <a:t>22/5/2021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1F52-749E-4B76-B35A-92944D00D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A3B51-8759-488C-92A9-59076D5D0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4E0C2-3AFC-4055-82CC-B05CB5D2C2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28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otes/broadcast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otes/broadcastin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otes/broadcasting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otes/broadcastin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otes/broadcasting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otes/broadcasting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otes/broadcasting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osslandscape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utomatic_differentiation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ml-book.github.io/" TargetMode="External"/><Relationship Id="rId2" Type="http://schemas.openxmlformats.org/officeDocument/2006/relationships/hyperlink" Target="https://www.youtube.com/channel/UCtYLUTtgS3k1Fg4y5tAhLbw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regorygundersen.com/blog/2020/02/09/log-sum-exp/" TargetMode="External"/><Relationship Id="rId2" Type="http://schemas.openxmlformats.org/officeDocument/2006/relationships/hyperlink" Target="https://stats.stackexchange.com/questions/245502/why-should-we-shuffle-data-while-training-a-neural-network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otes/broadcasting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otes/broadcasting.htm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otes/broadcasting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C6B8-B431-473A-B062-07E1BE1BF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entury Gothic" panose="020B0502020202020204" pitchFamily="34" charset="0"/>
              </a:rPr>
              <a:t>Deep Learning</a:t>
            </a:r>
            <a:endParaRPr lang="en-S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4F4E-8452-4E2E-843B-ACABC4627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Or why you should just ask a computer to figure it out.</a:t>
            </a:r>
            <a:endParaRPr lang="en-SG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24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8D142-24B7-4966-8044-CC297AEAA85D}"/>
              </a:ext>
            </a:extLst>
          </p:cNvPr>
          <p:cNvSpPr txBox="1"/>
          <p:nvPr/>
        </p:nvSpPr>
        <p:spPr>
          <a:xfrm>
            <a:off x="3888869" y="269248"/>
            <a:ext cx="434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Tensor Broadcasting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8DA50-3D49-4505-BDCE-9C122E263C21}"/>
              </a:ext>
            </a:extLst>
          </p:cNvPr>
          <p:cNvSpPr txBox="1"/>
          <p:nvPr/>
        </p:nvSpPr>
        <p:spPr>
          <a:xfrm>
            <a:off x="176209" y="1224919"/>
            <a:ext cx="9739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Broadcasting</a:t>
            </a:r>
            <a:r>
              <a:rPr lang="en-US" sz="1400" dirty="0">
                <a:solidFill>
                  <a:schemeClr val="bg1"/>
                </a:solidFill>
              </a:rPr>
              <a:t> is an automatic tiling mechanism to ensure Tensor shapes match for operations to succeed.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3EAA5-CEB6-431C-8276-F7BF8E87D7F5}"/>
              </a:ext>
            </a:extLst>
          </p:cNvPr>
          <p:cNvSpPr txBox="1"/>
          <p:nvPr/>
        </p:nvSpPr>
        <p:spPr>
          <a:xfrm>
            <a:off x="176209" y="1703537"/>
            <a:ext cx="124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Addition</a:t>
            </a:r>
            <a:endParaRPr lang="en-SG" sz="20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4B371-0270-48B5-895D-35211B6E5B97}"/>
              </a:ext>
            </a:extLst>
          </p:cNvPr>
          <p:cNvSpPr txBox="1"/>
          <p:nvPr/>
        </p:nvSpPr>
        <p:spPr>
          <a:xfrm>
            <a:off x="867217" y="2523000"/>
            <a:ext cx="667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0870B-9DCB-467E-B1B1-333F3E3100FF}"/>
              </a:ext>
            </a:extLst>
          </p:cNvPr>
          <p:cNvSpPr txBox="1"/>
          <p:nvPr/>
        </p:nvSpPr>
        <p:spPr>
          <a:xfrm>
            <a:off x="991450" y="3650239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3x1</a:t>
            </a:r>
            <a:endParaRPr lang="en-SG" sz="2000" i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4F85C-3097-4993-85C6-7C5DB922CCC2}"/>
              </a:ext>
            </a:extLst>
          </p:cNvPr>
          <p:cNvSpPr txBox="1"/>
          <p:nvPr/>
        </p:nvSpPr>
        <p:spPr>
          <a:xfrm>
            <a:off x="1534387" y="2707665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C756E-356E-4507-94AE-0D68E9D8AEE1}"/>
              </a:ext>
            </a:extLst>
          </p:cNvPr>
          <p:cNvSpPr txBox="1"/>
          <p:nvPr/>
        </p:nvSpPr>
        <p:spPr>
          <a:xfrm>
            <a:off x="1999579" y="2830775"/>
            <a:ext cx="89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[[0,1]]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ECB7A-6F2E-45BA-AE38-C07CBC711A89}"/>
              </a:ext>
            </a:extLst>
          </p:cNvPr>
          <p:cNvSpPr txBox="1"/>
          <p:nvPr/>
        </p:nvSpPr>
        <p:spPr>
          <a:xfrm>
            <a:off x="2214381" y="3650239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1x2</a:t>
            </a:r>
            <a:endParaRPr lang="en-SG" sz="2000" i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4F2A2-550F-482E-810B-824658FC73FD}"/>
              </a:ext>
            </a:extLst>
          </p:cNvPr>
          <p:cNvSpPr txBox="1"/>
          <p:nvPr/>
        </p:nvSpPr>
        <p:spPr>
          <a:xfrm>
            <a:off x="402025" y="4390467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=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4FF52-71AE-4C35-BD23-42D8DE976069}"/>
              </a:ext>
            </a:extLst>
          </p:cNvPr>
          <p:cNvSpPr txBox="1"/>
          <p:nvPr/>
        </p:nvSpPr>
        <p:spPr>
          <a:xfrm>
            <a:off x="867217" y="4205800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FE43B-503C-4240-AEFD-47DDF6A14B27}"/>
              </a:ext>
            </a:extLst>
          </p:cNvPr>
          <p:cNvSpPr txBox="1"/>
          <p:nvPr/>
        </p:nvSpPr>
        <p:spPr>
          <a:xfrm>
            <a:off x="2423733" y="4205800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[[0, 1],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[0, 1],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[0, 1]</a:t>
            </a:r>
            <a:r>
              <a:rPr lang="en-US" sz="2000" dirty="0">
                <a:solidFill>
                  <a:schemeClr val="bg1"/>
                </a:solidFill>
              </a:rPr>
              <a:t>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F5394-7CC4-4D64-A54D-7543183797EF}"/>
              </a:ext>
            </a:extLst>
          </p:cNvPr>
          <p:cNvSpPr txBox="1"/>
          <p:nvPr/>
        </p:nvSpPr>
        <p:spPr>
          <a:xfrm>
            <a:off x="1888329" y="4377370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B86263-DEAC-4E01-8B85-0995524FA202}"/>
              </a:ext>
            </a:extLst>
          </p:cNvPr>
          <p:cNvSpPr txBox="1"/>
          <p:nvPr/>
        </p:nvSpPr>
        <p:spPr>
          <a:xfrm>
            <a:off x="3444846" y="4575131"/>
            <a:ext cx="1713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(Broadcast tensors)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29DEC3-ACCA-4734-A0FC-F1555F7800D5}"/>
              </a:ext>
            </a:extLst>
          </p:cNvPr>
          <p:cNvSpPr txBox="1"/>
          <p:nvPr/>
        </p:nvSpPr>
        <p:spPr>
          <a:xfrm>
            <a:off x="402025" y="5565434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=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43CDF-8A1B-4988-A5A6-B6968678862C}"/>
              </a:ext>
            </a:extLst>
          </p:cNvPr>
          <p:cNvSpPr txBox="1"/>
          <p:nvPr/>
        </p:nvSpPr>
        <p:spPr>
          <a:xfrm>
            <a:off x="867217" y="5380767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[[3, 4],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[2, 3],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[1, 2]]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558ADC-0925-4F57-BDD4-7020D8B3A224}"/>
              </a:ext>
            </a:extLst>
          </p:cNvPr>
          <p:cNvSpPr txBox="1"/>
          <p:nvPr/>
        </p:nvSpPr>
        <p:spPr>
          <a:xfrm>
            <a:off x="5435781" y="6396430"/>
            <a:ext cx="8287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bg1"/>
                </a:solidFill>
                <a:hlinkClick r:id="rId3"/>
              </a:rPr>
              <a:t>https://pytorch.org/docs/stable/notes/broadcasting.html</a:t>
            </a:r>
            <a:r>
              <a:rPr lang="en-SG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979076-F06D-4756-99A2-E51D336889DE}"/>
              </a:ext>
            </a:extLst>
          </p:cNvPr>
          <p:cNvCxnSpPr/>
          <p:nvPr/>
        </p:nvCxnSpPr>
        <p:spPr>
          <a:xfrm>
            <a:off x="6059495" y="2103647"/>
            <a:ext cx="0" cy="40048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F8C890-5E0A-4988-85E9-3F7E62E6316B}"/>
              </a:ext>
            </a:extLst>
          </p:cNvPr>
          <p:cNvSpPr txBox="1"/>
          <p:nvPr/>
        </p:nvSpPr>
        <p:spPr>
          <a:xfrm>
            <a:off x="8315868" y="1703537"/>
            <a:ext cx="142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Metarule</a:t>
            </a:r>
            <a:endParaRPr lang="en-SG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4317E6-224B-4232-AC19-B43DC3A36C43}"/>
              </a:ext>
            </a:extLst>
          </p:cNvPr>
          <p:cNvSpPr txBox="1"/>
          <p:nvPr/>
        </p:nvSpPr>
        <p:spPr>
          <a:xfrm>
            <a:off x="6438275" y="2103647"/>
            <a:ext cx="40791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2"/>
                </a:solidFill>
              </a:rPr>
              <a:t>For any given dimension, only one tensor can be tiled.</a:t>
            </a:r>
            <a:endParaRPr lang="en-SG" sz="1400" dirty="0">
              <a:solidFill>
                <a:schemeClr val="accent2"/>
              </a:solidFill>
            </a:endParaRPr>
          </a:p>
          <a:p>
            <a:pPr marL="342900" indent="-342900">
              <a:buAutoNum type="arabicPeriod"/>
            </a:pPr>
            <a:r>
              <a:rPr lang="en-SG" sz="1400" dirty="0">
                <a:solidFill>
                  <a:schemeClr val="accent2"/>
                </a:solidFill>
              </a:rPr>
              <a:t>Size checks happen from right to left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8D142-24B7-4966-8044-CC297AEAA85D}"/>
              </a:ext>
            </a:extLst>
          </p:cNvPr>
          <p:cNvSpPr txBox="1"/>
          <p:nvPr/>
        </p:nvSpPr>
        <p:spPr>
          <a:xfrm>
            <a:off x="3888869" y="269248"/>
            <a:ext cx="434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Tensor Broadcasting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8DA50-3D49-4505-BDCE-9C122E263C21}"/>
              </a:ext>
            </a:extLst>
          </p:cNvPr>
          <p:cNvSpPr txBox="1"/>
          <p:nvPr/>
        </p:nvSpPr>
        <p:spPr>
          <a:xfrm>
            <a:off x="176209" y="1224919"/>
            <a:ext cx="9739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Broadcasting</a:t>
            </a:r>
            <a:r>
              <a:rPr lang="en-US" sz="1400" dirty="0">
                <a:solidFill>
                  <a:schemeClr val="bg1"/>
                </a:solidFill>
              </a:rPr>
              <a:t> is an automatic tiling mechanism to ensure Tensor shapes match for operations to succeed.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3EAA5-CEB6-431C-8276-F7BF8E87D7F5}"/>
              </a:ext>
            </a:extLst>
          </p:cNvPr>
          <p:cNvSpPr txBox="1"/>
          <p:nvPr/>
        </p:nvSpPr>
        <p:spPr>
          <a:xfrm>
            <a:off x="176209" y="1703537"/>
            <a:ext cx="124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Addition</a:t>
            </a:r>
            <a:endParaRPr lang="en-SG" sz="20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4B371-0270-48B5-895D-35211B6E5B97}"/>
              </a:ext>
            </a:extLst>
          </p:cNvPr>
          <p:cNvSpPr txBox="1"/>
          <p:nvPr/>
        </p:nvSpPr>
        <p:spPr>
          <a:xfrm>
            <a:off x="867217" y="2523000"/>
            <a:ext cx="667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0870B-9DCB-467E-B1B1-333F3E3100FF}"/>
              </a:ext>
            </a:extLst>
          </p:cNvPr>
          <p:cNvSpPr txBox="1"/>
          <p:nvPr/>
        </p:nvSpPr>
        <p:spPr>
          <a:xfrm>
            <a:off x="991450" y="3650239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3x1</a:t>
            </a:r>
            <a:endParaRPr lang="en-SG" sz="2000" i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4F85C-3097-4993-85C6-7C5DB922CCC2}"/>
              </a:ext>
            </a:extLst>
          </p:cNvPr>
          <p:cNvSpPr txBox="1"/>
          <p:nvPr/>
        </p:nvSpPr>
        <p:spPr>
          <a:xfrm>
            <a:off x="1534387" y="2707665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C756E-356E-4507-94AE-0D68E9D8AEE1}"/>
              </a:ext>
            </a:extLst>
          </p:cNvPr>
          <p:cNvSpPr txBox="1"/>
          <p:nvPr/>
        </p:nvSpPr>
        <p:spPr>
          <a:xfrm>
            <a:off x="1999579" y="2830775"/>
            <a:ext cx="89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[[0,1]]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ECB7A-6F2E-45BA-AE38-C07CBC711A89}"/>
              </a:ext>
            </a:extLst>
          </p:cNvPr>
          <p:cNvSpPr txBox="1"/>
          <p:nvPr/>
        </p:nvSpPr>
        <p:spPr>
          <a:xfrm>
            <a:off x="2214381" y="3650239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1x2</a:t>
            </a:r>
            <a:endParaRPr lang="en-SG" sz="2000" i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4F2A2-550F-482E-810B-824658FC73FD}"/>
              </a:ext>
            </a:extLst>
          </p:cNvPr>
          <p:cNvSpPr txBox="1"/>
          <p:nvPr/>
        </p:nvSpPr>
        <p:spPr>
          <a:xfrm>
            <a:off x="402025" y="4390467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=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4FF52-71AE-4C35-BD23-42D8DE976069}"/>
              </a:ext>
            </a:extLst>
          </p:cNvPr>
          <p:cNvSpPr txBox="1"/>
          <p:nvPr/>
        </p:nvSpPr>
        <p:spPr>
          <a:xfrm>
            <a:off x="867217" y="4205800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FE43B-503C-4240-AEFD-47DDF6A14B27}"/>
              </a:ext>
            </a:extLst>
          </p:cNvPr>
          <p:cNvSpPr txBox="1"/>
          <p:nvPr/>
        </p:nvSpPr>
        <p:spPr>
          <a:xfrm>
            <a:off x="2423733" y="4205800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[[0, 1],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[0, 1],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[0, 1]</a:t>
            </a:r>
            <a:r>
              <a:rPr lang="en-US" sz="2000" dirty="0">
                <a:solidFill>
                  <a:schemeClr val="bg1"/>
                </a:solidFill>
              </a:rPr>
              <a:t>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F5394-7CC4-4D64-A54D-7543183797EF}"/>
              </a:ext>
            </a:extLst>
          </p:cNvPr>
          <p:cNvSpPr txBox="1"/>
          <p:nvPr/>
        </p:nvSpPr>
        <p:spPr>
          <a:xfrm>
            <a:off x="1888329" y="4377370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B86263-DEAC-4E01-8B85-0995524FA202}"/>
              </a:ext>
            </a:extLst>
          </p:cNvPr>
          <p:cNvSpPr txBox="1"/>
          <p:nvPr/>
        </p:nvSpPr>
        <p:spPr>
          <a:xfrm>
            <a:off x="3444846" y="4575131"/>
            <a:ext cx="1713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(Broadcast tensors)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29DEC3-ACCA-4734-A0FC-F1555F7800D5}"/>
              </a:ext>
            </a:extLst>
          </p:cNvPr>
          <p:cNvSpPr txBox="1"/>
          <p:nvPr/>
        </p:nvSpPr>
        <p:spPr>
          <a:xfrm>
            <a:off x="402025" y="5565434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=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43CDF-8A1B-4988-A5A6-B6968678862C}"/>
              </a:ext>
            </a:extLst>
          </p:cNvPr>
          <p:cNvSpPr txBox="1"/>
          <p:nvPr/>
        </p:nvSpPr>
        <p:spPr>
          <a:xfrm>
            <a:off x="867217" y="5380767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[[3, 4],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[2, 3],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[1, 2]]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558ADC-0925-4F57-BDD4-7020D8B3A224}"/>
              </a:ext>
            </a:extLst>
          </p:cNvPr>
          <p:cNvSpPr txBox="1"/>
          <p:nvPr/>
        </p:nvSpPr>
        <p:spPr>
          <a:xfrm>
            <a:off x="5435781" y="6396430"/>
            <a:ext cx="8287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bg1"/>
                </a:solidFill>
                <a:hlinkClick r:id="rId3"/>
              </a:rPr>
              <a:t>https://pytorch.org/docs/stable/notes/broadcasting.html</a:t>
            </a:r>
            <a:r>
              <a:rPr lang="en-SG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979076-F06D-4756-99A2-E51D336889DE}"/>
              </a:ext>
            </a:extLst>
          </p:cNvPr>
          <p:cNvCxnSpPr/>
          <p:nvPr/>
        </p:nvCxnSpPr>
        <p:spPr>
          <a:xfrm>
            <a:off x="6059495" y="2103647"/>
            <a:ext cx="0" cy="40048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F8C890-5E0A-4988-85E9-3F7E62E6316B}"/>
              </a:ext>
            </a:extLst>
          </p:cNvPr>
          <p:cNvSpPr txBox="1"/>
          <p:nvPr/>
        </p:nvSpPr>
        <p:spPr>
          <a:xfrm>
            <a:off x="8315868" y="1703537"/>
            <a:ext cx="142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Metarule</a:t>
            </a:r>
            <a:endParaRPr lang="en-SG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4317E6-224B-4232-AC19-B43DC3A36C43}"/>
              </a:ext>
            </a:extLst>
          </p:cNvPr>
          <p:cNvSpPr txBox="1"/>
          <p:nvPr/>
        </p:nvSpPr>
        <p:spPr>
          <a:xfrm>
            <a:off x="6438275" y="2103647"/>
            <a:ext cx="40791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2"/>
                </a:solidFill>
              </a:rPr>
              <a:t>For any given dimension, only one tensor can be tiled.</a:t>
            </a:r>
            <a:endParaRPr lang="en-SG" sz="1400" dirty="0">
              <a:solidFill>
                <a:schemeClr val="accent2"/>
              </a:solidFill>
            </a:endParaRPr>
          </a:p>
          <a:p>
            <a:pPr marL="342900" indent="-342900">
              <a:buAutoNum type="arabicPeriod"/>
            </a:pPr>
            <a:r>
              <a:rPr lang="en-SG" sz="1400" dirty="0">
                <a:solidFill>
                  <a:schemeClr val="accent2"/>
                </a:solidFill>
              </a:rPr>
              <a:t>Size checks happen from right to left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325946-1EA3-44F7-8FEB-097A54357471}"/>
              </a:ext>
            </a:extLst>
          </p:cNvPr>
          <p:cNvSpPr txBox="1"/>
          <p:nvPr/>
        </p:nvSpPr>
        <p:spPr>
          <a:xfrm>
            <a:off x="6438275" y="3210942"/>
            <a:ext cx="4991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>
                <a:solidFill>
                  <a:schemeClr val="bg1"/>
                </a:solidFill>
              </a:rPr>
              <a:t>Can </a:t>
            </a:r>
            <a:r>
              <a:rPr lang="en-US" sz="1400" dirty="0" err="1">
                <a:solidFill>
                  <a:schemeClr val="accent2"/>
                </a:solidFill>
              </a:rPr>
              <a:t>torch.Size</a:t>
            </a:r>
            <a:r>
              <a:rPr lang="en-US" sz="1400" dirty="0">
                <a:solidFill>
                  <a:schemeClr val="accent2"/>
                </a:solidFill>
              </a:rPr>
              <a:t>(5,1,3) </a:t>
            </a:r>
            <a:br>
              <a:rPr lang="en-US" sz="1400" dirty="0">
                <a:solidFill>
                  <a:schemeClr val="accent2"/>
                </a:solidFill>
              </a:rPr>
            </a:br>
            <a:r>
              <a:rPr lang="en-US" sz="1400" dirty="0">
                <a:solidFill>
                  <a:schemeClr val="accent2"/>
                </a:solidFill>
              </a:rPr>
              <a:t>         </a:t>
            </a:r>
            <a:r>
              <a:rPr lang="en-US" sz="1400" dirty="0" err="1">
                <a:solidFill>
                  <a:schemeClr val="accent2"/>
                </a:solidFill>
              </a:rPr>
              <a:t>torch.Size</a:t>
            </a:r>
            <a:r>
              <a:rPr lang="en-US" sz="1400" dirty="0">
                <a:solidFill>
                  <a:schemeClr val="accent2"/>
                </a:solidFill>
              </a:rPr>
              <a:t>(5,1,3)</a:t>
            </a:r>
            <a:r>
              <a:rPr lang="en-US" sz="1400" dirty="0">
                <a:solidFill>
                  <a:schemeClr val="bg1"/>
                </a:solidFill>
              </a:rPr>
              <a:t> be broadcast?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3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8D142-24B7-4966-8044-CC297AEAA85D}"/>
              </a:ext>
            </a:extLst>
          </p:cNvPr>
          <p:cNvSpPr txBox="1"/>
          <p:nvPr/>
        </p:nvSpPr>
        <p:spPr>
          <a:xfrm>
            <a:off x="3888869" y="269248"/>
            <a:ext cx="434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Tensor Broadcasting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8DA50-3D49-4505-BDCE-9C122E263C21}"/>
              </a:ext>
            </a:extLst>
          </p:cNvPr>
          <p:cNvSpPr txBox="1"/>
          <p:nvPr/>
        </p:nvSpPr>
        <p:spPr>
          <a:xfrm>
            <a:off x="176209" y="1224919"/>
            <a:ext cx="9739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Broadcasting</a:t>
            </a:r>
            <a:r>
              <a:rPr lang="en-US" sz="1400" dirty="0">
                <a:solidFill>
                  <a:schemeClr val="bg1"/>
                </a:solidFill>
              </a:rPr>
              <a:t> is an automatic tiling mechanism to ensure Tensor shapes match for operations to succeed.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3EAA5-CEB6-431C-8276-F7BF8E87D7F5}"/>
              </a:ext>
            </a:extLst>
          </p:cNvPr>
          <p:cNvSpPr txBox="1"/>
          <p:nvPr/>
        </p:nvSpPr>
        <p:spPr>
          <a:xfrm>
            <a:off x="176209" y="1703537"/>
            <a:ext cx="124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Addition</a:t>
            </a:r>
            <a:endParaRPr lang="en-SG" sz="20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4B371-0270-48B5-895D-35211B6E5B97}"/>
              </a:ext>
            </a:extLst>
          </p:cNvPr>
          <p:cNvSpPr txBox="1"/>
          <p:nvPr/>
        </p:nvSpPr>
        <p:spPr>
          <a:xfrm>
            <a:off x="867217" y="2523000"/>
            <a:ext cx="667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0870B-9DCB-467E-B1B1-333F3E3100FF}"/>
              </a:ext>
            </a:extLst>
          </p:cNvPr>
          <p:cNvSpPr txBox="1"/>
          <p:nvPr/>
        </p:nvSpPr>
        <p:spPr>
          <a:xfrm>
            <a:off x="991450" y="3650239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3x1</a:t>
            </a:r>
            <a:endParaRPr lang="en-SG" sz="2000" i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4F85C-3097-4993-85C6-7C5DB922CCC2}"/>
              </a:ext>
            </a:extLst>
          </p:cNvPr>
          <p:cNvSpPr txBox="1"/>
          <p:nvPr/>
        </p:nvSpPr>
        <p:spPr>
          <a:xfrm>
            <a:off x="1534387" y="2707665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C756E-356E-4507-94AE-0D68E9D8AEE1}"/>
              </a:ext>
            </a:extLst>
          </p:cNvPr>
          <p:cNvSpPr txBox="1"/>
          <p:nvPr/>
        </p:nvSpPr>
        <p:spPr>
          <a:xfrm>
            <a:off x="1999579" y="2830775"/>
            <a:ext cx="89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[[0,1]]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ECB7A-6F2E-45BA-AE38-C07CBC711A89}"/>
              </a:ext>
            </a:extLst>
          </p:cNvPr>
          <p:cNvSpPr txBox="1"/>
          <p:nvPr/>
        </p:nvSpPr>
        <p:spPr>
          <a:xfrm>
            <a:off x="2214381" y="3650239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1x2</a:t>
            </a:r>
            <a:endParaRPr lang="en-SG" sz="2000" i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4F2A2-550F-482E-810B-824658FC73FD}"/>
              </a:ext>
            </a:extLst>
          </p:cNvPr>
          <p:cNvSpPr txBox="1"/>
          <p:nvPr/>
        </p:nvSpPr>
        <p:spPr>
          <a:xfrm>
            <a:off x="402025" y="4390467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=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4FF52-71AE-4C35-BD23-42D8DE976069}"/>
              </a:ext>
            </a:extLst>
          </p:cNvPr>
          <p:cNvSpPr txBox="1"/>
          <p:nvPr/>
        </p:nvSpPr>
        <p:spPr>
          <a:xfrm>
            <a:off x="867217" y="4205800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FE43B-503C-4240-AEFD-47DDF6A14B27}"/>
              </a:ext>
            </a:extLst>
          </p:cNvPr>
          <p:cNvSpPr txBox="1"/>
          <p:nvPr/>
        </p:nvSpPr>
        <p:spPr>
          <a:xfrm>
            <a:off x="2423733" y="4205800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[[0, 1],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[0, 1],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[0, 1]</a:t>
            </a:r>
            <a:r>
              <a:rPr lang="en-US" sz="2000" dirty="0">
                <a:solidFill>
                  <a:schemeClr val="bg1"/>
                </a:solidFill>
              </a:rPr>
              <a:t>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F5394-7CC4-4D64-A54D-7543183797EF}"/>
              </a:ext>
            </a:extLst>
          </p:cNvPr>
          <p:cNvSpPr txBox="1"/>
          <p:nvPr/>
        </p:nvSpPr>
        <p:spPr>
          <a:xfrm>
            <a:off x="1888329" y="4377370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B86263-DEAC-4E01-8B85-0995524FA202}"/>
              </a:ext>
            </a:extLst>
          </p:cNvPr>
          <p:cNvSpPr txBox="1"/>
          <p:nvPr/>
        </p:nvSpPr>
        <p:spPr>
          <a:xfrm>
            <a:off x="3444846" y="4575131"/>
            <a:ext cx="1713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(Broadcast tensors)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29DEC3-ACCA-4734-A0FC-F1555F7800D5}"/>
              </a:ext>
            </a:extLst>
          </p:cNvPr>
          <p:cNvSpPr txBox="1"/>
          <p:nvPr/>
        </p:nvSpPr>
        <p:spPr>
          <a:xfrm>
            <a:off x="402025" y="5565434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=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43CDF-8A1B-4988-A5A6-B6968678862C}"/>
              </a:ext>
            </a:extLst>
          </p:cNvPr>
          <p:cNvSpPr txBox="1"/>
          <p:nvPr/>
        </p:nvSpPr>
        <p:spPr>
          <a:xfrm>
            <a:off x="867217" y="5380767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[[3, 4],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[2, 3],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[1, 2]]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558ADC-0925-4F57-BDD4-7020D8B3A224}"/>
              </a:ext>
            </a:extLst>
          </p:cNvPr>
          <p:cNvSpPr txBox="1"/>
          <p:nvPr/>
        </p:nvSpPr>
        <p:spPr>
          <a:xfrm>
            <a:off x="5435781" y="6396430"/>
            <a:ext cx="8287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bg1"/>
                </a:solidFill>
                <a:hlinkClick r:id="rId3"/>
              </a:rPr>
              <a:t>https://pytorch.org/docs/stable/notes/broadcasting.html</a:t>
            </a:r>
            <a:r>
              <a:rPr lang="en-SG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979076-F06D-4756-99A2-E51D336889DE}"/>
              </a:ext>
            </a:extLst>
          </p:cNvPr>
          <p:cNvCxnSpPr/>
          <p:nvPr/>
        </p:nvCxnSpPr>
        <p:spPr>
          <a:xfrm>
            <a:off x="6059495" y="2103647"/>
            <a:ext cx="0" cy="40048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F8C890-5E0A-4988-85E9-3F7E62E6316B}"/>
              </a:ext>
            </a:extLst>
          </p:cNvPr>
          <p:cNvSpPr txBox="1"/>
          <p:nvPr/>
        </p:nvSpPr>
        <p:spPr>
          <a:xfrm>
            <a:off x="8315868" y="1703537"/>
            <a:ext cx="142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Metarule</a:t>
            </a:r>
            <a:endParaRPr lang="en-SG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4317E6-224B-4232-AC19-B43DC3A36C43}"/>
              </a:ext>
            </a:extLst>
          </p:cNvPr>
          <p:cNvSpPr txBox="1"/>
          <p:nvPr/>
        </p:nvSpPr>
        <p:spPr>
          <a:xfrm>
            <a:off x="6438275" y="2103647"/>
            <a:ext cx="40791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2"/>
                </a:solidFill>
              </a:rPr>
              <a:t>For any given dimension, only one tensor can be tiled.</a:t>
            </a:r>
            <a:endParaRPr lang="en-SG" sz="1400" dirty="0">
              <a:solidFill>
                <a:schemeClr val="accent2"/>
              </a:solidFill>
            </a:endParaRPr>
          </a:p>
          <a:p>
            <a:pPr marL="342900" indent="-342900">
              <a:buAutoNum type="arabicPeriod"/>
            </a:pPr>
            <a:r>
              <a:rPr lang="en-SG" sz="1400" dirty="0">
                <a:solidFill>
                  <a:schemeClr val="accent2"/>
                </a:solidFill>
              </a:rPr>
              <a:t>Size checks happen from right to left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325946-1EA3-44F7-8FEB-097A54357471}"/>
              </a:ext>
            </a:extLst>
          </p:cNvPr>
          <p:cNvSpPr txBox="1"/>
          <p:nvPr/>
        </p:nvSpPr>
        <p:spPr>
          <a:xfrm>
            <a:off x="6438275" y="3210942"/>
            <a:ext cx="49917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>
                <a:solidFill>
                  <a:schemeClr val="bg1"/>
                </a:solidFill>
              </a:rPr>
              <a:t>Can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(5,1,3)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    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(5,1,3) be broadcast?</a:t>
            </a:r>
            <a:endParaRPr lang="en-SG" sz="14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SG" sz="1400" dirty="0">
                <a:solidFill>
                  <a:schemeClr val="bg1"/>
                </a:solidFill>
              </a:rPr>
              <a:t>Can </a:t>
            </a:r>
            <a:r>
              <a:rPr lang="en-US" sz="1400" dirty="0" err="1">
                <a:solidFill>
                  <a:schemeClr val="accent2"/>
                </a:solidFill>
              </a:rPr>
              <a:t>torch.Size</a:t>
            </a:r>
            <a:r>
              <a:rPr lang="en-US" sz="1400" dirty="0">
                <a:solidFill>
                  <a:schemeClr val="accent2"/>
                </a:solidFill>
              </a:rPr>
              <a:t>(5,2,3,1)</a:t>
            </a:r>
            <a:br>
              <a:rPr lang="en-US" sz="1400" dirty="0">
                <a:solidFill>
                  <a:schemeClr val="accent2"/>
                </a:solidFill>
              </a:rPr>
            </a:br>
            <a:r>
              <a:rPr lang="en-US" sz="1400" dirty="0">
                <a:solidFill>
                  <a:schemeClr val="accent2"/>
                </a:solidFill>
              </a:rPr>
              <a:t>         </a:t>
            </a:r>
            <a:r>
              <a:rPr lang="en-US" sz="1400" dirty="0" err="1">
                <a:solidFill>
                  <a:schemeClr val="accent2"/>
                </a:solidFill>
              </a:rPr>
              <a:t>torch.Size</a:t>
            </a:r>
            <a:r>
              <a:rPr lang="en-US" sz="1400" dirty="0">
                <a:solidFill>
                  <a:schemeClr val="accent2"/>
                </a:solidFill>
              </a:rPr>
              <a:t>(5,1,3,1)</a:t>
            </a:r>
            <a:r>
              <a:rPr lang="en-US" sz="1400" dirty="0">
                <a:solidFill>
                  <a:schemeClr val="bg1"/>
                </a:solidFill>
              </a:rPr>
              <a:t> be broadcast?</a:t>
            </a:r>
          </a:p>
        </p:txBody>
      </p:sp>
    </p:spTree>
    <p:extLst>
      <p:ext uri="{BB962C8B-B14F-4D97-AF65-F5344CB8AC3E}">
        <p14:creationId xmlns:p14="http://schemas.microsoft.com/office/powerpoint/2010/main" val="297112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8D142-24B7-4966-8044-CC297AEAA85D}"/>
              </a:ext>
            </a:extLst>
          </p:cNvPr>
          <p:cNvSpPr txBox="1"/>
          <p:nvPr/>
        </p:nvSpPr>
        <p:spPr>
          <a:xfrm>
            <a:off x="3888869" y="269248"/>
            <a:ext cx="434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Tensor Broadcasting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8DA50-3D49-4505-BDCE-9C122E263C21}"/>
              </a:ext>
            </a:extLst>
          </p:cNvPr>
          <p:cNvSpPr txBox="1"/>
          <p:nvPr/>
        </p:nvSpPr>
        <p:spPr>
          <a:xfrm>
            <a:off x="176209" y="1224919"/>
            <a:ext cx="9739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Broadcasting</a:t>
            </a:r>
            <a:r>
              <a:rPr lang="en-US" sz="1400" dirty="0">
                <a:solidFill>
                  <a:schemeClr val="bg1"/>
                </a:solidFill>
              </a:rPr>
              <a:t> is an automatic tiling mechanism to ensure Tensor shapes match for operations to succeed.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3EAA5-CEB6-431C-8276-F7BF8E87D7F5}"/>
              </a:ext>
            </a:extLst>
          </p:cNvPr>
          <p:cNvSpPr txBox="1"/>
          <p:nvPr/>
        </p:nvSpPr>
        <p:spPr>
          <a:xfrm>
            <a:off x="176209" y="1703537"/>
            <a:ext cx="124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Addition</a:t>
            </a:r>
            <a:endParaRPr lang="en-SG" sz="20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4B371-0270-48B5-895D-35211B6E5B97}"/>
              </a:ext>
            </a:extLst>
          </p:cNvPr>
          <p:cNvSpPr txBox="1"/>
          <p:nvPr/>
        </p:nvSpPr>
        <p:spPr>
          <a:xfrm>
            <a:off x="867217" y="2523000"/>
            <a:ext cx="667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0870B-9DCB-467E-B1B1-333F3E3100FF}"/>
              </a:ext>
            </a:extLst>
          </p:cNvPr>
          <p:cNvSpPr txBox="1"/>
          <p:nvPr/>
        </p:nvSpPr>
        <p:spPr>
          <a:xfrm>
            <a:off x="991450" y="3650239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3x1</a:t>
            </a:r>
            <a:endParaRPr lang="en-SG" sz="2000" i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4F85C-3097-4993-85C6-7C5DB922CCC2}"/>
              </a:ext>
            </a:extLst>
          </p:cNvPr>
          <p:cNvSpPr txBox="1"/>
          <p:nvPr/>
        </p:nvSpPr>
        <p:spPr>
          <a:xfrm>
            <a:off x="1534387" y="2707665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C756E-356E-4507-94AE-0D68E9D8AEE1}"/>
              </a:ext>
            </a:extLst>
          </p:cNvPr>
          <p:cNvSpPr txBox="1"/>
          <p:nvPr/>
        </p:nvSpPr>
        <p:spPr>
          <a:xfrm>
            <a:off x="1999579" y="2830775"/>
            <a:ext cx="89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[[0,1]]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ECB7A-6F2E-45BA-AE38-C07CBC711A89}"/>
              </a:ext>
            </a:extLst>
          </p:cNvPr>
          <p:cNvSpPr txBox="1"/>
          <p:nvPr/>
        </p:nvSpPr>
        <p:spPr>
          <a:xfrm>
            <a:off x="2214381" y="3650239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1x2</a:t>
            </a:r>
            <a:endParaRPr lang="en-SG" sz="2000" i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4F2A2-550F-482E-810B-824658FC73FD}"/>
              </a:ext>
            </a:extLst>
          </p:cNvPr>
          <p:cNvSpPr txBox="1"/>
          <p:nvPr/>
        </p:nvSpPr>
        <p:spPr>
          <a:xfrm>
            <a:off x="402025" y="4390467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=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4FF52-71AE-4C35-BD23-42D8DE976069}"/>
              </a:ext>
            </a:extLst>
          </p:cNvPr>
          <p:cNvSpPr txBox="1"/>
          <p:nvPr/>
        </p:nvSpPr>
        <p:spPr>
          <a:xfrm>
            <a:off x="867217" y="4205800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FE43B-503C-4240-AEFD-47DDF6A14B27}"/>
              </a:ext>
            </a:extLst>
          </p:cNvPr>
          <p:cNvSpPr txBox="1"/>
          <p:nvPr/>
        </p:nvSpPr>
        <p:spPr>
          <a:xfrm>
            <a:off x="2423733" y="4205800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[[0, 1],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[0, 1],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[0, 1]</a:t>
            </a:r>
            <a:r>
              <a:rPr lang="en-US" sz="2000" dirty="0">
                <a:solidFill>
                  <a:schemeClr val="bg1"/>
                </a:solidFill>
              </a:rPr>
              <a:t>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F5394-7CC4-4D64-A54D-7543183797EF}"/>
              </a:ext>
            </a:extLst>
          </p:cNvPr>
          <p:cNvSpPr txBox="1"/>
          <p:nvPr/>
        </p:nvSpPr>
        <p:spPr>
          <a:xfrm>
            <a:off x="1888329" y="4377370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B86263-DEAC-4E01-8B85-0995524FA202}"/>
              </a:ext>
            </a:extLst>
          </p:cNvPr>
          <p:cNvSpPr txBox="1"/>
          <p:nvPr/>
        </p:nvSpPr>
        <p:spPr>
          <a:xfrm>
            <a:off x="3444846" y="4575131"/>
            <a:ext cx="1713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(Broadcast tensors)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29DEC3-ACCA-4734-A0FC-F1555F7800D5}"/>
              </a:ext>
            </a:extLst>
          </p:cNvPr>
          <p:cNvSpPr txBox="1"/>
          <p:nvPr/>
        </p:nvSpPr>
        <p:spPr>
          <a:xfrm>
            <a:off x="402025" y="5565434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=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43CDF-8A1B-4988-A5A6-B6968678862C}"/>
              </a:ext>
            </a:extLst>
          </p:cNvPr>
          <p:cNvSpPr txBox="1"/>
          <p:nvPr/>
        </p:nvSpPr>
        <p:spPr>
          <a:xfrm>
            <a:off x="867217" y="5380767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[[3, 4],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[2, 3],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[1, 2]]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558ADC-0925-4F57-BDD4-7020D8B3A224}"/>
              </a:ext>
            </a:extLst>
          </p:cNvPr>
          <p:cNvSpPr txBox="1"/>
          <p:nvPr/>
        </p:nvSpPr>
        <p:spPr>
          <a:xfrm>
            <a:off x="5435781" y="6396430"/>
            <a:ext cx="8287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bg1"/>
                </a:solidFill>
                <a:hlinkClick r:id="rId3"/>
              </a:rPr>
              <a:t>https://pytorch.org/docs/stable/notes/broadcasting.html</a:t>
            </a:r>
            <a:r>
              <a:rPr lang="en-SG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979076-F06D-4756-99A2-E51D336889DE}"/>
              </a:ext>
            </a:extLst>
          </p:cNvPr>
          <p:cNvCxnSpPr/>
          <p:nvPr/>
        </p:nvCxnSpPr>
        <p:spPr>
          <a:xfrm>
            <a:off x="6059495" y="2103647"/>
            <a:ext cx="0" cy="40048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F8C890-5E0A-4988-85E9-3F7E62E6316B}"/>
              </a:ext>
            </a:extLst>
          </p:cNvPr>
          <p:cNvSpPr txBox="1"/>
          <p:nvPr/>
        </p:nvSpPr>
        <p:spPr>
          <a:xfrm>
            <a:off x="8315868" y="1703537"/>
            <a:ext cx="142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Metarule</a:t>
            </a:r>
            <a:endParaRPr lang="en-SG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4317E6-224B-4232-AC19-B43DC3A36C43}"/>
              </a:ext>
            </a:extLst>
          </p:cNvPr>
          <p:cNvSpPr txBox="1"/>
          <p:nvPr/>
        </p:nvSpPr>
        <p:spPr>
          <a:xfrm>
            <a:off x="6438275" y="2103647"/>
            <a:ext cx="40791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2"/>
                </a:solidFill>
              </a:rPr>
              <a:t>For any given dimension, only one tensor can be tiled.</a:t>
            </a:r>
            <a:endParaRPr lang="en-SG" sz="1400" dirty="0">
              <a:solidFill>
                <a:schemeClr val="accent2"/>
              </a:solidFill>
            </a:endParaRPr>
          </a:p>
          <a:p>
            <a:pPr marL="342900" indent="-342900">
              <a:buAutoNum type="arabicPeriod"/>
            </a:pPr>
            <a:r>
              <a:rPr lang="en-SG" sz="1400" dirty="0">
                <a:solidFill>
                  <a:schemeClr val="accent2"/>
                </a:solidFill>
              </a:rPr>
              <a:t>Size checks happen from right to left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325946-1EA3-44F7-8FEB-097A54357471}"/>
              </a:ext>
            </a:extLst>
          </p:cNvPr>
          <p:cNvSpPr txBox="1"/>
          <p:nvPr/>
        </p:nvSpPr>
        <p:spPr>
          <a:xfrm>
            <a:off x="6438275" y="3210942"/>
            <a:ext cx="49917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>
                <a:solidFill>
                  <a:schemeClr val="bg1"/>
                </a:solidFill>
              </a:rPr>
              <a:t>Can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(5,1,3)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    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(5,1,3) be broadcast?</a:t>
            </a:r>
            <a:endParaRPr lang="en-SG" sz="14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SG" sz="1400" dirty="0">
                <a:solidFill>
                  <a:schemeClr val="bg1"/>
                </a:solidFill>
              </a:rPr>
              <a:t>Can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(5,2,3,1)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    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(5,1,3,1) be broadcast?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bg1"/>
                </a:solidFill>
              </a:rPr>
              <a:t>Can </a:t>
            </a:r>
            <a:r>
              <a:rPr lang="en-US" sz="1400" dirty="0" err="1">
                <a:solidFill>
                  <a:schemeClr val="accent2"/>
                </a:solidFill>
              </a:rPr>
              <a:t>torch.Size</a:t>
            </a:r>
            <a:r>
              <a:rPr lang="en-US" sz="1400" dirty="0">
                <a:solidFill>
                  <a:schemeClr val="accent2"/>
                </a:solidFill>
              </a:rPr>
              <a:t>(5,2,3,1)</a:t>
            </a:r>
            <a:br>
              <a:rPr lang="en-US" sz="1400" dirty="0">
                <a:solidFill>
                  <a:schemeClr val="accent2"/>
                </a:solidFill>
              </a:rPr>
            </a:br>
            <a:r>
              <a:rPr lang="en-US" sz="1400" dirty="0">
                <a:solidFill>
                  <a:schemeClr val="accent2"/>
                </a:solidFill>
              </a:rPr>
              <a:t>         </a:t>
            </a:r>
            <a:r>
              <a:rPr lang="en-US" sz="1400" dirty="0" err="1">
                <a:solidFill>
                  <a:schemeClr val="accent2"/>
                </a:solidFill>
              </a:rPr>
              <a:t>torch.Size</a:t>
            </a:r>
            <a:r>
              <a:rPr lang="en-US" sz="1400" dirty="0">
                <a:solidFill>
                  <a:schemeClr val="accent2"/>
                </a:solidFill>
              </a:rPr>
              <a:t>(5,1,3,5)</a:t>
            </a:r>
            <a:r>
              <a:rPr lang="en-US" sz="1400" dirty="0">
                <a:solidFill>
                  <a:schemeClr val="bg1"/>
                </a:solidFill>
              </a:rPr>
              <a:t> be broadcast?</a:t>
            </a:r>
          </a:p>
        </p:txBody>
      </p:sp>
    </p:spTree>
    <p:extLst>
      <p:ext uri="{BB962C8B-B14F-4D97-AF65-F5344CB8AC3E}">
        <p14:creationId xmlns:p14="http://schemas.microsoft.com/office/powerpoint/2010/main" val="146724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8D142-24B7-4966-8044-CC297AEAA85D}"/>
              </a:ext>
            </a:extLst>
          </p:cNvPr>
          <p:cNvSpPr txBox="1"/>
          <p:nvPr/>
        </p:nvSpPr>
        <p:spPr>
          <a:xfrm>
            <a:off x="3888869" y="269248"/>
            <a:ext cx="434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Tensor Broadcasting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8DA50-3D49-4505-BDCE-9C122E263C21}"/>
              </a:ext>
            </a:extLst>
          </p:cNvPr>
          <p:cNvSpPr txBox="1"/>
          <p:nvPr/>
        </p:nvSpPr>
        <p:spPr>
          <a:xfrm>
            <a:off x="176209" y="1224919"/>
            <a:ext cx="9739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Broadcasting</a:t>
            </a:r>
            <a:r>
              <a:rPr lang="en-US" sz="1400" dirty="0">
                <a:solidFill>
                  <a:schemeClr val="bg1"/>
                </a:solidFill>
              </a:rPr>
              <a:t> is an automatic tiling mechanism to ensure Tensor shapes match for operations to succeed.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3EAA5-CEB6-431C-8276-F7BF8E87D7F5}"/>
              </a:ext>
            </a:extLst>
          </p:cNvPr>
          <p:cNvSpPr txBox="1"/>
          <p:nvPr/>
        </p:nvSpPr>
        <p:spPr>
          <a:xfrm>
            <a:off x="176209" y="1703537"/>
            <a:ext cx="124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Addition</a:t>
            </a:r>
            <a:endParaRPr lang="en-SG" sz="20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4B371-0270-48B5-895D-35211B6E5B97}"/>
              </a:ext>
            </a:extLst>
          </p:cNvPr>
          <p:cNvSpPr txBox="1"/>
          <p:nvPr/>
        </p:nvSpPr>
        <p:spPr>
          <a:xfrm>
            <a:off x="867217" y="2523000"/>
            <a:ext cx="667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0870B-9DCB-467E-B1B1-333F3E3100FF}"/>
              </a:ext>
            </a:extLst>
          </p:cNvPr>
          <p:cNvSpPr txBox="1"/>
          <p:nvPr/>
        </p:nvSpPr>
        <p:spPr>
          <a:xfrm>
            <a:off x="991450" y="3650239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3x1</a:t>
            </a:r>
            <a:endParaRPr lang="en-SG" sz="2000" i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4F85C-3097-4993-85C6-7C5DB922CCC2}"/>
              </a:ext>
            </a:extLst>
          </p:cNvPr>
          <p:cNvSpPr txBox="1"/>
          <p:nvPr/>
        </p:nvSpPr>
        <p:spPr>
          <a:xfrm>
            <a:off x="1534387" y="2707665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C756E-356E-4507-94AE-0D68E9D8AEE1}"/>
              </a:ext>
            </a:extLst>
          </p:cNvPr>
          <p:cNvSpPr txBox="1"/>
          <p:nvPr/>
        </p:nvSpPr>
        <p:spPr>
          <a:xfrm>
            <a:off x="1999579" y="2830775"/>
            <a:ext cx="89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[[0,1]]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ECB7A-6F2E-45BA-AE38-C07CBC711A89}"/>
              </a:ext>
            </a:extLst>
          </p:cNvPr>
          <p:cNvSpPr txBox="1"/>
          <p:nvPr/>
        </p:nvSpPr>
        <p:spPr>
          <a:xfrm>
            <a:off x="2214381" y="3650239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1x2</a:t>
            </a:r>
            <a:endParaRPr lang="en-SG" sz="2000" i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4F2A2-550F-482E-810B-824658FC73FD}"/>
              </a:ext>
            </a:extLst>
          </p:cNvPr>
          <p:cNvSpPr txBox="1"/>
          <p:nvPr/>
        </p:nvSpPr>
        <p:spPr>
          <a:xfrm>
            <a:off x="402025" y="4390467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=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4FF52-71AE-4C35-BD23-42D8DE976069}"/>
              </a:ext>
            </a:extLst>
          </p:cNvPr>
          <p:cNvSpPr txBox="1"/>
          <p:nvPr/>
        </p:nvSpPr>
        <p:spPr>
          <a:xfrm>
            <a:off x="867217" y="4205800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FE43B-503C-4240-AEFD-47DDF6A14B27}"/>
              </a:ext>
            </a:extLst>
          </p:cNvPr>
          <p:cNvSpPr txBox="1"/>
          <p:nvPr/>
        </p:nvSpPr>
        <p:spPr>
          <a:xfrm>
            <a:off x="2423733" y="4205800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[[0, 1],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[0, 1],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[0, 1]</a:t>
            </a:r>
            <a:r>
              <a:rPr lang="en-US" sz="2000" dirty="0">
                <a:solidFill>
                  <a:schemeClr val="bg1"/>
                </a:solidFill>
              </a:rPr>
              <a:t>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F5394-7CC4-4D64-A54D-7543183797EF}"/>
              </a:ext>
            </a:extLst>
          </p:cNvPr>
          <p:cNvSpPr txBox="1"/>
          <p:nvPr/>
        </p:nvSpPr>
        <p:spPr>
          <a:xfrm>
            <a:off x="1888329" y="4377370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B86263-DEAC-4E01-8B85-0995524FA202}"/>
              </a:ext>
            </a:extLst>
          </p:cNvPr>
          <p:cNvSpPr txBox="1"/>
          <p:nvPr/>
        </p:nvSpPr>
        <p:spPr>
          <a:xfrm>
            <a:off x="3444846" y="4575131"/>
            <a:ext cx="1713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(Broadcast tensors)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29DEC3-ACCA-4734-A0FC-F1555F7800D5}"/>
              </a:ext>
            </a:extLst>
          </p:cNvPr>
          <p:cNvSpPr txBox="1"/>
          <p:nvPr/>
        </p:nvSpPr>
        <p:spPr>
          <a:xfrm>
            <a:off x="402025" y="5565434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=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43CDF-8A1B-4988-A5A6-B6968678862C}"/>
              </a:ext>
            </a:extLst>
          </p:cNvPr>
          <p:cNvSpPr txBox="1"/>
          <p:nvPr/>
        </p:nvSpPr>
        <p:spPr>
          <a:xfrm>
            <a:off x="867217" y="5380767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[[3, 4],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[2, 3],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[1, 2]]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558ADC-0925-4F57-BDD4-7020D8B3A224}"/>
              </a:ext>
            </a:extLst>
          </p:cNvPr>
          <p:cNvSpPr txBox="1"/>
          <p:nvPr/>
        </p:nvSpPr>
        <p:spPr>
          <a:xfrm>
            <a:off x="5435781" y="6396430"/>
            <a:ext cx="8287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bg1"/>
                </a:solidFill>
                <a:hlinkClick r:id="rId3"/>
              </a:rPr>
              <a:t>https://pytorch.org/docs/stable/notes/broadcasting.html</a:t>
            </a:r>
            <a:r>
              <a:rPr lang="en-SG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979076-F06D-4756-99A2-E51D336889DE}"/>
              </a:ext>
            </a:extLst>
          </p:cNvPr>
          <p:cNvCxnSpPr/>
          <p:nvPr/>
        </p:nvCxnSpPr>
        <p:spPr>
          <a:xfrm>
            <a:off x="6059495" y="2103647"/>
            <a:ext cx="0" cy="40048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F8C890-5E0A-4988-85E9-3F7E62E6316B}"/>
              </a:ext>
            </a:extLst>
          </p:cNvPr>
          <p:cNvSpPr txBox="1"/>
          <p:nvPr/>
        </p:nvSpPr>
        <p:spPr>
          <a:xfrm>
            <a:off x="8315868" y="1703537"/>
            <a:ext cx="142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Metarule</a:t>
            </a:r>
            <a:endParaRPr lang="en-SG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4317E6-224B-4232-AC19-B43DC3A36C43}"/>
              </a:ext>
            </a:extLst>
          </p:cNvPr>
          <p:cNvSpPr txBox="1"/>
          <p:nvPr/>
        </p:nvSpPr>
        <p:spPr>
          <a:xfrm>
            <a:off x="6438275" y="2103647"/>
            <a:ext cx="40791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2"/>
                </a:solidFill>
              </a:rPr>
              <a:t>For any given dimension, only one tensor can be tiled.</a:t>
            </a:r>
            <a:endParaRPr lang="en-SG" sz="1400" dirty="0">
              <a:solidFill>
                <a:schemeClr val="accent2"/>
              </a:solidFill>
            </a:endParaRPr>
          </a:p>
          <a:p>
            <a:pPr marL="342900" indent="-342900">
              <a:buAutoNum type="arabicPeriod"/>
            </a:pPr>
            <a:r>
              <a:rPr lang="en-SG" sz="1400" dirty="0">
                <a:solidFill>
                  <a:schemeClr val="accent2"/>
                </a:solidFill>
              </a:rPr>
              <a:t>Size checks happen from right to left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325946-1EA3-44F7-8FEB-097A54357471}"/>
              </a:ext>
            </a:extLst>
          </p:cNvPr>
          <p:cNvSpPr txBox="1"/>
          <p:nvPr/>
        </p:nvSpPr>
        <p:spPr>
          <a:xfrm>
            <a:off x="6438275" y="3210942"/>
            <a:ext cx="49917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>
                <a:solidFill>
                  <a:schemeClr val="bg1"/>
                </a:solidFill>
              </a:rPr>
              <a:t>Can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(5,1,3)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    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(5,1,3) be broadcast?</a:t>
            </a:r>
            <a:endParaRPr lang="en-SG" sz="14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SG" sz="1400" dirty="0">
                <a:solidFill>
                  <a:schemeClr val="bg1"/>
                </a:solidFill>
              </a:rPr>
              <a:t>Can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(5,2,3,1)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    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(5,1,3,1) be broadcast?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bg1"/>
                </a:solidFill>
              </a:rPr>
              <a:t>Can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(5,2,3,1)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    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(5,1,3,5) be broadcast?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bg1"/>
                </a:solidFill>
              </a:rPr>
              <a:t>Can </a:t>
            </a:r>
            <a:r>
              <a:rPr lang="en-US" sz="1400" dirty="0" err="1">
                <a:solidFill>
                  <a:schemeClr val="accent2"/>
                </a:solidFill>
              </a:rPr>
              <a:t>torch.Size</a:t>
            </a:r>
            <a:r>
              <a:rPr lang="en-US" sz="1400" dirty="0">
                <a:solidFill>
                  <a:schemeClr val="accent2"/>
                </a:solidFill>
              </a:rPr>
              <a:t>(5,3,3)</a:t>
            </a:r>
            <a:br>
              <a:rPr lang="en-US" sz="1400" dirty="0">
                <a:solidFill>
                  <a:schemeClr val="accent2"/>
                </a:solidFill>
              </a:rPr>
            </a:br>
            <a:r>
              <a:rPr lang="en-US" sz="1400" dirty="0">
                <a:solidFill>
                  <a:schemeClr val="accent2"/>
                </a:solidFill>
              </a:rPr>
              <a:t>         </a:t>
            </a:r>
            <a:r>
              <a:rPr lang="en-US" sz="1400" dirty="0" err="1">
                <a:solidFill>
                  <a:schemeClr val="accent2"/>
                </a:solidFill>
              </a:rPr>
              <a:t>torch.Size</a:t>
            </a:r>
            <a:r>
              <a:rPr lang="en-US" sz="1400" dirty="0">
                <a:solidFill>
                  <a:schemeClr val="accent2"/>
                </a:solidFill>
              </a:rPr>
              <a:t>(5,2,3)</a:t>
            </a:r>
            <a:r>
              <a:rPr lang="en-US" sz="1400" dirty="0">
                <a:solidFill>
                  <a:schemeClr val="bg1"/>
                </a:solidFill>
              </a:rPr>
              <a:t> be broadcast?</a:t>
            </a:r>
          </a:p>
        </p:txBody>
      </p:sp>
    </p:spTree>
    <p:extLst>
      <p:ext uri="{BB962C8B-B14F-4D97-AF65-F5344CB8AC3E}">
        <p14:creationId xmlns:p14="http://schemas.microsoft.com/office/powerpoint/2010/main" val="228731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8D142-24B7-4966-8044-CC297AEAA85D}"/>
              </a:ext>
            </a:extLst>
          </p:cNvPr>
          <p:cNvSpPr txBox="1"/>
          <p:nvPr/>
        </p:nvSpPr>
        <p:spPr>
          <a:xfrm>
            <a:off x="3888869" y="269248"/>
            <a:ext cx="434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Tensor Broadcasting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8DA50-3D49-4505-BDCE-9C122E263C21}"/>
              </a:ext>
            </a:extLst>
          </p:cNvPr>
          <p:cNvSpPr txBox="1"/>
          <p:nvPr/>
        </p:nvSpPr>
        <p:spPr>
          <a:xfrm>
            <a:off x="176209" y="1224919"/>
            <a:ext cx="9739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Broadcasting</a:t>
            </a:r>
            <a:r>
              <a:rPr lang="en-US" sz="1400" dirty="0">
                <a:solidFill>
                  <a:schemeClr val="bg1"/>
                </a:solidFill>
              </a:rPr>
              <a:t> is an automatic tiling mechanism to ensure Tensor shapes match for operations to succeed.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3EAA5-CEB6-431C-8276-F7BF8E87D7F5}"/>
              </a:ext>
            </a:extLst>
          </p:cNvPr>
          <p:cNvSpPr txBox="1"/>
          <p:nvPr/>
        </p:nvSpPr>
        <p:spPr>
          <a:xfrm>
            <a:off x="176209" y="1703537"/>
            <a:ext cx="124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Addition</a:t>
            </a:r>
            <a:endParaRPr lang="en-SG" sz="20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4B371-0270-48B5-895D-35211B6E5B97}"/>
              </a:ext>
            </a:extLst>
          </p:cNvPr>
          <p:cNvSpPr txBox="1"/>
          <p:nvPr/>
        </p:nvSpPr>
        <p:spPr>
          <a:xfrm>
            <a:off x="867217" y="2523000"/>
            <a:ext cx="667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0870B-9DCB-467E-B1B1-333F3E3100FF}"/>
              </a:ext>
            </a:extLst>
          </p:cNvPr>
          <p:cNvSpPr txBox="1"/>
          <p:nvPr/>
        </p:nvSpPr>
        <p:spPr>
          <a:xfrm>
            <a:off x="991450" y="3650239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3x1</a:t>
            </a:r>
            <a:endParaRPr lang="en-SG" sz="2000" i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4F85C-3097-4993-85C6-7C5DB922CCC2}"/>
              </a:ext>
            </a:extLst>
          </p:cNvPr>
          <p:cNvSpPr txBox="1"/>
          <p:nvPr/>
        </p:nvSpPr>
        <p:spPr>
          <a:xfrm>
            <a:off x="1534387" y="2707665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C756E-356E-4507-94AE-0D68E9D8AEE1}"/>
              </a:ext>
            </a:extLst>
          </p:cNvPr>
          <p:cNvSpPr txBox="1"/>
          <p:nvPr/>
        </p:nvSpPr>
        <p:spPr>
          <a:xfrm>
            <a:off x="1999579" y="2830775"/>
            <a:ext cx="89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[[0,1]]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ECB7A-6F2E-45BA-AE38-C07CBC711A89}"/>
              </a:ext>
            </a:extLst>
          </p:cNvPr>
          <p:cNvSpPr txBox="1"/>
          <p:nvPr/>
        </p:nvSpPr>
        <p:spPr>
          <a:xfrm>
            <a:off x="2214381" y="3650239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1x2</a:t>
            </a:r>
            <a:endParaRPr lang="en-SG" sz="2000" i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4F2A2-550F-482E-810B-824658FC73FD}"/>
              </a:ext>
            </a:extLst>
          </p:cNvPr>
          <p:cNvSpPr txBox="1"/>
          <p:nvPr/>
        </p:nvSpPr>
        <p:spPr>
          <a:xfrm>
            <a:off x="402025" y="4390467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=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4FF52-71AE-4C35-BD23-42D8DE976069}"/>
              </a:ext>
            </a:extLst>
          </p:cNvPr>
          <p:cNvSpPr txBox="1"/>
          <p:nvPr/>
        </p:nvSpPr>
        <p:spPr>
          <a:xfrm>
            <a:off x="867217" y="4205800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FE43B-503C-4240-AEFD-47DDF6A14B27}"/>
              </a:ext>
            </a:extLst>
          </p:cNvPr>
          <p:cNvSpPr txBox="1"/>
          <p:nvPr/>
        </p:nvSpPr>
        <p:spPr>
          <a:xfrm>
            <a:off x="2423733" y="4205800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[[0, 1],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[0, 1],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[0, 1]</a:t>
            </a:r>
            <a:r>
              <a:rPr lang="en-US" sz="2000" dirty="0">
                <a:solidFill>
                  <a:schemeClr val="bg1"/>
                </a:solidFill>
              </a:rPr>
              <a:t>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F5394-7CC4-4D64-A54D-7543183797EF}"/>
              </a:ext>
            </a:extLst>
          </p:cNvPr>
          <p:cNvSpPr txBox="1"/>
          <p:nvPr/>
        </p:nvSpPr>
        <p:spPr>
          <a:xfrm>
            <a:off x="1888329" y="4377370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B86263-DEAC-4E01-8B85-0995524FA202}"/>
              </a:ext>
            </a:extLst>
          </p:cNvPr>
          <p:cNvSpPr txBox="1"/>
          <p:nvPr/>
        </p:nvSpPr>
        <p:spPr>
          <a:xfrm>
            <a:off x="3444846" y="4575131"/>
            <a:ext cx="1713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(Broadcast tensors)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29DEC3-ACCA-4734-A0FC-F1555F7800D5}"/>
              </a:ext>
            </a:extLst>
          </p:cNvPr>
          <p:cNvSpPr txBox="1"/>
          <p:nvPr/>
        </p:nvSpPr>
        <p:spPr>
          <a:xfrm>
            <a:off x="402025" y="5565434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=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43CDF-8A1B-4988-A5A6-B6968678862C}"/>
              </a:ext>
            </a:extLst>
          </p:cNvPr>
          <p:cNvSpPr txBox="1"/>
          <p:nvPr/>
        </p:nvSpPr>
        <p:spPr>
          <a:xfrm>
            <a:off x="867217" y="5380767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[[3, 4],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[2, 3],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[1, 2]]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558ADC-0925-4F57-BDD4-7020D8B3A224}"/>
              </a:ext>
            </a:extLst>
          </p:cNvPr>
          <p:cNvSpPr txBox="1"/>
          <p:nvPr/>
        </p:nvSpPr>
        <p:spPr>
          <a:xfrm>
            <a:off x="5435781" y="6396430"/>
            <a:ext cx="8287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bg1"/>
                </a:solidFill>
                <a:hlinkClick r:id="rId3"/>
              </a:rPr>
              <a:t>https://pytorch.org/docs/stable/notes/broadcasting.html</a:t>
            </a:r>
            <a:r>
              <a:rPr lang="en-SG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979076-F06D-4756-99A2-E51D336889DE}"/>
              </a:ext>
            </a:extLst>
          </p:cNvPr>
          <p:cNvCxnSpPr/>
          <p:nvPr/>
        </p:nvCxnSpPr>
        <p:spPr>
          <a:xfrm>
            <a:off x="6059495" y="2103647"/>
            <a:ext cx="0" cy="40048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F8C890-5E0A-4988-85E9-3F7E62E6316B}"/>
              </a:ext>
            </a:extLst>
          </p:cNvPr>
          <p:cNvSpPr txBox="1"/>
          <p:nvPr/>
        </p:nvSpPr>
        <p:spPr>
          <a:xfrm>
            <a:off x="8315868" y="1703537"/>
            <a:ext cx="142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Metarule</a:t>
            </a:r>
            <a:endParaRPr lang="en-SG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4317E6-224B-4232-AC19-B43DC3A36C43}"/>
              </a:ext>
            </a:extLst>
          </p:cNvPr>
          <p:cNvSpPr txBox="1"/>
          <p:nvPr/>
        </p:nvSpPr>
        <p:spPr>
          <a:xfrm>
            <a:off x="6438275" y="2103647"/>
            <a:ext cx="40791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2"/>
                </a:solidFill>
              </a:rPr>
              <a:t>For any given dimension, only one tensor can be tiled.</a:t>
            </a:r>
            <a:endParaRPr lang="en-SG" sz="1400" dirty="0">
              <a:solidFill>
                <a:schemeClr val="accent2"/>
              </a:solidFill>
            </a:endParaRPr>
          </a:p>
          <a:p>
            <a:pPr marL="342900" indent="-342900">
              <a:buAutoNum type="arabicPeriod"/>
            </a:pPr>
            <a:r>
              <a:rPr lang="en-SG" sz="1400" dirty="0">
                <a:solidFill>
                  <a:schemeClr val="accent2"/>
                </a:solidFill>
              </a:rPr>
              <a:t>Size checks happen from right to left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325946-1EA3-44F7-8FEB-097A54357471}"/>
              </a:ext>
            </a:extLst>
          </p:cNvPr>
          <p:cNvSpPr txBox="1"/>
          <p:nvPr/>
        </p:nvSpPr>
        <p:spPr>
          <a:xfrm>
            <a:off x="6438275" y="3210942"/>
            <a:ext cx="49917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>
                <a:solidFill>
                  <a:schemeClr val="bg1"/>
                </a:solidFill>
              </a:rPr>
              <a:t>Can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(5,1,3)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    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(5,1,3) be broadcast?</a:t>
            </a:r>
            <a:endParaRPr lang="en-SG" sz="14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SG" sz="1400" dirty="0">
                <a:solidFill>
                  <a:schemeClr val="bg1"/>
                </a:solidFill>
              </a:rPr>
              <a:t>Can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(5,2,3,1)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    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(5,1,3,1) be broadcast?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bg1"/>
                </a:solidFill>
              </a:rPr>
              <a:t>Can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(5,2,3,1)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    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(5,1,3,5) be broadcast?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bg1"/>
                </a:solidFill>
              </a:rPr>
              <a:t>Can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(5,3,3)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    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(5,2,3) be broadcast?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bg1"/>
                </a:solidFill>
              </a:rPr>
              <a:t>Can </a:t>
            </a:r>
            <a:r>
              <a:rPr lang="en-US" sz="1400" dirty="0" err="1">
                <a:solidFill>
                  <a:schemeClr val="accent2"/>
                </a:solidFill>
              </a:rPr>
              <a:t>torch.Size</a:t>
            </a:r>
            <a:r>
              <a:rPr lang="en-US" sz="1400" dirty="0">
                <a:solidFill>
                  <a:schemeClr val="accent2"/>
                </a:solidFill>
              </a:rPr>
              <a:t>(5,3,3)</a:t>
            </a:r>
            <a:br>
              <a:rPr lang="en-US" sz="1400" dirty="0">
                <a:solidFill>
                  <a:schemeClr val="accent2"/>
                </a:solidFill>
              </a:rPr>
            </a:br>
            <a:r>
              <a:rPr lang="en-US" sz="1400" dirty="0">
                <a:solidFill>
                  <a:schemeClr val="accent2"/>
                </a:solidFill>
              </a:rPr>
              <a:t>         </a:t>
            </a:r>
            <a:r>
              <a:rPr lang="en-US" sz="1400" dirty="0" err="1">
                <a:solidFill>
                  <a:schemeClr val="accent2"/>
                </a:solidFill>
              </a:rPr>
              <a:t>torch.Size</a:t>
            </a:r>
            <a:r>
              <a:rPr lang="en-US" sz="1400" dirty="0">
                <a:solidFill>
                  <a:schemeClr val="accent2"/>
                </a:solidFill>
              </a:rPr>
              <a:t>(5,3)</a:t>
            </a:r>
            <a:r>
              <a:rPr lang="en-US" sz="1400" dirty="0">
                <a:solidFill>
                  <a:schemeClr val="bg1"/>
                </a:solidFill>
              </a:rPr>
              <a:t> be broadcast?</a:t>
            </a:r>
          </a:p>
        </p:txBody>
      </p:sp>
    </p:spTree>
    <p:extLst>
      <p:ext uri="{BB962C8B-B14F-4D97-AF65-F5344CB8AC3E}">
        <p14:creationId xmlns:p14="http://schemas.microsoft.com/office/powerpoint/2010/main" val="118704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8D142-24B7-4966-8044-CC297AEAA85D}"/>
              </a:ext>
            </a:extLst>
          </p:cNvPr>
          <p:cNvSpPr txBox="1"/>
          <p:nvPr/>
        </p:nvSpPr>
        <p:spPr>
          <a:xfrm>
            <a:off x="3888869" y="269248"/>
            <a:ext cx="434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Tensor Broadcasting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8DA50-3D49-4505-BDCE-9C122E263C21}"/>
              </a:ext>
            </a:extLst>
          </p:cNvPr>
          <p:cNvSpPr txBox="1"/>
          <p:nvPr/>
        </p:nvSpPr>
        <p:spPr>
          <a:xfrm>
            <a:off x="176209" y="1224919"/>
            <a:ext cx="9739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Broadcasting</a:t>
            </a:r>
            <a:r>
              <a:rPr lang="en-US" sz="1400" dirty="0">
                <a:solidFill>
                  <a:schemeClr val="bg1"/>
                </a:solidFill>
              </a:rPr>
              <a:t> is an automatic tiling mechanism to ensure Tensor shapes match for operations to succeed.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3EAA5-CEB6-431C-8276-F7BF8E87D7F5}"/>
              </a:ext>
            </a:extLst>
          </p:cNvPr>
          <p:cNvSpPr txBox="1"/>
          <p:nvPr/>
        </p:nvSpPr>
        <p:spPr>
          <a:xfrm>
            <a:off x="176209" y="1703537"/>
            <a:ext cx="124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Addition</a:t>
            </a:r>
            <a:endParaRPr lang="en-SG" sz="20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4B371-0270-48B5-895D-35211B6E5B97}"/>
              </a:ext>
            </a:extLst>
          </p:cNvPr>
          <p:cNvSpPr txBox="1"/>
          <p:nvPr/>
        </p:nvSpPr>
        <p:spPr>
          <a:xfrm>
            <a:off x="867217" y="2523000"/>
            <a:ext cx="667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0870B-9DCB-467E-B1B1-333F3E3100FF}"/>
              </a:ext>
            </a:extLst>
          </p:cNvPr>
          <p:cNvSpPr txBox="1"/>
          <p:nvPr/>
        </p:nvSpPr>
        <p:spPr>
          <a:xfrm>
            <a:off x="991450" y="3650239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3x1</a:t>
            </a:r>
            <a:endParaRPr lang="en-SG" sz="2000" i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4F85C-3097-4993-85C6-7C5DB922CCC2}"/>
              </a:ext>
            </a:extLst>
          </p:cNvPr>
          <p:cNvSpPr txBox="1"/>
          <p:nvPr/>
        </p:nvSpPr>
        <p:spPr>
          <a:xfrm>
            <a:off x="1534387" y="2707665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C756E-356E-4507-94AE-0D68E9D8AEE1}"/>
              </a:ext>
            </a:extLst>
          </p:cNvPr>
          <p:cNvSpPr txBox="1"/>
          <p:nvPr/>
        </p:nvSpPr>
        <p:spPr>
          <a:xfrm>
            <a:off x="1999579" y="2830775"/>
            <a:ext cx="89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[[0,1]]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ECB7A-6F2E-45BA-AE38-C07CBC711A89}"/>
              </a:ext>
            </a:extLst>
          </p:cNvPr>
          <p:cNvSpPr txBox="1"/>
          <p:nvPr/>
        </p:nvSpPr>
        <p:spPr>
          <a:xfrm>
            <a:off x="2214381" y="3650239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1x2</a:t>
            </a:r>
            <a:endParaRPr lang="en-SG" sz="2000" i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4F2A2-550F-482E-810B-824658FC73FD}"/>
              </a:ext>
            </a:extLst>
          </p:cNvPr>
          <p:cNvSpPr txBox="1"/>
          <p:nvPr/>
        </p:nvSpPr>
        <p:spPr>
          <a:xfrm>
            <a:off x="402025" y="4390467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=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4FF52-71AE-4C35-BD23-42D8DE976069}"/>
              </a:ext>
            </a:extLst>
          </p:cNvPr>
          <p:cNvSpPr txBox="1"/>
          <p:nvPr/>
        </p:nvSpPr>
        <p:spPr>
          <a:xfrm>
            <a:off x="867217" y="4205800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FE43B-503C-4240-AEFD-47DDF6A14B27}"/>
              </a:ext>
            </a:extLst>
          </p:cNvPr>
          <p:cNvSpPr txBox="1"/>
          <p:nvPr/>
        </p:nvSpPr>
        <p:spPr>
          <a:xfrm>
            <a:off x="2423733" y="4205800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[[0, 1],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[0, 1],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[0, 1]</a:t>
            </a:r>
            <a:r>
              <a:rPr lang="en-US" sz="2000" dirty="0">
                <a:solidFill>
                  <a:schemeClr val="bg1"/>
                </a:solidFill>
              </a:rPr>
              <a:t>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F5394-7CC4-4D64-A54D-7543183797EF}"/>
              </a:ext>
            </a:extLst>
          </p:cNvPr>
          <p:cNvSpPr txBox="1"/>
          <p:nvPr/>
        </p:nvSpPr>
        <p:spPr>
          <a:xfrm>
            <a:off x="1888329" y="4377370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B86263-DEAC-4E01-8B85-0995524FA202}"/>
              </a:ext>
            </a:extLst>
          </p:cNvPr>
          <p:cNvSpPr txBox="1"/>
          <p:nvPr/>
        </p:nvSpPr>
        <p:spPr>
          <a:xfrm>
            <a:off x="3444846" y="4575131"/>
            <a:ext cx="1713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(Broadcast tensors)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29DEC3-ACCA-4734-A0FC-F1555F7800D5}"/>
              </a:ext>
            </a:extLst>
          </p:cNvPr>
          <p:cNvSpPr txBox="1"/>
          <p:nvPr/>
        </p:nvSpPr>
        <p:spPr>
          <a:xfrm>
            <a:off x="402025" y="5565434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=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43CDF-8A1B-4988-A5A6-B6968678862C}"/>
              </a:ext>
            </a:extLst>
          </p:cNvPr>
          <p:cNvSpPr txBox="1"/>
          <p:nvPr/>
        </p:nvSpPr>
        <p:spPr>
          <a:xfrm>
            <a:off x="867217" y="5380767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[[3, 4],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[2, 3],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[1, 2]]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558ADC-0925-4F57-BDD4-7020D8B3A224}"/>
              </a:ext>
            </a:extLst>
          </p:cNvPr>
          <p:cNvSpPr txBox="1"/>
          <p:nvPr/>
        </p:nvSpPr>
        <p:spPr>
          <a:xfrm>
            <a:off x="5435781" y="6396430"/>
            <a:ext cx="8287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bg1"/>
                </a:solidFill>
                <a:hlinkClick r:id="rId3"/>
              </a:rPr>
              <a:t>https://pytorch.org/docs/stable/notes/broadcasting.html</a:t>
            </a:r>
            <a:r>
              <a:rPr lang="en-SG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979076-F06D-4756-99A2-E51D336889DE}"/>
              </a:ext>
            </a:extLst>
          </p:cNvPr>
          <p:cNvCxnSpPr/>
          <p:nvPr/>
        </p:nvCxnSpPr>
        <p:spPr>
          <a:xfrm>
            <a:off x="6059495" y="2103647"/>
            <a:ext cx="0" cy="40048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F8C890-5E0A-4988-85E9-3F7E62E6316B}"/>
              </a:ext>
            </a:extLst>
          </p:cNvPr>
          <p:cNvSpPr txBox="1"/>
          <p:nvPr/>
        </p:nvSpPr>
        <p:spPr>
          <a:xfrm>
            <a:off x="8315868" y="1703537"/>
            <a:ext cx="142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Metarule</a:t>
            </a:r>
            <a:endParaRPr lang="en-SG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4317E6-224B-4232-AC19-B43DC3A36C43}"/>
              </a:ext>
            </a:extLst>
          </p:cNvPr>
          <p:cNvSpPr txBox="1"/>
          <p:nvPr/>
        </p:nvSpPr>
        <p:spPr>
          <a:xfrm>
            <a:off x="6438275" y="2103647"/>
            <a:ext cx="40791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2"/>
                </a:solidFill>
              </a:rPr>
              <a:t>For any given dimension, only one tensor can be tiled.</a:t>
            </a:r>
            <a:endParaRPr lang="en-SG" sz="1400" dirty="0">
              <a:solidFill>
                <a:schemeClr val="accent2"/>
              </a:solidFill>
            </a:endParaRPr>
          </a:p>
          <a:p>
            <a:pPr marL="342900" indent="-342900">
              <a:buAutoNum type="arabicPeriod"/>
            </a:pPr>
            <a:r>
              <a:rPr lang="en-SG" sz="1400" dirty="0">
                <a:solidFill>
                  <a:schemeClr val="accent2"/>
                </a:solidFill>
              </a:rPr>
              <a:t>Size checks happen from right to left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325946-1EA3-44F7-8FEB-097A54357471}"/>
              </a:ext>
            </a:extLst>
          </p:cNvPr>
          <p:cNvSpPr txBox="1"/>
          <p:nvPr/>
        </p:nvSpPr>
        <p:spPr>
          <a:xfrm>
            <a:off x="6438275" y="3210942"/>
            <a:ext cx="49917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>
                <a:solidFill>
                  <a:schemeClr val="bg1"/>
                </a:solidFill>
              </a:rPr>
              <a:t>Can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(5,1,3)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    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(5,1,3) be broadcast?</a:t>
            </a:r>
            <a:endParaRPr lang="en-SG" sz="14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SG" sz="1400" dirty="0">
                <a:solidFill>
                  <a:schemeClr val="bg1"/>
                </a:solidFill>
              </a:rPr>
              <a:t>Can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(5,2,3,1)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    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(5,1,3,1) be broadcast?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bg1"/>
                </a:solidFill>
              </a:rPr>
              <a:t>Can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(5,2,3,1)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    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(5,1,3,5) be broadcast?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bg1"/>
                </a:solidFill>
              </a:rPr>
              <a:t>Can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(5,3,3)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    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(5,2,3) be broadcast?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bg1"/>
                </a:solidFill>
              </a:rPr>
              <a:t>Can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(5,3,3)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     </a:t>
            </a:r>
            <a:r>
              <a:rPr lang="en-US" sz="1400" dirty="0" err="1">
                <a:solidFill>
                  <a:schemeClr val="bg1"/>
                </a:solidFill>
              </a:rPr>
              <a:t>torch.Size</a:t>
            </a:r>
            <a:r>
              <a:rPr lang="en-US" sz="1400" dirty="0">
                <a:solidFill>
                  <a:schemeClr val="bg1"/>
                </a:solidFill>
              </a:rPr>
              <a:t>(5,3) be broadcast?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bg1"/>
                </a:solidFill>
              </a:rPr>
              <a:t>Can </a:t>
            </a:r>
            <a:r>
              <a:rPr lang="en-US" sz="1400" dirty="0" err="1">
                <a:solidFill>
                  <a:schemeClr val="accent2"/>
                </a:solidFill>
              </a:rPr>
              <a:t>torch.Size</a:t>
            </a:r>
            <a:r>
              <a:rPr lang="en-US" sz="1400" dirty="0">
                <a:solidFill>
                  <a:schemeClr val="accent2"/>
                </a:solidFill>
              </a:rPr>
              <a:t>(5,3,3)</a:t>
            </a:r>
            <a:br>
              <a:rPr lang="en-US" sz="1400" dirty="0">
                <a:solidFill>
                  <a:schemeClr val="accent2"/>
                </a:solidFill>
              </a:rPr>
            </a:br>
            <a:r>
              <a:rPr lang="en-US" sz="1400" dirty="0">
                <a:solidFill>
                  <a:schemeClr val="accent2"/>
                </a:solidFill>
              </a:rPr>
              <a:t>         </a:t>
            </a:r>
            <a:r>
              <a:rPr lang="en-US" sz="1400" dirty="0" err="1">
                <a:solidFill>
                  <a:schemeClr val="accent2"/>
                </a:solidFill>
              </a:rPr>
              <a:t>torch.Size</a:t>
            </a:r>
            <a:r>
              <a:rPr lang="en-US" sz="1400" dirty="0">
                <a:solidFill>
                  <a:schemeClr val="accent2"/>
                </a:solidFill>
              </a:rPr>
              <a:t>(3,3)</a:t>
            </a:r>
            <a:r>
              <a:rPr lang="en-US" sz="1400" dirty="0">
                <a:solidFill>
                  <a:schemeClr val="bg1"/>
                </a:solidFill>
              </a:rPr>
              <a:t> be broadcast?</a:t>
            </a:r>
          </a:p>
        </p:txBody>
      </p:sp>
    </p:spTree>
    <p:extLst>
      <p:ext uri="{BB962C8B-B14F-4D97-AF65-F5344CB8AC3E}">
        <p14:creationId xmlns:p14="http://schemas.microsoft.com/office/powerpoint/2010/main" val="1366279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15FB0-9722-4741-9856-E62DB37E693C}"/>
              </a:ext>
            </a:extLst>
          </p:cNvPr>
          <p:cNvSpPr txBox="1"/>
          <p:nvPr/>
        </p:nvSpPr>
        <p:spPr>
          <a:xfrm>
            <a:off x="3888869" y="269248"/>
            <a:ext cx="434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Differential Calculus</a:t>
            </a:r>
            <a:endParaRPr lang="en-SG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F4DBAF-71C8-411D-8C01-B9053EF6CA31}"/>
              </a:ext>
            </a:extLst>
          </p:cNvPr>
          <p:cNvCxnSpPr>
            <a:cxnSpLocks/>
          </p:cNvCxnSpPr>
          <p:nvPr/>
        </p:nvCxnSpPr>
        <p:spPr>
          <a:xfrm>
            <a:off x="1090243" y="4597192"/>
            <a:ext cx="364685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E3462B-9D3F-47C6-B83A-C9A18F1495D8}"/>
              </a:ext>
            </a:extLst>
          </p:cNvPr>
          <p:cNvCxnSpPr/>
          <p:nvPr/>
        </p:nvCxnSpPr>
        <p:spPr>
          <a:xfrm flipV="1">
            <a:off x="1090243" y="1501723"/>
            <a:ext cx="0" cy="30954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9D08F901-0D25-4B27-BC0C-7AE419B8606E}"/>
              </a:ext>
            </a:extLst>
          </p:cNvPr>
          <p:cNvSpPr/>
          <p:nvPr/>
        </p:nvSpPr>
        <p:spPr>
          <a:xfrm rot="10800000">
            <a:off x="1695448" y="-1581150"/>
            <a:ext cx="2298702" cy="5746749"/>
          </a:xfrm>
          <a:prstGeom prst="arc">
            <a:avLst>
              <a:gd name="adj1" fmla="val 13014569"/>
              <a:gd name="adj2" fmla="val 19551673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FE5AFA-6361-49EB-B8EE-8609C6249B9F}"/>
              </a:ext>
            </a:extLst>
          </p:cNvPr>
          <p:cNvCxnSpPr>
            <a:cxnSpLocks/>
          </p:cNvCxnSpPr>
          <p:nvPr/>
        </p:nvCxnSpPr>
        <p:spPr>
          <a:xfrm flipH="1">
            <a:off x="2833369" y="3341370"/>
            <a:ext cx="1080478" cy="1080479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1FFDFB-8ACC-49B3-81F2-642FA758E943}"/>
              </a:ext>
            </a:extLst>
          </p:cNvPr>
          <p:cNvCxnSpPr/>
          <p:nvPr/>
        </p:nvCxnSpPr>
        <p:spPr>
          <a:xfrm flipH="1">
            <a:off x="2076265" y="4165599"/>
            <a:ext cx="1674811" cy="0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2F4B365-0C55-41A4-90F0-4C35289A399C}"/>
              </a:ext>
            </a:extLst>
          </p:cNvPr>
          <p:cNvSpPr txBox="1"/>
          <p:nvPr/>
        </p:nvSpPr>
        <p:spPr>
          <a:xfrm>
            <a:off x="1959085" y="418133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2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374C45-2E51-48EA-9653-919F3194847E}"/>
              </a:ext>
            </a:extLst>
          </p:cNvPr>
          <p:cNvSpPr txBox="1"/>
          <p:nvPr/>
        </p:nvSpPr>
        <p:spPr>
          <a:xfrm>
            <a:off x="3909909" y="322595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1</a:t>
            </a:r>
            <a:endParaRPr lang="en-SG" sz="900" dirty="0">
              <a:solidFill>
                <a:schemeClr val="bg1"/>
              </a:solidFill>
            </a:endParaRPr>
          </a:p>
        </p:txBody>
      </p:sp>
      <p:pic>
        <p:nvPicPr>
          <p:cNvPr id="20" name="Picture 19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1907D66-64F1-4507-96CD-AB9782FED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25" y="1871174"/>
            <a:ext cx="4431312" cy="24933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211498-78E7-4A8A-9E6E-9B03EDFB5673}"/>
              </a:ext>
            </a:extLst>
          </p:cNvPr>
          <p:cNvSpPr txBox="1"/>
          <p:nvPr/>
        </p:nvSpPr>
        <p:spPr>
          <a:xfrm>
            <a:off x="7041069" y="4420555"/>
            <a:ext cx="32956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chemeClr val="bg1"/>
                </a:solidFill>
              </a:rPr>
              <a:t>Image credit: </a:t>
            </a:r>
            <a:r>
              <a:rPr lang="en-SG" sz="1200" dirty="0">
                <a:solidFill>
                  <a:schemeClr val="bg1"/>
                </a:solidFill>
                <a:hlinkClick r:id="rId3"/>
              </a:rPr>
              <a:t>https://losslandscape.com/</a:t>
            </a:r>
            <a:r>
              <a:rPr lang="en-SG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306C8-33AA-4D0E-B674-DFA4B3EFB595}"/>
              </a:ext>
            </a:extLst>
          </p:cNvPr>
          <p:cNvSpPr txBox="1"/>
          <p:nvPr/>
        </p:nvSpPr>
        <p:spPr>
          <a:xfrm>
            <a:off x="2641858" y="465945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1D2CA2-97DC-406A-83C7-962183161925}"/>
              </a:ext>
            </a:extLst>
          </p:cNvPr>
          <p:cNvSpPr txBox="1"/>
          <p:nvPr/>
        </p:nvSpPr>
        <p:spPr>
          <a:xfrm>
            <a:off x="467957" y="271223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Loss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04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543E2A-9081-42C8-857D-E208A3BF5994}"/>
              </a:ext>
            </a:extLst>
          </p:cNvPr>
          <p:cNvSpPr txBox="1"/>
          <p:nvPr/>
        </p:nvSpPr>
        <p:spPr>
          <a:xfrm>
            <a:off x="2909677" y="269248"/>
            <a:ext cx="6299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Automatic Differentiation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BBAAF-5DFA-4D2E-9DD9-29F970EE10C7}"/>
              </a:ext>
            </a:extLst>
          </p:cNvPr>
          <p:cNvSpPr txBox="1"/>
          <p:nvPr/>
        </p:nvSpPr>
        <p:spPr>
          <a:xfrm>
            <a:off x="658084" y="2326304"/>
            <a:ext cx="9552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With automatic differentiation, 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framework builds a graph that connects all the inputs and operations that produce a particular output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nodes and edges in the graph capture input/output relationships automatically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Tracing through the graph allows us to calculate gradients automatically.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DB5FC-5420-4D10-BA79-1E2B68EABA1C}"/>
              </a:ext>
            </a:extLst>
          </p:cNvPr>
          <p:cNvSpPr txBox="1"/>
          <p:nvPr/>
        </p:nvSpPr>
        <p:spPr>
          <a:xfrm>
            <a:off x="658084" y="5913393"/>
            <a:ext cx="69183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chemeClr val="bg1"/>
                </a:solidFill>
              </a:rPr>
              <a:t>Reference: </a:t>
            </a:r>
            <a:r>
              <a:rPr lang="en-SG" sz="1200" dirty="0">
                <a:solidFill>
                  <a:schemeClr val="bg1"/>
                </a:solidFill>
                <a:hlinkClick r:id="rId2"/>
              </a:rPr>
              <a:t>https://en.wikipedia.org/wiki/Automatic_differentiation</a:t>
            </a:r>
            <a:r>
              <a:rPr lang="en-SG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38E25-0D60-4FBE-9063-61C52E5990F6}"/>
              </a:ext>
            </a:extLst>
          </p:cNvPr>
          <p:cNvSpPr txBox="1"/>
          <p:nvPr/>
        </p:nvSpPr>
        <p:spPr>
          <a:xfrm>
            <a:off x="658084" y="1394123"/>
            <a:ext cx="955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Calculating the gradients is difficult and cumbersome become of interactions in very large models. So, our modern frameworks use automatic differentiation.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5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582E3-13FA-4106-A41F-8E041D8C9A0E}"/>
              </a:ext>
            </a:extLst>
          </p:cNvPr>
          <p:cNvSpPr txBox="1"/>
          <p:nvPr/>
        </p:nvSpPr>
        <p:spPr>
          <a:xfrm>
            <a:off x="2909677" y="269248"/>
            <a:ext cx="6299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Probability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4FA5E-041A-4CDB-8267-4C3BD6B12819}"/>
              </a:ext>
            </a:extLst>
          </p:cNvPr>
          <p:cNvSpPr txBox="1"/>
          <p:nvPr/>
        </p:nvSpPr>
        <p:spPr>
          <a:xfrm>
            <a:off x="658084" y="1394123"/>
            <a:ext cx="9552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References: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StatQuest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https://www.youtube.com/channel/UCtYLUTtgS3k1Fg4y5tAhLbw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MML book: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https://mml-book.github.io/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D2L.ai book (Section 2.6)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Google.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75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5266643" y="269248"/>
            <a:ext cx="1585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Tensors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1331F-8BCE-4382-A11B-536DB1806F87}"/>
              </a:ext>
            </a:extLst>
          </p:cNvPr>
          <p:cNvSpPr txBox="1"/>
          <p:nvPr/>
        </p:nvSpPr>
        <p:spPr>
          <a:xfrm>
            <a:off x="176210" y="1473131"/>
            <a:ext cx="872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Vectors</a:t>
            </a:r>
            <a:r>
              <a:rPr lang="en-US" sz="1400" dirty="0">
                <a:solidFill>
                  <a:schemeClr val="bg1"/>
                </a:solidFill>
              </a:rPr>
              <a:t> – A one-dimensional array of values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34A9-BFFF-4771-95FB-84990F2F971E}"/>
              </a:ext>
            </a:extLst>
          </p:cNvPr>
          <p:cNvSpPr txBox="1"/>
          <p:nvPr/>
        </p:nvSpPr>
        <p:spPr>
          <a:xfrm>
            <a:off x="176210" y="1042125"/>
            <a:ext cx="872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Scalars</a:t>
            </a:r>
            <a:r>
              <a:rPr lang="en-US" sz="1400" dirty="0">
                <a:solidFill>
                  <a:schemeClr val="bg1"/>
                </a:solidFill>
              </a:rPr>
              <a:t> – a single value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B7038-CCBB-4877-B200-2F001173566D}"/>
              </a:ext>
            </a:extLst>
          </p:cNvPr>
          <p:cNvSpPr txBox="1"/>
          <p:nvPr/>
        </p:nvSpPr>
        <p:spPr>
          <a:xfrm>
            <a:off x="176210" y="1904137"/>
            <a:ext cx="872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Matrices</a:t>
            </a:r>
            <a:r>
              <a:rPr lang="en-US" sz="1400" dirty="0">
                <a:solidFill>
                  <a:schemeClr val="bg1"/>
                </a:solidFill>
              </a:rPr>
              <a:t> – A two-dimensional array of values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066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A735B-D0BA-46FC-B483-3B0EBBF468DA}"/>
              </a:ext>
            </a:extLst>
          </p:cNvPr>
          <p:cNvSpPr txBox="1"/>
          <p:nvPr/>
        </p:nvSpPr>
        <p:spPr>
          <a:xfrm>
            <a:off x="5410913" y="3136612"/>
            <a:ext cx="1297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Break</a:t>
            </a:r>
            <a:endParaRPr lang="en-SG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4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17C3F-4F53-4843-A2CE-A90884AB14CA}"/>
              </a:ext>
            </a:extLst>
          </p:cNvPr>
          <p:cNvSpPr txBox="1"/>
          <p:nvPr/>
        </p:nvSpPr>
        <p:spPr>
          <a:xfrm>
            <a:off x="3888869" y="3136612"/>
            <a:ext cx="434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CODING SESSION </a:t>
            </a:r>
            <a:endParaRPr lang="en-SG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68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A735B-D0BA-46FC-B483-3B0EBBF468DA}"/>
              </a:ext>
            </a:extLst>
          </p:cNvPr>
          <p:cNvSpPr txBox="1"/>
          <p:nvPr/>
        </p:nvSpPr>
        <p:spPr>
          <a:xfrm>
            <a:off x="5410913" y="3136612"/>
            <a:ext cx="1297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Break</a:t>
            </a:r>
            <a:endParaRPr lang="en-SG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81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293E36-2C58-4695-BD95-3ED97B846BF6}"/>
              </a:ext>
            </a:extLst>
          </p:cNvPr>
          <p:cNvCxnSpPr>
            <a:cxnSpLocks/>
          </p:cNvCxnSpPr>
          <p:nvPr/>
        </p:nvCxnSpPr>
        <p:spPr>
          <a:xfrm flipV="1">
            <a:off x="1690914" y="1748971"/>
            <a:ext cx="2779486" cy="244565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330B75-B4F3-49CB-887D-76E0FC78D8E0}"/>
              </a:ext>
            </a:extLst>
          </p:cNvPr>
          <p:cNvSpPr txBox="1"/>
          <p:nvPr/>
        </p:nvSpPr>
        <p:spPr>
          <a:xfrm>
            <a:off x="2909677" y="269248"/>
            <a:ext cx="6299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Linear Regression</a:t>
            </a:r>
            <a:endParaRPr lang="en-SG" sz="3200" dirty="0">
              <a:solidFill>
                <a:schemeClr val="accent2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8E965D-C0A1-419B-BD03-DF1A8B51AADD}"/>
              </a:ext>
            </a:extLst>
          </p:cNvPr>
          <p:cNvCxnSpPr>
            <a:cxnSpLocks/>
          </p:cNvCxnSpPr>
          <p:nvPr/>
        </p:nvCxnSpPr>
        <p:spPr>
          <a:xfrm>
            <a:off x="1090243" y="4597192"/>
            <a:ext cx="364685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6C07C5-80B0-4E79-9CEE-928CE32EFFA8}"/>
              </a:ext>
            </a:extLst>
          </p:cNvPr>
          <p:cNvCxnSpPr/>
          <p:nvPr/>
        </p:nvCxnSpPr>
        <p:spPr>
          <a:xfrm flipV="1">
            <a:off x="1090243" y="1501723"/>
            <a:ext cx="0" cy="30954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383B84-6DAF-49B8-A48C-CCB97A30F443}"/>
              </a:ext>
            </a:extLst>
          </p:cNvPr>
          <p:cNvSpPr txBox="1"/>
          <p:nvPr/>
        </p:nvSpPr>
        <p:spPr>
          <a:xfrm>
            <a:off x="1806685" y="3687854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9AEA8-52D8-4F17-AC83-9B93D9FBBC1A}"/>
              </a:ext>
            </a:extLst>
          </p:cNvPr>
          <p:cNvSpPr txBox="1"/>
          <p:nvPr/>
        </p:nvSpPr>
        <p:spPr>
          <a:xfrm>
            <a:off x="2292913" y="325242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67B38-4151-4278-BE14-C89194713A40}"/>
              </a:ext>
            </a:extLst>
          </p:cNvPr>
          <p:cNvSpPr txBox="1"/>
          <p:nvPr/>
        </p:nvSpPr>
        <p:spPr>
          <a:xfrm>
            <a:off x="2796680" y="3572438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33E41-1AC3-44F4-92A8-74C6BD794A3F}"/>
              </a:ext>
            </a:extLst>
          </p:cNvPr>
          <p:cNvSpPr txBox="1"/>
          <p:nvPr/>
        </p:nvSpPr>
        <p:spPr>
          <a:xfrm>
            <a:off x="3056688" y="2749317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0529FD-1786-4A2F-903F-EE4E9D4D04CC}"/>
              </a:ext>
            </a:extLst>
          </p:cNvPr>
          <p:cNvSpPr txBox="1"/>
          <p:nvPr/>
        </p:nvSpPr>
        <p:spPr>
          <a:xfrm>
            <a:off x="2649669" y="277851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47100F-9CD1-4BD0-AAD9-11BF5DA8AB11}"/>
              </a:ext>
            </a:extLst>
          </p:cNvPr>
          <p:cNvSpPr txBox="1"/>
          <p:nvPr/>
        </p:nvSpPr>
        <p:spPr>
          <a:xfrm>
            <a:off x="2926684" y="296131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FDE1B-C9BA-40DC-BC1E-7BE44F6ECCB3}"/>
              </a:ext>
            </a:extLst>
          </p:cNvPr>
          <p:cNvSpPr txBox="1"/>
          <p:nvPr/>
        </p:nvSpPr>
        <p:spPr>
          <a:xfrm>
            <a:off x="3521770" y="2326451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D4A62-2174-4C12-AC78-5A3693697099}"/>
              </a:ext>
            </a:extLst>
          </p:cNvPr>
          <p:cNvSpPr txBox="1"/>
          <p:nvPr/>
        </p:nvSpPr>
        <p:spPr>
          <a:xfrm>
            <a:off x="3521770" y="253145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44A17-4517-414B-9B61-BF675EAAAE36}"/>
              </a:ext>
            </a:extLst>
          </p:cNvPr>
          <p:cNvSpPr txBox="1"/>
          <p:nvPr/>
        </p:nvSpPr>
        <p:spPr>
          <a:xfrm>
            <a:off x="3781778" y="1982398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4E4F0D-A366-4F93-8BDD-1641E9C8CFDA}"/>
              </a:ext>
            </a:extLst>
          </p:cNvPr>
          <p:cNvSpPr txBox="1"/>
          <p:nvPr/>
        </p:nvSpPr>
        <p:spPr>
          <a:xfrm>
            <a:off x="3781778" y="2143651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18909D-7441-4FBD-9DE1-CE8FB01A82F1}"/>
              </a:ext>
            </a:extLst>
          </p:cNvPr>
          <p:cNvSpPr txBox="1"/>
          <p:nvPr/>
        </p:nvSpPr>
        <p:spPr>
          <a:xfrm>
            <a:off x="2641858" y="465945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83385C-ED2D-4CA8-BE4F-3897A2D589A9}"/>
              </a:ext>
            </a:extLst>
          </p:cNvPr>
          <p:cNvSpPr txBox="1"/>
          <p:nvPr/>
        </p:nvSpPr>
        <p:spPr>
          <a:xfrm>
            <a:off x="467957" y="27122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0D0210-6503-4477-96A5-66A290F3DB09}"/>
              </a:ext>
            </a:extLst>
          </p:cNvPr>
          <p:cNvCxnSpPr>
            <a:cxnSpLocks/>
          </p:cNvCxnSpPr>
          <p:nvPr/>
        </p:nvCxnSpPr>
        <p:spPr>
          <a:xfrm flipH="1">
            <a:off x="2776539" y="2956960"/>
            <a:ext cx="3134" cy="2196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03382C-B3F5-41B8-BA77-589E608AE854}"/>
              </a:ext>
            </a:extLst>
          </p:cNvPr>
          <p:cNvCxnSpPr>
            <a:cxnSpLocks/>
          </p:cNvCxnSpPr>
          <p:nvPr/>
        </p:nvCxnSpPr>
        <p:spPr>
          <a:xfrm>
            <a:off x="1626394" y="3049457"/>
            <a:ext cx="113980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5B4210-A6AB-499B-94C9-6E95160DB9F1}"/>
              </a:ext>
            </a:extLst>
          </p:cNvPr>
          <p:cNvSpPr txBox="1"/>
          <p:nvPr/>
        </p:nvSpPr>
        <p:spPr>
          <a:xfrm>
            <a:off x="1557505" y="2765417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Minimize this average line </a:t>
            </a:r>
          </a:p>
          <a:p>
            <a:r>
              <a:rPr lang="en-US" sz="600" dirty="0">
                <a:solidFill>
                  <a:schemeClr val="bg1"/>
                </a:solidFill>
              </a:rPr>
              <a:t>length for all points</a:t>
            </a:r>
            <a:endParaRPr lang="en-SG" sz="6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2B6945-2F0B-4089-8EDE-72810B36EBC4}"/>
              </a:ext>
            </a:extLst>
          </p:cNvPr>
          <p:cNvSpPr txBox="1"/>
          <p:nvPr/>
        </p:nvSpPr>
        <p:spPr>
          <a:xfrm>
            <a:off x="6132650" y="1612736"/>
            <a:ext cx="39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Objective function:</a:t>
            </a:r>
            <a:r>
              <a:rPr lang="en-US" dirty="0">
                <a:solidFill>
                  <a:schemeClr val="bg1"/>
                </a:solidFill>
              </a:rPr>
              <a:t> Squared error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B69A71-4465-45DA-B113-55837A1F9BDE}"/>
              </a:ext>
            </a:extLst>
          </p:cNvPr>
          <p:cNvSpPr txBox="1"/>
          <p:nvPr/>
        </p:nvSpPr>
        <p:spPr>
          <a:xfrm>
            <a:off x="2146236" y="537303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 = ax + b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97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293E36-2C58-4695-BD95-3ED97B846BF6}"/>
              </a:ext>
            </a:extLst>
          </p:cNvPr>
          <p:cNvCxnSpPr>
            <a:cxnSpLocks/>
          </p:cNvCxnSpPr>
          <p:nvPr/>
        </p:nvCxnSpPr>
        <p:spPr>
          <a:xfrm flipV="1">
            <a:off x="1690914" y="1748971"/>
            <a:ext cx="2779486" cy="244565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330B75-B4F3-49CB-887D-76E0FC78D8E0}"/>
              </a:ext>
            </a:extLst>
          </p:cNvPr>
          <p:cNvSpPr txBox="1"/>
          <p:nvPr/>
        </p:nvSpPr>
        <p:spPr>
          <a:xfrm>
            <a:off x="2909677" y="269248"/>
            <a:ext cx="6299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Linear Regression</a:t>
            </a:r>
            <a:endParaRPr lang="en-SG" sz="3200" dirty="0">
              <a:solidFill>
                <a:schemeClr val="accent2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8E965D-C0A1-419B-BD03-DF1A8B51AADD}"/>
              </a:ext>
            </a:extLst>
          </p:cNvPr>
          <p:cNvCxnSpPr>
            <a:cxnSpLocks/>
          </p:cNvCxnSpPr>
          <p:nvPr/>
        </p:nvCxnSpPr>
        <p:spPr>
          <a:xfrm>
            <a:off x="1090243" y="4597192"/>
            <a:ext cx="364685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6C07C5-80B0-4E79-9CEE-928CE32EFFA8}"/>
              </a:ext>
            </a:extLst>
          </p:cNvPr>
          <p:cNvCxnSpPr/>
          <p:nvPr/>
        </p:nvCxnSpPr>
        <p:spPr>
          <a:xfrm flipV="1">
            <a:off x="1090243" y="1501723"/>
            <a:ext cx="0" cy="30954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383B84-6DAF-49B8-A48C-CCB97A30F443}"/>
              </a:ext>
            </a:extLst>
          </p:cNvPr>
          <p:cNvSpPr txBox="1"/>
          <p:nvPr/>
        </p:nvSpPr>
        <p:spPr>
          <a:xfrm>
            <a:off x="1806685" y="3687854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9AEA8-52D8-4F17-AC83-9B93D9FBBC1A}"/>
              </a:ext>
            </a:extLst>
          </p:cNvPr>
          <p:cNvSpPr txBox="1"/>
          <p:nvPr/>
        </p:nvSpPr>
        <p:spPr>
          <a:xfrm>
            <a:off x="2292913" y="325242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67B38-4151-4278-BE14-C89194713A40}"/>
              </a:ext>
            </a:extLst>
          </p:cNvPr>
          <p:cNvSpPr txBox="1"/>
          <p:nvPr/>
        </p:nvSpPr>
        <p:spPr>
          <a:xfrm>
            <a:off x="2796680" y="3572438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33E41-1AC3-44F4-92A8-74C6BD794A3F}"/>
              </a:ext>
            </a:extLst>
          </p:cNvPr>
          <p:cNvSpPr txBox="1"/>
          <p:nvPr/>
        </p:nvSpPr>
        <p:spPr>
          <a:xfrm>
            <a:off x="3056688" y="2749317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0529FD-1786-4A2F-903F-EE4E9D4D04CC}"/>
              </a:ext>
            </a:extLst>
          </p:cNvPr>
          <p:cNvSpPr txBox="1"/>
          <p:nvPr/>
        </p:nvSpPr>
        <p:spPr>
          <a:xfrm>
            <a:off x="2649669" y="277851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47100F-9CD1-4BD0-AAD9-11BF5DA8AB11}"/>
              </a:ext>
            </a:extLst>
          </p:cNvPr>
          <p:cNvSpPr txBox="1"/>
          <p:nvPr/>
        </p:nvSpPr>
        <p:spPr>
          <a:xfrm>
            <a:off x="2926684" y="296131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FDE1B-C9BA-40DC-BC1E-7BE44F6ECCB3}"/>
              </a:ext>
            </a:extLst>
          </p:cNvPr>
          <p:cNvSpPr txBox="1"/>
          <p:nvPr/>
        </p:nvSpPr>
        <p:spPr>
          <a:xfrm>
            <a:off x="3521770" y="2326451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D4A62-2174-4C12-AC78-5A3693697099}"/>
              </a:ext>
            </a:extLst>
          </p:cNvPr>
          <p:cNvSpPr txBox="1"/>
          <p:nvPr/>
        </p:nvSpPr>
        <p:spPr>
          <a:xfrm>
            <a:off x="3521770" y="253145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44A17-4517-414B-9B61-BF675EAAAE36}"/>
              </a:ext>
            </a:extLst>
          </p:cNvPr>
          <p:cNvSpPr txBox="1"/>
          <p:nvPr/>
        </p:nvSpPr>
        <p:spPr>
          <a:xfrm>
            <a:off x="3781778" y="1982398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4E4F0D-A366-4F93-8BDD-1641E9C8CFDA}"/>
              </a:ext>
            </a:extLst>
          </p:cNvPr>
          <p:cNvSpPr txBox="1"/>
          <p:nvPr/>
        </p:nvSpPr>
        <p:spPr>
          <a:xfrm>
            <a:off x="3781778" y="2143651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18909D-7441-4FBD-9DE1-CE8FB01A82F1}"/>
              </a:ext>
            </a:extLst>
          </p:cNvPr>
          <p:cNvSpPr txBox="1"/>
          <p:nvPr/>
        </p:nvSpPr>
        <p:spPr>
          <a:xfrm>
            <a:off x="2641858" y="465945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83385C-ED2D-4CA8-BE4F-3897A2D589A9}"/>
              </a:ext>
            </a:extLst>
          </p:cNvPr>
          <p:cNvSpPr txBox="1"/>
          <p:nvPr/>
        </p:nvSpPr>
        <p:spPr>
          <a:xfrm>
            <a:off x="467957" y="27122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0D0210-6503-4477-96A5-66A290F3DB09}"/>
              </a:ext>
            </a:extLst>
          </p:cNvPr>
          <p:cNvCxnSpPr>
            <a:cxnSpLocks/>
          </p:cNvCxnSpPr>
          <p:nvPr/>
        </p:nvCxnSpPr>
        <p:spPr>
          <a:xfrm flipH="1">
            <a:off x="2776539" y="2956960"/>
            <a:ext cx="3134" cy="2196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03382C-B3F5-41B8-BA77-589E608AE854}"/>
              </a:ext>
            </a:extLst>
          </p:cNvPr>
          <p:cNvCxnSpPr>
            <a:cxnSpLocks/>
          </p:cNvCxnSpPr>
          <p:nvPr/>
        </p:nvCxnSpPr>
        <p:spPr>
          <a:xfrm>
            <a:off x="1626394" y="3049457"/>
            <a:ext cx="113980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5B4210-A6AB-499B-94C9-6E95160DB9F1}"/>
              </a:ext>
            </a:extLst>
          </p:cNvPr>
          <p:cNvSpPr txBox="1"/>
          <p:nvPr/>
        </p:nvSpPr>
        <p:spPr>
          <a:xfrm>
            <a:off x="1557505" y="2765417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Minimize this average line </a:t>
            </a:r>
          </a:p>
          <a:p>
            <a:r>
              <a:rPr lang="en-US" sz="600" dirty="0">
                <a:solidFill>
                  <a:schemeClr val="bg1"/>
                </a:solidFill>
              </a:rPr>
              <a:t>length for all points</a:t>
            </a:r>
            <a:endParaRPr lang="en-SG" sz="6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2B6945-2F0B-4089-8EDE-72810B36EBC4}"/>
              </a:ext>
            </a:extLst>
          </p:cNvPr>
          <p:cNvSpPr txBox="1"/>
          <p:nvPr/>
        </p:nvSpPr>
        <p:spPr>
          <a:xfrm>
            <a:off x="6132650" y="1612736"/>
            <a:ext cx="39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Objective function:</a:t>
            </a:r>
            <a:r>
              <a:rPr lang="en-US" dirty="0">
                <a:solidFill>
                  <a:schemeClr val="bg1"/>
                </a:solidFill>
              </a:rPr>
              <a:t> Squared error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B7569F-CB21-4292-BEF6-A1B24071BB12}"/>
              </a:ext>
            </a:extLst>
          </p:cNvPr>
          <p:cNvSpPr txBox="1"/>
          <p:nvPr/>
        </p:nvSpPr>
        <p:spPr>
          <a:xfrm>
            <a:off x="6132650" y="2213230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Loss = 0.5*(predictions – actual)**2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B69A71-4465-45DA-B113-55837A1F9BDE}"/>
              </a:ext>
            </a:extLst>
          </p:cNvPr>
          <p:cNvSpPr txBox="1"/>
          <p:nvPr/>
        </p:nvSpPr>
        <p:spPr>
          <a:xfrm>
            <a:off x="2146236" y="537303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 = ax + b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4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293E36-2C58-4695-BD95-3ED97B846BF6}"/>
              </a:ext>
            </a:extLst>
          </p:cNvPr>
          <p:cNvCxnSpPr>
            <a:cxnSpLocks/>
          </p:cNvCxnSpPr>
          <p:nvPr/>
        </p:nvCxnSpPr>
        <p:spPr>
          <a:xfrm flipV="1">
            <a:off x="1690914" y="1748971"/>
            <a:ext cx="2779486" cy="244565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330B75-B4F3-49CB-887D-76E0FC78D8E0}"/>
              </a:ext>
            </a:extLst>
          </p:cNvPr>
          <p:cNvSpPr txBox="1"/>
          <p:nvPr/>
        </p:nvSpPr>
        <p:spPr>
          <a:xfrm>
            <a:off x="2909677" y="269248"/>
            <a:ext cx="6299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Linear Regression</a:t>
            </a:r>
            <a:endParaRPr lang="en-SG" sz="3200" dirty="0">
              <a:solidFill>
                <a:schemeClr val="accent2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8E965D-C0A1-419B-BD03-DF1A8B51AADD}"/>
              </a:ext>
            </a:extLst>
          </p:cNvPr>
          <p:cNvCxnSpPr>
            <a:cxnSpLocks/>
          </p:cNvCxnSpPr>
          <p:nvPr/>
        </p:nvCxnSpPr>
        <p:spPr>
          <a:xfrm>
            <a:off x="1090243" y="4597192"/>
            <a:ext cx="364685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6C07C5-80B0-4E79-9CEE-928CE32EFFA8}"/>
              </a:ext>
            </a:extLst>
          </p:cNvPr>
          <p:cNvCxnSpPr/>
          <p:nvPr/>
        </p:nvCxnSpPr>
        <p:spPr>
          <a:xfrm flipV="1">
            <a:off x="1090243" y="1501723"/>
            <a:ext cx="0" cy="30954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383B84-6DAF-49B8-A48C-CCB97A30F443}"/>
              </a:ext>
            </a:extLst>
          </p:cNvPr>
          <p:cNvSpPr txBox="1"/>
          <p:nvPr/>
        </p:nvSpPr>
        <p:spPr>
          <a:xfrm>
            <a:off x="1806685" y="3687854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9AEA8-52D8-4F17-AC83-9B93D9FBBC1A}"/>
              </a:ext>
            </a:extLst>
          </p:cNvPr>
          <p:cNvSpPr txBox="1"/>
          <p:nvPr/>
        </p:nvSpPr>
        <p:spPr>
          <a:xfrm>
            <a:off x="2292913" y="325242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67B38-4151-4278-BE14-C89194713A40}"/>
              </a:ext>
            </a:extLst>
          </p:cNvPr>
          <p:cNvSpPr txBox="1"/>
          <p:nvPr/>
        </p:nvSpPr>
        <p:spPr>
          <a:xfrm>
            <a:off x="2796680" y="3572438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33E41-1AC3-44F4-92A8-74C6BD794A3F}"/>
              </a:ext>
            </a:extLst>
          </p:cNvPr>
          <p:cNvSpPr txBox="1"/>
          <p:nvPr/>
        </p:nvSpPr>
        <p:spPr>
          <a:xfrm>
            <a:off x="3056688" y="2749317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0529FD-1786-4A2F-903F-EE4E9D4D04CC}"/>
              </a:ext>
            </a:extLst>
          </p:cNvPr>
          <p:cNvSpPr txBox="1"/>
          <p:nvPr/>
        </p:nvSpPr>
        <p:spPr>
          <a:xfrm>
            <a:off x="2649669" y="277851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47100F-9CD1-4BD0-AAD9-11BF5DA8AB11}"/>
              </a:ext>
            </a:extLst>
          </p:cNvPr>
          <p:cNvSpPr txBox="1"/>
          <p:nvPr/>
        </p:nvSpPr>
        <p:spPr>
          <a:xfrm>
            <a:off x="2926684" y="296131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FDE1B-C9BA-40DC-BC1E-7BE44F6ECCB3}"/>
              </a:ext>
            </a:extLst>
          </p:cNvPr>
          <p:cNvSpPr txBox="1"/>
          <p:nvPr/>
        </p:nvSpPr>
        <p:spPr>
          <a:xfrm>
            <a:off x="3521770" y="2326451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D4A62-2174-4C12-AC78-5A3693697099}"/>
              </a:ext>
            </a:extLst>
          </p:cNvPr>
          <p:cNvSpPr txBox="1"/>
          <p:nvPr/>
        </p:nvSpPr>
        <p:spPr>
          <a:xfrm>
            <a:off x="3521770" y="253145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44A17-4517-414B-9B61-BF675EAAAE36}"/>
              </a:ext>
            </a:extLst>
          </p:cNvPr>
          <p:cNvSpPr txBox="1"/>
          <p:nvPr/>
        </p:nvSpPr>
        <p:spPr>
          <a:xfrm>
            <a:off x="3781778" y="1982398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4E4F0D-A366-4F93-8BDD-1641E9C8CFDA}"/>
              </a:ext>
            </a:extLst>
          </p:cNvPr>
          <p:cNvSpPr txBox="1"/>
          <p:nvPr/>
        </p:nvSpPr>
        <p:spPr>
          <a:xfrm>
            <a:off x="3781778" y="2143651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18909D-7441-4FBD-9DE1-CE8FB01A82F1}"/>
              </a:ext>
            </a:extLst>
          </p:cNvPr>
          <p:cNvSpPr txBox="1"/>
          <p:nvPr/>
        </p:nvSpPr>
        <p:spPr>
          <a:xfrm>
            <a:off x="2641858" y="465945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83385C-ED2D-4CA8-BE4F-3897A2D589A9}"/>
              </a:ext>
            </a:extLst>
          </p:cNvPr>
          <p:cNvSpPr txBox="1"/>
          <p:nvPr/>
        </p:nvSpPr>
        <p:spPr>
          <a:xfrm>
            <a:off x="467957" y="27122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0D0210-6503-4477-96A5-66A290F3DB09}"/>
              </a:ext>
            </a:extLst>
          </p:cNvPr>
          <p:cNvCxnSpPr>
            <a:cxnSpLocks/>
          </p:cNvCxnSpPr>
          <p:nvPr/>
        </p:nvCxnSpPr>
        <p:spPr>
          <a:xfrm flipH="1">
            <a:off x="2776539" y="2956960"/>
            <a:ext cx="3134" cy="2196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03382C-B3F5-41B8-BA77-589E608AE854}"/>
              </a:ext>
            </a:extLst>
          </p:cNvPr>
          <p:cNvCxnSpPr>
            <a:cxnSpLocks/>
          </p:cNvCxnSpPr>
          <p:nvPr/>
        </p:nvCxnSpPr>
        <p:spPr>
          <a:xfrm>
            <a:off x="1626394" y="3049457"/>
            <a:ext cx="113980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5B4210-A6AB-499B-94C9-6E95160DB9F1}"/>
              </a:ext>
            </a:extLst>
          </p:cNvPr>
          <p:cNvSpPr txBox="1"/>
          <p:nvPr/>
        </p:nvSpPr>
        <p:spPr>
          <a:xfrm>
            <a:off x="1557505" y="2765417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Minimize this average line </a:t>
            </a:r>
          </a:p>
          <a:p>
            <a:r>
              <a:rPr lang="en-US" sz="600" dirty="0">
                <a:solidFill>
                  <a:schemeClr val="bg1"/>
                </a:solidFill>
              </a:rPr>
              <a:t>length for all points</a:t>
            </a:r>
            <a:endParaRPr lang="en-SG" sz="6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2B6945-2F0B-4089-8EDE-72810B36EBC4}"/>
              </a:ext>
            </a:extLst>
          </p:cNvPr>
          <p:cNvSpPr txBox="1"/>
          <p:nvPr/>
        </p:nvSpPr>
        <p:spPr>
          <a:xfrm>
            <a:off x="6132650" y="1612736"/>
            <a:ext cx="39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Objective function:</a:t>
            </a:r>
            <a:r>
              <a:rPr lang="en-US" dirty="0">
                <a:solidFill>
                  <a:schemeClr val="bg1"/>
                </a:solidFill>
              </a:rPr>
              <a:t> Squared error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B7569F-CB21-4292-BEF6-A1B24071BB12}"/>
              </a:ext>
            </a:extLst>
          </p:cNvPr>
          <p:cNvSpPr txBox="1"/>
          <p:nvPr/>
        </p:nvSpPr>
        <p:spPr>
          <a:xfrm>
            <a:off x="6132650" y="2213230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Loss = 0.5*(predictions – actual)**2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B69A71-4465-45DA-B113-55837A1F9BDE}"/>
              </a:ext>
            </a:extLst>
          </p:cNvPr>
          <p:cNvSpPr txBox="1"/>
          <p:nvPr/>
        </p:nvSpPr>
        <p:spPr>
          <a:xfrm>
            <a:off x="2146236" y="537303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 = ax + b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E0F112-5C92-40F7-B6A9-F01D64AD0603}"/>
              </a:ext>
            </a:extLst>
          </p:cNvPr>
          <p:cNvSpPr txBox="1"/>
          <p:nvPr/>
        </p:nvSpPr>
        <p:spPr>
          <a:xfrm>
            <a:off x="6132650" y="2803161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Updates:</a:t>
            </a:r>
          </a:p>
          <a:p>
            <a:r>
              <a:rPr lang="en-SG" dirty="0">
                <a:solidFill>
                  <a:schemeClr val="bg1"/>
                </a:solidFill>
              </a:rPr>
              <a:t>(</a:t>
            </a:r>
            <a:r>
              <a:rPr lang="en-SG" dirty="0" err="1">
                <a:solidFill>
                  <a:schemeClr val="bg1"/>
                </a:solidFill>
              </a:rPr>
              <a:t>a,b</a:t>
            </a:r>
            <a:r>
              <a:rPr lang="en-SG" dirty="0">
                <a:solidFill>
                  <a:schemeClr val="bg1"/>
                </a:solidFill>
              </a:rPr>
              <a:t>)</a:t>
            </a:r>
            <a:r>
              <a:rPr lang="en-SG" baseline="30000" dirty="0">
                <a:solidFill>
                  <a:schemeClr val="bg1"/>
                </a:solidFill>
              </a:rPr>
              <a:t>N</a:t>
            </a:r>
            <a:r>
              <a:rPr lang="en-SG" dirty="0">
                <a:solidFill>
                  <a:schemeClr val="bg1"/>
                </a:solidFill>
              </a:rPr>
              <a:t> &lt;- (</a:t>
            </a:r>
            <a:r>
              <a:rPr lang="en-SG" dirty="0" err="1">
                <a:solidFill>
                  <a:schemeClr val="bg1"/>
                </a:solidFill>
              </a:rPr>
              <a:t>a,b</a:t>
            </a:r>
            <a:r>
              <a:rPr lang="en-SG" dirty="0">
                <a:solidFill>
                  <a:schemeClr val="bg1"/>
                </a:solidFill>
              </a:rPr>
              <a:t>)</a:t>
            </a:r>
            <a:r>
              <a:rPr lang="en-SG" baseline="30000" dirty="0">
                <a:solidFill>
                  <a:schemeClr val="bg1"/>
                </a:solidFill>
              </a:rPr>
              <a:t>N-1 </a:t>
            </a:r>
            <a:r>
              <a:rPr lang="en-SG" dirty="0">
                <a:solidFill>
                  <a:schemeClr val="bg1"/>
                </a:solidFill>
              </a:rPr>
              <a:t>– </a:t>
            </a:r>
            <a:r>
              <a:rPr lang="en-SG" dirty="0" err="1">
                <a:solidFill>
                  <a:schemeClr val="bg1"/>
                </a:solidFill>
              </a:rPr>
              <a:t>lr</a:t>
            </a:r>
            <a:r>
              <a:rPr lang="en-SG" dirty="0">
                <a:solidFill>
                  <a:schemeClr val="bg1"/>
                </a:solidFill>
              </a:rPr>
              <a:t> * mean(D</a:t>
            </a:r>
            <a:r>
              <a:rPr lang="en-SG" baseline="-25000" dirty="0">
                <a:solidFill>
                  <a:schemeClr val="bg1"/>
                </a:solidFill>
              </a:rPr>
              <a:t>i</a:t>
            </a:r>
            <a:r>
              <a:rPr lang="en-SG" dirty="0">
                <a:solidFill>
                  <a:schemeClr val="bg1"/>
                </a:solidFill>
              </a:rPr>
              <a:t>(loss(</a:t>
            </a:r>
            <a:r>
              <a:rPr lang="en-SG" dirty="0" err="1">
                <a:solidFill>
                  <a:schemeClr val="bg1"/>
                </a:solidFill>
              </a:rPr>
              <a:t>a,b;x</a:t>
            </a:r>
            <a:r>
              <a:rPr lang="en-SG" baseline="-25000" dirty="0" err="1">
                <a:solidFill>
                  <a:schemeClr val="bg1"/>
                </a:solidFill>
              </a:rPr>
              <a:t>i</a:t>
            </a:r>
            <a:r>
              <a:rPr lang="en-SG" dirty="0">
                <a:solidFill>
                  <a:schemeClr val="bg1"/>
                </a:solidFill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232464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293E36-2C58-4695-BD95-3ED97B846BF6}"/>
              </a:ext>
            </a:extLst>
          </p:cNvPr>
          <p:cNvCxnSpPr>
            <a:cxnSpLocks/>
          </p:cNvCxnSpPr>
          <p:nvPr/>
        </p:nvCxnSpPr>
        <p:spPr>
          <a:xfrm flipV="1">
            <a:off x="1690914" y="1748971"/>
            <a:ext cx="2779486" cy="244565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330B75-B4F3-49CB-887D-76E0FC78D8E0}"/>
              </a:ext>
            </a:extLst>
          </p:cNvPr>
          <p:cNvSpPr txBox="1"/>
          <p:nvPr/>
        </p:nvSpPr>
        <p:spPr>
          <a:xfrm>
            <a:off x="2909677" y="269248"/>
            <a:ext cx="6299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Linear Regression</a:t>
            </a:r>
            <a:endParaRPr lang="en-SG" sz="3200" dirty="0">
              <a:solidFill>
                <a:schemeClr val="accent2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8E965D-C0A1-419B-BD03-DF1A8B51AADD}"/>
              </a:ext>
            </a:extLst>
          </p:cNvPr>
          <p:cNvCxnSpPr>
            <a:cxnSpLocks/>
          </p:cNvCxnSpPr>
          <p:nvPr/>
        </p:nvCxnSpPr>
        <p:spPr>
          <a:xfrm>
            <a:off x="1090243" y="4597192"/>
            <a:ext cx="364685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6C07C5-80B0-4E79-9CEE-928CE32EFFA8}"/>
              </a:ext>
            </a:extLst>
          </p:cNvPr>
          <p:cNvCxnSpPr/>
          <p:nvPr/>
        </p:nvCxnSpPr>
        <p:spPr>
          <a:xfrm flipV="1">
            <a:off x="1090243" y="1501723"/>
            <a:ext cx="0" cy="30954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383B84-6DAF-49B8-A48C-CCB97A30F443}"/>
              </a:ext>
            </a:extLst>
          </p:cNvPr>
          <p:cNvSpPr txBox="1"/>
          <p:nvPr/>
        </p:nvSpPr>
        <p:spPr>
          <a:xfrm>
            <a:off x="1806685" y="3687854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9AEA8-52D8-4F17-AC83-9B93D9FBBC1A}"/>
              </a:ext>
            </a:extLst>
          </p:cNvPr>
          <p:cNvSpPr txBox="1"/>
          <p:nvPr/>
        </p:nvSpPr>
        <p:spPr>
          <a:xfrm>
            <a:off x="2292913" y="325242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67B38-4151-4278-BE14-C89194713A40}"/>
              </a:ext>
            </a:extLst>
          </p:cNvPr>
          <p:cNvSpPr txBox="1"/>
          <p:nvPr/>
        </p:nvSpPr>
        <p:spPr>
          <a:xfrm>
            <a:off x="2796680" y="3572438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33E41-1AC3-44F4-92A8-74C6BD794A3F}"/>
              </a:ext>
            </a:extLst>
          </p:cNvPr>
          <p:cNvSpPr txBox="1"/>
          <p:nvPr/>
        </p:nvSpPr>
        <p:spPr>
          <a:xfrm>
            <a:off x="3056688" y="2749317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0529FD-1786-4A2F-903F-EE4E9D4D04CC}"/>
              </a:ext>
            </a:extLst>
          </p:cNvPr>
          <p:cNvSpPr txBox="1"/>
          <p:nvPr/>
        </p:nvSpPr>
        <p:spPr>
          <a:xfrm>
            <a:off x="2649669" y="277851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47100F-9CD1-4BD0-AAD9-11BF5DA8AB11}"/>
              </a:ext>
            </a:extLst>
          </p:cNvPr>
          <p:cNvSpPr txBox="1"/>
          <p:nvPr/>
        </p:nvSpPr>
        <p:spPr>
          <a:xfrm>
            <a:off x="2926684" y="296131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FDE1B-C9BA-40DC-BC1E-7BE44F6ECCB3}"/>
              </a:ext>
            </a:extLst>
          </p:cNvPr>
          <p:cNvSpPr txBox="1"/>
          <p:nvPr/>
        </p:nvSpPr>
        <p:spPr>
          <a:xfrm>
            <a:off x="3521770" y="2326451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D4A62-2174-4C12-AC78-5A3693697099}"/>
              </a:ext>
            </a:extLst>
          </p:cNvPr>
          <p:cNvSpPr txBox="1"/>
          <p:nvPr/>
        </p:nvSpPr>
        <p:spPr>
          <a:xfrm>
            <a:off x="3521770" y="253145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44A17-4517-414B-9B61-BF675EAAAE36}"/>
              </a:ext>
            </a:extLst>
          </p:cNvPr>
          <p:cNvSpPr txBox="1"/>
          <p:nvPr/>
        </p:nvSpPr>
        <p:spPr>
          <a:xfrm>
            <a:off x="3781778" y="1982398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4E4F0D-A366-4F93-8BDD-1641E9C8CFDA}"/>
              </a:ext>
            </a:extLst>
          </p:cNvPr>
          <p:cNvSpPr txBox="1"/>
          <p:nvPr/>
        </p:nvSpPr>
        <p:spPr>
          <a:xfrm>
            <a:off x="3781778" y="2143651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18909D-7441-4FBD-9DE1-CE8FB01A82F1}"/>
              </a:ext>
            </a:extLst>
          </p:cNvPr>
          <p:cNvSpPr txBox="1"/>
          <p:nvPr/>
        </p:nvSpPr>
        <p:spPr>
          <a:xfrm>
            <a:off x="2641858" y="465945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83385C-ED2D-4CA8-BE4F-3897A2D589A9}"/>
              </a:ext>
            </a:extLst>
          </p:cNvPr>
          <p:cNvSpPr txBox="1"/>
          <p:nvPr/>
        </p:nvSpPr>
        <p:spPr>
          <a:xfrm>
            <a:off x="467957" y="27122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0D0210-6503-4477-96A5-66A290F3DB09}"/>
              </a:ext>
            </a:extLst>
          </p:cNvPr>
          <p:cNvCxnSpPr>
            <a:cxnSpLocks/>
          </p:cNvCxnSpPr>
          <p:nvPr/>
        </p:nvCxnSpPr>
        <p:spPr>
          <a:xfrm flipH="1">
            <a:off x="2776539" y="2956960"/>
            <a:ext cx="3134" cy="2196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03382C-B3F5-41B8-BA77-589E608AE854}"/>
              </a:ext>
            </a:extLst>
          </p:cNvPr>
          <p:cNvCxnSpPr>
            <a:cxnSpLocks/>
          </p:cNvCxnSpPr>
          <p:nvPr/>
        </p:nvCxnSpPr>
        <p:spPr>
          <a:xfrm>
            <a:off x="1626394" y="3049457"/>
            <a:ext cx="113980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5B4210-A6AB-499B-94C9-6E95160DB9F1}"/>
              </a:ext>
            </a:extLst>
          </p:cNvPr>
          <p:cNvSpPr txBox="1"/>
          <p:nvPr/>
        </p:nvSpPr>
        <p:spPr>
          <a:xfrm>
            <a:off x="1557505" y="2765417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Minimize this average line </a:t>
            </a:r>
          </a:p>
          <a:p>
            <a:r>
              <a:rPr lang="en-US" sz="600" dirty="0">
                <a:solidFill>
                  <a:schemeClr val="bg1"/>
                </a:solidFill>
              </a:rPr>
              <a:t>length for all points</a:t>
            </a:r>
            <a:endParaRPr lang="en-SG" sz="6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2B6945-2F0B-4089-8EDE-72810B36EBC4}"/>
              </a:ext>
            </a:extLst>
          </p:cNvPr>
          <p:cNvSpPr txBox="1"/>
          <p:nvPr/>
        </p:nvSpPr>
        <p:spPr>
          <a:xfrm>
            <a:off x="6132650" y="1612736"/>
            <a:ext cx="39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Objective function:</a:t>
            </a:r>
            <a:r>
              <a:rPr lang="en-US" dirty="0">
                <a:solidFill>
                  <a:schemeClr val="bg1"/>
                </a:solidFill>
              </a:rPr>
              <a:t> Squared error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BE4161-6E3E-4C01-B2DA-D9C6CF2B2E2C}"/>
              </a:ext>
            </a:extLst>
          </p:cNvPr>
          <p:cNvSpPr txBox="1"/>
          <p:nvPr/>
        </p:nvSpPr>
        <p:spPr>
          <a:xfrm>
            <a:off x="6132650" y="4597192"/>
            <a:ext cx="533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Algorithm: </a:t>
            </a:r>
            <a:r>
              <a:rPr lang="en-US" dirty="0">
                <a:solidFill>
                  <a:schemeClr val="bg1"/>
                </a:solidFill>
              </a:rPr>
              <a:t>Stochastic Gradient Descent (SGD)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B7569F-CB21-4292-BEF6-A1B24071BB12}"/>
              </a:ext>
            </a:extLst>
          </p:cNvPr>
          <p:cNvSpPr txBox="1"/>
          <p:nvPr/>
        </p:nvSpPr>
        <p:spPr>
          <a:xfrm>
            <a:off x="6132650" y="2213230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Loss = 0.5*(predictions – actual)**2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B69A71-4465-45DA-B113-55837A1F9BDE}"/>
              </a:ext>
            </a:extLst>
          </p:cNvPr>
          <p:cNvSpPr txBox="1"/>
          <p:nvPr/>
        </p:nvSpPr>
        <p:spPr>
          <a:xfrm>
            <a:off x="2146236" y="537303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 = ax + b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E0F112-5C92-40F7-B6A9-F01D64AD0603}"/>
              </a:ext>
            </a:extLst>
          </p:cNvPr>
          <p:cNvSpPr txBox="1"/>
          <p:nvPr/>
        </p:nvSpPr>
        <p:spPr>
          <a:xfrm>
            <a:off x="6132650" y="2803161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Updates:</a:t>
            </a:r>
          </a:p>
          <a:p>
            <a:r>
              <a:rPr lang="en-SG" dirty="0">
                <a:solidFill>
                  <a:schemeClr val="bg1"/>
                </a:solidFill>
              </a:rPr>
              <a:t>(</a:t>
            </a:r>
            <a:r>
              <a:rPr lang="en-SG" dirty="0" err="1">
                <a:solidFill>
                  <a:schemeClr val="bg1"/>
                </a:solidFill>
              </a:rPr>
              <a:t>a,b</a:t>
            </a:r>
            <a:r>
              <a:rPr lang="en-SG" dirty="0">
                <a:solidFill>
                  <a:schemeClr val="bg1"/>
                </a:solidFill>
              </a:rPr>
              <a:t>)</a:t>
            </a:r>
            <a:r>
              <a:rPr lang="en-SG" baseline="30000" dirty="0">
                <a:solidFill>
                  <a:schemeClr val="bg1"/>
                </a:solidFill>
              </a:rPr>
              <a:t>N</a:t>
            </a:r>
            <a:r>
              <a:rPr lang="en-SG" dirty="0">
                <a:solidFill>
                  <a:schemeClr val="bg1"/>
                </a:solidFill>
              </a:rPr>
              <a:t> &lt;- (</a:t>
            </a:r>
            <a:r>
              <a:rPr lang="en-SG" dirty="0" err="1">
                <a:solidFill>
                  <a:schemeClr val="bg1"/>
                </a:solidFill>
              </a:rPr>
              <a:t>a,b</a:t>
            </a:r>
            <a:r>
              <a:rPr lang="en-SG" dirty="0">
                <a:solidFill>
                  <a:schemeClr val="bg1"/>
                </a:solidFill>
              </a:rPr>
              <a:t>)</a:t>
            </a:r>
            <a:r>
              <a:rPr lang="en-SG" baseline="30000" dirty="0">
                <a:solidFill>
                  <a:schemeClr val="bg1"/>
                </a:solidFill>
              </a:rPr>
              <a:t>N-1 </a:t>
            </a:r>
            <a:r>
              <a:rPr lang="en-SG" dirty="0">
                <a:solidFill>
                  <a:schemeClr val="bg1"/>
                </a:solidFill>
              </a:rPr>
              <a:t>– </a:t>
            </a:r>
            <a:r>
              <a:rPr lang="en-SG" dirty="0" err="1">
                <a:solidFill>
                  <a:schemeClr val="bg1"/>
                </a:solidFill>
              </a:rPr>
              <a:t>lr</a:t>
            </a:r>
            <a:r>
              <a:rPr lang="en-SG" dirty="0">
                <a:solidFill>
                  <a:schemeClr val="bg1"/>
                </a:solidFill>
              </a:rPr>
              <a:t> * mean(D</a:t>
            </a:r>
            <a:r>
              <a:rPr lang="en-SG" baseline="-25000" dirty="0">
                <a:solidFill>
                  <a:schemeClr val="bg1"/>
                </a:solidFill>
              </a:rPr>
              <a:t>i</a:t>
            </a:r>
            <a:r>
              <a:rPr lang="en-SG" dirty="0">
                <a:solidFill>
                  <a:schemeClr val="bg1"/>
                </a:solidFill>
              </a:rPr>
              <a:t>(loss(</a:t>
            </a:r>
            <a:r>
              <a:rPr lang="en-SG" dirty="0" err="1">
                <a:solidFill>
                  <a:schemeClr val="bg1"/>
                </a:solidFill>
              </a:rPr>
              <a:t>a,b;x</a:t>
            </a:r>
            <a:r>
              <a:rPr lang="en-SG" baseline="-25000" dirty="0" err="1">
                <a:solidFill>
                  <a:schemeClr val="bg1"/>
                </a:solidFill>
              </a:rPr>
              <a:t>i</a:t>
            </a:r>
            <a:r>
              <a:rPr lang="en-SG" dirty="0">
                <a:solidFill>
                  <a:schemeClr val="bg1"/>
                </a:solidFill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957350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DF26E5-6C17-4CFD-AD65-4DB609D50BF5}"/>
              </a:ext>
            </a:extLst>
          </p:cNvPr>
          <p:cNvSpPr txBox="1"/>
          <p:nvPr/>
        </p:nvSpPr>
        <p:spPr>
          <a:xfrm>
            <a:off x="2909677" y="269248"/>
            <a:ext cx="6299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SGD</a:t>
            </a:r>
            <a:endParaRPr lang="en-SG" sz="3200" dirty="0">
              <a:solidFill>
                <a:schemeClr val="accent2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0767D6-2895-4D53-BF3A-3B5DBC50ED80}"/>
              </a:ext>
            </a:extLst>
          </p:cNvPr>
          <p:cNvCxnSpPr>
            <a:cxnSpLocks/>
          </p:cNvCxnSpPr>
          <p:nvPr/>
        </p:nvCxnSpPr>
        <p:spPr>
          <a:xfrm>
            <a:off x="4272571" y="4864230"/>
            <a:ext cx="364685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7EC0EA-988F-48DD-8C60-1ABECF5D0FC5}"/>
              </a:ext>
            </a:extLst>
          </p:cNvPr>
          <p:cNvCxnSpPr/>
          <p:nvPr/>
        </p:nvCxnSpPr>
        <p:spPr>
          <a:xfrm flipV="1">
            <a:off x="4272571" y="1768761"/>
            <a:ext cx="0" cy="30954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8DF3161-3EA8-485C-9618-F966C9B93B73}"/>
              </a:ext>
            </a:extLst>
          </p:cNvPr>
          <p:cNvSpPr txBox="1"/>
          <p:nvPr/>
        </p:nvSpPr>
        <p:spPr>
          <a:xfrm>
            <a:off x="4989013" y="395489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E652E-E6C1-4DCA-9044-0E82B97B0D0E}"/>
              </a:ext>
            </a:extLst>
          </p:cNvPr>
          <p:cNvSpPr txBox="1"/>
          <p:nvPr/>
        </p:nvSpPr>
        <p:spPr>
          <a:xfrm>
            <a:off x="5475241" y="3519464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437FA-9DDF-4F5A-A76C-57EBAB56F3CC}"/>
              </a:ext>
            </a:extLst>
          </p:cNvPr>
          <p:cNvSpPr txBox="1"/>
          <p:nvPr/>
        </p:nvSpPr>
        <p:spPr>
          <a:xfrm>
            <a:off x="5979008" y="383947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A9FA4-6CF8-4074-9074-FBBB8CDAD16A}"/>
              </a:ext>
            </a:extLst>
          </p:cNvPr>
          <p:cNvSpPr txBox="1"/>
          <p:nvPr/>
        </p:nvSpPr>
        <p:spPr>
          <a:xfrm>
            <a:off x="6239016" y="3016355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FF5CB-E6EE-4D12-8A78-64BB961E0352}"/>
              </a:ext>
            </a:extLst>
          </p:cNvPr>
          <p:cNvSpPr txBox="1"/>
          <p:nvPr/>
        </p:nvSpPr>
        <p:spPr>
          <a:xfrm>
            <a:off x="5831997" y="3045554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0CF80-5EA4-460B-964F-16C6696ECE22}"/>
              </a:ext>
            </a:extLst>
          </p:cNvPr>
          <p:cNvSpPr txBox="1"/>
          <p:nvPr/>
        </p:nvSpPr>
        <p:spPr>
          <a:xfrm>
            <a:off x="6109012" y="3228354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94E5C-E70F-4B79-AE34-0521FD0BB146}"/>
              </a:ext>
            </a:extLst>
          </p:cNvPr>
          <p:cNvSpPr txBox="1"/>
          <p:nvPr/>
        </p:nvSpPr>
        <p:spPr>
          <a:xfrm>
            <a:off x="6704098" y="2593489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3174E-AF91-4E5E-B391-7DB9B5706D0F}"/>
              </a:ext>
            </a:extLst>
          </p:cNvPr>
          <p:cNvSpPr txBox="1"/>
          <p:nvPr/>
        </p:nvSpPr>
        <p:spPr>
          <a:xfrm>
            <a:off x="6704098" y="2798490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25AD05-0C85-4C64-B795-DEDCD393D54C}"/>
              </a:ext>
            </a:extLst>
          </p:cNvPr>
          <p:cNvSpPr txBox="1"/>
          <p:nvPr/>
        </p:nvSpPr>
        <p:spPr>
          <a:xfrm>
            <a:off x="6964106" y="224943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3D17AD-07CC-42CB-8662-0D5182056007}"/>
              </a:ext>
            </a:extLst>
          </p:cNvPr>
          <p:cNvSpPr txBox="1"/>
          <p:nvPr/>
        </p:nvSpPr>
        <p:spPr>
          <a:xfrm>
            <a:off x="6964106" y="2410689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379D03-BB26-4AF4-AD51-CC609A1FBE6A}"/>
              </a:ext>
            </a:extLst>
          </p:cNvPr>
          <p:cNvSpPr txBox="1"/>
          <p:nvPr/>
        </p:nvSpPr>
        <p:spPr>
          <a:xfrm>
            <a:off x="5824186" y="492649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57FBF-4060-45E7-AC07-A8561DC09396}"/>
              </a:ext>
            </a:extLst>
          </p:cNvPr>
          <p:cNvSpPr txBox="1"/>
          <p:nvPr/>
        </p:nvSpPr>
        <p:spPr>
          <a:xfrm>
            <a:off x="3650285" y="29792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208824-6343-4C5F-9FF6-4DC9624EFB4E}"/>
              </a:ext>
            </a:extLst>
          </p:cNvPr>
          <p:cNvSpPr/>
          <p:nvPr/>
        </p:nvSpPr>
        <p:spPr>
          <a:xfrm>
            <a:off x="5249021" y="2152481"/>
            <a:ext cx="2303005" cy="16600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63548A-48FF-4911-96A5-9325880E34D5}"/>
              </a:ext>
            </a:extLst>
          </p:cNvPr>
          <p:cNvSpPr txBox="1"/>
          <p:nvPr/>
        </p:nvSpPr>
        <p:spPr>
          <a:xfrm>
            <a:off x="5039016" y="572552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Dataset size = 10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Samples = 8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72C968-F241-4CE5-9BD4-351E33D7E8DB}"/>
              </a:ext>
            </a:extLst>
          </p:cNvPr>
          <p:cNvCxnSpPr>
            <a:cxnSpLocks/>
          </p:cNvCxnSpPr>
          <p:nvPr/>
        </p:nvCxnSpPr>
        <p:spPr>
          <a:xfrm flipH="1">
            <a:off x="7552026" y="2641521"/>
            <a:ext cx="123808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21760F-2651-4F5E-AFBE-2B57D7EBB3F5}"/>
              </a:ext>
            </a:extLst>
          </p:cNvPr>
          <p:cNvSpPr txBox="1"/>
          <p:nvPr/>
        </p:nvSpPr>
        <p:spPr>
          <a:xfrm>
            <a:off x="8853054" y="2465359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Iter</a:t>
            </a:r>
            <a:r>
              <a:rPr lang="en-US" dirty="0">
                <a:solidFill>
                  <a:schemeClr val="bg1"/>
                </a:solidFill>
              </a:rPr>
              <a:t> 1 samples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3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DF26E5-6C17-4CFD-AD65-4DB609D50BF5}"/>
              </a:ext>
            </a:extLst>
          </p:cNvPr>
          <p:cNvSpPr txBox="1"/>
          <p:nvPr/>
        </p:nvSpPr>
        <p:spPr>
          <a:xfrm>
            <a:off x="2909677" y="269248"/>
            <a:ext cx="6299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SGD</a:t>
            </a:r>
            <a:endParaRPr lang="en-SG" sz="3200" dirty="0">
              <a:solidFill>
                <a:schemeClr val="accent2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0767D6-2895-4D53-BF3A-3B5DBC50ED80}"/>
              </a:ext>
            </a:extLst>
          </p:cNvPr>
          <p:cNvCxnSpPr>
            <a:cxnSpLocks/>
          </p:cNvCxnSpPr>
          <p:nvPr/>
        </p:nvCxnSpPr>
        <p:spPr>
          <a:xfrm>
            <a:off x="4272571" y="4864230"/>
            <a:ext cx="364685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7EC0EA-988F-48DD-8C60-1ABECF5D0FC5}"/>
              </a:ext>
            </a:extLst>
          </p:cNvPr>
          <p:cNvCxnSpPr/>
          <p:nvPr/>
        </p:nvCxnSpPr>
        <p:spPr>
          <a:xfrm flipV="1">
            <a:off x="4272571" y="1768761"/>
            <a:ext cx="0" cy="30954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8DF3161-3EA8-485C-9618-F966C9B93B73}"/>
              </a:ext>
            </a:extLst>
          </p:cNvPr>
          <p:cNvSpPr txBox="1"/>
          <p:nvPr/>
        </p:nvSpPr>
        <p:spPr>
          <a:xfrm>
            <a:off x="4989013" y="395489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E652E-E6C1-4DCA-9044-0E82B97B0D0E}"/>
              </a:ext>
            </a:extLst>
          </p:cNvPr>
          <p:cNvSpPr txBox="1"/>
          <p:nvPr/>
        </p:nvSpPr>
        <p:spPr>
          <a:xfrm>
            <a:off x="5475241" y="3519464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437FA-9DDF-4F5A-A76C-57EBAB56F3CC}"/>
              </a:ext>
            </a:extLst>
          </p:cNvPr>
          <p:cNvSpPr txBox="1"/>
          <p:nvPr/>
        </p:nvSpPr>
        <p:spPr>
          <a:xfrm>
            <a:off x="5979008" y="383947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A9FA4-6CF8-4074-9074-FBBB8CDAD16A}"/>
              </a:ext>
            </a:extLst>
          </p:cNvPr>
          <p:cNvSpPr txBox="1"/>
          <p:nvPr/>
        </p:nvSpPr>
        <p:spPr>
          <a:xfrm>
            <a:off x="6239016" y="3016355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FF5CB-E6EE-4D12-8A78-64BB961E0352}"/>
              </a:ext>
            </a:extLst>
          </p:cNvPr>
          <p:cNvSpPr txBox="1"/>
          <p:nvPr/>
        </p:nvSpPr>
        <p:spPr>
          <a:xfrm>
            <a:off x="5831997" y="3045554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0CF80-5EA4-460B-964F-16C6696ECE22}"/>
              </a:ext>
            </a:extLst>
          </p:cNvPr>
          <p:cNvSpPr txBox="1"/>
          <p:nvPr/>
        </p:nvSpPr>
        <p:spPr>
          <a:xfrm>
            <a:off x="6109012" y="3228354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94E5C-E70F-4B79-AE34-0521FD0BB146}"/>
              </a:ext>
            </a:extLst>
          </p:cNvPr>
          <p:cNvSpPr txBox="1"/>
          <p:nvPr/>
        </p:nvSpPr>
        <p:spPr>
          <a:xfrm>
            <a:off x="6704098" y="2593489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3174E-AF91-4E5E-B391-7DB9B5706D0F}"/>
              </a:ext>
            </a:extLst>
          </p:cNvPr>
          <p:cNvSpPr txBox="1"/>
          <p:nvPr/>
        </p:nvSpPr>
        <p:spPr>
          <a:xfrm>
            <a:off x="6704098" y="2798490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25AD05-0C85-4C64-B795-DEDCD393D54C}"/>
              </a:ext>
            </a:extLst>
          </p:cNvPr>
          <p:cNvSpPr txBox="1"/>
          <p:nvPr/>
        </p:nvSpPr>
        <p:spPr>
          <a:xfrm>
            <a:off x="6964106" y="224943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3D17AD-07CC-42CB-8662-0D5182056007}"/>
              </a:ext>
            </a:extLst>
          </p:cNvPr>
          <p:cNvSpPr txBox="1"/>
          <p:nvPr/>
        </p:nvSpPr>
        <p:spPr>
          <a:xfrm>
            <a:off x="6964106" y="2410689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379D03-BB26-4AF4-AD51-CC609A1FBE6A}"/>
              </a:ext>
            </a:extLst>
          </p:cNvPr>
          <p:cNvSpPr txBox="1"/>
          <p:nvPr/>
        </p:nvSpPr>
        <p:spPr>
          <a:xfrm>
            <a:off x="5824186" y="492649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57FBF-4060-45E7-AC07-A8561DC09396}"/>
              </a:ext>
            </a:extLst>
          </p:cNvPr>
          <p:cNvSpPr txBox="1"/>
          <p:nvPr/>
        </p:nvSpPr>
        <p:spPr>
          <a:xfrm>
            <a:off x="3650285" y="29792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208824-6343-4C5F-9FF6-4DC9624EFB4E}"/>
              </a:ext>
            </a:extLst>
          </p:cNvPr>
          <p:cNvSpPr/>
          <p:nvPr/>
        </p:nvSpPr>
        <p:spPr>
          <a:xfrm>
            <a:off x="6099997" y="2152482"/>
            <a:ext cx="1452029" cy="13047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63548A-48FF-4911-96A5-9325880E34D5}"/>
              </a:ext>
            </a:extLst>
          </p:cNvPr>
          <p:cNvSpPr txBox="1"/>
          <p:nvPr/>
        </p:nvSpPr>
        <p:spPr>
          <a:xfrm>
            <a:off x="5039016" y="572552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Dataset size = 10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Samples = 8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72C968-F241-4CE5-9BD4-351E33D7E8DB}"/>
              </a:ext>
            </a:extLst>
          </p:cNvPr>
          <p:cNvCxnSpPr>
            <a:cxnSpLocks/>
          </p:cNvCxnSpPr>
          <p:nvPr/>
        </p:nvCxnSpPr>
        <p:spPr>
          <a:xfrm flipH="1">
            <a:off x="7552026" y="2641521"/>
            <a:ext cx="123808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21760F-2651-4F5E-AFBE-2B57D7EBB3F5}"/>
              </a:ext>
            </a:extLst>
          </p:cNvPr>
          <p:cNvSpPr txBox="1"/>
          <p:nvPr/>
        </p:nvSpPr>
        <p:spPr>
          <a:xfrm>
            <a:off x="8853054" y="2465359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Iter</a:t>
            </a:r>
            <a:r>
              <a:rPr lang="en-US" dirty="0">
                <a:solidFill>
                  <a:schemeClr val="bg1"/>
                </a:solidFill>
              </a:rPr>
              <a:t> 2 samples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B0BA3C-59C3-447C-B9D2-8EECFB7D8B03}"/>
              </a:ext>
            </a:extLst>
          </p:cNvPr>
          <p:cNvSpPr/>
          <p:nvPr/>
        </p:nvSpPr>
        <p:spPr>
          <a:xfrm>
            <a:off x="4820991" y="3429000"/>
            <a:ext cx="1011006" cy="9084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CCA3160-5F5B-455E-B08C-0FE22ACBDCE0}"/>
              </a:ext>
            </a:extLst>
          </p:cNvPr>
          <p:cNvCxnSpPr>
            <a:stCxn id="26" idx="2"/>
          </p:cNvCxnSpPr>
          <p:nvPr/>
        </p:nvCxnSpPr>
        <p:spPr>
          <a:xfrm rot="5400000">
            <a:off x="7087980" y="1570897"/>
            <a:ext cx="1351033" cy="387862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53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A735B-D0BA-46FC-B483-3B0EBBF468DA}"/>
              </a:ext>
            </a:extLst>
          </p:cNvPr>
          <p:cNvSpPr txBox="1"/>
          <p:nvPr/>
        </p:nvSpPr>
        <p:spPr>
          <a:xfrm>
            <a:off x="5410913" y="3136612"/>
            <a:ext cx="1297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Break</a:t>
            </a:r>
            <a:endParaRPr lang="en-SG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7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5266643" y="269248"/>
            <a:ext cx="1585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Tensors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1331F-8BCE-4382-A11B-536DB1806F87}"/>
              </a:ext>
            </a:extLst>
          </p:cNvPr>
          <p:cNvSpPr txBox="1"/>
          <p:nvPr/>
        </p:nvSpPr>
        <p:spPr>
          <a:xfrm>
            <a:off x="176210" y="1473131"/>
            <a:ext cx="872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Vectors</a:t>
            </a:r>
            <a:r>
              <a:rPr lang="en-US" sz="1400" dirty="0">
                <a:solidFill>
                  <a:schemeClr val="bg1"/>
                </a:solidFill>
              </a:rPr>
              <a:t> – A one-dimensional array of values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34A9-BFFF-4771-95FB-84990F2F971E}"/>
              </a:ext>
            </a:extLst>
          </p:cNvPr>
          <p:cNvSpPr txBox="1"/>
          <p:nvPr/>
        </p:nvSpPr>
        <p:spPr>
          <a:xfrm>
            <a:off x="176210" y="1042125"/>
            <a:ext cx="872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Scalars</a:t>
            </a:r>
            <a:r>
              <a:rPr lang="en-US" sz="1400" dirty="0">
                <a:solidFill>
                  <a:schemeClr val="bg1"/>
                </a:solidFill>
              </a:rPr>
              <a:t> – a single value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B7038-CCBB-4877-B200-2F001173566D}"/>
              </a:ext>
            </a:extLst>
          </p:cNvPr>
          <p:cNvSpPr txBox="1"/>
          <p:nvPr/>
        </p:nvSpPr>
        <p:spPr>
          <a:xfrm>
            <a:off x="176210" y="1904137"/>
            <a:ext cx="872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Matrices</a:t>
            </a:r>
            <a:r>
              <a:rPr lang="en-US" sz="1400" dirty="0">
                <a:solidFill>
                  <a:schemeClr val="bg1"/>
                </a:solidFill>
              </a:rPr>
              <a:t> – A two-dimensional array of values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44746-DE60-45C6-8404-ECEE3DA84676}"/>
              </a:ext>
            </a:extLst>
          </p:cNvPr>
          <p:cNvSpPr txBox="1"/>
          <p:nvPr/>
        </p:nvSpPr>
        <p:spPr>
          <a:xfrm>
            <a:off x="176210" y="2821372"/>
            <a:ext cx="8724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Tensors</a:t>
            </a:r>
            <a:r>
              <a:rPr lang="en-US" sz="1400" dirty="0">
                <a:solidFill>
                  <a:schemeClr val="bg1"/>
                </a:solidFill>
              </a:rPr>
              <a:t> can have more than two dimensions (A hierarchical arrangement of matrices and vectors). E.g. An Image.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44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17C3F-4F53-4843-A2CE-A90884AB14CA}"/>
              </a:ext>
            </a:extLst>
          </p:cNvPr>
          <p:cNvSpPr txBox="1"/>
          <p:nvPr/>
        </p:nvSpPr>
        <p:spPr>
          <a:xfrm>
            <a:off x="3888869" y="3136612"/>
            <a:ext cx="434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CODING SESSION </a:t>
            </a:r>
            <a:endParaRPr lang="en-SG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49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A735B-D0BA-46FC-B483-3B0EBBF468DA}"/>
              </a:ext>
            </a:extLst>
          </p:cNvPr>
          <p:cNvSpPr txBox="1"/>
          <p:nvPr/>
        </p:nvSpPr>
        <p:spPr>
          <a:xfrm>
            <a:off x="5410913" y="3136612"/>
            <a:ext cx="1297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Break</a:t>
            </a:r>
            <a:endParaRPr lang="en-SG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856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5DD71F3-30C2-46FD-96DA-81CEE9FAA97E}"/>
              </a:ext>
            </a:extLst>
          </p:cNvPr>
          <p:cNvSpPr/>
          <p:nvPr/>
        </p:nvSpPr>
        <p:spPr>
          <a:xfrm>
            <a:off x="3285366" y="1844984"/>
            <a:ext cx="5551137" cy="3155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FCA216-D439-4C70-A18F-1F3BE9B1F62E}"/>
              </a:ext>
            </a:extLst>
          </p:cNvPr>
          <p:cNvSpPr txBox="1"/>
          <p:nvPr/>
        </p:nvSpPr>
        <p:spPr>
          <a:xfrm>
            <a:off x="2909677" y="269248"/>
            <a:ext cx="6299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Biology</a:t>
            </a:r>
            <a:endParaRPr lang="en-SG" sz="3200" dirty="0">
              <a:solidFill>
                <a:schemeClr val="accent2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7B05D94-E7B7-4DBC-977F-859CE6AC9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7587" y="2062162"/>
            <a:ext cx="5076825" cy="2733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1BD47B-D9B7-4743-97F3-8BAFA1D4E0B9}"/>
              </a:ext>
            </a:extLst>
          </p:cNvPr>
          <p:cNvSpPr txBox="1"/>
          <p:nvPr/>
        </p:nvSpPr>
        <p:spPr>
          <a:xfrm>
            <a:off x="5335572" y="5051669"/>
            <a:ext cx="1447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Image source: d2l.ai</a:t>
            </a:r>
            <a:endParaRPr lang="en-SG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21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6BBB09-96E3-4553-9EAC-689AFE338EE9}"/>
              </a:ext>
            </a:extLst>
          </p:cNvPr>
          <p:cNvSpPr/>
          <p:nvPr/>
        </p:nvSpPr>
        <p:spPr>
          <a:xfrm>
            <a:off x="3672272" y="2220140"/>
            <a:ext cx="4984694" cy="2417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C29EB7-EEE3-48E1-BF04-7F772079FD1C}"/>
              </a:ext>
            </a:extLst>
          </p:cNvPr>
          <p:cNvSpPr txBox="1"/>
          <p:nvPr/>
        </p:nvSpPr>
        <p:spPr>
          <a:xfrm>
            <a:off x="3565695" y="269248"/>
            <a:ext cx="49875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</a:rPr>
              <a:t>Softmax</a:t>
            </a:r>
            <a:r>
              <a:rPr lang="en-US" sz="3200" dirty="0">
                <a:solidFill>
                  <a:schemeClr val="accent2"/>
                </a:solidFill>
              </a:rPr>
              <a:t> Regression </a:t>
            </a:r>
            <a:r>
              <a:rPr lang="en-US" sz="2000" dirty="0">
                <a:solidFill>
                  <a:schemeClr val="accent2"/>
                </a:solidFill>
              </a:rPr>
              <a:t>(Multiclass Classification)</a:t>
            </a:r>
            <a:endParaRPr lang="en-SG" sz="3200" dirty="0">
              <a:solidFill>
                <a:schemeClr val="accent2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E3AABB8-AD07-4567-8A79-6A2523EC5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3881" y="2768363"/>
            <a:ext cx="4181475" cy="1400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24AA8B-050D-4A26-B2A8-2414FD445FC1}"/>
              </a:ext>
            </a:extLst>
          </p:cNvPr>
          <p:cNvSpPr txBox="1"/>
          <p:nvPr/>
        </p:nvSpPr>
        <p:spPr>
          <a:xfrm>
            <a:off x="5335572" y="4650232"/>
            <a:ext cx="1447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Image source: d2l.ai</a:t>
            </a:r>
            <a:endParaRPr lang="en-SG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125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29EB7-EEE3-48E1-BF04-7F772079FD1C}"/>
              </a:ext>
            </a:extLst>
          </p:cNvPr>
          <p:cNvSpPr txBox="1"/>
          <p:nvPr/>
        </p:nvSpPr>
        <p:spPr>
          <a:xfrm>
            <a:off x="3565695" y="269248"/>
            <a:ext cx="49875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</a:rPr>
              <a:t>Softmax</a:t>
            </a:r>
            <a:r>
              <a:rPr lang="en-US" sz="3200" dirty="0">
                <a:solidFill>
                  <a:schemeClr val="accent2"/>
                </a:solidFill>
              </a:rPr>
              <a:t> Regression </a:t>
            </a:r>
            <a:r>
              <a:rPr lang="en-US" sz="2000" dirty="0">
                <a:solidFill>
                  <a:schemeClr val="accent2"/>
                </a:solidFill>
              </a:rPr>
              <a:t>(Multiclass Classification)</a:t>
            </a:r>
            <a:endParaRPr lang="en-SG" sz="32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A62151-D0D5-4C7E-A619-65122FBB3345}"/>
                  </a:ext>
                </a:extLst>
              </p:cNvPr>
              <p:cNvSpPr txBox="1"/>
              <p:nvPr/>
            </p:nvSpPr>
            <p:spPr>
              <a:xfrm>
                <a:off x="1865749" y="1537611"/>
                <a:ext cx="3822498" cy="1045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SG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SG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en-SG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SG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SG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SG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SG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SG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SG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SG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A62151-D0D5-4C7E-A619-65122FBB3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749" y="1537611"/>
                <a:ext cx="3822498" cy="1045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966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29EB7-EEE3-48E1-BF04-7F772079FD1C}"/>
              </a:ext>
            </a:extLst>
          </p:cNvPr>
          <p:cNvSpPr txBox="1"/>
          <p:nvPr/>
        </p:nvSpPr>
        <p:spPr>
          <a:xfrm>
            <a:off x="3565695" y="269248"/>
            <a:ext cx="49875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</a:rPr>
              <a:t>Softmax</a:t>
            </a:r>
            <a:r>
              <a:rPr lang="en-US" sz="3200" dirty="0">
                <a:solidFill>
                  <a:schemeClr val="accent2"/>
                </a:solidFill>
              </a:rPr>
              <a:t> Regression </a:t>
            </a:r>
            <a:r>
              <a:rPr lang="en-US" sz="2000" dirty="0">
                <a:solidFill>
                  <a:schemeClr val="accent2"/>
                </a:solidFill>
              </a:rPr>
              <a:t>(Multiclass Classification)</a:t>
            </a:r>
            <a:endParaRPr lang="en-SG" sz="32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A62151-D0D5-4C7E-A619-65122FBB3345}"/>
                  </a:ext>
                </a:extLst>
              </p:cNvPr>
              <p:cNvSpPr txBox="1"/>
              <p:nvPr/>
            </p:nvSpPr>
            <p:spPr>
              <a:xfrm>
                <a:off x="1865749" y="1537611"/>
                <a:ext cx="3822498" cy="1045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SG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SG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en-SG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SG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SG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SG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SG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SG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SG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SG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A62151-D0D5-4C7E-A619-65122FBB3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749" y="1537611"/>
                <a:ext cx="3822498" cy="1045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83C3E3-E34F-440E-BF7F-F738C5794677}"/>
                  </a:ext>
                </a:extLst>
              </p:cNvPr>
              <p:cNvSpPr txBox="1"/>
              <p:nvPr/>
            </p:nvSpPr>
            <p:spPr>
              <a:xfrm>
                <a:off x="1865749" y="3678616"/>
                <a:ext cx="3794757" cy="4366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SG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acc>
                            <m:accPr>
                              <m:chr m:val="̅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83C3E3-E34F-440E-BF7F-F738C5794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749" y="3678616"/>
                <a:ext cx="3794757" cy="436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595BBF2-32E8-4BA4-B5C2-63FAB28A057C}"/>
              </a:ext>
            </a:extLst>
          </p:cNvPr>
          <p:cNvSpPr txBox="1"/>
          <p:nvPr/>
        </p:nvSpPr>
        <p:spPr>
          <a:xfrm>
            <a:off x="1865749" y="2779274"/>
            <a:ext cx="3292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For a Binary classifier,</a:t>
            </a:r>
            <a:endParaRPr lang="en-SG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59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29EB7-EEE3-48E1-BF04-7F772079FD1C}"/>
              </a:ext>
            </a:extLst>
          </p:cNvPr>
          <p:cNvSpPr txBox="1"/>
          <p:nvPr/>
        </p:nvSpPr>
        <p:spPr>
          <a:xfrm>
            <a:off x="3565695" y="269248"/>
            <a:ext cx="49875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</a:rPr>
              <a:t>Softmax</a:t>
            </a:r>
            <a:r>
              <a:rPr lang="en-US" sz="3200" dirty="0">
                <a:solidFill>
                  <a:schemeClr val="accent2"/>
                </a:solidFill>
              </a:rPr>
              <a:t> Regression </a:t>
            </a:r>
            <a:r>
              <a:rPr lang="en-US" sz="2000" dirty="0">
                <a:solidFill>
                  <a:schemeClr val="accent2"/>
                </a:solidFill>
              </a:rPr>
              <a:t>(Multiclass Classification)</a:t>
            </a:r>
            <a:endParaRPr lang="en-SG" sz="32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A62151-D0D5-4C7E-A619-65122FBB3345}"/>
                  </a:ext>
                </a:extLst>
              </p:cNvPr>
              <p:cNvSpPr txBox="1"/>
              <p:nvPr/>
            </p:nvSpPr>
            <p:spPr>
              <a:xfrm>
                <a:off x="1865749" y="1537611"/>
                <a:ext cx="3822498" cy="1045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SG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SG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en-SG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SG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SG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SG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SG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SG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SG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SG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A62151-D0D5-4C7E-A619-65122FBB3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749" y="1537611"/>
                <a:ext cx="3822498" cy="1045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83C3E3-E34F-440E-BF7F-F738C5794677}"/>
                  </a:ext>
                </a:extLst>
              </p:cNvPr>
              <p:cNvSpPr txBox="1"/>
              <p:nvPr/>
            </p:nvSpPr>
            <p:spPr>
              <a:xfrm>
                <a:off x="1865749" y="3678616"/>
                <a:ext cx="3794757" cy="4366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SG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acc>
                            <m:accPr>
                              <m:chr m:val="̅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83C3E3-E34F-440E-BF7F-F738C5794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749" y="3678616"/>
                <a:ext cx="3794757" cy="436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602EA-15A6-4DA1-B9E2-C2024FCC30FB}"/>
                  </a:ext>
                </a:extLst>
              </p:cNvPr>
              <p:cNvSpPr txBox="1"/>
              <p:nvPr/>
            </p:nvSpPr>
            <p:spPr>
              <a:xfrm>
                <a:off x="1865749" y="4416966"/>
                <a:ext cx="5013835" cy="570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SG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SG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602EA-15A6-4DA1-B9E2-C2024FCC3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749" y="4416966"/>
                <a:ext cx="5013835" cy="570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595BBF2-32E8-4BA4-B5C2-63FAB28A057C}"/>
              </a:ext>
            </a:extLst>
          </p:cNvPr>
          <p:cNvSpPr txBox="1"/>
          <p:nvPr/>
        </p:nvSpPr>
        <p:spPr>
          <a:xfrm>
            <a:off x="1865749" y="2779274"/>
            <a:ext cx="3292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For a Binary classifier,</a:t>
            </a:r>
            <a:endParaRPr lang="en-SG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542505-74B7-44D6-8168-4ED9FD10A4F2}"/>
              </a:ext>
            </a:extLst>
          </p:cNvPr>
          <p:cNvSpPr txBox="1"/>
          <p:nvPr/>
        </p:nvSpPr>
        <p:spPr>
          <a:xfrm>
            <a:off x="7188056" y="4615724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bg1"/>
                </a:solidFill>
              </a:rPr>
              <a:t>This is a Bernoulli distribution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81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29EB7-EEE3-48E1-BF04-7F772079FD1C}"/>
              </a:ext>
            </a:extLst>
          </p:cNvPr>
          <p:cNvSpPr txBox="1"/>
          <p:nvPr/>
        </p:nvSpPr>
        <p:spPr>
          <a:xfrm>
            <a:off x="3565695" y="269248"/>
            <a:ext cx="49875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</a:rPr>
              <a:t>Softmax</a:t>
            </a:r>
            <a:r>
              <a:rPr lang="en-US" sz="3200" dirty="0">
                <a:solidFill>
                  <a:schemeClr val="accent2"/>
                </a:solidFill>
              </a:rPr>
              <a:t> Regression </a:t>
            </a:r>
            <a:r>
              <a:rPr lang="en-US" sz="2000" dirty="0">
                <a:solidFill>
                  <a:schemeClr val="accent2"/>
                </a:solidFill>
              </a:rPr>
              <a:t>(Multiclass Classification)</a:t>
            </a:r>
            <a:endParaRPr lang="en-SG" sz="32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A62151-D0D5-4C7E-A619-65122FBB3345}"/>
                  </a:ext>
                </a:extLst>
              </p:cNvPr>
              <p:cNvSpPr txBox="1"/>
              <p:nvPr/>
            </p:nvSpPr>
            <p:spPr>
              <a:xfrm>
                <a:off x="1865749" y="1537611"/>
                <a:ext cx="3822498" cy="1045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SG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SG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en-SG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SG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SG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SG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SG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SG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SG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SG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A62151-D0D5-4C7E-A619-65122FBB3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749" y="1537611"/>
                <a:ext cx="3822498" cy="1045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83C3E3-E34F-440E-BF7F-F738C5794677}"/>
                  </a:ext>
                </a:extLst>
              </p:cNvPr>
              <p:cNvSpPr txBox="1"/>
              <p:nvPr/>
            </p:nvSpPr>
            <p:spPr>
              <a:xfrm>
                <a:off x="1865749" y="3678616"/>
                <a:ext cx="3794757" cy="4366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SG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acc>
                            <m:accPr>
                              <m:chr m:val="̅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83C3E3-E34F-440E-BF7F-F738C5794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749" y="3678616"/>
                <a:ext cx="3794757" cy="436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602EA-15A6-4DA1-B9E2-C2024FCC30FB}"/>
                  </a:ext>
                </a:extLst>
              </p:cNvPr>
              <p:cNvSpPr txBox="1"/>
              <p:nvPr/>
            </p:nvSpPr>
            <p:spPr>
              <a:xfrm>
                <a:off x="1865749" y="4416966"/>
                <a:ext cx="5013835" cy="570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SG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SG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602EA-15A6-4DA1-B9E2-C2024FCC3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749" y="4416966"/>
                <a:ext cx="5013835" cy="570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3FD509-0188-4FA5-A06E-1C877D79EFB2}"/>
                  </a:ext>
                </a:extLst>
              </p:cNvPr>
              <p:cNvSpPr txBox="1"/>
              <p:nvPr/>
            </p:nvSpPr>
            <p:spPr>
              <a:xfrm>
                <a:off x="1865749" y="5595144"/>
                <a:ext cx="7654197" cy="486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SG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SG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3FD509-0188-4FA5-A06E-1C877D79E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749" y="5595144"/>
                <a:ext cx="7654197" cy="4863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595BBF2-32E8-4BA4-B5C2-63FAB28A057C}"/>
              </a:ext>
            </a:extLst>
          </p:cNvPr>
          <p:cNvSpPr txBox="1"/>
          <p:nvPr/>
        </p:nvSpPr>
        <p:spPr>
          <a:xfrm>
            <a:off x="1865749" y="2779274"/>
            <a:ext cx="3292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For a Binary classifier,</a:t>
            </a:r>
            <a:endParaRPr lang="en-SG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542505-74B7-44D6-8168-4ED9FD10A4F2}"/>
              </a:ext>
            </a:extLst>
          </p:cNvPr>
          <p:cNvSpPr txBox="1"/>
          <p:nvPr/>
        </p:nvSpPr>
        <p:spPr>
          <a:xfrm>
            <a:off x="7188056" y="4615724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bg1"/>
                </a:solidFill>
              </a:rPr>
              <a:t>This is a Bernoulli distribution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72E7-3295-4311-BB9A-A6A316F4A61E}"/>
              </a:ext>
            </a:extLst>
          </p:cNvPr>
          <p:cNvSpPr/>
          <p:nvPr/>
        </p:nvSpPr>
        <p:spPr>
          <a:xfrm>
            <a:off x="1552250" y="5504242"/>
            <a:ext cx="8358954" cy="6869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152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29EB7-EEE3-48E1-BF04-7F772079FD1C}"/>
              </a:ext>
            </a:extLst>
          </p:cNvPr>
          <p:cNvSpPr txBox="1"/>
          <p:nvPr/>
        </p:nvSpPr>
        <p:spPr>
          <a:xfrm>
            <a:off x="3565695" y="269248"/>
            <a:ext cx="49875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</a:rPr>
              <a:t>Softmax</a:t>
            </a:r>
            <a:r>
              <a:rPr lang="en-US" sz="3200" dirty="0">
                <a:solidFill>
                  <a:schemeClr val="accent2"/>
                </a:solidFill>
              </a:rPr>
              <a:t> Regression </a:t>
            </a:r>
            <a:r>
              <a:rPr lang="en-US" sz="2000" dirty="0">
                <a:solidFill>
                  <a:schemeClr val="accent2"/>
                </a:solidFill>
              </a:rPr>
              <a:t>(Multiclass Classification)</a:t>
            </a:r>
            <a:endParaRPr lang="en-SG" sz="32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3FD509-0188-4FA5-A06E-1C877D79EFB2}"/>
                  </a:ext>
                </a:extLst>
              </p:cNvPr>
              <p:cNvSpPr txBox="1"/>
              <p:nvPr/>
            </p:nvSpPr>
            <p:spPr>
              <a:xfrm>
                <a:off x="1865749" y="1556062"/>
                <a:ext cx="8023152" cy="486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SG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SG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3FD509-0188-4FA5-A06E-1C877D79E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749" y="1556062"/>
                <a:ext cx="8023152" cy="486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18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29EB7-EEE3-48E1-BF04-7F772079FD1C}"/>
              </a:ext>
            </a:extLst>
          </p:cNvPr>
          <p:cNvSpPr txBox="1"/>
          <p:nvPr/>
        </p:nvSpPr>
        <p:spPr>
          <a:xfrm>
            <a:off x="3565695" y="269248"/>
            <a:ext cx="49875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</a:rPr>
              <a:t>Softmax</a:t>
            </a:r>
            <a:r>
              <a:rPr lang="en-US" sz="3200" dirty="0">
                <a:solidFill>
                  <a:schemeClr val="accent2"/>
                </a:solidFill>
              </a:rPr>
              <a:t> Regression </a:t>
            </a:r>
            <a:r>
              <a:rPr lang="en-US" sz="2000" dirty="0">
                <a:solidFill>
                  <a:schemeClr val="accent2"/>
                </a:solidFill>
              </a:rPr>
              <a:t>(Multiclass Classification)</a:t>
            </a:r>
            <a:endParaRPr lang="en-SG" sz="32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3FD509-0188-4FA5-A06E-1C877D79EFB2}"/>
                  </a:ext>
                </a:extLst>
              </p:cNvPr>
              <p:cNvSpPr txBox="1"/>
              <p:nvPr/>
            </p:nvSpPr>
            <p:spPr>
              <a:xfrm>
                <a:off x="1865749" y="1556062"/>
                <a:ext cx="8023152" cy="486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SG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SG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3FD509-0188-4FA5-A06E-1C877D79E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749" y="1556062"/>
                <a:ext cx="8023152" cy="486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236E8F-A7C3-4FBF-8B2F-CCCA5EFCF378}"/>
              </a:ext>
            </a:extLst>
          </p:cNvPr>
          <p:cNvSpPr txBox="1"/>
          <p:nvPr/>
        </p:nvSpPr>
        <p:spPr>
          <a:xfrm>
            <a:off x="1937012" y="2361960"/>
            <a:ext cx="4506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Extending to multiple classes,</a:t>
            </a:r>
            <a:endParaRPr lang="en-SG" sz="24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3871B7-FF38-4284-A8E7-9FF77B88ADDB}"/>
                  </a:ext>
                </a:extLst>
              </p:cNvPr>
              <p:cNvSpPr txBox="1"/>
              <p:nvPr/>
            </p:nvSpPr>
            <p:spPr>
              <a:xfrm>
                <a:off x="1937012" y="2972915"/>
                <a:ext cx="75575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800" b="0" i="0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/>
                        <m:t>⇒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a:rPr lang="en-SG"/>
                            <m:t>𝑦</m:t>
                          </m:r>
                        </m:e>
                        <m:sub>
                          <m:r>
                            <a:rPr lang="en-SG"/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SG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/>
                            <m:t>log</m:t>
                          </m:r>
                        </m:fName>
                        <m:e>
                          <m:r>
                            <a:rPr lang="en-SG"/>
                            <m:t>𝑃</m:t>
                          </m:r>
                          <m:d>
                            <m:dPr>
                              <m:ctrlPr>
                                <a:rPr lang="en-SG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/>
                                  </m:ctrlPr>
                                </m:sSubPr>
                                <m:e>
                                  <m:r>
                                    <a:rPr lang="en-SG"/>
                                    <m:t>𝑦</m:t>
                                  </m:r>
                                </m:e>
                                <m:sub>
                                  <m:r>
                                    <a:rPr lang="en-SG"/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SG"/>
                        <m:t>+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a:rPr lang="en-SG"/>
                            <m:t>𝑦</m:t>
                          </m:r>
                        </m:e>
                        <m:sub>
                          <m:r>
                            <a:rPr lang="en-SG"/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SG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/>
                            <m:t>log</m:t>
                          </m:r>
                        </m:fName>
                        <m:e>
                          <m:r>
                            <a:rPr lang="en-SG"/>
                            <m:t>𝑃</m:t>
                          </m:r>
                          <m:d>
                            <m:dPr>
                              <m:ctrlPr>
                                <a:rPr lang="en-SG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/>
                                  </m:ctrlPr>
                                </m:sSubPr>
                                <m:e>
                                  <m:r>
                                    <a:rPr lang="en-SG"/>
                                    <m:t>𝑦</m:t>
                                  </m:r>
                                </m:e>
                                <m:sub>
                                  <m:r>
                                    <a:rPr lang="en-SG"/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SG"/>
                        <m:t>+…+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a:rPr lang="en-SG"/>
                            <m:t>𝑦</m:t>
                          </m:r>
                        </m:e>
                        <m:sub>
                          <m:r>
                            <a:rPr lang="en-SG"/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en-SG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/>
                            <m:t>log</m:t>
                          </m:r>
                        </m:fName>
                        <m:e>
                          <m:r>
                            <a:rPr lang="en-SG"/>
                            <m:t>𝑃</m:t>
                          </m:r>
                          <m:d>
                            <m:dPr>
                              <m:ctrlPr>
                                <a:rPr lang="en-SG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/>
                                  </m:ctrlPr>
                                </m:sSubPr>
                                <m:e>
                                  <m:r>
                                    <a:rPr lang="en-SG"/>
                                    <m:t>𝑦</m:t>
                                  </m:r>
                                </m:e>
                                <m:sub>
                                  <m:r>
                                    <a:rPr lang="en-SG"/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3871B7-FF38-4284-A8E7-9FF77B88A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012" y="2972915"/>
                <a:ext cx="755758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22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5266643" y="269248"/>
            <a:ext cx="1585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Tensors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1331F-8BCE-4382-A11B-536DB1806F87}"/>
              </a:ext>
            </a:extLst>
          </p:cNvPr>
          <p:cNvSpPr txBox="1"/>
          <p:nvPr/>
        </p:nvSpPr>
        <p:spPr>
          <a:xfrm>
            <a:off x="176210" y="1473131"/>
            <a:ext cx="872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Vectors</a:t>
            </a:r>
            <a:r>
              <a:rPr lang="en-US" sz="1400" dirty="0">
                <a:solidFill>
                  <a:schemeClr val="bg1"/>
                </a:solidFill>
              </a:rPr>
              <a:t> – A one-dimensional array of values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34A9-BFFF-4771-95FB-84990F2F971E}"/>
              </a:ext>
            </a:extLst>
          </p:cNvPr>
          <p:cNvSpPr txBox="1"/>
          <p:nvPr/>
        </p:nvSpPr>
        <p:spPr>
          <a:xfrm>
            <a:off x="176210" y="1042125"/>
            <a:ext cx="872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Scalars</a:t>
            </a:r>
            <a:r>
              <a:rPr lang="en-US" sz="1400" dirty="0">
                <a:solidFill>
                  <a:schemeClr val="bg1"/>
                </a:solidFill>
              </a:rPr>
              <a:t> – a single value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B7038-CCBB-4877-B200-2F001173566D}"/>
              </a:ext>
            </a:extLst>
          </p:cNvPr>
          <p:cNvSpPr txBox="1"/>
          <p:nvPr/>
        </p:nvSpPr>
        <p:spPr>
          <a:xfrm>
            <a:off x="176210" y="1904137"/>
            <a:ext cx="872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Matrices</a:t>
            </a:r>
            <a:r>
              <a:rPr lang="en-US" sz="1400" dirty="0">
                <a:solidFill>
                  <a:schemeClr val="bg1"/>
                </a:solidFill>
              </a:rPr>
              <a:t> – A two-dimensional array of values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44746-DE60-45C6-8404-ECEE3DA84676}"/>
              </a:ext>
            </a:extLst>
          </p:cNvPr>
          <p:cNvSpPr txBox="1"/>
          <p:nvPr/>
        </p:nvSpPr>
        <p:spPr>
          <a:xfrm>
            <a:off x="176210" y="2821372"/>
            <a:ext cx="8724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Tensors</a:t>
            </a:r>
            <a:r>
              <a:rPr lang="en-US" sz="1400" dirty="0">
                <a:solidFill>
                  <a:schemeClr val="bg1"/>
                </a:solidFill>
              </a:rPr>
              <a:t> can have more than three dimensions (A hierarchical arrangement of matrices and vectors). E.g. An Image.</a:t>
            </a:r>
            <a:endParaRPr lang="en-SG" sz="1400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32BA01-28C5-4DDF-81CE-B92228916DEC}"/>
              </a:ext>
            </a:extLst>
          </p:cNvPr>
          <p:cNvGrpSpPr/>
          <p:nvPr/>
        </p:nvGrpSpPr>
        <p:grpSpPr>
          <a:xfrm>
            <a:off x="2346341" y="4195874"/>
            <a:ext cx="1339255" cy="1377610"/>
            <a:chOff x="590113" y="4203132"/>
            <a:chExt cx="1339255" cy="13776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047AC6-194E-42D6-B418-515B87325F37}"/>
                </a:ext>
              </a:extLst>
            </p:cNvPr>
            <p:cNvSpPr/>
            <p:nvPr/>
          </p:nvSpPr>
          <p:spPr>
            <a:xfrm>
              <a:off x="863268" y="4203132"/>
              <a:ext cx="1066100" cy="1066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662FC3-14A2-4CDE-B928-B341F2DC5BBF}"/>
                </a:ext>
              </a:extLst>
            </p:cNvPr>
            <p:cNvSpPr/>
            <p:nvPr/>
          </p:nvSpPr>
          <p:spPr>
            <a:xfrm>
              <a:off x="726691" y="4358887"/>
              <a:ext cx="1066100" cy="10661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87135A-2954-4575-9978-07A03EA84C76}"/>
                </a:ext>
              </a:extLst>
            </p:cNvPr>
            <p:cNvSpPr/>
            <p:nvPr/>
          </p:nvSpPr>
          <p:spPr>
            <a:xfrm>
              <a:off x="590113" y="4514642"/>
              <a:ext cx="1066100" cy="10661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A714DE-6271-4FF3-985E-F11611ACAB04}"/>
              </a:ext>
            </a:extLst>
          </p:cNvPr>
          <p:cNvSpPr txBox="1"/>
          <p:nvPr/>
        </p:nvSpPr>
        <p:spPr>
          <a:xfrm>
            <a:off x="518187" y="4640324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Images</a:t>
            </a:r>
            <a:endParaRPr lang="en-SG" sz="20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C285A-7E75-4C68-9406-D7CCA117C2BE}"/>
              </a:ext>
            </a:extLst>
          </p:cNvPr>
          <p:cNvSpPr txBox="1"/>
          <p:nvPr/>
        </p:nvSpPr>
        <p:spPr>
          <a:xfrm>
            <a:off x="3412441" y="5573484"/>
            <a:ext cx="1066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R-channel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542C8-F386-40A8-9E01-5CEC4842EBB3}"/>
              </a:ext>
            </a:extLst>
          </p:cNvPr>
          <p:cNvSpPr txBox="1"/>
          <p:nvPr/>
        </p:nvSpPr>
        <p:spPr>
          <a:xfrm>
            <a:off x="3549019" y="5421491"/>
            <a:ext cx="1202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G-channel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F2592E-F6BC-4B79-A874-47DAF9D5A128}"/>
              </a:ext>
            </a:extLst>
          </p:cNvPr>
          <p:cNvSpPr txBox="1"/>
          <p:nvPr/>
        </p:nvSpPr>
        <p:spPr>
          <a:xfrm>
            <a:off x="3685596" y="5261974"/>
            <a:ext cx="1066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B-channel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9F419E-6D01-441D-B425-037DEC9F2384}"/>
              </a:ext>
            </a:extLst>
          </p:cNvPr>
          <p:cNvSpPr txBox="1"/>
          <p:nvPr/>
        </p:nvSpPr>
        <p:spPr>
          <a:xfrm>
            <a:off x="2027897" y="4932712"/>
            <a:ext cx="24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C762A0-FBBB-45E2-88CA-3B34B8DF81D1}"/>
              </a:ext>
            </a:extLst>
          </p:cNvPr>
          <p:cNvSpPr txBox="1"/>
          <p:nvPr/>
        </p:nvSpPr>
        <p:spPr>
          <a:xfrm>
            <a:off x="2749751" y="5683973"/>
            <a:ext cx="259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/>
                </a:solidFill>
              </a:rPr>
              <a:t>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EC274A-9BA9-41F2-9DE5-AE0F23C6C4B7}"/>
              </a:ext>
            </a:extLst>
          </p:cNvPr>
          <p:cNvCxnSpPr>
            <a:cxnSpLocks/>
          </p:cNvCxnSpPr>
          <p:nvPr/>
        </p:nvCxnSpPr>
        <p:spPr>
          <a:xfrm>
            <a:off x="2257225" y="4507384"/>
            <a:ext cx="0" cy="106610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5EDEB9-4D94-4EEF-9806-3E0D674779B1}"/>
              </a:ext>
            </a:extLst>
          </p:cNvPr>
          <p:cNvCxnSpPr>
            <a:cxnSpLocks/>
          </p:cNvCxnSpPr>
          <p:nvPr/>
        </p:nvCxnSpPr>
        <p:spPr>
          <a:xfrm rot="5400000">
            <a:off x="2879391" y="5122697"/>
            <a:ext cx="0" cy="106610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CE6AD9-5658-47C6-96F0-C16AAE9BEC27}"/>
              </a:ext>
            </a:extLst>
          </p:cNvPr>
          <p:cNvCxnSpPr/>
          <p:nvPr/>
        </p:nvCxnSpPr>
        <p:spPr>
          <a:xfrm>
            <a:off x="4038600" y="4884679"/>
            <a:ext cx="7747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41894E5-FBF7-40B3-90CD-3266D5E64B01}"/>
              </a:ext>
            </a:extLst>
          </p:cNvPr>
          <p:cNvSpPr txBox="1"/>
          <p:nvPr/>
        </p:nvSpPr>
        <p:spPr>
          <a:xfrm>
            <a:off x="4911185" y="4578769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3 Dimensions </a:t>
            </a:r>
          </a:p>
          <a:p>
            <a:pPr algn="ctr"/>
            <a:r>
              <a:rPr lang="en-US" sz="1400" i="1" dirty="0">
                <a:solidFill>
                  <a:schemeClr val="bg1"/>
                </a:solidFill>
              </a:rPr>
              <a:t>(H,W, {R/G/B})</a:t>
            </a:r>
            <a:endParaRPr lang="en-SG" sz="1400" i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277E9-5E62-48B5-BA37-F600CE6EC8DE}"/>
              </a:ext>
            </a:extLst>
          </p:cNvPr>
          <p:cNvCxnSpPr/>
          <p:nvPr/>
        </p:nvCxnSpPr>
        <p:spPr>
          <a:xfrm>
            <a:off x="6540500" y="4884679"/>
            <a:ext cx="7747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12A4D83-BEE4-41D8-8B9D-B65E022FB0DD}"/>
              </a:ext>
            </a:extLst>
          </p:cNvPr>
          <p:cNvSpPr txBox="1"/>
          <p:nvPr/>
        </p:nvSpPr>
        <p:spPr>
          <a:xfrm>
            <a:off x="7411724" y="4343803"/>
            <a:ext cx="16530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Tensor shape</a:t>
            </a:r>
          </a:p>
          <a:p>
            <a:pPr algn="ctr"/>
            <a:r>
              <a:rPr lang="en-US" sz="1400" i="1" dirty="0">
                <a:solidFill>
                  <a:schemeClr val="bg1"/>
                </a:solidFill>
              </a:rPr>
              <a:t>3*H*W</a:t>
            </a:r>
          </a:p>
          <a:p>
            <a:pPr algn="ctr"/>
            <a:r>
              <a:rPr lang="en-US" sz="1400" i="1" dirty="0">
                <a:solidFill>
                  <a:schemeClr val="bg1"/>
                </a:solidFill>
              </a:rPr>
              <a:t>(or)</a:t>
            </a:r>
          </a:p>
          <a:p>
            <a:pPr algn="ctr"/>
            <a:r>
              <a:rPr lang="en-US" sz="1400" i="1" dirty="0" err="1">
                <a:solidFill>
                  <a:schemeClr val="bg1"/>
                </a:solidFill>
              </a:rPr>
              <a:t>Torch.Size</a:t>
            </a:r>
            <a:r>
              <a:rPr lang="en-US" sz="1400" i="1" dirty="0">
                <a:solidFill>
                  <a:schemeClr val="bg1"/>
                </a:solidFill>
              </a:rPr>
              <a:t>(3,H,W)</a:t>
            </a:r>
          </a:p>
          <a:p>
            <a:pPr algn="ctr"/>
            <a:r>
              <a:rPr lang="en-US" sz="1400" i="1" dirty="0">
                <a:solidFill>
                  <a:schemeClr val="bg1"/>
                </a:solidFill>
              </a:rPr>
              <a:t>in PyTorch</a:t>
            </a:r>
            <a:endParaRPr lang="en-SG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800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29EB7-EEE3-48E1-BF04-7F772079FD1C}"/>
              </a:ext>
            </a:extLst>
          </p:cNvPr>
          <p:cNvSpPr txBox="1"/>
          <p:nvPr/>
        </p:nvSpPr>
        <p:spPr>
          <a:xfrm>
            <a:off x="3823473" y="269248"/>
            <a:ext cx="44720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Binary Cross Entropy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(Multilabel Classification)</a:t>
            </a:r>
            <a:endParaRPr lang="en-SG" sz="32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D86FCA-D94E-4049-8124-E75AD27C2F74}"/>
                  </a:ext>
                </a:extLst>
              </p:cNvPr>
              <p:cNvSpPr txBox="1"/>
              <p:nvPr/>
            </p:nvSpPr>
            <p:spPr>
              <a:xfrm>
                <a:off x="1937012" y="1746281"/>
                <a:ext cx="75575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800" b="0" i="0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/>
                        <m:t>⇒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a:rPr lang="en-SG"/>
                            <m:t>𝑦</m:t>
                          </m:r>
                        </m:e>
                        <m:sub>
                          <m:r>
                            <a:rPr lang="en-SG"/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SG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/>
                            <m:t>log</m:t>
                          </m:r>
                        </m:fName>
                        <m:e>
                          <m:r>
                            <a:rPr lang="en-SG"/>
                            <m:t>𝑃</m:t>
                          </m:r>
                          <m:d>
                            <m:dPr>
                              <m:ctrlPr>
                                <a:rPr lang="en-SG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/>
                                  </m:ctrlPr>
                                </m:sSubPr>
                                <m:e>
                                  <m:r>
                                    <a:rPr lang="en-SG"/>
                                    <m:t>𝑦</m:t>
                                  </m:r>
                                </m:e>
                                <m:sub>
                                  <m:r>
                                    <a:rPr lang="en-SG"/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SG"/>
                        <m:t>+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a:rPr lang="en-SG"/>
                            <m:t>𝑦</m:t>
                          </m:r>
                        </m:e>
                        <m:sub>
                          <m:r>
                            <a:rPr lang="en-SG"/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SG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/>
                            <m:t>log</m:t>
                          </m:r>
                        </m:fName>
                        <m:e>
                          <m:r>
                            <a:rPr lang="en-SG"/>
                            <m:t>𝑃</m:t>
                          </m:r>
                          <m:d>
                            <m:dPr>
                              <m:ctrlPr>
                                <a:rPr lang="en-SG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/>
                                  </m:ctrlPr>
                                </m:sSubPr>
                                <m:e>
                                  <m:r>
                                    <a:rPr lang="en-SG"/>
                                    <m:t>𝑦</m:t>
                                  </m:r>
                                </m:e>
                                <m:sub>
                                  <m:r>
                                    <a:rPr lang="en-SG"/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SG"/>
                        <m:t>+…+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a:rPr lang="en-SG"/>
                            <m:t>𝑦</m:t>
                          </m:r>
                        </m:e>
                        <m:sub>
                          <m:r>
                            <a:rPr lang="en-SG"/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en-SG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/>
                            <m:t>log</m:t>
                          </m:r>
                        </m:fName>
                        <m:e>
                          <m:r>
                            <a:rPr lang="en-SG"/>
                            <m:t>𝑃</m:t>
                          </m:r>
                          <m:d>
                            <m:dPr>
                              <m:ctrlPr>
                                <a:rPr lang="en-SG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/>
                                  </m:ctrlPr>
                                </m:sSubPr>
                                <m:e>
                                  <m:r>
                                    <a:rPr lang="en-SG"/>
                                    <m:t>𝑦</m:t>
                                  </m:r>
                                </m:e>
                                <m:sub>
                                  <m:r>
                                    <a:rPr lang="en-SG"/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D86FCA-D94E-4049-8124-E75AD27C2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012" y="1746281"/>
                <a:ext cx="755758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1E75670-C496-4BD5-A3F6-13789C7FB0C0}"/>
              </a:ext>
            </a:extLst>
          </p:cNvPr>
          <p:cNvSpPr txBox="1"/>
          <p:nvPr/>
        </p:nvSpPr>
        <p:spPr>
          <a:xfrm>
            <a:off x="5575610" y="2462189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+</a:t>
            </a:r>
            <a:endParaRPr lang="en-SG" sz="2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44CF16-D3BA-41F2-A793-E9E0310C3BDE}"/>
                  </a:ext>
                </a:extLst>
              </p:cNvPr>
              <p:cNvSpPr txBox="1"/>
              <p:nvPr/>
            </p:nvSpPr>
            <p:spPr>
              <a:xfrm>
                <a:off x="1937012" y="3111191"/>
                <a:ext cx="9311020" cy="486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800" b="0" i="0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mtClean="0"/>
                          </m:ctrlPr>
                        </m:dPr>
                        <m:e>
                          <m:r>
                            <a:rPr lang="en-SG"/>
                            <m:t>1−</m:t>
                          </m:r>
                          <m:sSub>
                            <m:sSubPr>
                              <m:ctrlPr>
                                <a:rPr lang="en-SG"/>
                              </m:ctrlPr>
                            </m:sSubPr>
                            <m:e>
                              <m:r>
                                <a:rPr lang="en-SG"/>
                                <m:t>𝑦</m:t>
                              </m:r>
                            </m:e>
                            <m:sub>
                              <m:r>
                                <a:rPr lang="en-SG"/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SG"/>
                          </m:ctrlPr>
                        </m:dPr>
                        <m:e>
                          <m:r>
                            <a:rPr lang="en-SG"/>
                            <m:t>1−</m:t>
                          </m:r>
                          <m:r>
                            <a:rPr lang="en-SG"/>
                            <m:t>𝑃</m:t>
                          </m:r>
                          <m:d>
                            <m:dPr>
                              <m:ctrlPr>
                                <a:rPr lang="en-SG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/>
                                  </m:ctrlPr>
                                </m:sSubPr>
                                <m:e>
                                  <m:r>
                                    <a:rPr lang="en-SG"/>
                                    <m:t>𝑦</m:t>
                                  </m:r>
                                </m:e>
                                <m:sub>
                                  <m:r>
                                    <a:rPr lang="en-SG"/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SG"/>
                        <m:t>+</m:t>
                      </m:r>
                      <m:d>
                        <m:dPr>
                          <m:ctrlPr>
                            <a:rPr lang="en-SG"/>
                          </m:ctrlPr>
                        </m:dPr>
                        <m:e>
                          <m:r>
                            <a:rPr lang="en-SG"/>
                            <m:t>1−</m:t>
                          </m:r>
                          <m:sSub>
                            <m:sSubPr>
                              <m:ctrlPr>
                                <a:rPr lang="en-SG"/>
                              </m:ctrlPr>
                            </m:sSubPr>
                            <m:e>
                              <m:r>
                                <a:rPr lang="en-SG"/>
                                <m:t>𝑦</m:t>
                              </m:r>
                            </m:e>
                            <m:sub>
                              <m:r>
                                <a:rPr lang="en-SG"/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SG"/>
                          </m:ctrlPr>
                        </m:dPr>
                        <m:e>
                          <m:r>
                            <a:rPr lang="en-SG"/>
                            <m:t>1−</m:t>
                          </m:r>
                          <m:r>
                            <a:rPr lang="en-SG"/>
                            <m:t>𝑃</m:t>
                          </m:r>
                          <m:d>
                            <m:dPr>
                              <m:ctrlPr>
                                <a:rPr lang="en-SG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/>
                                  </m:ctrlPr>
                                </m:sSubPr>
                                <m:e>
                                  <m:r>
                                    <a:rPr lang="en-SG"/>
                                    <m:t>𝑦</m:t>
                                  </m:r>
                                </m:e>
                                <m:sub>
                                  <m:r>
                                    <a:rPr lang="en-SG"/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SG"/>
                        <m:t>+…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44CF16-D3BA-41F2-A793-E9E0310C3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012" y="3111191"/>
                <a:ext cx="9311020" cy="486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54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A735B-D0BA-46FC-B483-3B0EBBF468DA}"/>
              </a:ext>
            </a:extLst>
          </p:cNvPr>
          <p:cNvSpPr txBox="1"/>
          <p:nvPr/>
        </p:nvSpPr>
        <p:spPr>
          <a:xfrm>
            <a:off x="5410913" y="3136612"/>
            <a:ext cx="1297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Break</a:t>
            </a:r>
            <a:endParaRPr lang="en-SG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30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17C3F-4F53-4843-A2CE-A90884AB14CA}"/>
              </a:ext>
            </a:extLst>
          </p:cNvPr>
          <p:cNvSpPr txBox="1"/>
          <p:nvPr/>
        </p:nvSpPr>
        <p:spPr>
          <a:xfrm>
            <a:off x="3888869" y="3136612"/>
            <a:ext cx="434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CODING SESSION </a:t>
            </a:r>
            <a:endParaRPr lang="en-SG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7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A735B-D0BA-46FC-B483-3B0EBBF468DA}"/>
              </a:ext>
            </a:extLst>
          </p:cNvPr>
          <p:cNvSpPr txBox="1"/>
          <p:nvPr/>
        </p:nvSpPr>
        <p:spPr>
          <a:xfrm>
            <a:off x="5410913" y="3136612"/>
            <a:ext cx="1297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Break</a:t>
            </a:r>
            <a:endParaRPr lang="en-SG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02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303C3E-74AD-4BB9-A37E-AC9928EBBB5A}"/>
              </a:ext>
            </a:extLst>
          </p:cNvPr>
          <p:cNvSpPr txBox="1"/>
          <p:nvPr/>
        </p:nvSpPr>
        <p:spPr>
          <a:xfrm>
            <a:off x="558675" y="1072743"/>
            <a:ext cx="7751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https://stats.stackexchange.com/questions/245502/why-should-we-shuffle-data-while-training-a-neural-network</a:t>
            </a:r>
            <a:r>
              <a:rPr lang="en-SG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4A46F-6E55-40CB-82B1-7E0638B85208}"/>
              </a:ext>
            </a:extLst>
          </p:cNvPr>
          <p:cNvSpPr txBox="1"/>
          <p:nvPr/>
        </p:nvSpPr>
        <p:spPr>
          <a:xfrm>
            <a:off x="3823473" y="269248"/>
            <a:ext cx="4472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25A40-1254-49DF-A95C-B04CFAA70597}"/>
              </a:ext>
            </a:extLst>
          </p:cNvPr>
          <p:cNvSpPr txBox="1"/>
          <p:nvPr/>
        </p:nvSpPr>
        <p:spPr>
          <a:xfrm>
            <a:off x="558675" y="1937794"/>
            <a:ext cx="609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https://gregorygundersen.com/blog/2020/02/09/log-sum-exp/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522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5266643" y="269248"/>
            <a:ext cx="1585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Tensors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1331F-8BCE-4382-A11B-536DB1806F87}"/>
              </a:ext>
            </a:extLst>
          </p:cNvPr>
          <p:cNvSpPr txBox="1"/>
          <p:nvPr/>
        </p:nvSpPr>
        <p:spPr>
          <a:xfrm>
            <a:off x="176210" y="1473131"/>
            <a:ext cx="872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Vectors</a:t>
            </a:r>
            <a:r>
              <a:rPr lang="en-US" sz="1400" dirty="0">
                <a:solidFill>
                  <a:schemeClr val="bg1"/>
                </a:solidFill>
              </a:rPr>
              <a:t> – A one-dimensional array of values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34A9-BFFF-4771-95FB-84990F2F971E}"/>
              </a:ext>
            </a:extLst>
          </p:cNvPr>
          <p:cNvSpPr txBox="1"/>
          <p:nvPr/>
        </p:nvSpPr>
        <p:spPr>
          <a:xfrm>
            <a:off x="176210" y="1042125"/>
            <a:ext cx="872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Scalars</a:t>
            </a:r>
            <a:r>
              <a:rPr lang="en-US" sz="1400" dirty="0">
                <a:solidFill>
                  <a:schemeClr val="bg1"/>
                </a:solidFill>
              </a:rPr>
              <a:t> – a single value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B7038-CCBB-4877-B200-2F001173566D}"/>
              </a:ext>
            </a:extLst>
          </p:cNvPr>
          <p:cNvSpPr txBox="1"/>
          <p:nvPr/>
        </p:nvSpPr>
        <p:spPr>
          <a:xfrm>
            <a:off x="176210" y="1904137"/>
            <a:ext cx="872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Matrices</a:t>
            </a:r>
            <a:r>
              <a:rPr lang="en-US" sz="1400" dirty="0">
                <a:solidFill>
                  <a:schemeClr val="bg1"/>
                </a:solidFill>
              </a:rPr>
              <a:t> – A two-dimensional array of values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44746-DE60-45C6-8404-ECEE3DA84676}"/>
              </a:ext>
            </a:extLst>
          </p:cNvPr>
          <p:cNvSpPr txBox="1"/>
          <p:nvPr/>
        </p:nvSpPr>
        <p:spPr>
          <a:xfrm>
            <a:off x="176210" y="2821372"/>
            <a:ext cx="8724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Tensors</a:t>
            </a:r>
            <a:r>
              <a:rPr lang="en-US" sz="1400" dirty="0">
                <a:solidFill>
                  <a:schemeClr val="bg1"/>
                </a:solidFill>
              </a:rPr>
              <a:t> can have more than two dimensions (A hierarchical arrangement of matrices and vectors). E.g. An Image.</a:t>
            </a:r>
            <a:endParaRPr lang="en-SG" sz="1400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32BA01-28C5-4DDF-81CE-B92228916DEC}"/>
              </a:ext>
            </a:extLst>
          </p:cNvPr>
          <p:cNvGrpSpPr/>
          <p:nvPr/>
        </p:nvGrpSpPr>
        <p:grpSpPr>
          <a:xfrm>
            <a:off x="2346341" y="4195874"/>
            <a:ext cx="1339255" cy="1377610"/>
            <a:chOff x="590113" y="4203132"/>
            <a:chExt cx="1339255" cy="13776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047AC6-194E-42D6-B418-515B87325F37}"/>
                </a:ext>
              </a:extLst>
            </p:cNvPr>
            <p:cNvSpPr/>
            <p:nvPr/>
          </p:nvSpPr>
          <p:spPr>
            <a:xfrm>
              <a:off x="863268" y="4203132"/>
              <a:ext cx="1066100" cy="1066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662FC3-14A2-4CDE-B928-B341F2DC5BBF}"/>
                </a:ext>
              </a:extLst>
            </p:cNvPr>
            <p:cNvSpPr/>
            <p:nvPr/>
          </p:nvSpPr>
          <p:spPr>
            <a:xfrm>
              <a:off x="726691" y="4358887"/>
              <a:ext cx="1066100" cy="10661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87135A-2954-4575-9978-07A03EA84C76}"/>
                </a:ext>
              </a:extLst>
            </p:cNvPr>
            <p:cNvSpPr/>
            <p:nvPr/>
          </p:nvSpPr>
          <p:spPr>
            <a:xfrm>
              <a:off x="590113" y="4514642"/>
              <a:ext cx="1066100" cy="10661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A714DE-6271-4FF3-985E-F11611ACAB04}"/>
              </a:ext>
            </a:extLst>
          </p:cNvPr>
          <p:cNvSpPr txBox="1"/>
          <p:nvPr/>
        </p:nvSpPr>
        <p:spPr>
          <a:xfrm>
            <a:off x="518187" y="4640324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Images</a:t>
            </a:r>
            <a:endParaRPr lang="en-SG" sz="20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C285A-7E75-4C68-9406-D7CCA117C2BE}"/>
              </a:ext>
            </a:extLst>
          </p:cNvPr>
          <p:cNvSpPr txBox="1"/>
          <p:nvPr/>
        </p:nvSpPr>
        <p:spPr>
          <a:xfrm>
            <a:off x="3412441" y="5573484"/>
            <a:ext cx="1066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R-channel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542C8-F386-40A8-9E01-5CEC4842EBB3}"/>
              </a:ext>
            </a:extLst>
          </p:cNvPr>
          <p:cNvSpPr txBox="1"/>
          <p:nvPr/>
        </p:nvSpPr>
        <p:spPr>
          <a:xfrm>
            <a:off x="3549019" y="5421491"/>
            <a:ext cx="1202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G-channel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F2592E-F6BC-4B79-A874-47DAF9D5A128}"/>
              </a:ext>
            </a:extLst>
          </p:cNvPr>
          <p:cNvSpPr txBox="1"/>
          <p:nvPr/>
        </p:nvSpPr>
        <p:spPr>
          <a:xfrm>
            <a:off x="3685596" y="5261974"/>
            <a:ext cx="1066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B-channel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9F419E-6D01-441D-B425-037DEC9F2384}"/>
              </a:ext>
            </a:extLst>
          </p:cNvPr>
          <p:cNvSpPr txBox="1"/>
          <p:nvPr/>
        </p:nvSpPr>
        <p:spPr>
          <a:xfrm>
            <a:off x="2027897" y="4932712"/>
            <a:ext cx="24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C762A0-FBBB-45E2-88CA-3B34B8DF81D1}"/>
              </a:ext>
            </a:extLst>
          </p:cNvPr>
          <p:cNvSpPr txBox="1"/>
          <p:nvPr/>
        </p:nvSpPr>
        <p:spPr>
          <a:xfrm>
            <a:off x="2749751" y="5683973"/>
            <a:ext cx="259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/>
                </a:solidFill>
              </a:rPr>
              <a:t>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EC274A-9BA9-41F2-9DE5-AE0F23C6C4B7}"/>
              </a:ext>
            </a:extLst>
          </p:cNvPr>
          <p:cNvCxnSpPr>
            <a:cxnSpLocks/>
          </p:cNvCxnSpPr>
          <p:nvPr/>
        </p:nvCxnSpPr>
        <p:spPr>
          <a:xfrm>
            <a:off x="2257225" y="4507384"/>
            <a:ext cx="0" cy="106610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5EDEB9-4D94-4EEF-9806-3E0D674779B1}"/>
              </a:ext>
            </a:extLst>
          </p:cNvPr>
          <p:cNvCxnSpPr>
            <a:cxnSpLocks/>
          </p:cNvCxnSpPr>
          <p:nvPr/>
        </p:nvCxnSpPr>
        <p:spPr>
          <a:xfrm rot="5400000">
            <a:off x="2879391" y="5122697"/>
            <a:ext cx="0" cy="106610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CE6AD9-5658-47C6-96F0-C16AAE9BEC27}"/>
              </a:ext>
            </a:extLst>
          </p:cNvPr>
          <p:cNvCxnSpPr/>
          <p:nvPr/>
        </p:nvCxnSpPr>
        <p:spPr>
          <a:xfrm>
            <a:off x="4038600" y="4884679"/>
            <a:ext cx="7747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41894E5-FBF7-40B3-90CD-3266D5E64B01}"/>
              </a:ext>
            </a:extLst>
          </p:cNvPr>
          <p:cNvSpPr txBox="1"/>
          <p:nvPr/>
        </p:nvSpPr>
        <p:spPr>
          <a:xfrm>
            <a:off x="4911185" y="4578769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3 Dimensions </a:t>
            </a:r>
          </a:p>
          <a:p>
            <a:pPr algn="ctr"/>
            <a:r>
              <a:rPr lang="en-US" sz="1400" i="1" dirty="0">
                <a:solidFill>
                  <a:schemeClr val="bg1"/>
                </a:solidFill>
              </a:rPr>
              <a:t>(H,W, {R/G/B})</a:t>
            </a:r>
            <a:endParaRPr lang="en-SG" sz="1400" i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277E9-5E62-48B5-BA37-F600CE6EC8DE}"/>
              </a:ext>
            </a:extLst>
          </p:cNvPr>
          <p:cNvCxnSpPr/>
          <p:nvPr/>
        </p:nvCxnSpPr>
        <p:spPr>
          <a:xfrm>
            <a:off x="6540500" y="4884679"/>
            <a:ext cx="7747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12A4D83-BEE4-41D8-8B9D-B65E022FB0DD}"/>
              </a:ext>
            </a:extLst>
          </p:cNvPr>
          <p:cNvSpPr txBox="1"/>
          <p:nvPr/>
        </p:nvSpPr>
        <p:spPr>
          <a:xfrm>
            <a:off x="7411724" y="4343803"/>
            <a:ext cx="16530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Tensor shape</a:t>
            </a:r>
          </a:p>
          <a:p>
            <a:pPr algn="ctr"/>
            <a:r>
              <a:rPr lang="en-US" sz="1400" i="1" dirty="0">
                <a:solidFill>
                  <a:schemeClr val="bg1"/>
                </a:solidFill>
              </a:rPr>
              <a:t>3*H*W</a:t>
            </a:r>
          </a:p>
          <a:p>
            <a:pPr algn="ctr"/>
            <a:r>
              <a:rPr lang="en-US" sz="1400" i="1" dirty="0">
                <a:solidFill>
                  <a:schemeClr val="bg1"/>
                </a:solidFill>
              </a:rPr>
              <a:t>(or)</a:t>
            </a:r>
          </a:p>
          <a:p>
            <a:pPr algn="ctr"/>
            <a:r>
              <a:rPr lang="en-US" sz="1400" i="1" dirty="0" err="1">
                <a:solidFill>
                  <a:schemeClr val="bg1"/>
                </a:solidFill>
              </a:rPr>
              <a:t>Torch.Size</a:t>
            </a:r>
            <a:r>
              <a:rPr lang="en-US" sz="1400" i="1" dirty="0">
                <a:solidFill>
                  <a:schemeClr val="bg1"/>
                </a:solidFill>
              </a:rPr>
              <a:t>(3,H,W)</a:t>
            </a:r>
          </a:p>
          <a:p>
            <a:pPr algn="ctr"/>
            <a:r>
              <a:rPr lang="en-US" sz="1400" i="1" dirty="0">
                <a:solidFill>
                  <a:schemeClr val="bg1"/>
                </a:solidFill>
              </a:rPr>
              <a:t>in PyTorch</a:t>
            </a:r>
            <a:endParaRPr lang="en-SG" sz="1400" i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BA1C93-60A3-4B1D-B0C6-889228CBF2B0}"/>
              </a:ext>
            </a:extLst>
          </p:cNvPr>
          <p:cNvSpPr txBox="1"/>
          <p:nvPr/>
        </p:nvSpPr>
        <p:spPr>
          <a:xfrm>
            <a:off x="176210" y="6128686"/>
            <a:ext cx="872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When is the image wrong?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7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4106072" y="269248"/>
            <a:ext cx="3906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Tensors Operations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1331F-8BCE-4382-A11B-536DB1806F87}"/>
              </a:ext>
            </a:extLst>
          </p:cNvPr>
          <p:cNvSpPr txBox="1"/>
          <p:nvPr/>
        </p:nvSpPr>
        <p:spPr>
          <a:xfrm>
            <a:off x="176210" y="1783526"/>
            <a:ext cx="872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Join-Based</a:t>
            </a:r>
            <a:endParaRPr lang="en-SG" sz="1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34A9-BFFF-4771-95FB-84990F2F971E}"/>
              </a:ext>
            </a:extLst>
          </p:cNvPr>
          <p:cNvSpPr txBox="1"/>
          <p:nvPr/>
        </p:nvSpPr>
        <p:spPr>
          <a:xfrm>
            <a:off x="176210" y="1352520"/>
            <a:ext cx="872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Mathematical (including Boolean)</a:t>
            </a:r>
            <a:endParaRPr lang="en-SG" sz="1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B7038-CCBB-4877-B200-2F001173566D}"/>
              </a:ext>
            </a:extLst>
          </p:cNvPr>
          <p:cNvSpPr txBox="1"/>
          <p:nvPr/>
        </p:nvSpPr>
        <p:spPr>
          <a:xfrm>
            <a:off x="176210" y="2214532"/>
            <a:ext cx="872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Indexing</a:t>
            </a:r>
            <a:endParaRPr lang="en-SG" sz="1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44746-DE60-45C6-8404-ECEE3DA84676}"/>
              </a:ext>
            </a:extLst>
          </p:cNvPr>
          <p:cNvSpPr txBox="1"/>
          <p:nvPr/>
        </p:nvSpPr>
        <p:spPr>
          <a:xfrm>
            <a:off x="176210" y="5976801"/>
            <a:ext cx="8724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Task: Go look for useful tensor methods/functions and keywords and populate a shared google sheet with them. (Have one tab for </a:t>
            </a:r>
            <a:r>
              <a:rPr lang="en-US" sz="1400" dirty="0" err="1">
                <a:solidFill>
                  <a:schemeClr val="bg1"/>
                </a:solidFill>
              </a:rPr>
              <a:t>pytorch</a:t>
            </a:r>
            <a:r>
              <a:rPr lang="en-US" sz="1400" dirty="0">
                <a:solidFill>
                  <a:schemeClr val="bg1"/>
                </a:solidFill>
              </a:rPr>
              <a:t> and one for </a:t>
            </a:r>
            <a:r>
              <a:rPr lang="en-US" sz="1400" dirty="0" err="1">
                <a:solidFill>
                  <a:schemeClr val="bg1"/>
                </a:solidFill>
              </a:rPr>
              <a:t>tensorflow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02840D-F21C-4B49-99D1-C4AF6D18DF21}"/>
              </a:ext>
            </a:extLst>
          </p:cNvPr>
          <p:cNvSpPr txBox="1"/>
          <p:nvPr/>
        </p:nvSpPr>
        <p:spPr>
          <a:xfrm>
            <a:off x="176210" y="2639860"/>
            <a:ext cx="872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Conversion</a:t>
            </a:r>
            <a:endParaRPr lang="en-SG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8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8D142-24B7-4966-8044-CC297AEAA85D}"/>
              </a:ext>
            </a:extLst>
          </p:cNvPr>
          <p:cNvSpPr txBox="1"/>
          <p:nvPr/>
        </p:nvSpPr>
        <p:spPr>
          <a:xfrm>
            <a:off x="3888869" y="269248"/>
            <a:ext cx="434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Tensor Broadcasting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8DA50-3D49-4505-BDCE-9C122E263C21}"/>
              </a:ext>
            </a:extLst>
          </p:cNvPr>
          <p:cNvSpPr txBox="1"/>
          <p:nvPr/>
        </p:nvSpPr>
        <p:spPr>
          <a:xfrm>
            <a:off x="176209" y="1224919"/>
            <a:ext cx="9739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Broadcasting</a:t>
            </a:r>
            <a:r>
              <a:rPr lang="en-US" sz="1400" dirty="0">
                <a:solidFill>
                  <a:schemeClr val="bg1"/>
                </a:solidFill>
              </a:rPr>
              <a:t> is an automatic tiling mechanism to ensure Tensor shapes match for operations to succeed.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3EAA5-CEB6-431C-8276-F7BF8E87D7F5}"/>
              </a:ext>
            </a:extLst>
          </p:cNvPr>
          <p:cNvSpPr txBox="1"/>
          <p:nvPr/>
        </p:nvSpPr>
        <p:spPr>
          <a:xfrm>
            <a:off x="176209" y="1703537"/>
            <a:ext cx="124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Addition</a:t>
            </a:r>
            <a:endParaRPr lang="en-SG" sz="20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4B371-0270-48B5-895D-35211B6E5B97}"/>
              </a:ext>
            </a:extLst>
          </p:cNvPr>
          <p:cNvSpPr txBox="1"/>
          <p:nvPr/>
        </p:nvSpPr>
        <p:spPr>
          <a:xfrm>
            <a:off x="867217" y="2523000"/>
            <a:ext cx="667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0870B-9DCB-467E-B1B1-333F3E3100FF}"/>
              </a:ext>
            </a:extLst>
          </p:cNvPr>
          <p:cNvSpPr txBox="1"/>
          <p:nvPr/>
        </p:nvSpPr>
        <p:spPr>
          <a:xfrm>
            <a:off x="991450" y="3650239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3x1</a:t>
            </a:r>
            <a:endParaRPr lang="en-SG" sz="2000" i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4F85C-3097-4993-85C6-7C5DB922CCC2}"/>
              </a:ext>
            </a:extLst>
          </p:cNvPr>
          <p:cNvSpPr txBox="1"/>
          <p:nvPr/>
        </p:nvSpPr>
        <p:spPr>
          <a:xfrm>
            <a:off x="1534387" y="2707665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C756E-356E-4507-94AE-0D68E9D8AEE1}"/>
              </a:ext>
            </a:extLst>
          </p:cNvPr>
          <p:cNvSpPr txBox="1"/>
          <p:nvPr/>
        </p:nvSpPr>
        <p:spPr>
          <a:xfrm>
            <a:off x="1999579" y="2830775"/>
            <a:ext cx="89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[[0,1]]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ECB7A-6F2E-45BA-AE38-C07CBC711A89}"/>
              </a:ext>
            </a:extLst>
          </p:cNvPr>
          <p:cNvSpPr txBox="1"/>
          <p:nvPr/>
        </p:nvSpPr>
        <p:spPr>
          <a:xfrm>
            <a:off x="2214381" y="3650239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1x2</a:t>
            </a:r>
            <a:endParaRPr lang="en-SG" sz="2000" i="1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558ADC-0925-4F57-BDD4-7020D8B3A224}"/>
              </a:ext>
            </a:extLst>
          </p:cNvPr>
          <p:cNvSpPr txBox="1"/>
          <p:nvPr/>
        </p:nvSpPr>
        <p:spPr>
          <a:xfrm>
            <a:off x="5435781" y="6396430"/>
            <a:ext cx="8287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bg1"/>
                </a:solidFill>
                <a:hlinkClick r:id="rId2"/>
              </a:rPr>
              <a:t>https://pytorch.org/docs/stable/notes/broadcasting.html</a:t>
            </a:r>
            <a:r>
              <a:rPr lang="en-SG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979076-F06D-4756-99A2-E51D336889DE}"/>
              </a:ext>
            </a:extLst>
          </p:cNvPr>
          <p:cNvCxnSpPr/>
          <p:nvPr/>
        </p:nvCxnSpPr>
        <p:spPr>
          <a:xfrm>
            <a:off x="6059495" y="2103647"/>
            <a:ext cx="0" cy="40048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90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8D142-24B7-4966-8044-CC297AEAA85D}"/>
              </a:ext>
            </a:extLst>
          </p:cNvPr>
          <p:cNvSpPr txBox="1"/>
          <p:nvPr/>
        </p:nvSpPr>
        <p:spPr>
          <a:xfrm>
            <a:off x="3888869" y="269248"/>
            <a:ext cx="434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Tensor Broadcasting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8DA50-3D49-4505-BDCE-9C122E263C21}"/>
              </a:ext>
            </a:extLst>
          </p:cNvPr>
          <p:cNvSpPr txBox="1"/>
          <p:nvPr/>
        </p:nvSpPr>
        <p:spPr>
          <a:xfrm>
            <a:off x="176209" y="1224919"/>
            <a:ext cx="9739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Broadcasting</a:t>
            </a:r>
            <a:r>
              <a:rPr lang="en-US" sz="1400" dirty="0">
                <a:solidFill>
                  <a:schemeClr val="bg1"/>
                </a:solidFill>
              </a:rPr>
              <a:t> is an automatic tiling mechanism to ensure Tensor shapes match for operations to succeed.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3EAA5-CEB6-431C-8276-F7BF8E87D7F5}"/>
              </a:ext>
            </a:extLst>
          </p:cNvPr>
          <p:cNvSpPr txBox="1"/>
          <p:nvPr/>
        </p:nvSpPr>
        <p:spPr>
          <a:xfrm>
            <a:off x="176209" y="1703537"/>
            <a:ext cx="124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Addition</a:t>
            </a:r>
            <a:endParaRPr lang="en-SG" sz="20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4B371-0270-48B5-895D-35211B6E5B97}"/>
              </a:ext>
            </a:extLst>
          </p:cNvPr>
          <p:cNvSpPr txBox="1"/>
          <p:nvPr/>
        </p:nvSpPr>
        <p:spPr>
          <a:xfrm>
            <a:off x="867217" y="2523000"/>
            <a:ext cx="667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0870B-9DCB-467E-B1B1-333F3E3100FF}"/>
              </a:ext>
            </a:extLst>
          </p:cNvPr>
          <p:cNvSpPr txBox="1"/>
          <p:nvPr/>
        </p:nvSpPr>
        <p:spPr>
          <a:xfrm>
            <a:off x="991450" y="3650239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3x1</a:t>
            </a:r>
            <a:endParaRPr lang="en-SG" sz="2000" i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4F85C-3097-4993-85C6-7C5DB922CCC2}"/>
              </a:ext>
            </a:extLst>
          </p:cNvPr>
          <p:cNvSpPr txBox="1"/>
          <p:nvPr/>
        </p:nvSpPr>
        <p:spPr>
          <a:xfrm>
            <a:off x="1534387" y="2707665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C756E-356E-4507-94AE-0D68E9D8AEE1}"/>
              </a:ext>
            </a:extLst>
          </p:cNvPr>
          <p:cNvSpPr txBox="1"/>
          <p:nvPr/>
        </p:nvSpPr>
        <p:spPr>
          <a:xfrm>
            <a:off x="1999579" y="2830775"/>
            <a:ext cx="89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[[0,1]]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ECB7A-6F2E-45BA-AE38-C07CBC711A89}"/>
              </a:ext>
            </a:extLst>
          </p:cNvPr>
          <p:cNvSpPr txBox="1"/>
          <p:nvPr/>
        </p:nvSpPr>
        <p:spPr>
          <a:xfrm>
            <a:off x="2214381" y="3650239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1x2</a:t>
            </a:r>
            <a:endParaRPr lang="en-SG" sz="2000" i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4F2A2-550F-482E-810B-824658FC73FD}"/>
              </a:ext>
            </a:extLst>
          </p:cNvPr>
          <p:cNvSpPr txBox="1"/>
          <p:nvPr/>
        </p:nvSpPr>
        <p:spPr>
          <a:xfrm>
            <a:off x="402025" y="4390467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=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4FF52-71AE-4C35-BD23-42D8DE976069}"/>
              </a:ext>
            </a:extLst>
          </p:cNvPr>
          <p:cNvSpPr txBox="1"/>
          <p:nvPr/>
        </p:nvSpPr>
        <p:spPr>
          <a:xfrm>
            <a:off x="867217" y="4205800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FE43B-503C-4240-AEFD-47DDF6A14B27}"/>
              </a:ext>
            </a:extLst>
          </p:cNvPr>
          <p:cNvSpPr txBox="1"/>
          <p:nvPr/>
        </p:nvSpPr>
        <p:spPr>
          <a:xfrm>
            <a:off x="2423733" y="4205800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[[0, 1],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[0, 1],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[0, 1]</a:t>
            </a:r>
            <a:r>
              <a:rPr lang="en-US" sz="2000" dirty="0">
                <a:solidFill>
                  <a:schemeClr val="bg1"/>
                </a:solidFill>
              </a:rPr>
              <a:t>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F5394-7CC4-4D64-A54D-7543183797EF}"/>
              </a:ext>
            </a:extLst>
          </p:cNvPr>
          <p:cNvSpPr txBox="1"/>
          <p:nvPr/>
        </p:nvSpPr>
        <p:spPr>
          <a:xfrm>
            <a:off x="1888329" y="4377370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B86263-DEAC-4E01-8B85-0995524FA202}"/>
              </a:ext>
            </a:extLst>
          </p:cNvPr>
          <p:cNvSpPr txBox="1"/>
          <p:nvPr/>
        </p:nvSpPr>
        <p:spPr>
          <a:xfrm>
            <a:off x="3444846" y="4575131"/>
            <a:ext cx="1713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(Broadcast tensors)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558ADC-0925-4F57-BDD4-7020D8B3A224}"/>
              </a:ext>
            </a:extLst>
          </p:cNvPr>
          <p:cNvSpPr txBox="1"/>
          <p:nvPr/>
        </p:nvSpPr>
        <p:spPr>
          <a:xfrm>
            <a:off x="5435781" y="6396430"/>
            <a:ext cx="8287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bg1"/>
                </a:solidFill>
                <a:hlinkClick r:id="rId2"/>
              </a:rPr>
              <a:t>https://pytorch.org/docs/stable/notes/broadcasting.html</a:t>
            </a:r>
            <a:r>
              <a:rPr lang="en-SG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979076-F06D-4756-99A2-E51D336889DE}"/>
              </a:ext>
            </a:extLst>
          </p:cNvPr>
          <p:cNvCxnSpPr/>
          <p:nvPr/>
        </p:nvCxnSpPr>
        <p:spPr>
          <a:xfrm>
            <a:off x="6059495" y="2103647"/>
            <a:ext cx="0" cy="40048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54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8D142-24B7-4966-8044-CC297AEAA85D}"/>
              </a:ext>
            </a:extLst>
          </p:cNvPr>
          <p:cNvSpPr txBox="1"/>
          <p:nvPr/>
        </p:nvSpPr>
        <p:spPr>
          <a:xfrm>
            <a:off x="3888869" y="269248"/>
            <a:ext cx="434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Tensor Broadcasting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8DA50-3D49-4505-BDCE-9C122E263C21}"/>
              </a:ext>
            </a:extLst>
          </p:cNvPr>
          <p:cNvSpPr txBox="1"/>
          <p:nvPr/>
        </p:nvSpPr>
        <p:spPr>
          <a:xfrm>
            <a:off x="176209" y="1224919"/>
            <a:ext cx="9739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Broadcasting</a:t>
            </a:r>
            <a:r>
              <a:rPr lang="en-US" sz="1400" dirty="0">
                <a:solidFill>
                  <a:schemeClr val="bg1"/>
                </a:solidFill>
              </a:rPr>
              <a:t> is an automatic tiling mechanism to ensure Tensor shapes match for operations to succeed.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3EAA5-CEB6-431C-8276-F7BF8E87D7F5}"/>
              </a:ext>
            </a:extLst>
          </p:cNvPr>
          <p:cNvSpPr txBox="1"/>
          <p:nvPr/>
        </p:nvSpPr>
        <p:spPr>
          <a:xfrm>
            <a:off x="176209" y="1703537"/>
            <a:ext cx="124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Addition</a:t>
            </a:r>
            <a:endParaRPr lang="en-SG" sz="20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4B371-0270-48B5-895D-35211B6E5B97}"/>
              </a:ext>
            </a:extLst>
          </p:cNvPr>
          <p:cNvSpPr txBox="1"/>
          <p:nvPr/>
        </p:nvSpPr>
        <p:spPr>
          <a:xfrm>
            <a:off x="867217" y="2523000"/>
            <a:ext cx="667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0870B-9DCB-467E-B1B1-333F3E3100FF}"/>
              </a:ext>
            </a:extLst>
          </p:cNvPr>
          <p:cNvSpPr txBox="1"/>
          <p:nvPr/>
        </p:nvSpPr>
        <p:spPr>
          <a:xfrm>
            <a:off x="991450" y="3650239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3x1</a:t>
            </a:r>
            <a:endParaRPr lang="en-SG" sz="2000" i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4F85C-3097-4993-85C6-7C5DB922CCC2}"/>
              </a:ext>
            </a:extLst>
          </p:cNvPr>
          <p:cNvSpPr txBox="1"/>
          <p:nvPr/>
        </p:nvSpPr>
        <p:spPr>
          <a:xfrm>
            <a:off x="1534387" y="2707665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C756E-356E-4507-94AE-0D68E9D8AEE1}"/>
              </a:ext>
            </a:extLst>
          </p:cNvPr>
          <p:cNvSpPr txBox="1"/>
          <p:nvPr/>
        </p:nvSpPr>
        <p:spPr>
          <a:xfrm>
            <a:off x="1999579" y="2830775"/>
            <a:ext cx="89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[[0,1]]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ECB7A-6F2E-45BA-AE38-C07CBC711A89}"/>
              </a:ext>
            </a:extLst>
          </p:cNvPr>
          <p:cNvSpPr txBox="1"/>
          <p:nvPr/>
        </p:nvSpPr>
        <p:spPr>
          <a:xfrm>
            <a:off x="2214381" y="3650239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1x2</a:t>
            </a:r>
            <a:endParaRPr lang="en-SG" sz="2000" i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4F2A2-550F-482E-810B-824658FC73FD}"/>
              </a:ext>
            </a:extLst>
          </p:cNvPr>
          <p:cNvSpPr txBox="1"/>
          <p:nvPr/>
        </p:nvSpPr>
        <p:spPr>
          <a:xfrm>
            <a:off x="402025" y="4390467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=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4FF52-71AE-4C35-BD23-42D8DE976069}"/>
              </a:ext>
            </a:extLst>
          </p:cNvPr>
          <p:cNvSpPr txBox="1"/>
          <p:nvPr/>
        </p:nvSpPr>
        <p:spPr>
          <a:xfrm>
            <a:off x="867217" y="4205800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FE43B-503C-4240-AEFD-47DDF6A14B27}"/>
              </a:ext>
            </a:extLst>
          </p:cNvPr>
          <p:cNvSpPr txBox="1"/>
          <p:nvPr/>
        </p:nvSpPr>
        <p:spPr>
          <a:xfrm>
            <a:off x="2423733" y="4205800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[[0, 1],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[0, 1],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[0, 1]</a:t>
            </a:r>
            <a:r>
              <a:rPr lang="en-US" sz="2000" dirty="0">
                <a:solidFill>
                  <a:schemeClr val="bg1"/>
                </a:solidFill>
              </a:rPr>
              <a:t>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F5394-7CC4-4D64-A54D-7543183797EF}"/>
              </a:ext>
            </a:extLst>
          </p:cNvPr>
          <p:cNvSpPr txBox="1"/>
          <p:nvPr/>
        </p:nvSpPr>
        <p:spPr>
          <a:xfrm>
            <a:off x="1888329" y="4377370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B86263-DEAC-4E01-8B85-0995524FA202}"/>
              </a:ext>
            </a:extLst>
          </p:cNvPr>
          <p:cNvSpPr txBox="1"/>
          <p:nvPr/>
        </p:nvSpPr>
        <p:spPr>
          <a:xfrm>
            <a:off x="3444846" y="4575131"/>
            <a:ext cx="1713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(Broadcast tensors)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29DEC3-ACCA-4734-A0FC-F1555F7800D5}"/>
              </a:ext>
            </a:extLst>
          </p:cNvPr>
          <p:cNvSpPr txBox="1"/>
          <p:nvPr/>
        </p:nvSpPr>
        <p:spPr>
          <a:xfrm>
            <a:off x="402025" y="5565434"/>
            <a:ext cx="4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=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43CDF-8A1B-4988-A5A6-B6968678862C}"/>
              </a:ext>
            </a:extLst>
          </p:cNvPr>
          <p:cNvSpPr txBox="1"/>
          <p:nvPr/>
        </p:nvSpPr>
        <p:spPr>
          <a:xfrm>
            <a:off x="867217" y="5380767"/>
            <a:ext cx="95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[[3, 4],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[2, 3],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[1, 2]]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558ADC-0925-4F57-BDD4-7020D8B3A224}"/>
              </a:ext>
            </a:extLst>
          </p:cNvPr>
          <p:cNvSpPr txBox="1"/>
          <p:nvPr/>
        </p:nvSpPr>
        <p:spPr>
          <a:xfrm>
            <a:off x="5435781" y="6396430"/>
            <a:ext cx="8287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bg1"/>
                </a:solidFill>
                <a:hlinkClick r:id="rId2"/>
              </a:rPr>
              <a:t>https://pytorch.org/docs/stable/notes/broadcasting.html</a:t>
            </a:r>
            <a:r>
              <a:rPr lang="en-SG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979076-F06D-4756-99A2-E51D336889DE}"/>
              </a:ext>
            </a:extLst>
          </p:cNvPr>
          <p:cNvCxnSpPr/>
          <p:nvPr/>
        </p:nvCxnSpPr>
        <p:spPr>
          <a:xfrm>
            <a:off x="6059495" y="2103647"/>
            <a:ext cx="0" cy="40048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98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2546</Words>
  <Application>Microsoft Office PowerPoint</Application>
  <PresentationFormat>Widescreen</PresentationFormat>
  <Paragraphs>544</Paragraphs>
  <Slides>44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Cambria Math</vt:lpstr>
      <vt:lpstr>Century Gothic</vt:lpstr>
      <vt:lpstr>Office Theme</vt:lpstr>
      <vt:lpstr>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Aashish Ghosh</dc:creator>
  <cp:lastModifiedBy>Aashish Ghosh</cp:lastModifiedBy>
  <cp:revision>58</cp:revision>
  <dcterms:created xsi:type="dcterms:W3CDTF">2021-05-08T14:06:05Z</dcterms:created>
  <dcterms:modified xsi:type="dcterms:W3CDTF">2021-05-23T07:52:52Z</dcterms:modified>
</cp:coreProperties>
</file>