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Lst>
  <p:notesMasterIdLst>
    <p:notesMasterId r:id="rId31"/>
  </p:notesMasterIdLst>
  <p:handoutMasterIdLst>
    <p:handoutMasterId r:id="rId32"/>
  </p:handoutMasterIdLst>
  <p:sldIdLst>
    <p:sldId id="1523" r:id="rId2"/>
    <p:sldId id="1543" r:id="rId3"/>
    <p:sldId id="1525" r:id="rId4"/>
    <p:sldId id="1532" r:id="rId5"/>
    <p:sldId id="1534" r:id="rId6"/>
    <p:sldId id="1533" r:id="rId7"/>
    <p:sldId id="1535" r:id="rId8"/>
    <p:sldId id="1536" r:id="rId9"/>
    <p:sldId id="1537" r:id="rId10"/>
    <p:sldId id="1538" r:id="rId11"/>
    <p:sldId id="1530" r:id="rId12"/>
    <p:sldId id="1542" r:id="rId13"/>
    <p:sldId id="1552" r:id="rId14"/>
    <p:sldId id="1553" r:id="rId15"/>
    <p:sldId id="1544" r:id="rId16"/>
    <p:sldId id="1554" r:id="rId17"/>
    <p:sldId id="1545" r:id="rId18"/>
    <p:sldId id="1550" r:id="rId19"/>
    <p:sldId id="1549" r:id="rId20"/>
    <p:sldId id="1551" r:id="rId21"/>
    <p:sldId id="1555" r:id="rId22"/>
    <p:sldId id="1557" r:id="rId23"/>
    <p:sldId id="1548" r:id="rId24"/>
    <p:sldId id="1547" r:id="rId25"/>
    <p:sldId id="1556" r:id="rId26"/>
    <p:sldId id="1539" r:id="rId27"/>
    <p:sldId id="1528" r:id="rId28"/>
    <p:sldId id="1527" r:id="rId29"/>
    <p:sldId id="1531" r:id="rId30"/>
  </p:sldIdLst>
  <p:sldSz cx="9144000" cy="5143500" type="screen16x9"/>
  <p:notesSz cx="6794500" cy="9931400"/>
  <p:custDataLst>
    <p:tags r:id="rId33"/>
  </p:custDataLst>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626" userDrawn="1">
          <p15:clr>
            <a:srgbClr val="A4A3A4"/>
          </p15:clr>
        </p15:guide>
        <p15:guide id="5" orient="horz" pos="3003" userDrawn="1">
          <p15:clr>
            <a:srgbClr val="A4A3A4"/>
          </p15:clr>
        </p15:guide>
        <p15:guide id="6" orient="horz" pos="1711" userDrawn="1">
          <p15:clr>
            <a:srgbClr val="A4A3A4"/>
          </p15:clr>
        </p15:guide>
        <p15:guide id="7" pos="5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j Magdalena" initials="KM" lastIdx="1" clrIdx="0">
    <p:extLst>
      <p:ext uri="{19B8F6BF-5375-455C-9EA6-DF929625EA0E}">
        <p15:presenceInfo xmlns:p15="http://schemas.microsoft.com/office/powerpoint/2012/main" userId="S-1-5-21-3306712699-214071926-2499862130-27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2A2A2"/>
    <a:srgbClr val="F89406"/>
    <a:srgbClr val="004D9F"/>
    <a:srgbClr val="DD4040"/>
    <a:srgbClr val="0EC8C7"/>
    <a:srgbClr val="14AEAA"/>
    <a:srgbClr val="F0690E"/>
    <a:srgbClr val="DCF60A"/>
    <a:srgbClr val="0EC8C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3" autoAdjust="0"/>
    <p:restoredTop sz="89457" autoAdjust="0"/>
  </p:normalViewPr>
  <p:slideViewPr>
    <p:cSldViewPr snapToGrid="0" showGuides="1">
      <p:cViewPr varScale="1">
        <p:scale>
          <a:sx n="138" d="100"/>
          <a:sy n="138" d="100"/>
        </p:scale>
        <p:origin x="102" y="162"/>
      </p:cViewPr>
      <p:guideLst>
        <p:guide pos="4626"/>
        <p:guide orient="horz" pos="3003"/>
        <p:guide orient="horz" pos="1711"/>
        <p:guide pos="589"/>
      </p:guideLst>
    </p:cSldViewPr>
  </p:slideViewPr>
  <p:outlineViewPr>
    <p:cViewPr>
      <p:scale>
        <a:sx n="33" d="100"/>
        <a:sy n="33" d="100"/>
      </p:scale>
      <p:origin x="0" y="-632"/>
    </p:cViewPr>
  </p:outlin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137" d="100"/>
          <a:sy n="137" d="100"/>
        </p:scale>
        <p:origin x="5344" y="216"/>
      </p:cViewPr>
      <p:guideLst/>
    </p:cSldViewPr>
  </p:notesViewPr>
  <p:gridSpacing cx="64801" cy="648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2944813" cy="498475"/>
          </a:xfrm>
          <a:prstGeom prst="rect">
            <a:avLst/>
          </a:prstGeom>
        </p:spPr>
        <p:txBody>
          <a:bodyPr vert="horz" lIns="91423" tIns="45710" rIns="91423" bIns="45710" rtlCol="0"/>
          <a:lstStyle>
            <a:lvl1pPr algn="l">
              <a:defRPr sz="1200"/>
            </a:lvl1pPr>
          </a:lstStyle>
          <a:p>
            <a:endParaRPr lang="de-CH"/>
          </a:p>
        </p:txBody>
      </p:sp>
      <p:sp>
        <p:nvSpPr>
          <p:cNvPr id="3" name="Datumsplatzhalter 2"/>
          <p:cNvSpPr>
            <a:spLocks noGrp="1"/>
          </p:cNvSpPr>
          <p:nvPr>
            <p:ph type="dt" sz="quarter" idx="1"/>
          </p:nvPr>
        </p:nvSpPr>
        <p:spPr>
          <a:xfrm>
            <a:off x="3848103" y="0"/>
            <a:ext cx="2944813" cy="498475"/>
          </a:xfrm>
          <a:prstGeom prst="rect">
            <a:avLst/>
          </a:prstGeom>
        </p:spPr>
        <p:txBody>
          <a:bodyPr vert="horz" lIns="91423" tIns="45710" rIns="91423" bIns="45710" rtlCol="0"/>
          <a:lstStyle>
            <a:lvl1pPr algn="r">
              <a:defRPr sz="1200"/>
            </a:lvl1pPr>
          </a:lstStyle>
          <a:p>
            <a:fld id="{9AB05C02-9D58-4CAF-9356-BF87F3CBBB46}" type="datetimeFigureOut">
              <a:rPr lang="de-CH" smtClean="0"/>
              <a:t>07.01.2020</a:t>
            </a:fld>
            <a:endParaRPr lang="de-CH"/>
          </a:p>
        </p:txBody>
      </p:sp>
      <p:sp>
        <p:nvSpPr>
          <p:cNvPr id="4" name="Fußzeilenplatzhalter 3"/>
          <p:cNvSpPr>
            <a:spLocks noGrp="1"/>
          </p:cNvSpPr>
          <p:nvPr>
            <p:ph type="ftr" sz="quarter" idx="2"/>
          </p:nvPr>
        </p:nvSpPr>
        <p:spPr>
          <a:xfrm>
            <a:off x="3" y="9432928"/>
            <a:ext cx="2944813" cy="498475"/>
          </a:xfrm>
          <a:prstGeom prst="rect">
            <a:avLst/>
          </a:prstGeom>
        </p:spPr>
        <p:txBody>
          <a:bodyPr vert="horz" lIns="91423" tIns="45710" rIns="91423" bIns="45710" rtlCol="0" anchor="b"/>
          <a:lstStyle>
            <a:lvl1pPr algn="l">
              <a:defRPr sz="1200"/>
            </a:lvl1pPr>
          </a:lstStyle>
          <a:p>
            <a:endParaRPr lang="de-CH"/>
          </a:p>
        </p:txBody>
      </p:sp>
      <p:sp>
        <p:nvSpPr>
          <p:cNvPr id="5" name="Foliennummernplatzhalter 4"/>
          <p:cNvSpPr>
            <a:spLocks noGrp="1"/>
          </p:cNvSpPr>
          <p:nvPr>
            <p:ph type="sldNum" sz="quarter" idx="3"/>
          </p:nvPr>
        </p:nvSpPr>
        <p:spPr>
          <a:xfrm>
            <a:off x="3848103" y="9432928"/>
            <a:ext cx="2944813" cy="498475"/>
          </a:xfrm>
          <a:prstGeom prst="rect">
            <a:avLst/>
          </a:prstGeom>
        </p:spPr>
        <p:txBody>
          <a:bodyPr vert="horz" lIns="91423" tIns="45710" rIns="91423" bIns="45710" rtlCol="0" anchor="b"/>
          <a:lstStyle>
            <a:lvl1pPr algn="r">
              <a:defRPr sz="1200"/>
            </a:lvl1pPr>
          </a:lstStyle>
          <a:p>
            <a:fld id="{EC0D8848-FACA-43D8-B5CF-613381CBE89E}" type="slidenum">
              <a:rPr lang="de-CH" smtClean="0"/>
              <a:t>‹Nr.›</a:t>
            </a:fld>
            <a:endParaRPr lang="de-CH"/>
          </a:p>
        </p:txBody>
      </p:sp>
    </p:spTree>
    <p:extLst>
      <p:ext uri="{BB962C8B-B14F-4D97-AF65-F5344CB8AC3E}">
        <p14:creationId xmlns:p14="http://schemas.microsoft.com/office/powerpoint/2010/main" val="1058061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4"/>
            <a:ext cx="2944283" cy="498295"/>
          </a:xfrm>
          <a:prstGeom prst="rect">
            <a:avLst/>
          </a:prstGeom>
        </p:spPr>
        <p:txBody>
          <a:bodyPr vert="horz" lIns="91414" tIns="45706" rIns="91414" bIns="45706" rtlCol="0"/>
          <a:lstStyle>
            <a:lvl1pPr algn="l">
              <a:defRPr sz="1200"/>
            </a:lvl1pPr>
          </a:lstStyle>
          <a:p>
            <a:endParaRPr lang="de-CH"/>
          </a:p>
        </p:txBody>
      </p:sp>
      <p:sp>
        <p:nvSpPr>
          <p:cNvPr id="3" name="Datumsplatzhalter 2"/>
          <p:cNvSpPr>
            <a:spLocks noGrp="1"/>
          </p:cNvSpPr>
          <p:nvPr>
            <p:ph type="dt" idx="1"/>
          </p:nvPr>
        </p:nvSpPr>
        <p:spPr>
          <a:xfrm>
            <a:off x="3848648" y="4"/>
            <a:ext cx="2944283" cy="498295"/>
          </a:xfrm>
          <a:prstGeom prst="rect">
            <a:avLst/>
          </a:prstGeom>
        </p:spPr>
        <p:txBody>
          <a:bodyPr vert="horz" lIns="91414" tIns="45706" rIns="91414" bIns="45706" rtlCol="0"/>
          <a:lstStyle>
            <a:lvl1pPr algn="r">
              <a:defRPr sz="1200"/>
            </a:lvl1pPr>
          </a:lstStyle>
          <a:p>
            <a:fld id="{AD745B4B-AED6-4A6C-9B7F-AD0B265DCC27}" type="datetimeFigureOut">
              <a:rPr lang="de-CH" smtClean="0"/>
              <a:t>07.01.2020</a:t>
            </a:fld>
            <a:endParaRPr lang="de-CH"/>
          </a:p>
        </p:txBody>
      </p:sp>
      <p:sp>
        <p:nvSpPr>
          <p:cNvPr id="4" name="Folienbildplatzhalt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14" tIns="45706" rIns="91414" bIns="45706" rtlCol="0" anchor="ctr"/>
          <a:lstStyle/>
          <a:p>
            <a:endParaRPr lang="de-CH"/>
          </a:p>
        </p:txBody>
      </p:sp>
      <p:sp>
        <p:nvSpPr>
          <p:cNvPr id="5" name="Notizenplatzhalter 4"/>
          <p:cNvSpPr>
            <a:spLocks noGrp="1"/>
          </p:cNvSpPr>
          <p:nvPr>
            <p:ph type="body" sz="quarter" idx="3"/>
          </p:nvPr>
        </p:nvSpPr>
        <p:spPr>
          <a:xfrm>
            <a:off x="679450" y="4779490"/>
            <a:ext cx="5435600" cy="3910490"/>
          </a:xfrm>
          <a:prstGeom prst="rect">
            <a:avLst/>
          </a:prstGeom>
        </p:spPr>
        <p:txBody>
          <a:bodyPr vert="horz" lIns="91414" tIns="45706" rIns="91414" bIns="45706"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3" y="9433111"/>
            <a:ext cx="2944283" cy="498293"/>
          </a:xfrm>
          <a:prstGeom prst="rect">
            <a:avLst/>
          </a:prstGeom>
        </p:spPr>
        <p:txBody>
          <a:bodyPr vert="horz" lIns="91414" tIns="45706" rIns="91414" bIns="45706" rtlCol="0" anchor="b"/>
          <a:lstStyle>
            <a:lvl1pPr algn="l">
              <a:defRPr sz="1200"/>
            </a:lvl1pPr>
          </a:lstStyle>
          <a:p>
            <a:endParaRPr lang="de-CH"/>
          </a:p>
        </p:txBody>
      </p:sp>
      <p:sp>
        <p:nvSpPr>
          <p:cNvPr id="7" name="Foliennummernplatzhalter 6"/>
          <p:cNvSpPr>
            <a:spLocks noGrp="1"/>
          </p:cNvSpPr>
          <p:nvPr>
            <p:ph type="sldNum" sz="quarter" idx="5"/>
          </p:nvPr>
        </p:nvSpPr>
        <p:spPr>
          <a:xfrm>
            <a:off x="3848648" y="9433111"/>
            <a:ext cx="2944283" cy="498293"/>
          </a:xfrm>
          <a:prstGeom prst="rect">
            <a:avLst/>
          </a:prstGeom>
        </p:spPr>
        <p:txBody>
          <a:bodyPr vert="horz" lIns="91414" tIns="45706" rIns="91414" bIns="45706" rtlCol="0" anchor="b"/>
          <a:lstStyle>
            <a:lvl1pPr algn="r">
              <a:defRPr sz="1200"/>
            </a:lvl1pPr>
          </a:lstStyle>
          <a:p>
            <a:fld id="{BE65CCB5-C8E4-4ED3-A5C3-0FE3DE15867E}" type="slidenum">
              <a:rPr lang="de-CH" smtClean="0"/>
              <a:t>‹Nr.›</a:t>
            </a:fld>
            <a:endParaRPr lang="de-CH"/>
          </a:p>
        </p:txBody>
      </p:sp>
    </p:spTree>
    <p:extLst>
      <p:ext uri="{BB962C8B-B14F-4D97-AF65-F5344CB8AC3E}">
        <p14:creationId xmlns:p14="http://schemas.microsoft.com/office/powerpoint/2010/main" val="2367060022"/>
      </p:ext>
    </p:extLst>
  </p:cSld>
  <p:clrMap bg1="lt1" tx1="dk1" bg2="lt2" tx2="dk2" accent1="accent1" accent2="accent2" accent3="accent3" accent4="accent4" accent5="accent5" accent6="accent6" hlink="hlink" folHlink="folHlink"/>
  <p:hf hdr="0" ftr="0" dt="0"/>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eblog.west-wind.com/posts/2018/jul/31/web-assembly-and-blazor-reassembling-the-web#byte-code-representation----native-executio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E65CCB5-C8E4-4ED3-A5C3-0FE3DE15867E}" type="slidenum">
              <a:rPr lang="de-CH" smtClean="0"/>
              <a:t>1</a:t>
            </a:fld>
            <a:endParaRPr lang="de-CH"/>
          </a:p>
        </p:txBody>
      </p:sp>
    </p:spTree>
    <p:extLst>
      <p:ext uri="{BB962C8B-B14F-4D97-AF65-F5344CB8AC3E}">
        <p14:creationId xmlns:p14="http://schemas.microsoft.com/office/powerpoint/2010/main" val="2898964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11</a:t>
            </a:fld>
            <a:endParaRPr lang="de-CH"/>
          </a:p>
        </p:txBody>
      </p:sp>
    </p:spTree>
    <p:extLst>
      <p:ext uri="{BB962C8B-B14F-4D97-AF65-F5344CB8AC3E}">
        <p14:creationId xmlns:p14="http://schemas.microsoft.com/office/powerpoint/2010/main" val="327581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page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&lt;h1&gt;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hnd.Todos.Where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=&gt; !</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).Count())&lt;/h1&gt;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foreach</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var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in </a:t>
            </a:r>
            <a:r>
              <a:rPr lang="de-CH" sz="1200" b="0" kern="1200" dirty="0" err="1">
                <a:solidFill>
                  <a:schemeClr val="tx1"/>
                </a:solidFill>
                <a:effectLst/>
                <a:latin typeface="+mn-lt"/>
                <a:ea typeface="+mn-ea"/>
                <a:cs typeface="+mn-cs"/>
              </a:rPr>
              <a:t>hnd.Todos</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type="</a:t>
            </a:r>
            <a:r>
              <a:rPr lang="de-CH" sz="1200" b="0" kern="1200" dirty="0" err="1">
                <a:solidFill>
                  <a:schemeClr val="tx1"/>
                </a:solidFill>
                <a:effectLst/>
                <a:latin typeface="+mn-lt"/>
                <a:ea typeface="+mn-ea"/>
                <a:cs typeface="+mn-cs"/>
              </a:rPr>
              <a:t>checkbox</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todo.Title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todo.Info</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placeholder</a:t>
            </a:r>
            <a:r>
              <a:rPr lang="de-CH" sz="1200" b="0" kern="1200" dirty="0">
                <a:solidFill>
                  <a:schemeClr val="tx1"/>
                </a:solidFill>
                <a:effectLst/>
                <a:latin typeface="+mn-lt"/>
                <a:ea typeface="+mn-ea"/>
                <a:cs typeface="+mn-cs"/>
              </a:rPr>
              <a:t>="Something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onclick</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"&gt;Add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DELETE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@code {</a:t>
            </a:r>
          </a:p>
          <a:p>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title </a:t>
            </a:r>
            <a:r>
              <a:rPr lang="de-CH" sz="1200" b="0" kern="1200" dirty="0" err="1">
                <a:solidFill>
                  <a:schemeClr val="tx1"/>
                </a:solidFill>
                <a:effectLst/>
                <a:latin typeface="+mn-lt"/>
                <a:ea typeface="+mn-ea"/>
                <a:cs typeface="+mn-cs"/>
              </a:rPr>
              <a:t>of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endParaRPr lang="de-CH" sz="1200" b="0" kern="1200" dirty="0">
              <a:solidFill>
                <a:schemeClr val="tx1"/>
              </a:solidFill>
              <a:effectLst/>
              <a:latin typeface="+mn-lt"/>
              <a:ea typeface="+mn-ea"/>
              <a:cs typeface="+mn-cs"/>
            </a:endParaRP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a:t>
            </a:r>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entries</a:t>
            </a:r>
            <a:endParaRPr lang="de-CH" sz="1200" b="0" kern="1200" dirty="0">
              <a:solidFill>
                <a:schemeClr val="tx1"/>
              </a:solidFill>
              <a:effectLst/>
              <a:latin typeface="+mn-lt"/>
              <a:ea typeface="+mn-ea"/>
              <a:cs typeface="+mn-cs"/>
            </a:endParaRP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string.IsNullOrWhiteSpace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hnd.AddTodo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_title;</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Title {</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_title; }</a:t>
            </a:r>
          </a:p>
          <a:p>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_title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IsDone</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set</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info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Info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 </a:t>
            </a:r>
            <a:r>
              <a:rPr lang="de-CH" sz="1200" b="0" kern="1200" dirty="0" err="1">
                <a:solidFill>
                  <a:schemeClr val="tx1"/>
                </a:solidFill>
                <a:effectLst/>
                <a:latin typeface="+mn-lt"/>
                <a:ea typeface="+mn-ea"/>
                <a:cs typeface="+mn-cs"/>
              </a:rPr>
              <a:t>Guid.ToString</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Guid.NewGuid</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List&lt;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todos.Add</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 { Title =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this</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GuidToDelete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GuidToDelete.ToString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GuidToUpdate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GuidToUpdate.ToString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20</a:t>
            </a:fld>
            <a:endParaRPr lang="de-CH"/>
          </a:p>
        </p:txBody>
      </p:sp>
    </p:spTree>
    <p:extLst>
      <p:ext uri="{BB962C8B-B14F-4D97-AF65-F5344CB8AC3E}">
        <p14:creationId xmlns:p14="http://schemas.microsoft.com/office/powerpoint/2010/main" val="3814299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https://weblog.west-wind.com/posts/2018/jul/31/web-assembly-and-blazor-reassembling-the-web#byte-code-representation----native-execution</a:t>
            </a:r>
            <a:endParaRPr lang="de-CH" dirty="0"/>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26</a:t>
            </a:fld>
            <a:endParaRPr lang="de-CH"/>
          </a:p>
        </p:txBody>
      </p:sp>
    </p:spTree>
    <p:extLst>
      <p:ext uri="{BB962C8B-B14F-4D97-AF65-F5344CB8AC3E}">
        <p14:creationId xmlns:p14="http://schemas.microsoft.com/office/powerpoint/2010/main" val="355124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27</a:t>
            </a:fld>
            <a:endParaRPr lang="de-CH"/>
          </a:p>
        </p:txBody>
      </p:sp>
    </p:spTree>
    <p:extLst>
      <p:ext uri="{BB962C8B-B14F-4D97-AF65-F5344CB8AC3E}">
        <p14:creationId xmlns:p14="http://schemas.microsoft.com/office/powerpoint/2010/main" val="204368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28</a:t>
            </a:fld>
            <a:endParaRPr lang="de-CH"/>
          </a:p>
        </p:txBody>
      </p:sp>
    </p:spTree>
    <p:extLst>
      <p:ext uri="{BB962C8B-B14F-4D97-AF65-F5344CB8AC3E}">
        <p14:creationId xmlns:p14="http://schemas.microsoft.com/office/powerpoint/2010/main" val="66453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29</a:t>
            </a:fld>
            <a:endParaRPr lang="de-CH"/>
          </a:p>
        </p:txBody>
      </p:sp>
    </p:spTree>
    <p:extLst>
      <p:ext uri="{BB962C8B-B14F-4D97-AF65-F5344CB8AC3E}">
        <p14:creationId xmlns:p14="http://schemas.microsoft.com/office/powerpoint/2010/main" val="173448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a:t>
            </a:fld>
            <a:endParaRPr lang="de-CH"/>
          </a:p>
        </p:txBody>
      </p:sp>
    </p:spTree>
    <p:extLst>
      <p:ext uri="{BB962C8B-B14F-4D97-AF65-F5344CB8AC3E}">
        <p14:creationId xmlns:p14="http://schemas.microsoft.com/office/powerpoint/2010/main" val="217096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4</a:t>
            </a:fld>
            <a:endParaRPr lang="de-CH"/>
          </a:p>
        </p:txBody>
      </p:sp>
    </p:spTree>
    <p:extLst>
      <p:ext uri="{BB962C8B-B14F-4D97-AF65-F5344CB8AC3E}">
        <p14:creationId xmlns:p14="http://schemas.microsoft.com/office/powerpoint/2010/main" val="86719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5</a:t>
            </a:fld>
            <a:endParaRPr lang="de-CH"/>
          </a:p>
        </p:txBody>
      </p:sp>
    </p:spTree>
    <p:extLst>
      <p:ext uri="{BB962C8B-B14F-4D97-AF65-F5344CB8AC3E}">
        <p14:creationId xmlns:p14="http://schemas.microsoft.com/office/powerpoint/2010/main" val="345130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6</a:t>
            </a:fld>
            <a:endParaRPr lang="de-CH"/>
          </a:p>
        </p:txBody>
      </p:sp>
    </p:spTree>
    <p:extLst>
      <p:ext uri="{BB962C8B-B14F-4D97-AF65-F5344CB8AC3E}">
        <p14:creationId xmlns:p14="http://schemas.microsoft.com/office/powerpoint/2010/main" val="164309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7</a:t>
            </a:fld>
            <a:endParaRPr lang="de-CH"/>
          </a:p>
        </p:txBody>
      </p:sp>
    </p:spTree>
    <p:extLst>
      <p:ext uri="{BB962C8B-B14F-4D97-AF65-F5344CB8AC3E}">
        <p14:creationId xmlns:p14="http://schemas.microsoft.com/office/powerpoint/2010/main" val="175250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8</a:t>
            </a:fld>
            <a:endParaRPr lang="de-CH"/>
          </a:p>
        </p:txBody>
      </p:sp>
    </p:spTree>
    <p:extLst>
      <p:ext uri="{BB962C8B-B14F-4D97-AF65-F5344CB8AC3E}">
        <p14:creationId xmlns:p14="http://schemas.microsoft.com/office/powerpoint/2010/main" val="75362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9</a:t>
            </a:fld>
            <a:endParaRPr lang="de-CH"/>
          </a:p>
        </p:txBody>
      </p:sp>
    </p:spTree>
    <p:extLst>
      <p:ext uri="{BB962C8B-B14F-4D97-AF65-F5344CB8AC3E}">
        <p14:creationId xmlns:p14="http://schemas.microsoft.com/office/powerpoint/2010/main" val="32043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10</a:t>
            </a:fld>
            <a:endParaRPr lang="de-CH"/>
          </a:p>
        </p:txBody>
      </p:sp>
    </p:spTree>
    <p:extLst>
      <p:ext uri="{BB962C8B-B14F-4D97-AF65-F5344CB8AC3E}">
        <p14:creationId xmlns:p14="http://schemas.microsoft.com/office/powerpoint/2010/main" val="1309893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2" name="Rechteck 11"/>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4" name="Rechteck 13"/>
          <p:cNvSpPr/>
          <p:nvPr userDrawn="1"/>
        </p:nvSpPr>
        <p:spPr>
          <a:xfrm>
            <a:off x="4"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60000" y="1408032"/>
            <a:ext cx="6300000" cy="2009168"/>
          </a:xfrm>
        </p:spPr>
        <p:txBody>
          <a:bodyPr lIns="0" tIns="0" rIns="0" bIns="0" anchor="t">
            <a:noAutofit/>
          </a:bodyPr>
          <a:lstStyle>
            <a:lvl1pPr algn="l">
              <a:defRPr sz="3000" baseline="0">
                <a:solidFill>
                  <a:schemeClr val="bg1"/>
                </a:solidFill>
              </a:defRPr>
            </a:lvl1pPr>
          </a:lstStyle>
          <a:p>
            <a:r>
              <a:rPr lang="de-DE" dirty="0"/>
              <a:t>Titelmasterformat durch </a:t>
            </a:r>
            <a:br>
              <a:rPr lang="de-DE" dirty="0"/>
            </a:br>
            <a:r>
              <a:rPr lang="de-DE" dirty="0"/>
              <a:t>Klicken bearbeiten. Hier stehen maximal 5 Zeilen.</a:t>
            </a:r>
            <a:br>
              <a:rPr lang="de-DE" dirty="0"/>
            </a:br>
            <a:endParaRPr lang="de-CH" dirty="0"/>
          </a:p>
        </p:txBody>
      </p:sp>
      <p:sp>
        <p:nvSpPr>
          <p:cNvPr id="3" name="Untertitel 2"/>
          <p:cNvSpPr>
            <a:spLocks noGrp="1"/>
          </p:cNvSpPr>
          <p:nvPr>
            <p:ph type="subTitle" idx="1" hasCustomPrompt="1"/>
          </p:nvPr>
        </p:nvSpPr>
        <p:spPr>
          <a:xfrm>
            <a:off x="360000" y="3506525"/>
            <a:ext cx="4140000" cy="1072563"/>
          </a:xfrm>
        </p:spPr>
        <p:txBody>
          <a:bodyPr lIns="0" tIns="0" rIns="0" bIns="0" anchor="b">
            <a:normAutofit/>
          </a:bodyPr>
          <a:lstStyle>
            <a:lvl1pPr marL="0" marR="0" indent="0" algn="l" defTabSz="914378" rtl="0" eaLnBrk="1" fontAlgn="auto" latinLnBrk="0" hangingPunct="1">
              <a:lnSpc>
                <a:spcPct val="100000"/>
              </a:lnSpc>
              <a:spcBef>
                <a:spcPts val="0"/>
              </a:spcBef>
              <a:spcAft>
                <a:spcPts val="300"/>
              </a:spcAft>
              <a:buClrTx/>
              <a:buSzPct val="90000"/>
              <a:buFont typeface="Arial" panose="020B0604020202020204" pitchFamily="34" charset="0"/>
              <a:buNone/>
              <a:tabLst/>
              <a:defRPr sz="1000">
                <a:solidFill>
                  <a:schemeClr val="bg1"/>
                </a:solidFill>
                <a:latin typeface="+mn-lt"/>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de-DE" dirty="0"/>
              <a:t>Max Mustermann / Musterrolle</a:t>
            </a:r>
            <a:endParaRPr lang="de-CH" dirty="0"/>
          </a:p>
          <a:p>
            <a:r>
              <a:rPr lang="de-DE" dirty="0"/>
              <a:t>Max Mustermann / Musterrolle</a:t>
            </a:r>
            <a:endParaRPr lang="de-CH" dirty="0"/>
          </a:p>
          <a:p>
            <a:r>
              <a:rPr lang="de-DE" dirty="0"/>
              <a:t>Max Mustermann / Musterrolle</a:t>
            </a:r>
          </a:p>
        </p:txBody>
      </p:sp>
      <p:pic>
        <p:nvPicPr>
          <p:cNvPr id="9"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0" hasCustomPrompt="1"/>
          </p:nvPr>
        </p:nvSpPr>
        <p:spPr>
          <a:xfrm>
            <a:off x="358775" y="4695969"/>
            <a:ext cx="4141225" cy="180000"/>
          </a:xfrm>
        </p:spPr>
        <p:txBody>
          <a:bodyPr>
            <a:noAutofit/>
          </a:bodyPr>
          <a:lstStyle>
            <a:lvl1pPr marL="0" indent="0">
              <a:buNone/>
              <a:defRPr sz="1000" baseline="0">
                <a:solidFill>
                  <a:schemeClr val="bg1"/>
                </a:solidFill>
              </a:defRPr>
            </a:lvl1pPr>
            <a:lvl2pPr marL="359991" indent="0">
              <a:buNone/>
              <a:defRPr sz="1000"/>
            </a:lvl2pPr>
            <a:lvl3pPr marL="719982" indent="0">
              <a:buNone/>
              <a:defRPr sz="1000"/>
            </a:lvl3pPr>
            <a:lvl4pPr marL="1079973" indent="0">
              <a:buNone/>
              <a:defRPr sz="1000"/>
            </a:lvl4pPr>
            <a:lvl5pPr marL="1439964" indent="0">
              <a:buNone/>
              <a:defRPr sz="1000"/>
            </a:lvl5pPr>
          </a:lstStyle>
          <a:p>
            <a:r>
              <a:rPr lang="de-CH" sz="1000" dirty="0">
                <a:solidFill>
                  <a:schemeClr val="bg1"/>
                </a:solidFill>
              </a:rPr>
              <a:t>Ort, Monat Jahr</a:t>
            </a:r>
          </a:p>
        </p:txBody>
      </p:sp>
      <p:sp>
        <p:nvSpPr>
          <p:cNvPr id="15" name="Textplatzhalter 14"/>
          <p:cNvSpPr>
            <a:spLocks noGrp="1"/>
          </p:cNvSpPr>
          <p:nvPr>
            <p:ph type="body" sz="quarter" idx="11" hasCustomPrompt="1"/>
          </p:nvPr>
        </p:nvSpPr>
        <p:spPr>
          <a:xfrm>
            <a:off x="358775" y="886488"/>
            <a:ext cx="6311900" cy="511175"/>
          </a:xfrm>
        </p:spPr>
        <p:txBody>
          <a:bodyPr anchor="b">
            <a:noAutofit/>
          </a:bodyPr>
          <a:lstStyle>
            <a:lvl1pPr marL="0" indent="0">
              <a:spcBef>
                <a:spcPts val="0"/>
              </a:spcBef>
              <a:spcAft>
                <a:spcPts val="0"/>
              </a:spcAft>
              <a:buFontTx/>
              <a:buNone/>
              <a:defRPr sz="20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Kundenname</a:t>
            </a:r>
            <a:endParaRPr lang="de-CH"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Vs Übersicht max. 4">
    <p:spTree>
      <p:nvGrpSpPr>
        <p:cNvPr id="1" name=""/>
        <p:cNvGrpSpPr/>
        <p:nvPr/>
      </p:nvGrpSpPr>
      <p:grpSpPr>
        <a:xfrm>
          <a:off x="0" y="0"/>
          <a:ext cx="0" cy="0"/>
          <a:chOff x="0" y="0"/>
          <a:chExt cx="0" cy="0"/>
        </a:xfrm>
      </p:grpSpPr>
      <p:sp>
        <p:nvSpPr>
          <p:cNvPr id="40" name="Bildplatzhalter 2"/>
          <p:cNvSpPr>
            <a:spLocks noGrp="1"/>
          </p:cNvSpPr>
          <p:nvPr>
            <p:ph type="pic" sz="quarter" idx="39"/>
          </p:nvPr>
        </p:nvSpPr>
        <p:spPr>
          <a:xfrm>
            <a:off x="4787999" y="1359364"/>
            <a:ext cx="1800000" cy="2250000"/>
          </a:xfrm>
        </p:spPr>
        <p:txBody>
          <a:bodyPr/>
          <a:lstStyle/>
          <a:p>
            <a:endParaRPr lang="de-CH"/>
          </a:p>
        </p:txBody>
      </p:sp>
      <p:sp>
        <p:nvSpPr>
          <p:cNvPr id="42" name="Bildplatzhalter 2"/>
          <p:cNvSpPr>
            <a:spLocks noGrp="1"/>
          </p:cNvSpPr>
          <p:nvPr>
            <p:ph type="pic" sz="quarter" idx="41"/>
          </p:nvPr>
        </p:nvSpPr>
        <p:spPr>
          <a:xfrm>
            <a:off x="6985225" y="1359364"/>
            <a:ext cx="1800000" cy="2250000"/>
          </a:xfrm>
        </p:spPr>
        <p:txBody>
          <a:bodyPr/>
          <a:lstStyle/>
          <a:p>
            <a:endParaRPr lang="de-CH"/>
          </a:p>
        </p:txBody>
      </p:sp>
      <p:sp>
        <p:nvSpPr>
          <p:cNvPr id="43" name="Textplatzhalter 10"/>
          <p:cNvSpPr>
            <a:spLocks noGrp="1"/>
          </p:cNvSpPr>
          <p:nvPr>
            <p:ph type="body" sz="quarter" idx="42" hasCustomPrompt="1"/>
          </p:nvPr>
        </p:nvSpPr>
        <p:spPr>
          <a:xfrm>
            <a:off x="698522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8" name="Bildplatzhalter 2"/>
          <p:cNvSpPr>
            <a:spLocks noGrp="1"/>
          </p:cNvSpPr>
          <p:nvPr>
            <p:ph type="pic" sz="quarter" idx="37"/>
          </p:nvPr>
        </p:nvSpPr>
        <p:spPr>
          <a:xfrm>
            <a:off x="358775" y="1359364"/>
            <a:ext cx="1800000" cy="2250000"/>
          </a:xfrm>
        </p:spPr>
        <p:txBody>
          <a:bodyPr/>
          <a:lstStyle/>
          <a:p>
            <a:endParaRPr lang="de-CH"/>
          </a:p>
        </p:txBody>
      </p:sp>
      <p:sp>
        <p:nvSpPr>
          <p:cNvPr id="3" name="Bildplatzhalter 2"/>
          <p:cNvSpPr>
            <a:spLocks noGrp="1"/>
          </p:cNvSpPr>
          <p:nvPr>
            <p:ph type="pic" sz="quarter" idx="36"/>
          </p:nvPr>
        </p:nvSpPr>
        <p:spPr>
          <a:xfrm>
            <a:off x="2555875" y="1359364"/>
            <a:ext cx="1800000" cy="2250000"/>
          </a:xfrm>
        </p:spPr>
        <p:txBody>
          <a:bodyPr/>
          <a:lstStyle/>
          <a:p>
            <a:endParaRPr lang="de-CH"/>
          </a:p>
        </p:txBody>
      </p:sp>
      <p:sp>
        <p:nvSpPr>
          <p:cNvPr id="5" name="Datumsplatzhalter 4"/>
          <p:cNvSpPr>
            <a:spLocks noGrp="1"/>
          </p:cNvSpPr>
          <p:nvPr>
            <p:ph type="dt" sz="half" idx="10"/>
          </p:nvPr>
        </p:nvSpPr>
        <p:spPr/>
        <p:txBody>
          <a:bodyPr/>
          <a:lstStyle/>
          <a:p>
            <a:fld id="{A362E7D2-8B60-4218-87C1-C3B4BAE4F18B}" type="datetime1">
              <a:rPr lang="de-CH" smtClean="0"/>
              <a:t>07.01.2020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19" name="Textplatzhalter 14"/>
          <p:cNvSpPr>
            <a:spLocks noGrp="1"/>
          </p:cNvSpPr>
          <p:nvPr>
            <p:ph type="body" sz="quarter" idx="19" hasCustomPrompt="1"/>
          </p:nvPr>
        </p:nvSpPr>
        <p:spPr>
          <a:xfrm>
            <a:off x="358774"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0" name="Textplatzhalter 14"/>
          <p:cNvSpPr>
            <a:spLocks noGrp="1"/>
          </p:cNvSpPr>
          <p:nvPr>
            <p:ph type="body" sz="quarter" idx="20" hasCustomPrompt="1"/>
          </p:nvPr>
        </p:nvSpPr>
        <p:spPr>
          <a:xfrm>
            <a:off x="35877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4" name="Textplatzhalter 14"/>
          <p:cNvSpPr>
            <a:spLocks noGrp="1"/>
          </p:cNvSpPr>
          <p:nvPr>
            <p:ph type="body" sz="quarter" idx="22" hasCustomPrompt="1"/>
          </p:nvPr>
        </p:nvSpPr>
        <p:spPr>
          <a:xfrm>
            <a:off x="2556000"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2" name="Textplatzhalter 14"/>
          <p:cNvSpPr>
            <a:spLocks noGrp="1"/>
          </p:cNvSpPr>
          <p:nvPr>
            <p:ph type="body" sz="quarter" idx="23" hasCustomPrompt="1"/>
          </p:nvPr>
        </p:nvSpPr>
        <p:spPr>
          <a:xfrm>
            <a:off x="2556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7" name="Textplatzhalter 10"/>
          <p:cNvSpPr>
            <a:spLocks noGrp="1"/>
          </p:cNvSpPr>
          <p:nvPr>
            <p:ph type="body" sz="quarter" idx="27" hasCustomPrompt="1"/>
          </p:nvPr>
        </p:nvSpPr>
        <p:spPr>
          <a:xfrm>
            <a:off x="360000"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0" name="Textplatzhalter 14"/>
          <p:cNvSpPr>
            <a:spLocks noGrp="1"/>
          </p:cNvSpPr>
          <p:nvPr>
            <p:ph type="body" sz="quarter" idx="29" hasCustomPrompt="1"/>
          </p:nvPr>
        </p:nvSpPr>
        <p:spPr>
          <a:xfrm>
            <a:off x="4787999"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1" name="Textplatzhalter 14"/>
          <p:cNvSpPr>
            <a:spLocks noGrp="1"/>
          </p:cNvSpPr>
          <p:nvPr>
            <p:ph type="body" sz="quarter" idx="30" hasCustomPrompt="1"/>
          </p:nvPr>
        </p:nvSpPr>
        <p:spPr>
          <a:xfrm>
            <a:off x="4788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3" name="Textplatzhalter 14"/>
          <p:cNvSpPr>
            <a:spLocks noGrp="1"/>
          </p:cNvSpPr>
          <p:nvPr>
            <p:ph type="body" sz="quarter" idx="32" hasCustomPrompt="1"/>
          </p:nvPr>
        </p:nvSpPr>
        <p:spPr>
          <a:xfrm>
            <a:off x="6985225"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4" name="Textplatzhalter 14"/>
          <p:cNvSpPr>
            <a:spLocks noGrp="1"/>
          </p:cNvSpPr>
          <p:nvPr>
            <p:ph type="body" sz="quarter" idx="33" hasCustomPrompt="1"/>
          </p:nvPr>
        </p:nvSpPr>
        <p:spPr>
          <a:xfrm>
            <a:off x="698522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9" name="Textplatzhalter 10"/>
          <p:cNvSpPr>
            <a:spLocks noGrp="1"/>
          </p:cNvSpPr>
          <p:nvPr>
            <p:ph type="body" sz="quarter" idx="38" hasCustomPrompt="1"/>
          </p:nvPr>
        </p:nvSpPr>
        <p:spPr>
          <a:xfrm>
            <a:off x="255587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41" name="Textplatzhalter 10"/>
          <p:cNvSpPr>
            <a:spLocks noGrp="1"/>
          </p:cNvSpPr>
          <p:nvPr>
            <p:ph type="body" sz="quarter" idx="40" hasCustomPrompt="1"/>
          </p:nvPr>
        </p:nvSpPr>
        <p:spPr>
          <a:xfrm>
            <a:off x="4787999"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21"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bearbeiten</a:t>
            </a:r>
            <a:endParaRPr lang="de-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CVs kurz nebeneinand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07.01.2020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18"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1"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Bildplatzhalter 2"/>
          <p:cNvSpPr>
            <a:spLocks noGrp="1"/>
          </p:cNvSpPr>
          <p:nvPr>
            <p:ph type="pic" sz="quarter" idx="39"/>
          </p:nvPr>
        </p:nvSpPr>
        <p:spPr>
          <a:xfrm>
            <a:off x="4787999" y="1360800"/>
            <a:ext cx="1800000" cy="2250000"/>
          </a:xfrm>
        </p:spPr>
        <p:txBody>
          <a:bodyPr/>
          <a:lstStyle/>
          <a:p>
            <a:endParaRPr lang="de-CH"/>
          </a:p>
        </p:txBody>
      </p:sp>
      <p:sp>
        <p:nvSpPr>
          <p:cNvPr id="14"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6"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7" name="Textplatzhalter 14"/>
          <p:cNvSpPr>
            <a:spLocks noGrp="1"/>
          </p:cNvSpPr>
          <p:nvPr>
            <p:ph type="body" sz="quarter" idx="29" hasCustomPrompt="1"/>
          </p:nvPr>
        </p:nvSpPr>
        <p:spPr>
          <a:xfrm>
            <a:off x="4787999"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9" name="Textplatzhalter 14"/>
          <p:cNvSpPr>
            <a:spLocks noGrp="1"/>
          </p:cNvSpPr>
          <p:nvPr>
            <p:ph type="body" sz="quarter" idx="30" hasCustomPrompt="1"/>
          </p:nvPr>
        </p:nvSpPr>
        <p:spPr>
          <a:xfrm>
            <a:off x="4788000"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0"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lvl1pPr>
              <a:defRPr baseline="0"/>
            </a:lvl1pPr>
          </a:lstStyle>
          <a:p>
            <a:r>
              <a:rPr lang="de-DE" dirty="0"/>
              <a:t>Titel hinzufügen</a:t>
            </a:r>
            <a:endParaRPr lang="de-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1 CV ausführlich">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07.01.2020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11"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6"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2" name="Textplatzhalter 10"/>
          <p:cNvSpPr>
            <a:spLocks noGrp="1"/>
          </p:cNvSpPr>
          <p:nvPr>
            <p:ph type="body" sz="quarter" idx="38"/>
          </p:nvPr>
        </p:nvSpPr>
        <p:spPr>
          <a:xfrm>
            <a:off x="456195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7"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endParaRPr lang="de-CH"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4D94F05-E95A-F04A-A1B6-5B60288D8295}" type="datetime1">
              <a:rPr lang="de-CH" smtClean="0"/>
              <a:t>07.01.2020</a:t>
            </a:fld>
            <a:endParaRPr lang="de-CH"/>
          </a:p>
        </p:txBody>
      </p:sp>
      <p:sp>
        <p:nvSpPr>
          <p:cNvPr id="4" name="Foliennummernplatzhalter 3"/>
          <p:cNvSpPr>
            <a:spLocks noGrp="1"/>
          </p:cNvSpPr>
          <p:nvPr>
            <p:ph type="sldNum" sz="quarter" idx="12"/>
          </p:nvPr>
        </p:nvSpPr>
        <p:spPr/>
        <p:txBody>
          <a:bodyPr/>
          <a:lstStyle/>
          <a:p>
            <a:fld id="{381BE46F-23E3-46AE-8BDD-324ADB7FE361}" type="slidenum">
              <a:rPr lang="de-CH" smtClean="0"/>
              <a:t>‹Nr.›</a:t>
            </a:fld>
            <a:endParaRPr lang="de-CH"/>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luss">
    <p:spTree>
      <p:nvGrpSpPr>
        <p:cNvPr id="1" name=""/>
        <p:cNvGrpSpPr/>
        <p:nvPr/>
      </p:nvGrpSpPr>
      <p:grpSpPr>
        <a:xfrm>
          <a:off x="0" y="0"/>
          <a:ext cx="0" cy="0"/>
          <a:chOff x="0" y="0"/>
          <a:chExt cx="0" cy="0"/>
        </a:xfrm>
      </p:grpSpPr>
      <p:sp>
        <p:nvSpPr>
          <p:cNvPr id="18" name="Rechteck 17"/>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9" name="Rechteck 18"/>
          <p:cNvSpPr/>
          <p:nvPr userDrawn="1"/>
        </p:nvSpPr>
        <p:spPr>
          <a:xfrm>
            <a:off x="0"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58774" y="900000"/>
            <a:ext cx="6300000" cy="2009168"/>
          </a:xfrm>
        </p:spPr>
        <p:txBody>
          <a:bodyPr lIns="0" tIns="0" rIns="0" bIns="0" anchor="t">
            <a:noAutofit/>
          </a:bodyPr>
          <a:lstStyle>
            <a:lvl1pPr algn="l">
              <a:defRPr sz="4000" baseline="0">
                <a:solidFill>
                  <a:schemeClr val="bg1"/>
                </a:solidFill>
              </a:defRPr>
            </a:lvl1pPr>
          </a:lstStyle>
          <a:p>
            <a:r>
              <a:rPr lang="de-DE" dirty="0"/>
              <a:t>Danke!</a:t>
            </a:r>
            <a:br>
              <a:rPr lang="de-DE" dirty="0"/>
            </a:br>
            <a:endParaRPr lang="de-CH" dirty="0"/>
          </a:p>
        </p:txBody>
      </p:sp>
      <p:sp>
        <p:nvSpPr>
          <p:cNvPr id="15" name="Textplatzhalter 14"/>
          <p:cNvSpPr>
            <a:spLocks noGrp="1"/>
          </p:cNvSpPr>
          <p:nvPr>
            <p:ph type="body" sz="quarter" idx="11" hasCustomPrompt="1"/>
          </p:nvPr>
        </p:nvSpPr>
        <p:spPr>
          <a:xfrm>
            <a:off x="360000" y="612000"/>
            <a:ext cx="6311900" cy="511175"/>
          </a:xfrm>
        </p:spPr>
        <p:txBody>
          <a:bodyPr anchor="t">
            <a:noAutofit/>
          </a:bodyPr>
          <a:lstStyle>
            <a:lvl1pPr marL="0" indent="0">
              <a:spcBef>
                <a:spcPts val="0"/>
              </a:spcBef>
              <a:spcAft>
                <a:spcPts val="0"/>
              </a:spcAft>
              <a:buFontTx/>
              <a:buNone/>
              <a:defRPr sz="16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Wir digitalisieren Ihr Unternehmen.</a:t>
            </a:r>
            <a:endParaRPr lang="de-CH" dirty="0"/>
          </a:p>
        </p:txBody>
      </p:sp>
      <p:sp>
        <p:nvSpPr>
          <p:cNvPr id="10" name="Textplatzhalter 11"/>
          <p:cNvSpPr>
            <a:spLocks noGrp="1"/>
          </p:cNvSpPr>
          <p:nvPr>
            <p:ph type="body" sz="quarter" idx="14" hasCustomPrompt="1"/>
          </p:nvPr>
        </p:nvSpPr>
        <p:spPr>
          <a:xfrm>
            <a:off x="358774"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1</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2</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sp>
        <p:nvSpPr>
          <p:cNvPr id="12" name="Rechteck 11"/>
          <p:cNvSpPr/>
          <p:nvPr userDrawn="1"/>
        </p:nvSpPr>
        <p:spPr>
          <a:xfrm>
            <a:off x="358774" y="3947300"/>
            <a:ext cx="1260000" cy="887549"/>
          </a:xfrm>
          <a:prstGeom prst="rect">
            <a:avLst/>
          </a:prstGeom>
        </p:spPr>
        <p:txBody>
          <a:bodyPr lIns="0" tIns="0" rIns="0" bIns="0" anchor="b" anchorCtr="0">
            <a:noAutofit/>
          </a:bodyPr>
          <a:lstStyle/>
          <a:p>
            <a:pPr lvl="0"/>
            <a:r>
              <a:rPr lang="de-CH" sz="600" dirty="0">
                <a:solidFill>
                  <a:schemeClr val="bg1"/>
                </a:solidFill>
                <a:latin typeface="+mn-lt"/>
                <a:ea typeface="Roboto" pitchFamily="2" charset="0"/>
              </a:rPr>
              <a:t>ti8m.com</a:t>
            </a:r>
            <a:br>
              <a:rPr lang="de-CH" sz="600" dirty="0">
                <a:solidFill>
                  <a:schemeClr val="bg1"/>
                </a:solidFill>
                <a:latin typeface="+mn-lt"/>
                <a:ea typeface="Roboto" pitchFamily="2" charset="0"/>
              </a:rPr>
            </a:br>
            <a:endParaRPr lang="de-CH" sz="600" dirty="0">
              <a:solidFill>
                <a:schemeClr val="bg1"/>
              </a:solidFill>
              <a:latin typeface="+mn-lt"/>
              <a:ea typeface="Roboto" pitchFamily="2" charset="0"/>
            </a:endParaRPr>
          </a:p>
          <a:p>
            <a:pPr lvl="0"/>
            <a:r>
              <a:rPr lang="de-CH" sz="600" dirty="0" err="1">
                <a:solidFill>
                  <a:schemeClr val="bg1"/>
                </a:solidFill>
                <a:latin typeface="+mn-lt"/>
                <a:ea typeface="Roboto" pitchFamily="2" charset="0"/>
              </a:rPr>
              <a:t>ti&amp;m</a:t>
            </a:r>
            <a:r>
              <a:rPr lang="de-CH" sz="600" dirty="0">
                <a:solidFill>
                  <a:schemeClr val="bg1"/>
                </a:solidFill>
                <a:latin typeface="+mn-lt"/>
                <a:ea typeface="Roboto" pitchFamily="2" charset="0"/>
              </a:rPr>
              <a:t> AG</a:t>
            </a:r>
          </a:p>
          <a:p>
            <a:pPr lvl="0"/>
            <a:r>
              <a:rPr lang="de-CH" sz="600" dirty="0">
                <a:solidFill>
                  <a:schemeClr val="bg1"/>
                </a:solidFill>
                <a:latin typeface="+mn-lt"/>
                <a:ea typeface="Roboto" pitchFamily="2" charset="0"/>
              </a:rPr>
              <a:t>Zürich</a:t>
            </a:r>
          </a:p>
          <a:p>
            <a:pPr lvl="0"/>
            <a:r>
              <a:rPr lang="de-CH" sz="600" dirty="0" err="1">
                <a:solidFill>
                  <a:schemeClr val="bg1"/>
                </a:solidFill>
                <a:latin typeface="+mn-lt"/>
                <a:ea typeface="Roboto" pitchFamily="2" charset="0"/>
              </a:rPr>
              <a:t>Buckhauserstrasse</a:t>
            </a:r>
            <a:r>
              <a:rPr lang="de-CH" sz="600" dirty="0">
                <a:solidFill>
                  <a:schemeClr val="bg1"/>
                </a:solidFill>
                <a:latin typeface="+mn-lt"/>
                <a:ea typeface="Roboto" pitchFamily="2" charset="0"/>
              </a:rPr>
              <a:t> 24</a:t>
            </a:r>
          </a:p>
          <a:p>
            <a:pPr lvl="0"/>
            <a:r>
              <a:rPr lang="de-CH" sz="600" dirty="0">
                <a:solidFill>
                  <a:schemeClr val="bg1"/>
                </a:solidFill>
                <a:latin typeface="+mn-lt"/>
                <a:ea typeface="Roboto" pitchFamily="2" charset="0"/>
              </a:rPr>
              <a:t>CH-8048 Zürich</a:t>
            </a:r>
          </a:p>
          <a:p>
            <a:pPr lvl="0"/>
            <a:r>
              <a:rPr lang="de-CH" sz="600" dirty="0">
                <a:solidFill>
                  <a:schemeClr val="bg1"/>
                </a:solidFill>
                <a:latin typeface="+mn-lt"/>
                <a:ea typeface="Roboto" pitchFamily="2" charset="0"/>
              </a:rPr>
              <a:t>+41 44 497 75 00</a:t>
            </a:r>
          </a:p>
        </p:txBody>
      </p:sp>
      <p:sp>
        <p:nvSpPr>
          <p:cNvPr id="14" name="Rechteck 13"/>
          <p:cNvSpPr/>
          <p:nvPr userDrawn="1"/>
        </p:nvSpPr>
        <p:spPr>
          <a:xfrm>
            <a:off x="180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Bern</a:t>
            </a:r>
          </a:p>
          <a:p>
            <a:pPr lvl="0"/>
            <a:r>
              <a:rPr lang="de-CH" sz="600" dirty="0" err="1">
                <a:solidFill>
                  <a:schemeClr val="bg1"/>
                </a:solidFill>
                <a:latin typeface="+mn-lt"/>
                <a:ea typeface="Roboto" pitchFamily="2" charset="0"/>
              </a:rPr>
              <a:t>Monbijoustrasse</a:t>
            </a:r>
            <a:r>
              <a:rPr lang="de-CH" sz="600" dirty="0">
                <a:solidFill>
                  <a:schemeClr val="bg1"/>
                </a:solidFill>
                <a:latin typeface="+mn-lt"/>
                <a:ea typeface="Roboto" pitchFamily="2" charset="0"/>
              </a:rPr>
              <a:t> 68</a:t>
            </a:r>
          </a:p>
          <a:p>
            <a:pPr lvl="0"/>
            <a:r>
              <a:rPr lang="de-CH" sz="600" dirty="0">
                <a:solidFill>
                  <a:schemeClr val="bg1"/>
                </a:solidFill>
                <a:latin typeface="+mn-lt"/>
                <a:ea typeface="Roboto" pitchFamily="2" charset="0"/>
              </a:rPr>
              <a:t>CH-3007 Bern</a:t>
            </a:r>
          </a:p>
          <a:p>
            <a:pPr lvl="0"/>
            <a:r>
              <a:rPr lang="de-CH" sz="600" dirty="0">
                <a:solidFill>
                  <a:schemeClr val="bg1"/>
                </a:solidFill>
                <a:latin typeface="+mn-lt"/>
                <a:ea typeface="Roboto" pitchFamily="2" charset="0"/>
              </a:rPr>
              <a:t>+41 44 497 75 00</a:t>
            </a:r>
          </a:p>
        </p:txBody>
      </p:sp>
      <p:sp>
        <p:nvSpPr>
          <p:cNvPr id="16" name="Rechteck 15"/>
          <p:cNvSpPr/>
          <p:nvPr userDrawn="1"/>
        </p:nvSpPr>
        <p:spPr>
          <a:xfrm>
            <a:off x="324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Frankfurt am Main</a:t>
            </a:r>
          </a:p>
          <a:p>
            <a:pPr lvl="0"/>
            <a:r>
              <a:rPr lang="de-CH" sz="600" dirty="0" err="1">
                <a:solidFill>
                  <a:schemeClr val="bg1"/>
                </a:solidFill>
                <a:latin typeface="+mn-lt"/>
                <a:ea typeface="Roboto" pitchFamily="2" charset="0"/>
              </a:rPr>
              <a:t>Schaumainkai</a:t>
            </a:r>
            <a:r>
              <a:rPr lang="de-CH" sz="600" dirty="0">
                <a:solidFill>
                  <a:schemeClr val="bg1"/>
                </a:solidFill>
                <a:latin typeface="+mn-lt"/>
                <a:ea typeface="Roboto" pitchFamily="2" charset="0"/>
              </a:rPr>
              <a:t> 91</a:t>
            </a:r>
            <a:br>
              <a:rPr lang="de-CH" sz="600" dirty="0">
                <a:solidFill>
                  <a:schemeClr val="bg1"/>
                </a:solidFill>
                <a:latin typeface="+mn-lt"/>
                <a:ea typeface="Roboto" pitchFamily="2" charset="0"/>
              </a:rPr>
            </a:br>
            <a:r>
              <a:rPr lang="de-CH" sz="600" dirty="0">
                <a:solidFill>
                  <a:schemeClr val="bg1"/>
                </a:solidFill>
                <a:latin typeface="+mn-lt"/>
                <a:ea typeface="Roboto" pitchFamily="2" charset="0"/>
              </a:rPr>
              <a:t>D-60596 Frankfurt am Main</a:t>
            </a:r>
          </a:p>
          <a:p>
            <a:pPr lvl="0"/>
            <a:r>
              <a:rPr lang="de-CH" sz="600" dirty="0">
                <a:solidFill>
                  <a:schemeClr val="bg1"/>
                </a:solidFill>
                <a:latin typeface="+mn-lt"/>
                <a:ea typeface="Roboto" pitchFamily="2" charset="0"/>
              </a:rPr>
              <a:t>+49 69 66 77 41 395</a:t>
            </a:r>
          </a:p>
        </p:txBody>
      </p:sp>
      <p:sp>
        <p:nvSpPr>
          <p:cNvPr id="20" name="Textplatzhalter 11"/>
          <p:cNvSpPr>
            <a:spLocks noGrp="1"/>
          </p:cNvSpPr>
          <p:nvPr>
            <p:ph type="body" sz="quarter" idx="15" hasCustomPrompt="1"/>
          </p:nvPr>
        </p:nvSpPr>
        <p:spPr>
          <a:xfrm>
            <a:off x="3239461"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3</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4</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pic>
        <p:nvPicPr>
          <p:cNvPr id="13"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chor="t"/>
          <a:lstStyle>
            <a:lvl1pPr>
              <a:defRPr/>
            </a:lvl1pPr>
          </a:lstStyle>
          <a:p>
            <a:r>
              <a:rPr lang="de-DE" dirty="0"/>
              <a:t>Titelmasterformat </a:t>
            </a:r>
            <a:br>
              <a:rPr lang="de-DE" dirty="0"/>
            </a:br>
            <a:r>
              <a:rPr lang="de-DE" dirty="0"/>
              <a:t>durch Klicken bearbeiten</a:t>
            </a:r>
            <a:endParaRPr lang="de-CH" dirty="0"/>
          </a:p>
        </p:txBody>
      </p:sp>
      <p:sp>
        <p:nvSpPr>
          <p:cNvPr id="4" name="Datumsplatzhalter 3"/>
          <p:cNvSpPr>
            <a:spLocks noGrp="1"/>
          </p:cNvSpPr>
          <p:nvPr>
            <p:ph type="dt" sz="half" idx="10"/>
          </p:nvPr>
        </p:nvSpPr>
        <p:spPr/>
        <p:txBody>
          <a:bodyPr/>
          <a:lstStyle/>
          <a:p>
            <a:fld id="{B2CDFE09-9CB6-4540-959A-C387EAEC9CC0}" type="datetime1">
              <a:rPr lang="de-CH" smtClean="0"/>
              <a:t>07.01.2020</a:t>
            </a:fld>
            <a:endParaRPr lang="de-CH"/>
          </a:p>
        </p:txBody>
      </p:sp>
      <p:sp>
        <p:nvSpPr>
          <p:cNvPr id="6" name="Foliennummernplatzhalter 5"/>
          <p:cNvSpPr>
            <a:spLocks noGrp="1"/>
          </p:cNvSpPr>
          <p:nvPr>
            <p:ph type="sldNum" sz="quarter" idx="12"/>
          </p:nvPr>
        </p:nvSpPr>
        <p:spPr/>
        <p:txBody>
          <a:bodyPr/>
          <a:lstStyle/>
          <a:p>
            <a:fld id="{381BE46F-23E3-46AE-8BDD-324ADB7FE361}" type="slidenum">
              <a:rPr lang="de-CH" smtClean="0"/>
              <a:t>‹Nr.›</a:t>
            </a:fld>
            <a:endParaRPr lang="de-CH"/>
          </a:p>
        </p:txBody>
      </p:sp>
      <p:sp>
        <p:nvSpPr>
          <p:cNvPr id="7" name="Inhaltsplatzhalter 2"/>
          <p:cNvSpPr>
            <a:spLocks noGrp="1"/>
          </p:cNvSpPr>
          <p:nvPr>
            <p:ph sz="half" idx="1"/>
          </p:nvPr>
        </p:nvSpPr>
        <p:spPr>
          <a:xfrm>
            <a:off x="358774" y="1440000"/>
            <a:ext cx="5580000" cy="2880000"/>
          </a:xfrm>
        </p:spPr>
        <p:txBody>
          <a:bodyPr>
            <a:noAutofit/>
          </a:bodyPr>
          <a:lstStyle/>
          <a:p>
            <a:pPr lvl="0"/>
            <a:r>
              <a:rPr lang="de-DE" dirty="0"/>
              <a:t>Formatvorlagen des Textmasters bearbeiten</a:t>
            </a:r>
          </a:p>
          <a:p>
            <a:pPr lvl="1"/>
            <a:r>
              <a:rPr lang="de-DE" dirty="0"/>
              <a:t>Zweite Ebene</a:t>
            </a:r>
          </a:p>
        </p:txBody>
      </p:sp>
      <p:sp>
        <p:nvSpPr>
          <p:cNvPr id="8"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9"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1"/>
            <a:ext cx="4068000" cy="2880000"/>
          </a:xfrm>
        </p:spPr>
        <p:txBody>
          <a:bodyPr>
            <a:noAutofit/>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7225" y="1440000"/>
            <a:ext cx="4068000" cy="2880000"/>
          </a:xfrm>
        </p:spPr>
        <p:txBody>
          <a:bodyPr>
            <a:noAutofit/>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ED3C1990-D8B9-E942-B665-115001C6FD84}" type="datetime1">
              <a:rPr lang="de-CH" smtClean="0"/>
              <a:t>07.01.2020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8" name="Titelplatzhalter 1"/>
          <p:cNvSpPr>
            <a:spLocks noGrp="1"/>
          </p:cNvSpPr>
          <p:nvPr>
            <p:ph type="title"/>
          </p:nvPr>
        </p:nvSpPr>
        <p:spPr>
          <a:xfrm>
            <a:off x="359998" y="612000"/>
            <a:ext cx="702000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Vergleich">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0"/>
            <a:ext cx="4068000" cy="2880000"/>
          </a:xfrm>
        </p:spPr>
        <p:txBody>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3482" y="1439999"/>
            <a:ext cx="4068000" cy="2880000"/>
          </a:xfrm>
        </p:spPr>
        <p:txBody>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00A07BBE-47A9-654C-9DE4-1BC2147083E3}" type="datetime1">
              <a:rPr lang="de-CH" smtClean="0"/>
              <a:t>07.01.2020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12" name="Textplatzhalter 11"/>
          <p:cNvSpPr>
            <a:spLocks noGrp="1"/>
          </p:cNvSpPr>
          <p:nvPr>
            <p:ph type="body" sz="quarter" idx="13"/>
          </p:nvPr>
        </p:nvSpPr>
        <p:spPr>
          <a:xfrm>
            <a:off x="4713482" y="612000"/>
            <a:ext cx="4071181" cy="666750"/>
          </a:xfrm>
        </p:spPr>
        <p:txBody>
          <a:bodyPr/>
          <a:lstStyle>
            <a:lvl1pPr marL="0" indent="0">
              <a:buNone/>
              <a:defRPr sz="1800">
                <a:latin typeface="+mj-lt"/>
              </a:defRPr>
            </a:lvl1pPr>
          </a:lstStyle>
          <a:p>
            <a:pPr lvl="0"/>
            <a:r>
              <a:rPr lang="de-DE" dirty="0"/>
              <a:t>Formatvorlagen des Textmasters bearbeiten</a:t>
            </a:r>
          </a:p>
        </p:txBody>
      </p:sp>
      <p:sp>
        <p:nvSpPr>
          <p:cNvPr id="13" name="Textplatzhalter 11"/>
          <p:cNvSpPr>
            <a:spLocks noGrp="1"/>
          </p:cNvSpPr>
          <p:nvPr>
            <p:ph type="body" sz="quarter" idx="14"/>
          </p:nvPr>
        </p:nvSpPr>
        <p:spPr>
          <a:xfrm>
            <a:off x="360000" y="612000"/>
            <a:ext cx="4068000" cy="666750"/>
          </a:xfrm>
        </p:spPr>
        <p:txBody>
          <a:bodyPr/>
          <a:lstStyle>
            <a:lvl1pPr marL="0" indent="0">
              <a:buNone/>
              <a:defRPr sz="1800">
                <a:latin typeface="+mj-lt"/>
              </a:defRPr>
            </a:lvl1pPr>
          </a:lstStyle>
          <a:p>
            <a:pPr lvl="0"/>
            <a:r>
              <a:rPr lang="de-DE" dirty="0"/>
              <a:t>Formatvorlagen des Textmasters bearbeiten</a:t>
            </a:r>
          </a:p>
        </p:txBody>
      </p:sp>
      <p:sp>
        <p:nvSpPr>
          <p:cNvPr id="9" name="Textplatzhalter 8"/>
          <p:cNvSpPr>
            <a:spLocks noGrp="1"/>
          </p:cNvSpPr>
          <p:nvPr>
            <p:ph type="body" sz="quarter" idx="15"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Inhalt mit Überschrift links">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4978B7CB-70D5-724B-BE44-D3C961BC998B}" type="datetime1">
              <a:rPr lang="de-CH" smtClean="0"/>
              <a:t>07.01.2020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sp>
        <p:nvSpPr>
          <p:cNvPr id="8" name="Titel 1"/>
          <p:cNvSpPr>
            <a:spLocks noGrp="1"/>
          </p:cNvSpPr>
          <p:nvPr>
            <p:ph type="title" hasCustomPrompt="1"/>
          </p:nvPr>
        </p:nvSpPr>
        <p:spPr>
          <a:xfrm>
            <a:off x="358775" y="1354936"/>
            <a:ext cx="4068000" cy="764119"/>
          </a:xfrm>
        </p:spPr>
        <p:txBody>
          <a:bodyPr anchor="t"/>
          <a:lstStyle>
            <a:lvl1pPr>
              <a:defRPr sz="2400"/>
            </a:lvl1pPr>
          </a:lstStyle>
          <a:p>
            <a:r>
              <a:rPr lang="de-DE" dirty="0"/>
              <a:t>Headline </a:t>
            </a:r>
            <a:r>
              <a:rPr lang="de-DE" dirty="0" err="1"/>
              <a:t>gross</a:t>
            </a:r>
            <a:r>
              <a:rPr lang="de-DE" dirty="0"/>
              <a:t> mit Text und</a:t>
            </a:r>
            <a:br>
              <a:rPr lang="de-DE" dirty="0"/>
            </a:br>
            <a:r>
              <a:rPr lang="de-DE" dirty="0"/>
              <a:t>/oder nur Bild </a:t>
            </a:r>
            <a:endParaRPr lang="de-CH" dirty="0"/>
          </a:p>
        </p:txBody>
      </p:sp>
      <p:sp>
        <p:nvSpPr>
          <p:cNvPr id="9" name="Textplatzhalter 2"/>
          <p:cNvSpPr>
            <a:spLocks noGrp="1"/>
          </p:cNvSpPr>
          <p:nvPr>
            <p:ph type="body" idx="13" hasCustomPrompt="1"/>
          </p:nvPr>
        </p:nvSpPr>
        <p:spPr>
          <a:xfrm>
            <a:off x="358775" y="2268000"/>
            <a:ext cx="4068000" cy="2006071"/>
          </a:xfrm>
        </p:spPr>
        <p:txBody>
          <a:bodyPr>
            <a:noAutofit/>
          </a:bodyPr>
          <a:lstStyle>
            <a:lvl1pPr marL="0" indent="0">
              <a:buNone/>
              <a:defRPr sz="1200" baseline="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Eventuell Zusatz (eigentlich geht’s auch ohne)</a:t>
            </a:r>
          </a:p>
        </p:txBody>
      </p:sp>
      <p:sp>
        <p:nvSpPr>
          <p:cNvPr id="10" name="Inhaltsplatzhalter 3"/>
          <p:cNvSpPr>
            <a:spLocks noGrp="1"/>
          </p:cNvSpPr>
          <p:nvPr>
            <p:ph sz="half" idx="2"/>
          </p:nvPr>
        </p:nvSpPr>
        <p:spPr>
          <a:xfrm>
            <a:off x="4719088" y="1440000"/>
            <a:ext cx="4068000" cy="3240000"/>
          </a:xfrm>
        </p:spPr>
        <p:txBody>
          <a:bodyPr/>
          <a:lstStyle/>
          <a:p>
            <a:pPr lvl="0"/>
            <a:r>
              <a:rPr lang="de-DE" dirty="0"/>
              <a:t>Formatvorlagen des Textmasters bearbeiten</a:t>
            </a:r>
          </a:p>
          <a:p>
            <a:pPr lvl="1"/>
            <a:r>
              <a:rPr lang="de-DE" dirty="0"/>
              <a:t>Zweite Ebene</a:t>
            </a:r>
          </a:p>
        </p:txBody>
      </p:sp>
      <p:sp>
        <p:nvSpPr>
          <p:cNvPr id="11"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mit Kickerbox">
    <p:spTree>
      <p:nvGrpSpPr>
        <p:cNvPr id="1" name=""/>
        <p:cNvGrpSpPr/>
        <p:nvPr/>
      </p:nvGrpSpPr>
      <p:grpSpPr>
        <a:xfrm>
          <a:off x="0" y="0"/>
          <a:ext cx="0" cy="0"/>
          <a:chOff x="0" y="0"/>
          <a:chExt cx="0" cy="0"/>
        </a:xfrm>
      </p:grpSpPr>
      <p:sp>
        <p:nvSpPr>
          <p:cNvPr id="2" name="Titel 1"/>
          <p:cNvSpPr>
            <a:spLocks noGrp="1"/>
          </p:cNvSpPr>
          <p:nvPr>
            <p:ph type="title"/>
          </p:nvPr>
        </p:nvSpPr>
        <p:spPr>
          <a:xfrm>
            <a:off x="360000" y="612000"/>
            <a:ext cx="6300000" cy="504440"/>
          </a:xfrm>
        </p:spPr>
        <p:txBody>
          <a:bodyPr/>
          <a:lstStyle/>
          <a:p>
            <a:r>
              <a:rPr lang="de-DE" dirty="0"/>
              <a:t>Titelmasterformat durch Klicken bearbeiten</a:t>
            </a:r>
            <a:endParaRPr lang="de-CH" dirty="0"/>
          </a:p>
        </p:txBody>
      </p:sp>
      <p:sp>
        <p:nvSpPr>
          <p:cNvPr id="3" name="Datumsplatzhalter 2"/>
          <p:cNvSpPr>
            <a:spLocks noGrp="1"/>
          </p:cNvSpPr>
          <p:nvPr>
            <p:ph type="dt" sz="half" idx="10"/>
          </p:nvPr>
        </p:nvSpPr>
        <p:spPr/>
        <p:txBody>
          <a:bodyPr/>
          <a:lstStyle/>
          <a:p>
            <a:fld id="{978AF75A-E17E-B045-9D5F-DB913E621C9C}" type="datetime1">
              <a:rPr lang="de-CH" smtClean="0"/>
              <a:t>07.01.2020</a:t>
            </a:fld>
            <a:endParaRPr lang="de-CH"/>
          </a:p>
        </p:txBody>
      </p:sp>
      <p:sp>
        <p:nvSpPr>
          <p:cNvPr id="5" name="Foliennummernplatzhalter 4"/>
          <p:cNvSpPr>
            <a:spLocks noGrp="1"/>
          </p:cNvSpPr>
          <p:nvPr>
            <p:ph type="sldNum" sz="quarter" idx="12"/>
          </p:nvPr>
        </p:nvSpPr>
        <p:spPr/>
        <p:txBody>
          <a:bodyPr/>
          <a:lstStyle/>
          <a:p>
            <a:fld id="{381BE46F-23E3-46AE-8BDD-324ADB7FE361}" type="slidenum">
              <a:rPr lang="de-CH" smtClean="0"/>
              <a:t>‹Nr.›</a:t>
            </a:fld>
            <a:endParaRPr lang="de-CH"/>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7"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hervorhebung/Zwischen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0"/>
            <a:ext cx="9144000" cy="5143500"/>
          </a:xfrm>
          <a:noFill/>
        </p:spPr>
        <p:txBody>
          <a:bodyPr lIns="360000" tIns="360000" rIns="360000" bIns="360000" anchor="ctr"/>
          <a:lstStyle>
            <a:lvl1pPr algn="ctr">
              <a:defRPr sz="2400">
                <a:solidFill>
                  <a:schemeClr val="tx1"/>
                </a:solidFill>
              </a:defRPr>
            </a:lvl1pPr>
          </a:lstStyle>
          <a:p>
            <a:r>
              <a:rPr lang="de-DE" dirty="0"/>
              <a:t>Texthervorhebung oder Zwischentitel</a:t>
            </a:r>
            <a:endParaRPr lang="de-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es Bild mit Textbox">
    <p:spTree>
      <p:nvGrpSpPr>
        <p:cNvPr id="1" name=""/>
        <p:cNvGrpSpPr/>
        <p:nvPr/>
      </p:nvGrpSpPr>
      <p:grpSpPr>
        <a:xfrm>
          <a:off x="0" y="0"/>
          <a:ext cx="0" cy="0"/>
          <a:chOff x="0" y="0"/>
          <a:chExt cx="0" cy="0"/>
        </a:xfrm>
      </p:grpSpPr>
      <p:sp>
        <p:nvSpPr>
          <p:cNvPr id="14" name="Bildplatzhalter 13"/>
          <p:cNvSpPr>
            <a:spLocks noGrp="1"/>
          </p:cNvSpPr>
          <p:nvPr>
            <p:ph type="pic" sz="quarter" idx="15"/>
          </p:nvPr>
        </p:nvSpPr>
        <p:spPr>
          <a:xfrm>
            <a:off x="0" y="0"/>
            <a:ext cx="9144000" cy="5143500"/>
          </a:xfrm>
          <a:solidFill>
            <a:schemeClr val="accent5"/>
          </a:solidFill>
        </p:spPr>
        <p:txBody>
          <a:bodyPr/>
          <a:lstStyle/>
          <a:p>
            <a:endParaRPr lang="de-CH"/>
          </a:p>
        </p:txBody>
      </p:sp>
      <p:sp>
        <p:nvSpPr>
          <p:cNvPr id="5" name="Datumsplatzhalter 4"/>
          <p:cNvSpPr>
            <a:spLocks noGrp="1"/>
          </p:cNvSpPr>
          <p:nvPr>
            <p:ph type="dt" sz="half" idx="10"/>
          </p:nvPr>
        </p:nvSpPr>
        <p:spPr/>
        <p:txBody>
          <a:bodyPr/>
          <a:lstStyle/>
          <a:p>
            <a:fld id="{0282C906-7AB0-754C-87AD-A3F99F670FE1}" type="datetime1">
              <a:rPr lang="de-CH" smtClean="0"/>
              <a:t>07.01.2020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‹Nr.›</a:t>
            </a:fld>
            <a:endParaRPr lang="de-CH"/>
          </a:p>
        </p:txBody>
      </p:sp>
      <p:pic>
        <p:nvPicPr>
          <p:cNvPr id="9"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z, Text links">
    <p:spTree>
      <p:nvGrpSpPr>
        <p:cNvPr id="1" name=""/>
        <p:cNvGrpSpPr/>
        <p:nvPr/>
      </p:nvGrpSpPr>
      <p:grpSpPr>
        <a:xfrm>
          <a:off x="0" y="0"/>
          <a:ext cx="0" cy="0"/>
          <a:chOff x="0" y="0"/>
          <a:chExt cx="0" cy="0"/>
        </a:xfrm>
      </p:grpSpPr>
      <p:sp>
        <p:nvSpPr>
          <p:cNvPr id="12" name="Textplatzhalter 7"/>
          <p:cNvSpPr>
            <a:spLocks noGrp="1"/>
          </p:cNvSpPr>
          <p:nvPr>
            <p:ph type="body" sz="quarter" idx="17" hasCustomPrompt="1"/>
          </p:nvPr>
        </p:nvSpPr>
        <p:spPr>
          <a:xfrm>
            <a:off x="3204000" y="0"/>
            <a:ext cx="5940000" cy="5143500"/>
          </a:xfrm>
          <a:solidFill>
            <a:schemeClr val="accent5"/>
          </a:solidFill>
        </p:spPr>
        <p:txBody>
          <a:bodyPr/>
          <a:lstStyle>
            <a:lvl1pPr marL="0" indent="0" algn="ctr">
              <a:buNone/>
              <a:defRPr baseline="0"/>
            </a:lvl1pPr>
          </a:lstStyle>
          <a:p>
            <a:pPr lvl="0"/>
            <a:r>
              <a:rPr lang="de-DE" dirty="0"/>
              <a:t>Farbfläche beliebig nach Kunden CICD auswählbar</a:t>
            </a:r>
            <a:endParaRPr lang="de-CH" dirty="0"/>
          </a:p>
        </p:txBody>
      </p:sp>
      <p:sp>
        <p:nvSpPr>
          <p:cNvPr id="13" name="Bildplatzhalter 13"/>
          <p:cNvSpPr>
            <a:spLocks noGrp="1"/>
          </p:cNvSpPr>
          <p:nvPr>
            <p:ph type="pic" sz="quarter" idx="15"/>
          </p:nvPr>
        </p:nvSpPr>
        <p:spPr>
          <a:xfrm>
            <a:off x="3204000" y="138222"/>
            <a:ext cx="5939999" cy="5005277"/>
          </a:xfrm>
          <a:noFill/>
        </p:spPr>
        <p:txBody>
          <a:bodyPr/>
          <a:lstStyle/>
          <a:p>
            <a:endParaRPr lang="de-CH"/>
          </a:p>
        </p:txBody>
      </p:sp>
      <p:sp>
        <p:nvSpPr>
          <p:cNvPr id="16" name="Datumsplatzhalter 4"/>
          <p:cNvSpPr>
            <a:spLocks noGrp="1"/>
          </p:cNvSpPr>
          <p:nvPr>
            <p:ph type="dt" sz="half" idx="10"/>
          </p:nvPr>
        </p:nvSpPr>
        <p:spPr>
          <a:xfrm>
            <a:off x="585510" y="4732339"/>
            <a:ext cx="20574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10321745-F84F-7943-A394-CD8DC02EB8AC}" type="datetime1">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t>07.01.2020</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8" name="Foliennummernplatzhalter 6"/>
          <p:cNvSpPr>
            <a:spLocks noGrp="1"/>
          </p:cNvSpPr>
          <p:nvPr>
            <p:ph type="sldNum" sz="quarter" idx="12"/>
          </p:nvPr>
        </p:nvSpPr>
        <p:spPr>
          <a:xfrm>
            <a:off x="354210" y="4732339"/>
            <a:ext cx="3600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381BE46F-23E3-46AE-8BDD-324ADB7FE361}" type="slidenum">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pPr marL="0" marR="0" lvl="0" indent="0" algn="l" defTabSz="914378" rtl="0" eaLnBrk="1" fontAlgn="auto" latinLnBrk="0" hangingPunct="1">
                <a:lnSpc>
                  <a:spcPct val="100000"/>
                </a:lnSpc>
                <a:spcBef>
                  <a:spcPts val="0"/>
                </a:spcBef>
                <a:spcAft>
                  <a:spcPts val="0"/>
                </a:spcAft>
                <a:buClrTx/>
                <a:buSzTx/>
                <a:buFontTx/>
                <a:buNone/>
                <a:tabLst/>
                <a:defRPr/>
              </a:pPr>
              <a:t>‹Nr.›</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9" name="Textplatzhalter 10"/>
          <p:cNvSpPr>
            <a:spLocks noGrp="1"/>
          </p:cNvSpPr>
          <p:nvPr>
            <p:ph type="body" sz="quarter" idx="13"/>
          </p:nvPr>
        </p:nvSpPr>
        <p:spPr>
          <a:xfrm>
            <a:off x="360000" y="1872000"/>
            <a:ext cx="2520000" cy="2793025"/>
          </a:xfrm>
        </p:spPr>
        <p:txBody>
          <a:bodyPr>
            <a:noAutofit/>
          </a:bodyPr>
          <a:lstStyle>
            <a:lvl1pPr marL="0" indent="0">
              <a:buFontTx/>
              <a:buNone/>
              <a:defRPr sz="800"/>
            </a:lvl1pPr>
          </a:lstStyle>
          <a:p>
            <a:pPr lvl="0"/>
            <a:r>
              <a:rPr lang="de-DE" dirty="0"/>
              <a:t>Formatvorlagen des Textmasters bearbeiten</a:t>
            </a:r>
          </a:p>
        </p:txBody>
      </p:sp>
      <p:pic>
        <p:nvPicPr>
          <p:cNvPr id="20"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
        <p:nvSpPr>
          <p:cNvPr id="21" name="Titel 1"/>
          <p:cNvSpPr>
            <a:spLocks noGrp="1"/>
          </p:cNvSpPr>
          <p:nvPr>
            <p:ph type="title" hasCustomPrompt="1"/>
          </p:nvPr>
        </p:nvSpPr>
        <p:spPr>
          <a:xfrm>
            <a:off x="360000" y="1080000"/>
            <a:ext cx="2520000" cy="653457"/>
          </a:xfrm>
        </p:spPr>
        <p:txBody>
          <a:bodyPr/>
          <a:lstStyle>
            <a:lvl1pPr>
              <a:defRPr>
                <a:latin typeface="+mj-lt"/>
              </a:defRPr>
            </a:lvl1pPr>
          </a:lstStyle>
          <a:p>
            <a:r>
              <a:rPr lang="de-DE" dirty="0"/>
              <a:t>Kundenname</a:t>
            </a:r>
            <a:br>
              <a:rPr lang="de-DE" dirty="0"/>
            </a:br>
            <a:r>
              <a:rPr lang="de-DE" dirty="0"/>
              <a:t>Projekttitel</a:t>
            </a:r>
            <a:endParaRPr lang="de-CH" dirty="0"/>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3" name="Textplatzhalter 2"/>
          <p:cNvSpPr>
            <a:spLocks noGrp="1"/>
          </p:cNvSpPr>
          <p:nvPr>
            <p:ph type="body" idx="1"/>
          </p:nvPr>
        </p:nvSpPr>
        <p:spPr>
          <a:xfrm>
            <a:off x="360000" y="1440000"/>
            <a:ext cx="8426228" cy="2550635"/>
          </a:xfrm>
          <a:prstGeom prst="rect">
            <a:avLst/>
          </a:prstGeom>
        </p:spPr>
        <p:txBody>
          <a:bodyPr vert="horz" lIns="0" tIns="0" rIns="0" bIns="0" rtlCol="0">
            <a:noAutofit/>
          </a:bodyPr>
          <a:lstStyle/>
          <a:p>
            <a:pPr lvl="0"/>
            <a:r>
              <a:rPr lang="de-DE" dirty="0"/>
              <a:t>Formatvorlagen des Textmasters wie geht es denn über zwei Zeilen dann weiter, funktioniert der Einzug bearbeiten</a:t>
            </a:r>
          </a:p>
          <a:p>
            <a:pPr lvl="1"/>
            <a:r>
              <a:rPr lang="de-DE" dirty="0"/>
              <a:t>Zweite Ebene</a:t>
            </a:r>
          </a:p>
          <a:p>
            <a:pPr marL="540000" marR="0" lvl="2"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dritte Ebene wird nicht gebraucht</a:t>
            </a:r>
          </a:p>
          <a:p>
            <a:pPr marL="1079973" marR="0" lvl="3"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vierte Ebene wird nicht gebraucht</a:t>
            </a:r>
            <a:br>
              <a:rPr lang="de-DE" dirty="0"/>
            </a:br>
            <a:endParaRPr lang="de-DE" dirty="0"/>
          </a:p>
        </p:txBody>
      </p:sp>
      <p:sp>
        <p:nvSpPr>
          <p:cNvPr id="4" name="Datumsplatzhalter 3"/>
          <p:cNvSpPr>
            <a:spLocks noGrp="1"/>
          </p:cNvSpPr>
          <p:nvPr>
            <p:ph type="dt" sz="half" idx="2"/>
          </p:nvPr>
        </p:nvSpPr>
        <p:spPr>
          <a:xfrm>
            <a:off x="585510" y="4732339"/>
            <a:ext cx="2057400" cy="245179"/>
          </a:xfrm>
          <a:prstGeom prst="rect">
            <a:avLst/>
          </a:prstGeom>
        </p:spPr>
        <p:txBody>
          <a:bodyPr vert="horz" lIns="0" tIns="0" rIns="0" bIns="0" rtlCol="0" anchor="b"/>
          <a:lstStyle>
            <a:lvl1pPr algn="l">
              <a:defRPr sz="600">
                <a:solidFill>
                  <a:schemeClr val="accent4">
                    <a:lumMod val="75000"/>
                  </a:schemeClr>
                </a:solidFill>
              </a:defRPr>
            </a:lvl1pPr>
          </a:lstStyle>
          <a:p>
            <a:fld id="{5AC42668-1EF3-5F48-9461-539E98AB4866}" type="datetime1">
              <a:rPr lang="de-CH" smtClean="0"/>
              <a:t>07.01.2020</a:t>
            </a:fld>
            <a:endParaRPr lang="de-CH" dirty="0"/>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
        <p:nvSpPr>
          <p:cNvPr id="6" name="Foliennummernplatzhalter 5"/>
          <p:cNvSpPr>
            <a:spLocks noGrp="1"/>
          </p:cNvSpPr>
          <p:nvPr>
            <p:ph type="sldNum" sz="quarter" idx="4"/>
          </p:nvPr>
        </p:nvSpPr>
        <p:spPr>
          <a:xfrm>
            <a:off x="354210" y="4732339"/>
            <a:ext cx="360000" cy="245179"/>
          </a:xfrm>
          <a:prstGeom prst="rect">
            <a:avLst/>
          </a:prstGeom>
        </p:spPr>
        <p:txBody>
          <a:bodyPr vert="horz" lIns="0" tIns="0" rIns="0" bIns="0" rtlCol="0" anchor="b"/>
          <a:lstStyle>
            <a:lvl1pPr algn="l">
              <a:defRPr sz="600">
                <a:solidFill>
                  <a:schemeClr val="accent4">
                    <a:lumMod val="75000"/>
                  </a:schemeClr>
                </a:solidFill>
              </a:defRPr>
            </a:lvl1pPr>
          </a:lstStyle>
          <a:p>
            <a:fld id="{381BE46F-23E3-46AE-8BDD-324ADB7FE361}" type="slidenum">
              <a:rPr lang="de-CH" smtClean="0"/>
              <a:pPr/>
              <a:t>‹Nr.›</a:t>
            </a:fld>
            <a:endParaRPr lang="de-CH" dirty="0"/>
          </a:p>
        </p:txBody>
      </p:sp>
      <p:sp>
        <p:nvSpPr>
          <p:cNvPr id="12" name="Textfeld 11"/>
          <p:cNvSpPr txBox="1"/>
          <p:nvPr userDrawn="1"/>
        </p:nvSpPr>
        <p:spPr>
          <a:xfrm>
            <a:off x="9307632" y="-56285"/>
            <a:ext cx="1588169" cy="207749"/>
          </a:xfrm>
          <a:prstGeom prst="rect">
            <a:avLst/>
          </a:prstGeom>
          <a:noFill/>
        </p:spPr>
        <p:txBody>
          <a:bodyPr wrap="square" rtlCol="0">
            <a:spAutoFit/>
          </a:bodyPr>
          <a:lstStyle/>
          <a:p>
            <a:r>
              <a:rPr lang="de-CH" sz="750" dirty="0" err="1">
                <a:solidFill>
                  <a:schemeClr val="accent3"/>
                </a:solidFill>
              </a:rPr>
              <a:t>ti&amp;m</a:t>
            </a:r>
            <a:r>
              <a:rPr lang="de-CH" sz="750" dirty="0">
                <a:solidFill>
                  <a:schemeClr val="accent3"/>
                </a:solidFill>
              </a:rPr>
              <a:t> 2018/04</a:t>
            </a:r>
          </a:p>
        </p:txBody>
      </p:sp>
      <p:pic>
        <p:nvPicPr>
          <p:cNvPr id="13" name="Picture 2" descr="C:\Users\ses\Desktop\ti8m_logo_2014_CMYK.png"/>
          <p:cNvPicPr preferRelativeResize="0">
            <a:picLocks noChangeAspect="1" noChangeArrowheads="1"/>
          </p:cNvPicPr>
          <p:nvPr userDrawn="1"/>
        </p:nvPicPr>
        <p:blipFill rotWithShape="1">
          <a:blip r:embed="rId16"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318178"/>
      </p:ext>
    </p:extLst>
  </p:cSld>
  <p:clrMap bg1="lt1" tx1="dk1" bg2="lt2" tx2="dk2" accent1="accent1" accent2="accent2" accent3="accent3" accent4="accent4" accent5="accent5" accent6="accent6" hlink="hlink" folHlink="folHlink"/>
  <p:sldLayoutIdLst>
    <p:sldLayoutId id="2147483716" r:id="rId1"/>
    <p:sldLayoutId id="2147483719" r:id="rId2"/>
    <p:sldLayoutId id="2147483720" r:id="rId3"/>
    <p:sldLayoutId id="2147483721" r:id="rId4"/>
    <p:sldLayoutId id="2147483722" r:id="rId5"/>
    <p:sldLayoutId id="2147483723" r:id="rId6"/>
    <p:sldLayoutId id="2147483724" r:id="rId7"/>
    <p:sldLayoutId id="2147483726" r:id="rId8"/>
    <p:sldLayoutId id="2147483727" r:id="rId9"/>
    <p:sldLayoutId id="2147483729" r:id="rId10"/>
    <p:sldLayoutId id="2147483730" r:id="rId11"/>
    <p:sldLayoutId id="2147483731" r:id="rId12"/>
    <p:sldLayoutId id="2147483732" r:id="rId13"/>
    <p:sldLayoutId id="2147483733" r:id="rId14"/>
  </p:sldLayoutIdLst>
  <p:hf hdr="0"/>
  <p:txStyles>
    <p:titleStyle>
      <a:lvl1pPr algn="l" defTabSz="914378" rtl="0" eaLnBrk="1" latinLnBrk="0" hangingPunct="1">
        <a:lnSpc>
          <a:spcPct val="100000"/>
        </a:lnSpc>
        <a:spcBef>
          <a:spcPct val="0"/>
        </a:spcBef>
        <a:buNone/>
        <a:defRPr sz="1800" kern="1200">
          <a:solidFill>
            <a:schemeClr val="tx1"/>
          </a:solidFill>
          <a:latin typeface="+mj-lt"/>
          <a:ea typeface="+mj-ea"/>
          <a:cs typeface="+mj-cs"/>
        </a:defRPr>
      </a:lvl1pPr>
    </p:titleStyle>
    <p:body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226">
          <p15:clr>
            <a:srgbClr val="F26B43"/>
          </p15:clr>
        </p15:guide>
        <p15:guide id="3" pos="5534">
          <p15:clr>
            <a:srgbClr val="F26B43"/>
          </p15:clr>
        </p15:guide>
        <p15:guide id="5" orient="horz" pos="395">
          <p15:clr>
            <a:srgbClr val="F26B43"/>
          </p15:clr>
        </p15:guide>
        <p15:guide id="6" orient="horz" pos="894">
          <p15:clr>
            <a:srgbClr val="F26B43"/>
          </p15:clr>
        </p15:guide>
        <p15:guide id="7" orient="horz" pos="259">
          <p15:clr>
            <a:srgbClr val="F26B43"/>
          </p15:clr>
        </p15:guide>
        <p15:guide id="8" orient="horz" pos="713">
          <p15:clr>
            <a:srgbClr val="F26B43"/>
          </p15:clr>
        </p15:guide>
        <p15:guide id="11" orient="horz" pos="3117">
          <p15:clr>
            <a:srgbClr val="F26B43"/>
          </p15:clr>
        </p15:guide>
        <p15:guide id="15" orient="horz" pos="284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mbebenita/webassembly-is-30x-faster-than-javascript-c71ea54d2f96" TargetMode="External"/><Relationship Id="rId7" Type="http://schemas.openxmlformats.org/officeDocument/2006/relationships/hyperlink" Target="https://blog.jeremylikness.com/blog/2019-04-22_play-the-chaos-game-to-understand-webassembly-memory-managem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jlikme.z13.web.core.windows.net/blazor-wasm/primes/primes.html" TargetMode="External"/><Relationship Id="rId5" Type="http://schemas.openxmlformats.org/officeDocument/2006/relationships/hyperlink" Target="https://github.com/JeremyLikness/blazor-wasm/tree/master/primes" TargetMode="External"/><Relationship Id="rId4" Type="http://schemas.openxmlformats.org/officeDocument/2006/relationships/hyperlink" Target="https://wasdk.github.io/WasmFiddle/?warl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microsoft.com/apps/aspnet" TargetMode="External"/><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docs.microsoft.com/en-us/dotnet/standard/net-standard" TargetMode="External"/><Relationship Id="rId4" Type="http://schemas.openxmlformats.org/officeDocument/2006/relationships/hyperlink" Target="https://dotnet.microsoft.com/learn/dotnet/what-is-dotn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hyperlink" Target="https://weblog.west-wind.com/posts/2018/jul/31/web-assembly-and-blazor-reassembling-the-web#how-blazor-work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gb/aspnet/core/blazor/debug?view=aspnetcore-3.0" TargetMode="External"/><Relationship Id="rId2" Type="http://schemas.openxmlformats.org/officeDocument/2006/relationships/hyperlink" Target="https://docs.microsoft.com/en-us/aspnet/core/blazor/get-started?view=aspnetcore-3.1&amp;tabs=visual-studio" TargetMode="External"/><Relationship Id="rId1" Type="http://schemas.openxmlformats.org/officeDocument/2006/relationships/slideLayout" Target="../slideLayouts/slideLayout3.xml"/><Relationship Id="rId4" Type="http://schemas.openxmlformats.org/officeDocument/2006/relationships/hyperlink" Target="https://www.red-gate.com/simple-talk/cloud/cloud-data/an-introduction-to-windows-azure-table-storag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tudyblazor.com/" TargetMode="External"/><Relationship Id="rId2" Type="http://schemas.openxmlformats.org/officeDocument/2006/relationships/hyperlink" Target="https://docs.microsoft.com/en-us/aspnet/core/blazor/?view=aspnetcore-3.1" TargetMode="External"/><Relationship Id="rId1" Type="http://schemas.openxmlformats.org/officeDocument/2006/relationships/slideLayout" Target="../slideLayouts/slideLayout2.xml"/><Relationship Id="rId5" Type="http://schemas.openxmlformats.org/officeDocument/2006/relationships/hyperlink" Target="https://github.com/kraeuchi/blazor-hacknight" TargetMode="External"/><Relationship Id="rId4" Type="http://schemas.openxmlformats.org/officeDocument/2006/relationships/hyperlink" Target="https://lupblazordemos.z13.web.core.windows.ne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blazorfiddle.com/s/p6yzkyg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stackify.com/blazor-introduction/" TargetMode="External"/><Relationship Id="rId3" Type="http://schemas.openxmlformats.org/officeDocument/2006/relationships/hyperlink" Target="https://chrissainty.com/" TargetMode="External"/><Relationship Id="rId7" Type="http://schemas.openxmlformats.org/officeDocument/2006/relationships/hyperlink" Target="http://learn-blazor.com/getting-started/" TargetMode="External"/><Relationship Id="rId2" Type="http://schemas.openxmlformats.org/officeDocument/2006/relationships/hyperlink" Target="https://blazor-university.com/" TargetMode="External"/><Relationship Id="rId1" Type="http://schemas.openxmlformats.org/officeDocument/2006/relationships/slideLayout" Target="../slideLayouts/slideLayout2.xml"/><Relationship Id="rId6" Type="http://schemas.openxmlformats.org/officeDocument/2006/relationships/hyperlink" Target="https://github.com/chanan/BlazorDB" TargetMode="External"/><Relationship Id="rId11" Type="http://schemas.openxmlformats.org/officeDocument/2006/relationships/hyperlink" Target="https://blazorfiddle.com/" TargetMode="External"/><Relationship Id="rId5" Type="http://schemas.openxmlformats.org/officeDocument/2006/relationships/hyperlink" Target="https://github.com/AdrienTorris/awesome-blazor" TargetMode="External"/><Relationship Id="rId10" Type="http://schemas.openxmlformats.org/officeDocument/2006/relationships/hyperlink" Target="https://docs.microsoft.com/en-us/aspnet/core/mvc/views/razor?view=aspnetcore-3.1" TargetMode="External"/><Relationship Id="rId4" Type="http://schemas.openxmlformats.org/officeDocument/2006/relationships/hyperlink" Target="https://csharp.christiannagel.com/2019/08/27/blazorserverandclient/" TargetMode="External"/><Relationship Id="rId9" Type="http://schemas.openxmlformats.org/officeDocument/2006/relationships/hyperlink" Target="https://studyblazo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konsoletyper/teav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uperkotlin.com/kotlin-and-webassembl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ebassembly.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ebassembly.studio/?f=ivzzdwn7fcn" TargetMode="External"/><Relationship Id="rId5" Type="http://schemas.openxmlformats.org/officeDocument/2006/relationships/hyperlink" Target="https://wasdk.github.io/WasmFiddle/" TargetMode="External"/><Relationship Id="rId4" Type="http://schemas.openxmlformats.org/officeDocument/2006/relationships/hyperlink" Target="https://webassembly.github.io/spec/core/intro/introduction.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dn.github.io/webassembly-examples/understanding-text-format/ad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asmweekly.news/" TargetMode="External"/><Relationship Id="rId5" Type="http://schemas.openxmlformats.org/officeDocument/2006/relationships/hyperlink" Target="https://pengowray.github.io/wasm-ops/" TargetMode="External"/><Relationship Id="rId4" Type="http://schemas.openxmlformats.org/officeDocument/2006/relationships/hyperlink" Target="https://developer.mozilla.org/en-US/docs/WebAssembly/Understanding_the_text_forma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59999" y="1408032"/>
            <a:ext cx="6983775" cy="2009168"/>
          </a:xfrm>
        </p:spPr>
        <p:txBody>
          <a:bodyPr/>
          <a:lstStyle/>
          <a:p>
            <a:r>
              <a:rPr lang="de-CH" sz="6000" dirty="0" err="1"/>
              <a:t>Blazor</a:t>
            </a:r>
            <a:r>
              <a:rPr lang="de-CH" sz="6000" dirty="0"/>
              <a:t> / </a:t>
            </a:r>
            <a:r>
              <a:rPr lang="de-CH" sz="6000" dirty="0" err="1"/>
              <a:t>WebAssembly</a:t>
            </a:r>
            <a:endParaRPr lang="de-CH" sz="6000" dirty="0">
              <a:effectLst/>
            </a:endParaRPr>
          </a:p>
        </p:txBody>
      </p:sp>
      <p:sp>
        <p:nvSpPr>
          <p:cNvPr id="3" name="Untertitel 2"/>
          <p:cNvSpPr>
            <a:spLocks noGrp="1"/>
          </p:cNvSpPr>
          <p:nvPr>
            <p:ph type="subTitle" idx="1"/>
          </p:nvPr>
        </p:nvSpPr>
        <p:spPr/>
        <p:txBody>
          <a:bodyPr/>
          <a:lstStyle/>
          <a:p>
            <a:pPr defTabSz="914355"/>
            <a:r>
              <a:rPr lang="de-CH" dirty="0"/>
              <a:t>Martin Kräuchi</a:t>
            </a:r>
            <a:endParaRPr lang="de-CH" dirty="0">
              <a:solidFill>
                <a:srgbClr val="FFFFFF"/>
              </a:solidFill>
              <a:latin typeface="Roboto Light" charset="0"/>
              <a:ea typeface="Roboto Light" charset="0"/>
              <a:cs typeface="Roboto Light" charset="0"/>
            </a:endParaRPr>
          </a:p>
        </p:txBody>
      </p:sp>
      <p:sp>
        <p:nvSpPr>
          <p:cNvPr id="4" name="Textplatzhalter 3"/>
          <p:cNvSpPr>
            <a:spLocks noGrp="1"/>
          </p:cNvSpPr>
          <p:nvPr>
            <p:ph type="body" sz="quarter" idx="10"/>
          </p:nvPr>
        </p:nvSpPr>
        <p:spPr/>
        <p:txBody>
          <a:bodyPr/>
          <a:lstStyle/>
          <a:p>
            <a:r>
              <a:rPr lang="de-CH" dirty="0"/>
              <a:t>Bern, Januar 2020</a:t>
            </a:r>
          </a:p>
          <a:p>
            <a:endParaRPr lang="de-CH" dirty="0"/>
          </a:p>
          <a:p>
            <a:endParaRPr lang="de-CH" dirty="0"/>
          </a:p>
        </p:txBody>
      </p:sp>
      <p:sp>
        <p:nvSpPr>
          <p:cNvPr id="5" name="Textplatzhalter 4"/>
          <p:cNvSpPr>
            <a:spLocks noGrp="1"/>
          </p:cNvSpPr>
          <p:nvPr>
            <p:ph type="body" sz="quarter" idx="11"/>
          </p:nvPr>
        </p:nvSpPr>
        <p:spPr/>
        <p:txBody>
          <a:bodyPr/>
          <a:lstStyle/>
          <a:p>
            <a:r>
              <a:rPr lang="de-CH" dirty="0"/>
              <a:t>Hack Night</a:t>
            </a:r>
            <a:endParaRPr lang="de-CH" cap="none" dirty="0"/>
          </a:p>
        </p:txBody>
      </p:sp>
    </p:spTree>
    <p:custDataLst>
      <p:tags r:id="rId1"/>
    </p:custDataLst>
    <p:extLst>
      <p:ext uri="{BB962C8B-B14F-4D97-AF65-F5344CB8AC3E}">
        <p14:creationId xmlns:p14="http://schemas.microsoft.com/office/powerpoint/2010/main" val="65052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7</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10</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55418" y="3355540"/>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E22AAD8-25E1-4785-915B-937ABC1D7DB7}"/>
              </a:ext>
            </a:extLst>
          </p:cNvPr>
          <p:cNvPicPr>
            <a:picLocks noChangeAspect="1"/>
          </p:cNvPicPr>
          <p:nvPr/>
        </p:nvPicPr>
        <p:blipFill>
          <a:blip r:embed="rId4"/>
          <a:stretch>
            <a:fillRect/>
          </a:stretch>
        </p:blipFill>
        <p:spPr>
          <a:xfrm>
            <a:off x="195" y="1062014"/>
            <a:ext cx="4571805" cy="905078"/>
          </a:xfrm>
          <a:prstGeom prst="rect">
            <a:avLst/>
          </a:prstGeom>
        </p:spPr>
      </p:pic>
      <p:pic>
        <p:nvPicPr>
          <p:cNvPr id="7" name="Grafik 6" descr="Ein Bild, das Screenshot, Tisch enthält.&#10;&#10;Automatisch generierte Beschreibung">
            <a:extLst>
              <a:ext uri="{FF2B5EF4-FFF2-40B4-BE49-F238E27FC236}">
                <a16:creationId xmlns:a16="http://schemas.microsoft.com/office/drawing/2014/main" id="{00CCA65B-8B92-42EB-B082-1219C624D1E4}"/>
              </a:ext>
            </a:extLst>
          </p:cNvPr>
          <p:cNvPicPr>
            <a:picLocks noChangeAspect="1"/>
          </p:cNvPicPr>
          <p:nvPr/>
        </p:nvPicPr>
        <p:blipFill>
          <a:blip r:embed="rId5"/>
          <a:stretch>
            <a:fillRect/>
          </a:stretch>
        </p:blipFill>
        <p:spPr>
          <a:xfrm>
            <a:off x="0" y="2263127"/>
            <a:ext cx="5534891" cy="1092413"/>
          </a:xfrm>
          <a:prstGeom prst="rect">
            <a:avLst/>
          </a:prstGeom>
        </p:spPr>
      </p:pic>
    </p:spTree>
    <p:extLst>
      <p:ext uri="{BB962C8B-B14F-4D97-AF65-F5344CB8AC3E}">
        <p14:creationId xmlns:p14="http://schemas.microsoft.com/office/powerpoint/2010/main" val="197593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11</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5" name="Titel 4">
            <a:extLst>
              <a:ext uri="{FF2B5EF4-FFF2-40B4-BE49-F238E27FC236}">
                <a16:creationId xmlns:a16="http://schemas.microsoft.com/office/drawing/2014/main" id="{393C770D-3AE1-412F-93FA-6BA1FA2B6C6D}"/>
              </a:ext>
            </a:extLst>
          </p:cNvPr>
          <p:cNvSpPr>
            <a:spLocks noGrp="1"/>
          </p:cNvSpPr>
          <p:nvPr>
            <p:ph type="title"/>
          </p:nvPr>
        </p:nvSpPr>
        <p:spPr/>
        <p:txBody>
          <a:bodyPr/>
          <a:lstStyle/>
          <a:p>
            <a:r>
              <a:rPr lang="de-CH" dirty="0"/>
              <a:t>Performance </a:t>
            </a:r>
            <a:r>
              <a:rPr lang="de-CH" dirty="0" err="1"/>
              <a:t>of</a:t>
            </a:r>
            <a:r>
              <a:rPr lang="de-CH" dirty="0"/>
              <a:t> </a:t>
            </a:r>
            <a:r>
              <a:rPr lang="de-CH" dirty="0" err="1"/>
              <a:t>WebAssembly</a:t>
            </a:r>
            <a:endParaRPr lang="de-CH" dirty="0"/>
          </a:p>
        </p:txBody>
      </p:sp>
      <p:sp>
        <p:nvSpPr>
          <p:cNvPr id="6" name="Rechteck 5">
            <a:extLst>
              <a:ext uri="{FF2B5EF4-FFF2-40B4-BE49-F238E27FC236}">
                <a16:creationId xmlns:a16="http://schemas.microsoft.com/office/drawing/2014/main" id="{73ECEF30-C863-45FE-8874-87BF80876801}"/>
              </a:ext>
            </a:extLst>
          </p:cNvPr>
          <p:cNvSpPr/>
          <p:nvPr/>
        </p:nvSpPr>
        <p:spPr>
          <a:xfrm>
            <a:off x="293250" y="1116440"/>
            <a:ext cx="8336165" cy="1508105"/>
          </a:xfrm>
          <a:prstGeom prst="rect">
            <a:avLst/>
          </a:prstGeom>
        </p:spPr>
        <p:txBody>
          <a:bodyPr wrap="square">
            <a:spAutoFit/>
          </a:bodyPr>
          <a:lstStyle/>
          <a:p>
            <a:r>
              <a:rPr lang="de-CH" sz="1200" dirty="0">
                <a:hlinkClick r:id="rId3"/>
              </a:rPr>
              <a:t>Speed: https://medium.com/@mbebenita/webassembly-is-30x-faster-than-javascript-c71ea54d2f96</a:t>
            </a:r>
            <a:endParaRPr lang="de-CH" sz="1200" dirty="0"/>
          </a:p>
          <a:p>
            <a:r>
              <a:rPr lang="de-CH" sz="1200" dirty="0">
                <a:hlinkClick r:id="rId4"/>
              </a:rPr>
              <a:t>https://wasdk.github.io/WasmFiddle/?warlb</a:t>
            </a:r>
            <a:endParaRPr lang="de-CH" sz="1200" dirty="0"/>
          </a:p>
          <a:p>
            <a:endParaRPr lang="de-CH" sz="1200" dirty="0"/>
          </a:p>
          <a:p>
            <a:r>
              <a:rPr lang="de-CH" sz="1200" dirty="0">
                <a:hlinkClick r:id="rId5"/>
              </a:rPr>
              <a:t>https://github.com/JeremyLikness/blazor-wasm/tree/master/primes</a:t>
            </a:r>
            <a:endParaRPr lang="de-CH" sz="1200" dirty="0"/>
          </a:p>
          <a:p>
            <a:r>
              <a:rPr lang="de-CH" sz="1200" dirty="0">
                <a:hlinkClick r:id="rId6"/>
              </a:rPr>
              <a:t>https://jlikme.z13.web.core.windows.net/blazor-wasm/primes/primes.html</a:t>
            </a:r>
            <a:endParaRPr lang="de-CH" sz="1200" dirty="0"/>
          </a:p>
          <a:p>
            <a:endParaRPr lang="de-CH" sz="1000" dirty="0"/>
          </a:p>
          <a:p>
            <a:r>
              <a:rPr lang="de-CH" sz="1000" dirty="0">
                <a:hlinkClick r:id="rId7"/>
              </a:rPr>
              <a:t>https://blog.jeremylikness.com/blog/2019-04-22_play-the-chaos-game-to-understand-webassembly-memory-management/</a:t>
            </a:r>
            <a:endParaRPr lang="de-CH" sz="1000" dirty="0"/>
          </a:p>
          <a:p>
            <a:endParaRPr lang="de-CH" sz="1200" dirty="0"/>
          </a:p>
        </p:txBody>
      </p:sp>
    </p:spTree>
    <p:extLst>
      <p:ext uri="{BB962C8B-B14F-4D97-AF65-F5344CB8AC3E}">
        <p14:creationId xmlns:p14="http://schemas.microsoft.com/office/powerpoint/2010/main" val="180454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Blazor</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12</a:t>
            </a:fld>
            <a:endParaRPr lang="de-CH"/>
          </a:p>
        </p:txBody>
      </p:sp>
    </p:spTree>
    <p:extLst>
      <p:ext uri="{BB962C8B-B14F-4D97-AF65-F5344CB8AC3E}">
        <p14:creationId xmlns:p14="http://schemas.microsoft.com/office/powerpoint/2010/main" val="150867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270D1-9ED8-4F60-A8C8-DA5F9C81D495}"/>
              </a:ext>
            </a:extLst>
          </p:cNvPr>
          <p:cNvSpPr>
            <a:spLocks noGrp="1"/>
          </p:cNvSpPr>
          <p:nvPr>
            <p:ph type="title"/>
          </p:nvPr>
        </p:nvSpPr>
        <p:spPr/>
        <p:txBody>
          <a:bodyPr/>
          <a:lstStyle/>
          <a:p>
            <a:r>
              <a:rPr lang="de-CH" dirty="0" err="1"/>
              <a:t>Overview</a:t>
            </a:r>
            <a:r>
              <a:rPr lang="de-CH" dirty="0"/>
              <a:t> </a:t>
            </a:r>
          </a:p>
        </p:txBody>
      </p:sp>
      <p:sp>
        <p:nvSpPr>
          <p:cNvPr id="5" name="Inhaltsplatzhalter 4">
            <a:extLst>
              <a:ext uri="{FF2B5EF4-FFF2-40B4-BE49-F238E27FC236}">
                <a16:creationId xmlns:a16="http://schemas.microsoft.com/office/drawing/2014/main" id="{BC002154-1EBB-43C4-85C6-BC59784F4184}"/>
              </a:ext>
            </a:extLst>
          </p:cNvPr>
          <p:cNvSpPr>
            <a:spLocks noGrp="1"/>
          </p:cNvSpPr>
          <p:nvPr>
            <p:ph sz="half" idx="1"/>
          </p:nvPr>
        </p:nvSpPr>
        <p:spPr>
          <a:xfrm>
            <a:off x="358774" y="1018903"/>
            <a:ext cx="3548208" cy="4058788"/>
          </a:xfrm>
        </p:spPr>
        <p:txBody>
          <a:bodyPr/>
          <a:lstStyle/>
          <a:p>
            <a:pPr marL="0" indent="0">
              <a:buNone/>
            </a:pPr>
            <a:r>
              <a:rPr lang="en-US" b="1" dirty="0"/>
              <a:t>What is </a:t>
            </a:r>
            <a:r>
              <a:rPr lang="en-US" b="1" dirty="0" err="1"/>
              <a:t>Blazor</a:t>
            </a:r>
            <a:r>
              <a:rPr lang="en-US" b="1" dirty="0"/>
              <a:t>?</a:t>
            </a:r>
          </a:p>
          <a:p>
            <a:r>
              <a:rPr lang="en-US" dirty="0" err="1"/>
              <a:t>Blazor</a:t>
            </a:r>
            <a:r>
              <a:rPr lang="en-US" dirty="0"/>
              <a:t> is a </a:t>
            </a:r>
            <a:r>
              <a:rPr lang="en-US" b="1" dirty="0">
                <a:hlinkClick r:id="rId2"/>
              </a:rPr>
              <a:t>Single Page Application</a:t>
            </a:r>
            <a:r>
              <a:rPr lang="en-US" dirty="0"/>
              <a:t> development framework. The name </a:t>
            </a:r>
            <a:r>
              <a:rPr lang="en-US" dirty="0" err="1"/>
              <a:t>Blazor</a:t>
            </a:r>
            <a:r>
              <a:rPr lang="en-US" dirty="0"/>
              <a:t> is a combination/mutation of the words Browser and Razor (the .NET HTML view generating engine). The implication being that instead of having to execute Razor views on the server in order to present HTML to the browser, </a:t>
            </a:r>
            <a:r>
              <a:rPr lang="en-US" dirty="0" err="1"/>
              <a:t>Blazor</a:t>
            </a:r>
            <a:r>
              <a:rPr lang="en-US" dirty="0"/>
              <a:t> is capable of executing these views on the client.</a:t>
            </a:r>
          </a:p>
          <a:p>
            <a:r>
              <a:rPr lang="en-US" dirty="0" err="1"/>
              <a:t>Blazor</a:t>
            </a:r>
            <a:r>
              <a:rPr lang="en-US" dirty="0"/>
              <a:t> lets you build interactive web UIs using C# instead of JavaScript. </a:t>
            </a:r>
            <a:r>
              <a:rPr lang="en-US" dirty="0" err="1"/>
              <a:t>Blazor</a:t>
            </a:r>
            <a:r>
              <a:rPr lang="en-US" dirty="0"/>
              <a:t> apps are composed of reusable web UI components implemented using C#, HTML, and CSS. Both client and server code is written in C#, allowing you to share code and libraries.</a:t>
            </a:r>
          </a:p>
          <a:p>
            <a:r>
              <a:rPr lang="en-US" dirty="0" err="1"/>
              <a:t>Blazor</a:t>
            </a:r>
            <a:r>
              <a:rPr lang="en-US" dirty="0"/>
              <a:t> is a feature of </a:t>
            </a:r>
            <a:r>
              <a:rPr lang="en-US" u="sng" dirty="0">
                <a:hlinkClick r:id="rId3"/>
              </a:rPr>
              <a:t>ASP.NET</a:t>
            </a:r>
            <a:r>
              <a:rPr lang="en-US" dirty="0"/>
              <a:t>, the popular web development framework that extends the </a:t>
            </a:r>
            <a:r>
              <a:rPr lang="en-US" u="sng" dirty="0">
                <a:hlinkClick r:id="rId4"/>
              </a:rPr>
              <a:t>.NET developer platform</a:t>
            </a:r>
            <a:r>
              <a:rPr lang="en-US" dirty="0"/>
              <a:t> with tools and libraries for building web apps.</a:t>
            </a:r>
          </a:p>
          <a:p>
            <a:endParaRPr lang="en-US" dirty="0"/>
          </a:p>
          <a:p>
            <a:endParaRPr lang="de-CH" dirty="0"/>
          </a:p>
        </p:txBody>
      </p:sp>
      <p:sp>
        <p:nvSpPr>
          <p:cNvPr id="8" name="Inhaltsplatzhalter 4">
            <a:extLst>
              <a:ext uri="{FF2B5EF4-FFF2-40B4-BE49-F238E27FC236}">
                <a16:creationId xmlns:a16="http://schemas.microsoft.com/office/drawing/2014/main" id="{B78851C0-0F2D-4172-8A04-785326987626}"/>
              </a:ext>
            </a:extLst>
          </p:cNvPr>
          <p:cNvSpPr txBox="1">
            <a:spLocks/>
          </p:cNvSpPr>
          <p:nvPr/>
        </p:nvSpPr>
        <p:spPr>
          <a:xfrm>
            <a:off x="4572000" y="1116439"/>
            <a:ext cx="4212000" cy="3961251"/>
          </a:xfrm>
          <a:prstGeom prst="rect">
            <a:avLst/>
          </a:prstGeom>
        </p:spPr>
        <p:txBody>
          <a:bodyPr vert="horz" lIns="0" tIns="0" rIns="0" bIns="0" rtlCol="0">
            <a:noAutofit/>
          </a:bodyPr>
          <a:lst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Facts</a:t>
            </a:r>
          </a:p>
          <a:p>
            <a:r>
              <a:rPr lang="en-US" dirty="0"/>
              <a:t>Open Source, C# based, no </a:t>
            </a:r>
            <a:r>
              <a:rPr lang="en-US" dirty="0" err="1"/>
              <a:t>transpilation</a:t>
            </a:r>
            <a:endParaRPr lang="en-US" dirty="0"/>
          </a:p>
          <a:p>
            <a:r>
              <a:rPr lang="en-US" dirty="0"/>
              <a:t>client-side (</a:t>
            </a:r>
            <a:r>
              <a:rPr lang="en-US" dirty="0" err="1"/>
              <a:t>WebAssembly</a:t>
            </a:r>
            <a:r>
              <a:rPr lang="en-US" dirty="0"/>
              <a:t>) / server-side (Communication over </a:t>
            </a:r>
            <a:r>
              <a:rPr lang="en-US" dirty="0" err="1"/>
              <a:t>SignalR</a:t>
            </a:r>
            <a:r>
              <a:rPr lang="en-US" dirty="0"/>
              <a:t>)</a:t>
            </a:r>
          </a:p>
          <a:p>
            <a:r>
              <a:rPr lang="en-US" dirty="0"/>
              <a:t>component based</a:t>
            </a:r>
          </a:p>
          <a:p>
            <a:r>
              <a:rPr lang="de-CH" dirty="0" err="1"/>
              <a:t>implements</a:t>
            </a:r>
            <a:r>
              <a:rPr lang="de-CH" dirty="0"/>
              <a:t> </a:t>
            </a:r>
            <a:r>
              <a:rPr lang="de-CH" u="sng" dirty="0">
                <a:hlinkClick r:id="rId5"/>
              </a:rPr>
              <a:t>.NET Standard 2.0</a:t>
            </a:r>
            <a:r>
              <a:rPr lang="de-CH" dirty="0"/>
              <a:t>. </a:t>
            </a:r>
          </a:p>
          <a:p>
            <a:r>
              <a:rPr lang="de-CH" dirty="0"/>
              <a:t>Bootstrap (</a:t>
            </a:r>
            <a:r>
              <a:rPr lang="de-CH" dirty="0">
                <a:hlinkClick r:id="rId6"/>
              </a:rPr>
              <a:t>https://getbootstrap.com/</a:t>
            </a:r>
            <a:r>
              <a:rPr lang="de-CH" dirty="0"/>
              <a:t>)</a:t>
            </a:r>
          </a:p>
          <a:p>
            <a:endParaRPr lang="de-CH" dirty="0"/>
          </a:p>
          <a:p>
            <a:endParaRPr lang="en-US" dirty="0"/>
          </a:p>
          <a:p>
            <a:endParaRPr lang="en-US" dirty="0"/>
          </a:p>
          <a:p>
            <a:endParaRPr lang="de-CH" dirty="0"/>
          </a:p>
        </p:txBody>
      </p:sp>
    </p:spTree>
    <p:extLst>
      <p:ext uri="{BB962C8B-B14F-4D97-AF65-F5344CB8AC3E}">
        <p14:creationId xmlns:p14="http://schemas.microsoft.com/office/powerpoint/2010/main" val="338048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27E91CD-92F8-4F3F-9EC3-746981AE995B}"/>
              </a:ext>
            </a:extLst>
          </p:cNvPr>
          <p:cNvSpPr>
            <a:spLocks noGrp="1"/>
          </p:cNvSpPr>
          <p:nvPr>
            <p:ph type="dt" sz="half" idx="10"/>
          </p:nvPr>
        </p:nvSpPr>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016DFB2F-C14F-46A7-8905-F99A6CA196FC}"/>
              </a:ext>
            </a:extLst>
          </p:cNvPr>
          <p:cNvSpPr>
            <a:spLocks noGrp="1"/>
          </p:cNvSpPr>
          <p:nvPr>
            <p:ph type="sldNum" sz="quarter" idx="12"/>
          </p:nvPr>
        </p:nvSpPr>
        <p:spPr/>
        <p:txBody>
          <a:bodyPr/>
          <a:lstStyle/>
          <a:p>
            <a:fld id="{381BE46F-23E3-46AE-8BDD-324ADB7FE361}" type="slidenum">
              <a:rPr lang="de-CH" smtClean="0"/>
              <a:t>14</a:t>
            </a:fld>
            <a:endParaRPr lang="de-CH"/>
          </a:p>
        </p:txBody>
      </p:sp>
      <p:sp>
        <p:nvSpPr>
          <p:cNvPr id="10" name="Textplatzhalter 9">
            <a:extLst>
              <a:ext uri="{FF2B5EF4-FFF2-40B4-BE49-F238E27FC236}">
                <a16:creationId xmlns:a16="http://schemas.microsoft.com/office/drawing/2014/main" id="{E2A96DA9-B9A2-453C-B75B-0E3837B631BE}"/>
              </a:ext>
            </a:extLst>
          </p:cNvPr>
          <p:cNvSpPr>
            <a:spLocks noGrp="1"/>
          </p:cNvSpPr>
          <p:nvPr>
            <p:ph type="body" sz="quarter" idx="13"/>
          </p:nvPr>
        </p:nvSpPr>
        <p:spPr/>
        <p:txBody>
          <a:bodyPr/>
          <a:lstStyle/>
          <a:p>
            <a:r>
              <a:rPr lang="de-CH" b="1" dirty="0" err="1"/>
              <a:t>Blazor</a:t>
            </a:r>
            <a:r>
              <a:rPr lang="de-CH" b="1" dirty="0"/>
              <a:t> Server</a:t>
            </a:r>
          </a:p>
          <a:p>
            <a:br>
              <a:rPr lang="de-CH" dirty="0"/>
            </a:br>
            <a:endParaRPr lang="de-CH" dirty="0"/>
          </a:p>
        </p:txBody>
      </p:sp>
      <p:sp>
        <p:nvSpPr>
          <p:cNvPr id="11" name="Textplatzhalter 10">
            <a:extLst>
              <a:ext uri="{FF2B5EF4-FFF2-40B4-BE49-F238E27FC236}">
                <a16:creationId xmlns:a16="http://schemas.microsoft.com/office/drawing/2014/main" id="{3180B523-ACBD-433D-AE9F-48A0A9259639}"/>
              </a:ext>
            </a:extLst>
          </p:cNvPr>
          <p:cNvSpPr>
            <a:spLocks noGrp="1"/>
          </p:cNvSpPr>
          <p:nvPr>
            <p:ph type="body" sz="quarter" idx="14"/>
          </p:nvPr>
        </p:nvSpPr>
        <p:spPr/>
        <p:txBody>
          <a:bodyPr/>
          <a:lstStyle/>
          <a:p>
            <a:r>
              <a:rPr lang="de-CH" b="1" dirty="0" err="1"/>
              <a:t>Blazor</a:t>
            </a:r>
            <a:r>
              <a:rPr lang="de-CH" b="1" dirty="0"/>
              <a:t> </a:t>
            </a:r>
            <a:r>
              <a:rPr lang="de-CH" b="1" dirty="0" err="1"/>
              <a:t>WebAssembly</a:t>
            </a:r>
            <a:endParaRPr lang="de-CH" b="1" dirty="0"/>
          </a:p>
          <a:p>
            <a:r>
              <a:rPr lang="de-CH" dirty="0"/>
              <a:t>(in </a:t>
            </a:r>
            <a:r>
              <a:rPr lang="de-CH" dirty="0" err="1"/>
              <a:t>preview</a:t>
            </a:r>
            <a:r>
              <a:rPr lang="de-CH" dirty="0"/>
              <a:t>)</a:t>
            </a:r>
          </a:p>
        </p:txBody>
      </p:sp>
      <p:sp>
        <p:nvSpPr>
          <p:cNvPr id="12" name="Textplatzhalter 11">
            <a:extLst>
              <a:ext uri="{FF2B5EF4-FFF2-40B4-BE49-F238E27FC236}">
                <a16:creationId xmlns:a16="http://schemas.microsoft.com/office/drawing/2014/main" id="{A684D48F-88CB-4940-A5BD-E7537718C3E1}"/>
              </a:ext>
            </a:extLst>
          </p:cNvPr>
          <p:cNvSpPr>
            <a:spLocks noGrp="1"/>
          </p:cNvSpPr>
          <p:nvPr>
            <p:ph type="body" sz="quarter" idx="15"/>
          </p:nvPr>
        </p:nvSpPr>
        <p:spPr>
          <a:xfrm>
            <a:off x="0" y="4530386"/>
            <a:ext cx="3514035" cy="257369"/>
          </a:xfrm>
        </p:spPr>
        <p:txBody>
          <a:bodyPr/>
          <a:lstStyle/>
          <a:p>
            <a:r>
              <a:rPr lang="de-CH" dirty="0"/>
              <a:t>2x Modes: Main </a:t>
            </a:r>
            <a:r>
              <a:rPr lang="de-CH" dirty="0" err="1"/>
              <a:t>page</a:t>
            </a:r>
            <a:r>
              <a:rPr lang="de-CH" dirty="0"/>
              <a:t> </a:t>
            </a:r>
            <a:r>
              <a:rPr lang="de-CH" dirty="0" err="1"/>
              <a:t>files</a:t>
            </a:r>
            <a:r>
              <a:rPr lang="de-CH" dirty="0"/>
              <a:t> </a:t>
            </a:r>
            <a:r>
              <a:rPr lang="de-CH" dirty="0" err="1"/>
              <a:t>remain</a:t>
            </a:r>
            <a:r>
              <a:rPr lang="de-CH" dirty="0"/>
              <a:t> </a:t>
            </a:r>
            <a:r>
              <a:rPr lang="de-CH" dirty="0" err="1"/>
              <a:t>the</a:t>
            </a:r>
            <a:r>
              <a:rPr lang="de-CH" dirty="0"/>
              <a:t> same</a:t>
            </a:r>
          </a:p>
        </p:txBody>
      </p:sp>
      <p:sp>
        <p:nvSpPr>
          <p:cNvPr id="7" name="Fußzeilenplatzhalter 6">
            <a:extLst>
              <a:ext uri="{FF2B5EF4-FFF2-40B4-BE49-F238E27FC236}">
                <a16:creationId xmlns:a16="http://schemas.microsoft.com/office/drawing/2014/main" id="{F1C44F5B-51E8-4635-9BD1-1909965E49A1}"/>
              </a:ext>
            </a:extLst>
          </p:cNvPr>
          <p:cNvSpPr>
            <a:spLocks noGrp="1"/>
          </p:cNvSpPr>
          <p:nvPr>
            <p:ph type="ftr" sz="quarter" idx="3"/>
          </p:nvPr>
        </p:nvSpPr>
        <p:spPr/>
        <p:txBody>
          <a:bodyPr/>
          <a:lstStyle/>
          <a:p>
            <a:r>
              <a:rPr lang="de-DE"/>
              <a:t>Kapiteltitel (kurz) / Folientitel (kurz)</a:t>
            </a:r>
            <a:endParaRPr lang="de-CH" dirty="0"/>
          </a:p>
        </p:txBody>
      </p:sp>
      <p:pic>
        <p:nvPicPr>
          <p:cNvPr id="1026" name="Picture 2" descr="Blazor WebAssembly runs .NET code in the browser with WebAssembly.">
            <a:extLst>
              <a:ext uri="{FF2B5EF4-FFF2-40B4-BE49-F238E27FC236}">
                <a16:creationId xmlns:a16="http://schemas.microsoft.com/office/drawing/2014/main" id="{FA912B58-AFEE-4F1A-BB62-CD66FA934F7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4210" y="1439999"/>
            <a:ext cx="3416987" cy="2879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azor Server runs .NET code on the server and interacts with the Document Object Model on the client over a SignalR connection">
            <a:extLst>
              <a:ext uri="{FF2B5EF4-FFF2-40B4-BE49-F238E27FC236}">
                <a16:creationId xmlns:a16="http://schemas.microsoft.com/office/drawing/2014/main" id="{80B578B5-A2F4-4AA9-AE8A-ED614FC5DF1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3482" y="1590780"/>
            <a:ext cx="4068762" cy="25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5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228C5E6-1BBF-43B3-B4C0-9CD51FB47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507" y="0"/>
            <a:ext cx="5449887"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3B5CFD4-1C7D-40A5-91CF-DBCAB94FD199}"/>
              </a:ext>
            </a:extLst>
          </p:cNvPr>
          <p:cNvPicPr>
            <a:picLocks noChangeAspect="1"/>
          </p:cNvPicPr>
          <p:nvPr/>
        </p:nvPicPr>
        <p:blipFill>
          <a:blip r:embed="rId3"/>
          <a:stretch>
            <a:fillRect/>
          </a:stretch>
        </p:blipFill>
        <p:spPr>
          <a:xfrm>
            <a:off x="267606" y="68005"/>
            <a:ext cx="4304394" cy="853514"/>
          </a:xfrm>
          <a:prstGeom prst="rect">
            <a:avLst/>
          </a:prstGeom>
        </p:spPr>
      </p:pic>
      <p:sp>
        <p:nvSpPr>
          <p:cNvPr id="4" name="Rechteck 3">
            <a:extLst>
              <a:ext uri="{FF2B5EF4-FFF2-40B4-BE49-F238E27FC236}">
                <a16:creationId xmlns:a16="http://schemas.microsoft.com/office/drawing/2014/main" id="{92FE2A96-E3D3-42B8-9A53-E8E148F89FDE}"/>
              </a:ext>
            </a:extLst>
          </p:cNvPr>
          <p:cNvSpPr/>
          <p:nvPr/>
        </p:nvSpPr>
        <p:spPr>
          <a:xfrm>
            <a:off x="267606" y="1148626"/>
            <a:ext cx="3063423" cy="577081"/>
          </a:xfrm>
          <a:prstGeom prst="rect">
            <a:avLst/>
          </a:prstGeom>
        </p:spPr>
        <p:txBody>
          <a:bodyPr wrap="square">
            <a:spAutoFit/>
          </a:bodyPr>
          <a:lstStyle/>
          <a:p>
            <a:r>
              <a:rPr lang="de-CH" sz="1050" dirty="0">
                <a:hlinkClick r:id="rId4"/>
              </a:rPr>
              <a:t>https://weblog.west-wind.com/posts/2018/jul/31/web-assembly-and-blazor-reassembling-the-web#how-blazor-works</a:t>
            </a:r>
            <a:endParaRPr lang="de-CH" sz="1050" dirty="0"/>
          </a:p>
        </p:txBody>
      </p:sp>
    </p:spTree>
    <p:extLst>
      <p:ext uri="{BB962C8B-B14F-4D97-AF65-F5344CB8AC3E}">
        <p14:creationId xmlns:p14="http://schemas.microsoft.com/office/powerpoint/2010/main" val="70018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C1A4F7B-E239-4D4B-9994-E749F2118F09}"/>
              </a:ext>
            </a:extLst>
          </p:cNvPr>
          <p:cNvSpPr>
            <a:spLocks noGrp="1"/>
          </p:cNvSpPr>
          <p:nvPr>
            <p:ph sz="half" idx="1"/>
          </p:nvPr>
        </p:nvSpPr>
        <p:spPr>
          <a:xfrm>
            <a:off x="358774" y="1287554"/>
            <a:ext cx="4068000" cy="3032447"/>
          </a:xfrm>
        </p:spPr>
        <p:txBody>
          <a:bodyPr/>
          <a:lstStyle/>
          <a:p>
            <a:pPr marL="0" indent="0">
              <a:buNone/>
            </a:pPr>
            <a:r>
              <a:rPr lang="de-CH" dirty="0"/>
              <a:t>Follow </a:t>
            </a:r>
            <a:r>
              <a:rPr lang="de-CH" dirty="0" err="1"/>
              <a:t>these</a:t>
            </a:r>
            <a:r>
              <a:rPr lang="de-CH" dirty="0"/>
              <a:t> </a:t>
            </a:r>
            <a:r>
              <a:rPr lang="de-CH" dirty="0" err="1"/>
              <a:t>instructions</a:t>
            </a:r>
            <a:r>
              <a:rPr lang="de-CH" dirty="0"/>
              <a:t> </a:t>
            </a:r>
            <a:r>
              <a:rPr lang="de-CH" dirty="0" err="1"/>
              <a:t>to</a:t>
            </a:r>
            <a:r>
              <a:rPr lang="de-CH" dirty="0"/>
              <a:t> </a:t>
            </a:r>
            <a:r>
              <a:rPr lang="de-CH" dirty="0" err="1"/>
              <a:t>set</a:t>
            </a:r>
            <a:r>
              <a:rPr lang="de-CH" dirty="0"/>
              <a:t> </a:t>
            </a:r>
            <a:r>
              <a:rPr lang="de-CH" dirty="0" err="1"/>
              <a:t>up</a:t>
            </a:r>
            <a:r>
              <a:rPr lang="de-CH" dirty="0"/>
              <a:t> </a:t>
            </a:r>
            <a:r>
              <a:rPr lang="de-CH" dirty="0" err="1"/>
              <a:t>your</a:t>
            </a:r>
            <a:r>
              <a:rPr lang="de-CH" dirty="0"/>
              <a:t> </a:t>
            </a:r>
            <a:r>
              <a:rPr lang="de-CH" dirty="0" err="1"/>
              <a:t>machine</a:t>
            </a:r>
            <a:r>
              <a:rPr lang="de-CH" dirty="0"/>
              <a:t>:</a:t>
            </a:r>
          </a:p>
          <a:p>
            <a:pPr marL="0" indent="0">
              <a:buNone/>
            </a:pPr>
            <a:endParaRPr lang="de-CH" dirty="0">
              <a:hlinkClick r:id="rId2"/>
            </a:endParaRPr>
          </a:p>
          <a:p>
            <a:pPr marL="0" indent="0">
              <a:buNone/>
            </a:pPr>
            <a:r>
              <a:rPr lang="de-CH" dirty="0">
                <a:hlinkClick r:id="rId2"/>
              </a:rPr>
              <a:t>https://docs.microsoft.com/en-us/aspnet/core/blazor/get-started?view=aspnetcore-3.1&amp;tabs=visual-studio</a:t>
            </a:r>
            <a:endParaRPr lang="de-CH" dirty="0"/>
          </a:p>
          <a:p>
            <a:pPr marL="0" indent="0">
              <a:buNone/>
            </a:pPr>
            <a:endParaRPr lang="de-CH" dirty="0"/>
          </a:p>
        </p:txBody>
      </p:sp>
      <p:sp>
        <p:nvSpPr>
          <p:cNvPr id="4" name="Datumsplatzhalter 3">
            <a:extLst>
              <a:ext uri="{FF2B5EF4-FFF2-40B4-BE49-F238E27FC236}">
                <a16:creationId xmlns:a16="http://schemas.microsoft.com/office/drawing/2014/main" id="{EE036DBC-57EC-4CDC-9601-6626147DE3D0}"/>
              </a:ext>
            </a:extLst>
          </p:cNvPr>
          <p:cNvSpPr>
            <a:spLocks noGrp="1"/>
          </p:cNvSpPr>
          <p:nvPr>
            <p:ph type="dt" sz="half" idx="10"/>
          </p:nvPr>
        </p:nvSpPr>
        <p:spPr/>
        <p:txBody>
          <a:bodyPr/>
          <a:lstStyle/>
          <a:p>
            <a:fld id="{ED3C1990-D8B9-E942-B665-115001C6FD84}" type="datetime1">
              <a:rPr lang="de-CH" smtClean="0"/>
              <a:t>07.01.2020</a:t>
            </a:fld>
            <a:endParaRPr lang="de-CH"/>
          </a:p>
        </p:txBody>
      </p:sp>
      <p:sp>
        <p:nvSpPr>
          <p:cNvPr id="5" name="Foliennummernplatzhalter 4">
            <a:extLst>
              <a:ext uri="{FF2B5EF4-FFF2-40B4-BE49-F238E27FC236}">
                <a16:creationId xmlns:a16="http://schemas.microsoft.com/office/drawing/2014/main" id="{010437E9-55FD-4A5F-B2B0-74EA52CFCFFF}"/>
              </a:ext>
            </a:extLst>
          </p:cNvPr>
          <p:cNvSpPr>
            <a:spLocks noGrp="1"/>
          </p:cNvSpPr>
          <p:nvPr>
            <p:ph type="sldNum" sz="quarter" idx="12"/>
          </p:nvPr>
        </p:nvSpPr>
        <p:spPr/>
        <p:txBody>
          <a:bodyPr/>
          <a:lstStyle/>
          <a:p>
            <a:fld id="{381BE46F-23E3-46AE-8BDD-324ADB7FE361}" type="slidenum">
              <a:rPr lang="de-CH" smtClean="0"/>
              <a:t>16</a:t>
            </a:fld>
            <a:endParaRPr lang="de-CH"/>
          </a:p>
        </p:txBody>
      </p:sp>
      <p:sp>
        <p:nvSpPr>
          <p:cNvPr id="6" name="Titel 5">
            <a:extLst>
              <a:ext uri="{FF2B5EF4-FFF2-40B4-BE49-F238E27FC236}">
                <a16:creationId xmlns:a16="http://schemas.microsoft.com/office/drawing/2014/main" id="{CC4848ED-41AF-486B-AE9E-A1A894ED3E3A}"/>
              </a:ext>
            </a:extLst>
          </p:cNvPr>
          <p:cNvSpPr>
            <a:spLocks noGrp="1"/>
          </p:cNvSpPr>
          <p:nvPr>
            <p:ph type="title"/>
          </p:nvPr>
        </p:nvSpPr>
        <p:spPr/>
        <p:txBody>
          <a:bodyPr/>
          <a:lstStyle/>
          <a:p>
            <a:r>
              <a:rPr lang="de-CH" dirty="0" err="1"/>
              <a:t>Install</a:t>
            </a:r>
            <a:r>
              <a:rPr lang="de-CH" dirty="0"/>
              <a:t> </a:t>
            </a:r>
            <a:r>
              <a:rPr lang="de-CH" dirty="0" err="1"/>
              <a:t>Blazor</a:t>
            </a:r>
            <a:r>
              <a:rPr lang="de-CH" dirty="0"/>
              <a:t> on </a:t>
            </a:r>
            <a:r>
              <a:rPr lang="de-CH" dirty="0" err="1"/>
              <a:t>local</a:t>
            </a:r>
            <a:r>
              <a:rPr lang="de-CH" dirty="0"/>
              <a:t> </a:t>
            </a:r>
            <a:r>
              <a:rPr lang="de-CH" dirty="0" err="1"/>
              <a:t>machine</a:t>
            </a:r>
            <a:endParaRPr lang="de-CH" dirty="0"/>
          </a:p>
        </p:txBody>
      </p:sp>
      <p:sp>
        <p:nvSpPr>
          <p:cNvPr id="7" name="Textplatzhalter 6">
            <a:extLst>
              <a:ext uri="{FF2B5EF4-FFF2-40B4-BE49-F238E27FC236}">
                <a16:creationId xmlns:a16="http://schemas.microsoft.com/office/drawing/2014/main" id="{E3E6CDA5-B1F1-4064-A57E-CD9E44FE4361}"/>
              </a:ext>
            </a:extLst>
          </p:cNvPr>
          <p:cNvSpPr>
            <a:spLocks noGrp="1"/>
          </p:cNvSpPr>
          <p:nvPr>
            <p:ph type="body" sz="quarter" idx="13"/>
          </p:nvPr>
        </p:nvSpPr>
        <p:spPr>
          <a:xfrm>
            <a:off x="0" y="4530386"/>
            <a:ext cx="3843099" cy="257369"/>
          </a:xfrm>
        </p:spPr>
        <p:txBody>
          <a:bodyPr/>
          <a:lstStyle/>
          <a:p>
            <a:r>
              <a:rPr lang="de-CH" dirty="0" err="1"/>
              <a:t>Simplest</a:t>
            </a:r>
            <a:r>
              <a:rPr lang="de-CH" dirty="0"/>
              <a:t> </a:t>
            </a:r>
            <a:r>
              <a:rPr lang="de-CH" dirty="0" err="1"/>
              <a:t>way</a:t>
            </a:r>
            <a:r>
              <a:rPr lang="de-CH" dirty="0"/>
              <a:t>: </a:t>
            </a:r>
            <a:r>
              <a:rPr lang="de-CH" dirty="0" err="1"/>
              <a:t>Install</a:t>
            </a:r>
            <a:r>
              <a:rPr lang="de-CH" dirty="0"/>
              <a:t> Visual Studio 2019 Preview</a:t>
            </a:r>
          </a:p>
        </p:txBody>
      </p:sp>
      <p:graphicFrame>
        <p:nvGraphicFramePr>
          <p:cNvPr id="9" name="Tabelle 8">
            <a:extLst>
              <a:ext uri="{FF2B5EF4-FFF2-40B4-BE49-F238E27FC236}">
                <a16:creationId xmlns:a16="http://schemas.microsoft.com/office/drawing/2014/main" id="{835FC24C-1EC1-455B-971F-5470622B2027}"/>
              </a:ext>
            </a:extLst>
          </p:cNvPr>
          <p:cNvGraphicFramePr>
            <a:graphicFrameLocks noGrp="1"/>
          </p:cNvGraphicFramePr>
          <p:nvPr>
            <p:extLst>
              <p:ext uri="{D42A27DB-BD31-4B8C-83A1-F6EECF244321}">
                <p14:modId xmlns:p14="http://schemas.microsoft.com/office/powerpoint/2010/main" val="1265192407"/>
              </p:ext>
            </p:extLst>
          </p:nvPr>
        </p:nvGraphicFramePr>
        <p:xfrm>
          <a:off x="4449785" y="1528340"/>
          <a:ext cx="4335440" cy="2703320"/>
        </p:xfrm>
        <a:graphic>
          <a:graphicData uri="http://schemas.openxmlformats.org/drawingml/2006/table">
            <a:tbl>
              <a:tblPr/>
              <a:tblGrid>
                <a:gridCol w="2658707">
                  <a:extLst>
                    <a:ext uri="{9D8B030D-6E8A-4147-A177-3AD203B41FA5}">
                      <a16:colId xmlns:a16="http://schemas.microsoft.com/office/drawing/2014/main" val="545009537"/>
                    </a:ext>
                  </a:extLst>
                </a:gridCol>
                <a:gridCol w="1676733">
                  <a:extLst>
                    <a:ext uri="{9D8B030D-6E8A-4147-A177-3AD203B41FA5}">
                      <a16:colId xmlns:a16="http://schemas.microsoft.com/office/drawing/2014/main" val="1924299"/>
                    </a:ext>
                  </a:extLst>
                </a:gridCol>
              </a:tblGrid>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watch</a:t>
                      </a:r>
                      <a:r>
                        <a:rPr lang="de-CH" sz="700" dirty="0">
                          <a:effectLst/>
                          <a:latin typeface="Calibri" panose="020F0502020204030204" pitchFamily="34" charset="0"/>
                        </a:rPr>
                        <a:t> </a:t>
                      </a:r>
                      <a:r>
                        <a:rPr lang="de-CH" sz="700" dirty="0" err="1">
                          <a:effectLst/>
                          <a:latin typeface="Calibri" panose="020F0502020204030204" pitchFamily="34" charset="0"/>
                        </a:rPr>
                        <a:t>run</a:t>
                      </a:r>
                      <a:endParaRPr lang="de-CH" sz="700" dirty="0">
                        <a:effectLst/>
                        <a:latin typeface="Calibri" panose="020F0502020204030204" pitchFamily="34" charset="0"/>
                      </a:endParaRP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Live updating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42101637"/>
                  </a:ext>
                </a:extLst>
              </a:tr>
              <a:tr h="167131">
                <a:tc>
                  <a:txBody>
                    <a:bodyPr/>
                    <a:lstStyle/>
                    <a:p>
                      <a:pPr marL="0" marR="0" fontAlgn="t">
                        <a:spcBef>
                          <a:spcPts val="0"/>
                        </a:spcBef>
                        <a:spcAft>
                          <a:spcPts val="0"/>
                        </a:spcAft>
                      </a:pPr>
                      <a:r>
                        <a:rPr lang="de-CH" sz="700">
                          <a:effectLst/>
                          <a:latin typeface="Calibri" panose="020F0502020204030204" pitchFamily="34" charset="0"/>
                        </a:rPr>
                        <a:t>Dotnet 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11861634"/>
                  </a:ext>
                </a:extLst>
              </a:tr>
              <a:tr h="460398">
                <a:tc>
                  <a:txBody>
                    <a:bodyPr/>
                    <a:lstStyle/>
                    <a:p>
                      <a:pPr marL="0" marR="0" fontAlgn="t">
                        <a:spcBef>
                          <a:spcPts val="0"/>
                        </a:spcBef>
                        <a:spcAft>
                          <a:spcPts val="0"/>
                        </a:spcAft>
                      </a:pPr>
                      <a:r>
                        <a:rPr lang="de-CH" sz="700">
                          <a:effectLst/>
                          <a:latin typeface="Calibri" panose="020F0502020204030204" pitchFamily="34" charset="0"/>
                        </a:rPr>
                        <a:t>dotnet run --configuration Debug</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3"/>
                        </a:rPr>
                        <a:t>https://docs.microsoft.com/en-gb/aspnet/core/blazor/debug?view=aspnetcore-3.0</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Explict Debug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94754136"/>
                  </a:ext>
                </a:extLst>
              </a:tr>
              <a:tr h="167131">
                <a:tc>
                  <a:txBody>
                    <a:bodyPr/>
                    <a:lstStyle/>
                    <a:p>
                      <a:pPr marL="0" marR="0" fontAlgn="t">
                        <a:spcBef>
                          <a:spcPts val="0"/>
                        </a:spcBef>
                        <a:spcAft>
                          <a:spcPts val="0"/>
                        </a:spcAft>
                      </a:pPr>
                      <a:r>
                        <a:rPr lang="de-CH" sz="700">
                          <a:effectLst/>
                          <a:latin typeface="Calibri" panose="020F0502020204030204" pitchFamily="34" charset="0"/>
                        </a:rPr>
                        <a:t>Dotnet -h</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Get help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15852852"/>
                  </a:ext>
                </a:extLst>
              </a:tr>
              <a:tr h="167131">
                <a:tc>
                  <a:txBody>
                    <a:bodyPr/>
                    <a:lstStyle/>
                    <a:p>
                      <a:pPr marL="0" marR="0" fontAlgn="t">
                        <a:spcBef>
                          <a:spcPts val="0"/>
                        </a:spcBef>
                        <a:spcAft>
                          <a:spcPts val="0"/>
                        </a:spcAft>
                      </a:pPr>
                      <a:r>
                        <a:rPr lang="de-CH" sz="700">
                          <a:effectLst/>
                          <a:latin typeface="Calibri" panose="020F0502020204030204" pitchFamily="34" charset="0"/>
                        </a:rPr>
                        <a:t>dotnet new blazorserver -o &lt;Projectname&gt;</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Serverside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23623567"/>
                  </a:ext>
                </a:extLst>
              </a:tr>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new</a:t>
                      </a:r>
                      <a:r>
                        <a:rPr lang="de-CH" sz="700" dirty="0">
                          <a:effectLst/>
                          <a:latin typeface="Calibri" panose="020F0502020204030204" pitchFamily="34" charset="0"/>
                        </a:rPr>
                        <a:t> </a:t>
                      </a:r>
                      <a:r>
                        <a:rPr lang="de-CH" sz="700" dirty="0" err="1">
                          <a:effectLst/>
                          <a:latin typeface="Calibri" panose="020F0502020204030204" pitchFamily="34" charset="0"/>
                        </a:rPr>
                        <a:t>blazorwasm</a:t>
                      </a:r>
                      <a:r>
                        <a:rPr lang="de-CH" sz="700" dirty="0">
                          <a:effectLst/>
                          <a:latin typeface="Calibri" panose="020F0502020204030204" pitchFamily="34" charset="0"/>
                        </a:rPr>
                        <a:t> -o &lt;</a:t>
                      </a:r>
                      <a:r>
                        <a:rPr lang="de-CH" sz="700" dirty="0" err="1">
                          <a:effectLst/>
                          <a:latin typeface="Calibri" panose="020F0502020204030204" pitchFamily="34" charset="0"/>
                        </a:rPr>
                        <a:t>Projectname</a:t>
                      </a:r>
                      <a:r>
                        <a:rPr lang="de-CH" sz="700" dirty="0">
                          <a:effectLst/>
                          <a:latin typeface="Calibri" panose="020F0502020204030204" pitchFamily="34" charset="0"/>
                        </a:rPr>
                        <a:t>&gt;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Clientside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60106958"/>
                  </a:ext>
                </a:extLst>
              </a:tr>
              <a:tr h="545541">
                <a:tc>
                  <a:txBody>
                    <a:bodyPr/>
                    <a:lstStyle/>
                    <a:p>
                      <a:pPr marL="0" marR="0" fontAlgn="t">
                        <a:spcBef>
                          <a:spcPts val="0"/>
                        </a:spcBef>
                        <a:spcAft>
                          <a:spcPts val="0"/>
                        </a:spcAft>
                      </a:pPr>
                      <a:r>
                        <a:rPr lang="de-CH" sz="700">
                          <a:effectLst/>
                          <a:latin typeface="Calibri" panose="020F0502020204030204" pitchFamily="34" charset="0"/>
                        </a:rPr>
                        <a:t>Install-Package WindowsAzure.Storage</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4"/>
                        </a:rPr>
                        <a:t>https://www.red-gate.com/simple-talk/cloud/cloud-data/an-introduction-to-windows-azure-table-storage/</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den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682532"/>
                  </a:ext>
                </a:extLst>
              </a:tr>
              <a:tr h="167131">
                <a:tc>
                  <a:txBody>
                    <a:bodyPr/>
                    <a:lstStyle/>
                    <a:p>
                      <a:pPr marL="0" marR="0" fontAlgn="t">
                        <a:spcBef>
                          <a:spcPts val="0"/>
                        </a:spcBef>
                        <a:spcAft>
                          <a:spcPts val="0"/>
                        </a:spcAft>
                      </a:pPr>
                      <a:r>
                        <a:rPr lang="de-CH" sz="700">
                          <a:effectLst/>
                          <a:latin typeface="Calibri" panose="020F0502020204030204" pitchFamily="34" charset="0"/>
                        </a:rPr>
                        <a:t>dotnet add package WindowsAzure.Storage --version 9.3.3</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das Terminal ohne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42717322"/>
                  </a:ext>
                </a:extLst>
              </a:tr>
              <a:tr h="167131">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17974094"/>
                  </a:ext>
                </a:extLst>
              </a:tr>
              <a:tr h="375256">
                <a:tc>
                  <a:txBody>
                    <a:bodyPr/>
                    <a:lstStyle/>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init</a:t>
                      </a:r>
                      <a:br>
                        <a:rPr lang="de-CH" sz="700" dirty="0">
                          <a:effectLst/>
                          <a:latin typeface="Calibri" panose="020F0502020204030204" pitchFamily="34" charset="0"/>
                        </a:rPr>
                      </a:br>
                      <a:r>
                        <a:rPr lang="de-CH" sz="700" dirty="0" err="1">
                          <a:effectLst/>
                          <a:latin typeface="Calibri" panose="020F0502020204030204" pitchFamily="34" charset="0"/>
                        </a:rPr>
                        <a:t>git</a:t>
                      </a:r>
                      <a:r>
                        <a:rPr lang="de-CH" sz="700" dirty="0">
                          <a:effectLst/>
                          <a:latin typeface="Calibri" panose="020F0502020204030204" pitchFamily="34" charset="0"/>
                        </a:rPr>
                        <a:t> all .</a:t>
                      </a:r>
                    </a:p>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commit</a:t>
                      </a:r>
                      <a:r>
                        <a:rPr lang="de-CH" sz="700" dirty="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dirty="0" err="1">
                          <a:effectLst/>
                          <a:latin typeface="Calibri" panose="020F0502020204030204" pitchFamily="34" charset="0"/>
                        </a:rPr>
                        <a:t>Commands</a:t>
                      </a:r>
                      <a:r>
                        <a:rPr lang="de-CH" sz="700" dirty="0">
                          <a:effectLst/>
                          <a:latin typeface="Calibri" panose="020F0502020204030204" pitchFamily="34" charset="0"/>
                        </a:rPr>
                        <a:t> </a:t>
                      </a:r>
                      <a:r>
                        <a:rPr lang="de-CH" sz="700" dirty="0" err="1">
                          <a:effectLst/>
                          <a:latin typeface="Calibri" panose="020F0502020204030204" pitchFamily="34" charset="0"/>
                        </a:rPr>
                        <a:t>to</a:t>
                      </a:r>
                      <a:r>
                        <a:rPr lang="de-CH" sz="700" dirty="0">
                          <a:effectLst/>
                          <a:latin typeface="Calibri" panose="020F0502020204030204" pitchFamily="34" charset="0"/>
                        </a:rPr>
                        <a:t> </a:t>
                      </a:r>
                      <a:r>
                        <a:rPr lang="de-CH" sz="700" dirty="0" err="1">
                          <a:effectLst/>
                          <a:latin typeface="Calibri" panose="020F0502020204030204" pitchFamily="34" charset="0"/>
                        </a:rPr>
                        <a:t>create</a:t>
                      </a:r>
                      <a:r>
                        <a:rPr lang="de-CH" sz="700" dirty="0">
                          <a:effectLst/>
                          <a:latin typeface="Calibri" panose="020F0502020204030204" pitchFamily="34" charset="0"/>
                        </a:rPr>
                        <a:t> </a:t>
                      </a: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repo</a:t>
                      </a:r>
                      <a:r>
                        <a:rPr lang="de-CH" sz="700" dirty="0">
                          <a:effectLst/>
                          <a:latin typeface="Calibri" panose="020F0502020204030204" pitchFamily="34" charset="0"/>
                        </a:rPr>
                        <a:t> </a:t>
                      </a:r>
                      <a:r>
                        <a:rPr lang="de-CH" sz="700" dirty="0" err="1">
                          <a:effectLst/>
                          <a:latin typeface="Calibri" panose="020F0502020204030204" pitchFamily="34" charset="0"/>
                        </a:rPr>
                        <a:t>using</a:t>
                      </a:r>
                      <a:r>
                        <a:rPr lang="de-CH" sz="700" dirty="0">
                          <a:effectLst/>
                          <a:latin typeface="Calibri" panose="020F0502020204030204" pitchFamily="34" charset="0"/>
                        </a:rPr>
                        <a:t> </a:t>
                      </a:r>
                      <a:r>
                        <a:rPr lang="de-CH" sz="700" dirty="0" err="1">
                          <a:effectLst/>
                          <a:latin typeface="Calibri" panose="020F0502020204030204" pitchFamily="34" charset="0"/>
                        </a:rPr>
                        <a:t>visual</a:t>
                      </a:r>
                      <a:r>
                        <a:rPr lang="de-CH" sz="700" dirty="0">
                          <a:effectLst/>
                          <a:latin typeface="Calibri" panose="020F0502020204030204" pitchFamily="34" charset="0"/>
                        </a:rPr>
                        <a:t> </a:t>
                      </a:r>
                      <a:r>
                        <a:rPr lang="de-CH" sz="700" dirty="0" err="1">
                          <a:effectLst/>
                          <a:latin typeface="Calibri" panose="020F0502020204030204" pitchFamily="34" charset="0"/>
                        </a:rPr>
                        <a:t>studio</a:t>
                      </a:r>
                      <a:r>
                        <a:rPr lang="de-CH" sz="700" dirty="0">
                          <a:effectLst/>
                          <a:latin typeface="Calibri" panose="020F0502020204030204" pitchFamily="34" charset="0"/>
                        </a:rPr>
                        <a:t> code (e.g.)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68454713"/>
                  </a:ext>
                </a:extLst>
              </a:tr>
            </a:tbl>
          </a:graphicData>
        </a:graphic>
      </p:graphicFrame>
      <p:sp>
        <p:nvSpPr>
          <p:cNvPr id="10" name="Textfeld 9">
            <a:extLst>
              <a:ext uri="{FF2B5EF4-FFF2-40B4-BE49-F238E27FC236}">
                <a16:creationId xmlns:a16="http://schemas.microsoft.com/office/drawing/2014/main" id="{59B961B4-6B39-42E6-9A1A-462278C5F251}"/>
              </a:ext>
            </a:extLst>
          </p:cNvPr>
          <p:cNvSpPr txBox="1"/>
          <p:nvPr/>
        </p:nvSpPr>
        <p:spPr>
          <a:xfrm>
            <a:off x="4449785" y="1255759"/>
            <a:ext cx="1051570" cy="153888"/>
          </a:xfrm>
          <a:prstGeom prst="rect">
            <a:avLst/>
          </a:prstGeom>
          <a:noFill/>
        </p:spPr>
        <p:txBody>
          <a:bodyPr wrap="none" lIns="0" tIns="0" rIns="0" bIns="0" rtlCol="0">
            <a:spAutoFit/>
          </a:bodyPr>
          <a:lstStyle/>
          <a:p>
            <a:pPr>
              <a:spcAft>
                <a:spcPts val="600"/>
              </a:spcAft>
            </a:pPr>
            <a:r>
              <a:rPr lang="de-CH" sz="1000" dirty="0" err="1"/>
              <a:t>Useful</a:t>
            </a:r>
            <a:r>
              <a:rPr lang="de-CH" sz="1000" dirty="0"/>
              <a:t> </a:t>
            </a:r>
            <a:r>
              <a:rPr lang="de-CH" sz="1000" dirty="0" err="1"/>
              <a:t>Commands</a:t>
            </a:r>
            <a:endParaRPr lang="de-CH" sz="1000" dirty="0"/>
          </a:p>
        </p:txBody>
      </p:sp>
    </p:spTree>
    <p:extLst>
      <p:ext uri="{BB962C8B-B14F-4D97-AF65-F5344CB8AC3E}">
        <p14:creationId xmlns:p14="http://schemas.microsoft.com/office/powerpoint/2010/main" val="162261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68369-66D6-4213-AF55-AEC7085D3DBE}"/>
              </a:ext>
            </a:extLst>
          </p:cNvPr>
          <p:cNvSpPr>
            <a:spLocks noGrp="1"/>
          </p:cNvSpPr>
          <p:nvPr>
            <p:ph type="title"/>
          </p:nvPr>
        </p:nvSpPr>
        <p:spPr/>
        <p:txBody>
          <a:bodyPr/>
          <a:lstStyle/>
          <a:p>
            <a:r>
              <a:rPr lang="de-CH" dirty="0" err="1"/>
              <a:t>Get</a:t>
            </a:r>
            <a:r>
              <a:rPr lang="de-CH" dirty="0"/>
              <a:t> </a:t>
            </a:r>
            <a:r>
              <a:rPr lang="de-CH" dirty="0" err="1"/>
              <a:t>started</a:t>
            </a:r>
            <a:r>
              <a:rPr lang="de-CH" dirty="0"/>
              <a:t> </a:t>
            </a:r>
            <a:r>
              <a:rPr lang="de-CH" dirty="0" err="1"/>
              <a:t>with</a:t>
            </a:r>
            <a:r>
              <a:rPr lang="de-CH" dirty="0"/>
              <a:t> ASP.NET Core </a:t>
            </a:r>
            <a:r>
              <a:rPr lang="de-CH" dirty="0" err="1"/>
              <a:t>Blazor</a:t>
            </a:r>
            <a:endParaRPr lang="de-CH" dirty="0"/>
          </a:p>
        </p:txBody>
      </p:sp>
      <p:sp>
        <p:nvSpPr>
          <p:cNvPr id="5" name="Inhaltsplatzhalter 4">
            <a:extLst>
              <a:ext uri="{FF2B5EF4-FFF2-40B4-BE49-F238E27FC236}">
                <a16:creationId xmlns:a16="http://schemas.microsoft.com/office/drawing/2014/main" id="{1E313530-77D6-4BC0-9013-F9CF48CE9AD5}"/>
              </a:ext>
            </a:extLst>
          </p:cNvPr>
          <p:cNvSpPr>
            <a:spLocks noGrp="1"/>
          </p:cNvSpPr>
          <p:nvPr>
            <p:ph sz="half" idx="1"/>
          </p:nvPr>
        </p:nvSpPr>
        <p:spPr/>
        <p:txBody>
          <a:bodyPr/>
          <a:lstStyle/>
          <a:p>
            <a:r>
              <a:rPr lang="de-CH" dirty="0">
                <a:hlinkClick r:id="rId2"/>
              </a:rPr>
              <a:t>https://docs.microsoft.com/en-us/aspnet/core/blazor/?view=aspnetcore-3.1</a:t>
            </a:r>
            <a:endParaRPr lang="de-CH" dirty="0"/>
          </a:p>
          <a:p>
            <a:r>
              <a:rPr lang="de-CH" dirty="0">
                <a:hlinkClick r:id="rId3"/>
              </a:rPr>
              <a:t>https://studyblazor.com/</a:t>
            </a:r>
            <a:endParaRPr lang="de-CH" dirty="0"/>
          </a:p>
          <a:p>
            <a:r>
              <a:rPr lang="de-CH" dirty="0" err="1"/>
              <a:t>Some</a:t>
            </a:r>
            <a:r>
              <a:rPr lang="de-CH" dirty="0"/>
              <a:t> Demos: </a:t>
            </a:r>
            <a:r>
              <a:rPr lang="de-CH" dirty="0">
                <a:hlinkClick r:id="rId4"/>
              </a:rPr>
              <a:t>https://lupblazordemos.z13.web.core.windows.net/</a:t>
            </a:r>
            <a:r>
              <a:rPr lang="de-CH" dirty="0"/>
              <a:t> </a:t>
            </a:r>
          </a:p>
          <a:p>
            <a:r>
              <a:rPr lang="de-CH" dirty="0">
                <a:hlinkClick r:id="rId5"/>
              </a:rPr>
              <a:t>https://github.com/kraeuchi/blazor-hacknight</a:t>
            </a:r>
            <a:endParaRPr lang="de-CH" dirty="0"/>
          </a:p>
          <a:p>
            <a:endParaRPr lang="de-CH" dirty="0"/>
          </a:p>
        </p:txBody>
      </p:sp>
    </p:spTree>
    <p:extLst>
      <p:ext uri="{BB962C8B-B14F-4D97-AF65-F5344CB8AC3E}">
        <p14:creationId xmlns:p14="http://schemas.microsoft.com/office/powerpoint/2010/main" val="428875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EC149-E1AC-4632-AD7F-311C747AECD9}"/>
              </a:ext>
            </a:extLst>
          </p:cNvPr>
          <p:cNvSpPr>
            <a:spLocks noGrp="1"/>
          </p:cNvSpPr>
          <p:nvPr>
            <p:ph type="title"/>
          </p:nvPr>
        </p:nvSpPr>
        <p:spPr>
          <a:xfrm>
            <a:off x="360000" y="612000"/>
            <a:ext cx="8426450" cy="504440"/>
          </a:xfrm>
        </p:spPr>
        <p:txBody>
          <a:bodyPr/>
          <a:lstStyle/>
          <a:p>
            <a:r>
              <a:rPr lang="de-CH" dirty="0" err="1"/>
              <a:t>Structure</a:t>
            </a:r>
            <a:r>
              <a:rPr lang="de-CH" dirty="0"/>
              <a:t> </a:t>
            </a:r>
            <a:r>
              <a:rPr lang="de-CH" dirty="0" err="1"/>
              <a:t>of</a:t>
            </a:r>
            <a:r>
              <a:rPr lang="de-CH" dirty="0"/>
              <a:t> Razor - Pages</a:t>
            </a:r>
          </a:p>
        </p:txBody>
      </p:sp>
      <p:sp>
        <p:nvSpPr>
          <p:cNvPr id="3" name="Datumsplatzhalter 2">
            <a:extLst>
              <a:ext uri="{FF2B5EF4-FFF2-40B4-BE49-F238E27FC236}">
                <a16:creationId xmlns:a16="http://schemas.microsoft.com/office/drawing/2014/main" id="{9B1F767A-D2A8-47E6-A222-30FBBDADFB59}"/>
              </a:ext>
            </a:extLst>
          </p:cNvPr>
          <p:cNvSpPr>
            <a:spLocks noGrp="1"/>
          </p:cNvSpPr>
          <p:nvPr>
            <p:ph type="dt" sz="half" idx="10"/>
          </p:nvPr>
        </p:nvSpPr>
        <p:spPr>
          <a:xfrm>
            <a:off x="585510" y="4732339"/>
            <a:ext cx="2057400" cy="245179"/>
          </a:xfrm>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D939803B-D4D3-49E1-B780-C6EFF623466F}"/>
              </a:ext>
            </a:extLst>
          </p:cNvPr>
          <p:cNvSpPr>
            <a:spLocks noGrp="1"/>
          </p:cNvSpPr>
          <p:nvPr>
            <p:ph type="sldNum" sz="quarter" idx="12"/>
          </p:nvPr>
        </p:nvSpPr>
        <p:spPr>
          <a:xfrm>
            <a:off x="354210" y="4732339"/>
            <a:ext cx="360000" cy="245179"/>
          </a:xfrm>
        </p:spPr>
        <p:txBody>
          <a:bodyPr/>
          <a:lstStyle/>
          <a:p>
            <a:fld id="{381BE46F-23E3-46AE-8BDD-324ADB7FE361}" type="slidenum">
              <a:rPr lang="de-CH" smtClean="0"/>
              <a:t>18</a:t>
            </a:fld>
            <a:endParaRPr lang="de-CH"/>
          </a:p>
        </p:txBody>
      </p:sp>
      <p:pic>
        <p:nvPicPr>
          <p:cNvPr id="8" name="Grafik 7" descr="Ein Bild, das Screenshot enthält.&#10;&#10;Automatisch generierte Beschreibung">
            <a:extLst>
              <a:ext uri="{FF2B5EF4-FFF2-40B4-BE49-F238E27FC236}">
                <a16:creationId xmlns:a16="http://schemas.microsoft.com/office/drawing/2014/main" id="{E1218C87-E2E2-45D7-AB5D-A3B7465E2ACB}"/>
              </a:ext>
            </a:extLst>
          </p:cNvPr>
          <p:cNvPicPr>
            <a:picLocks noChangeAspect="1"/>
          </p:cNvPicPr>
          <p:nvPr/>
        </p:nvPicPr>
        <p:blipFill rotWithShape="1">
          <a:blip r:embed="rId2"/>
          <a:srcRect r="40" b="-4"/>
          <a:stretch/>
        </p:blipFill>
        <p:spPr>
          <a:xfrm>
            <a:off x="1965960" y="1105852"/>
            <a:ext cx="7178040" cy="4037648"/>
          </a:xfrm>
          <a:prstGeom prst="rect">
            <a:avLst/>
          </a:prstGeom>
        </p:spPr>
      </p:pic>
    </p:spTree>
    <p:extLst>
      <p:ext uri="{BB962C8B-B14F-4D97-AF65-F5344CB8AC3E}">
        <p14:creationId xmlns:p14="http://schemas.microsoft.com/office/powerpoint/2010/main" val="136270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F440E-6B7F-4EFB-B531-1C42072F0851}"/>
              </a:ext>
            </a:extLst>
          </p:cNvPr>
          <p:cNvSpPr>
            <a:spLocks noGrp="1"/>
          </p:cNvSpPr>
          <p:nvPr>
            <p:ph type="title"/>
          </p:nvPr>
        </p:nvSpPr>
        <p:spPr>
          <a:xfrm>
            <a:off x="68580" y="612000"/>
            <a:ext cx="8717870" cy="504440"/>
          </a:xfrm>
        </p:spPr>
        <p:txBody>
          <a:bodyPr/>
          <a:lstStyle/>
          <a:p>
            <a:r>
              <a:rPr lang="de-CH" dirty="0" err="1"/>
              <a:t>Example</a:t>
            </a:r>
            <a:r>
              <a:rPr lang="de-CH" dirty="0"/>
              <a:t> </a:t>
            </a:r>
            <a:r>
              <a:rPr lang="de-CH" dirty="0" err="1"/>
              <a:t>of</a:t>
            </a:r>
            <a:r>
              <a:rPr lang="de-CH" dirty="0"/>
              <a:t> </a:t>
            </a:r>
            <a:r>
              <a:rPr lang="de-CH" dirty="0" err="1"/>
              <a:t>ToDo</a:t>
            </a:r>
            <a:r>
              <a:rPr lang="de-CH" dirty="0"/>
              <a:t> - List</a:t>
            </a:r>
          </a:p>
        </p:txBody>
      </p:sp>
      <p:sp>
        <p:nvSpPr>
          <p:cNvPr id="10" name="Rechteck 9">
            <a:extLst>
              <a:ext uri="{FF2B5EF4-FFF2-40B4-BE49-F238E27FC236}">
                <a16:creationId xmlns:a16="http://schemas.microsoft.com/office/drawing/2014/main" id="{56536F05-295A-4FB5-BAAA-E28E47C694C9}"/>
              </a:ext>
            </a:extLst>
          </p:cNvPr>
          <p:cNvSpPr/>
          <p:nvPr/>
        </p:nvSpPr>
        <p:spPr>
          <a:xfrm>
            <a:off x="0" y="1226820"/>
            <a:ext cx="4320540" cy="2862322"/>
          </a:xfrm>
          <a:prstGeom prst="rect">
            <a:avLst/>
          </a:prstGeom>
        </p:spPr>
        <p:txBody>
          <a:bodyPr wrap="square">
            <a:spAutoFit/>
          </a:bodyPr>
          <a:lstStyle/>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page</a:t>
            </a:r>
            <a:r>
              <a:rPr lang="de-CH" sz="1000" dirty="0">
                <a:solidFill>
                  <a:srgbClr val="000000"/>
                </a:solidFill>
                <a:latin typeface="Consolas" panose="020B0609020204030204" pitchFamily="49" charset="0"/>
              </a:rPr>
              <a:t> "/"</a:t>
            </a:r>
          </a:p>
          <a:p>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todos.Where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=&gt; !</a:t>
            </a:r>
            <a:r>
              <a:rPr lang="de-CH" sz="1000" dirty="0" err="1">
                <a:solidFill>
                  <a:srgbClr val="000000"/>
                </a:solidFill>
                <a:latin typeface="Consolas" panose="020B0609020204030204" pitchFamily="49" charset="0"/>
              </a:rPr>
              <a:t>todo.IsDone</a:t>
            </a:r>
            <a:r>
              <a:rPr lang="de-CH" sz="1000" dirty="0">
                <a:solidFill>
                  <a:srgbClr val="000000"/>
                </a:solidFill>
                <a:latin typeface="Consolas" panose="020B0609020204030204" pitchFamily="49" charset="0"/>
              </a:rPr>
              <a:t>).Count())</a:t>
            </a:r>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foreach</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var</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in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FF0000"/>
                </a:solidFill>
                <a:latin typeface="Consolas" panose="020B0609020204030204" pitchFamily="49" charset="0"/>
              </a:rPr>
              <a:t>type</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checkbox</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todo.IsDone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todo.Title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err="1">
                <a:solidFill>
                  <a:srgbClr val="FF0000"/>
                </a:solidFill>
                <a:latin typeface="Consolas" panose="020B0609020204030204" pitchFamily="49" charset="0"/>
              </a:rPr>
              <a:t>placeholder</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"Something </a:t>
            </a:r>
            <a:r>
              <a:rPr lang="de-CH" sz="1000" dirty="0" err="1">
                <a:solidFill>
                  <a:srgbClr val="0451A5"/>
                </a:solidFill>
                <a:latin typeface="Consolas" panose="020B0609020204030204" pitchFamily="49" charset="0"/>
              </a:rPr>
              <a:t>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newTodo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onclick</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AddTodo</a:t>
            </a:r>
            <a:r>
              <a:rPr lang="de-CH" sz="1000" dirty="0">
                <a:solidFill>
                  <a:srgbClr val="0451A5"/>
                </a:solidFill>
                <a:latin typeface="Consolas" panose="020B0609020204030204" pitchFamily="49" charset="0"/>
              </a:rPr>
              <a:t>"</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Add </a:t>
            </a:r>
            <a:r>
              <a:rPr lang="de-CH" sz="1000" dirty="0" err="1">
                <a:solidFill>
                  <a:srgbClr val="000000"/>
                </a:solidFill>
                <a:latin typeface="Consolas" panose="020B0609020204030204" pitchFamily="49" charset="0"/>
              </a:rPr>
              <a:t>todo</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endParaRPr lang="de-CH" sz="1000" dirty="0">
              <a:solidFill>
                <a:srgbClr val="000000"/>
              </a:solidFill>
              <a:latin typeface="Consolas" panose="020B0609020204030204" pitchFamily="49" charset="0"/>
            </a:endParaRPr>
          </a:p>
        </p:txBody>
      </p:sp>
      <p:sp>
        <p:nvSpPr>
          <p:cNvPr id="11" name="Rechteck 10">
            <a:extLst>
              <a:ext uri="{FF2B5EF4-FFF2-40B4-BE49-F238E27FC236}">
                <a16:creationId xmlns:a16="http://schemas.microsoft.com/office/drawing/2014/main" id="{C54296C7-2E83-44A7-9E82-C3DF63BA7B61}"/>
              </a:ext>
            </a:extLst>
          </p:cNvPr>
          <p:cNvSpPr/>
          <p:nvPr/>
        </p:nvSpPr>
        <p:spPr>
          <a:xfrm>
            <a:off x="4484490" y="1053625"/>
            <a:ext cx="4659510" cy="3477875"/>
          </a:xfrm>
          <a:prstGeom prst="rect">
            <a:avLst/>
          </a:prstGeom>
        </p:spPr>
        <p:txBody>
          <a:bodyPr wrap="square">
            <a:spAutoFit/>
          </a:bodyPr>
          <a:lstStyle/>
          <a:p>
            <a:br>
              <a:rPr lang="de-CH" sz="1000" dirty="0">
                <a:solidFill>
                  <a:srgbClr val="000000"/>
                </a:solidFill>
                <a:latin typeface="Consolas" panose="020B0609020204030204" pitchFamily="49" charset="0"/>
              </a:rPr>
            </a:b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code {</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class</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endParaRPr lang="de-CH" sz="1000" dirty="0">
              <a:solidFill>
                <a:srgbClr val="000000"/>
              </a:solidFill>
              <a:latin typeface="Consolas" panose="020B0609020204030204" pitchFamily="49" charset="0"/>
            </a:endParaRP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Title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bool</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IsDone</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1"/>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IList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t>
            </a:r>
          </a:p>
          <a:p>
            <a:pPr lvl="1"/>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void</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AddTodo</a:t>
            </a:r>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if</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string.IsNullOrWhiteSpace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3"/>
            <a:r>
              <a:rPr lang="de-CH" sz="1000" dirty="0" err="1">
                <a:solidFill>
                  <a:srgbClr val="000000"/>
                </a:solidFill>
                <a:latin typeface="Consolas" panose="020B0609020204030204" pitchFamily="49" charset="0"/>
              </a:rPr>
              <a:t>todos.Add</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r>
              <a:rPr lang="de-CH" sz="1000" dirty="0">
                <a:solidFill>
                  <a:srgbClr val="000000"/>
                </a:solidFill>
                <a:latin typeface="Consolas" panose="020B0609020204030204" pitchFamily="49" charset="0"/>
              </a:rPr>
              <a:t> { Title =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a:t>
            </a:r>
          </a:p>
          <a:p>
            <a:pPr lvl="3"/>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string.Empty</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p:txBody>
      </p:sp>
      <p:cxnSp>
        <p:nvCxnSpPr>
          <p:cNvPr id="13" name="Gerader Verbinder 12">
            <a:extLst>
              <a:ext uri="{FF2B5EF4-FFF2-40B4-BE49-F238E27FC236}">
                <a16:creationId xmlns:a16="http://schemas.microsoft.com/office/drawing/2014/main" id="{633ED843-652E-48A7-8135-E67B18BAC11E}"/>
              </a:ext>
            </a:extLst>
          </p:cNvPr>
          <p:cNvCxnSpPr/>
          <p:nvPr/>
        </p:nvCxnSpPr>
        <p:spPr>
          <a:xfrm>
            <a:off x="4320540" y="1226820"/>
            <a:ext cx="68580" cy="363474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1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WebAssembly</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2</a:t>
            </a:fld>
            <a:endParaRPr lang="de-CH"/>
          </a:p>
        </p:txBody>
      </p:sp>
    </p:spTree>
    <p:extLst>
      <p:ext uri="{BB962C8B-B14F-4D97-AF65-F5344CB8AC3E}">
        <p14:creationId xmlns:p14="http://schemas.microsoft.com/office/powerpoint/2010/main" val="181060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1986DD-7971-4FD0-8842-17756BCD1FCE}"/>
              </a:ext>
            </a:extLst>
          </p:cNvPr>
          <p:cNvSpPr>
            <a:spLocks noGrp="1"/>
          </p:cNvSpPr>
          <p:nvPr>
            <p:ph type="title"/>
          </p:nvPr>
        </p:nvSpPr>
        <p:spPr/>
        <p:txBody>
          <a:bodyPr/>
          <a:lstStyle/>
          <a:p>
            <a:r>
              <a:rPr lang="de-CH" dirty="0"/>
              <a:t>Extended </a:t>
            </a:r>
            <a:r>
              <a:rPr lang="de-CH" dirty="0" err="1"/>
              <a:t>ToDo</a:t>
            </a:r>
            <a:r>
              <a:rPr lang="de-CH" dirty="0"/>
              <a:t> – List </a:t>
            </a:r>
            <a:r>
              <a:rPr lang="de-CH" dirty="0" err="1"/>
              <a:t>with</a:t>
            </a:r>
            <a:r>
              <a:rPr lang="de-CH" dirty="0"/>
              <a:t> Handler</a:t>
            </a:r>
          </a:p>
        </p:txBody>
      </p:sp>
      <p:sp>
        <p:nvSpPr>
          <p:cNvPr id="5" name="Inhaltsplatzhalter 4">
            <a:extLst>
              <a:ext uri="{FF2B5EF4-FFF2-40B4-BE49-F238E27FC236}">
                <a16:creationId xmlns:a16="http://schemas.microsoft.com/office/drawing/2014/main" id="{9D86F517-765A-40DE-9292-9ACDE5956EED}"/>
              </a:ext>
            </a:extLst>
          </p:cNvPr>
          <p:cNvSpPr>
            <a:spLocks noGrp="1"/>
          </p:cNvSpPr>
          <p:nvPr>
            <p:ph sz="half" idx="1"/>
          </p:nvPr>
        </p:nvSpPr>
        <p:spPr/>
        <p:txBody>
          <a:bodyPr/>
          <a:lstStyle/>
          <a:p>
            <a:r>
              <a:rPr lang="de-CH" dirty="0">
                <a:hlinkClick r:id="rId3"/>
              </a:rPr>
              <a:t>https://blazorfiddle.com/s/p6yzkyg3</a:t>
            </a:r>
            <a:endParaRPr lang="de-CH" dirty="0"/>
          </a:p>
        </p:txBody>
      </p:sp>
      <p:sp>
        <p:nvSpPr>
          <p:cNvPr id="7" name="Fußzeilenplatzhalter 6">
            <a:extLst>
              <a:ext uri="{FF2B5EF4-FFF2-40B4-BE49-F238E27FC236}">
                <a16:creationId xmlns:a16="http://schemas.microsoft.com/office/drawing/2014/main" id="{38F67F12-3252-481E-AD84-DFEEAD4D190B}"/>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304487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a:blip r:embed="rId2"/>
          <a:stretch>
            <a:fillRect/>
          </a:stretch>
        </p:blipFill>
        <p:spPr>
          <a:xfrm>
            <a:off x="354210" y="953297"/>
            <a:ext cx="5696745"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21</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a:blip r:embed="rId3"/>
          <a:stretch>
            <a:fillRect/>
          </a:stretch>
        </p:blipFill>
        <p:spPr>
          <a:xfrm>
            <a:off x="3677371" y="1457737"/>
            <a:ext cx="6525536" cy="4315427"/>
          </a:xfrm>
          <a:prstGeom prst="rect">
            <a:avLst/>
          </a:prstGeom>
        </p:spPr>
      </p:pic>
    </p:spTree>
    <p:extLst>
      <p:ext uri="{BB962C8B-B14F-4D97-AF65-F5344CB8AC3E}">
        <p14:creationId xmlns:p14="http://schemas.microsoft.com/office/powerpoint/2010/main" val="96569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rotWithShape="1">
          <a:blip r:embed="rId2"/>
          <a:srcRect r="41413"/>
          <a:stretch/>
        </p:blipFill>
        <p:spPr>
          <a:xfrm>
            <a:off x="354210" y="1474031"/>
            <a:ext cx="3337573"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22</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rotWithShape="1">
          <a:blip r:embed="rId3"/>
          <a:srcRect r="37140" b="67419"/>
          <a:stretch/>
        </p:blipFill>
        <p:spPr>
          <a:xfrm>
            <a:off x="4813443" y="1377091"/>
            <a:ext cx="4101957" cy="1406023"/>
          </a:xfrm>
          <a:prstGeom prst="rect">
            <a:avLst/>
          </a:prstGeom>
        </p:spPr>
      </p:pic>
      <p:pic>
        <p:nvPicPr>
          <p:cNvPr id="8" name="Grafik 7" descr="Ein Bild, das Screenshot, Monitor, Bildschirm, schwarz enthält.&#10;&#10;Automatisch generierte Beschreibung">
            <a:extLst>
              <a:ext uri="{FF2B5EF4-FFF2-40B4-BE49-F238E27FC236}">
                <a16:creationId xmlns:a16="http://schemas.microsoft.com/office/drawing/2014/main" id="{B5685C6E-0C2E-4B4C-8621-150C1C4A967B}"/>
              </a:ext>
            </a:extLst>
          </p:cNvPr>
          <p:cNvPicPr>
            <a:picLocks noChangeAspect="1"/>
          </p:cNvPicPr>
          <p:nvPr/>
        </p:nvPicPr>
        <p:blipFill>
          <a:blip r:embed="rId4"/>
          <a:stretch>
            <a:fillRect/>
          </a:stretch>
        </p:blipFill>
        <p:spPr>
          <a:xfrm>
            <a:off x="4813443" y="3144384"/>
            <a:ext cx="3077004" cy="1514686"/>
          </a:xfrm>
          <a:prstGeom prst="rect">
            <a:avLst/>
          </a:prstGeom>
        </p:spPr>
      </p:pic>
      <p:sp>
        <p:nvSpPr>
          <p:cNvPr id="9" name="Textfeld 8">
            <a:extLst>
              <a:ext uri="{FF2B5EF4-FFF2-40B4-BE49-F238E27FC236}">
                <a16:creationId xmlns:a16="http://schemas.microsoft.com/office/drawing/2014/main" id="{B6D8B8E7-EA72-4DEA-A74C-52FCBF0B2CC1}"/>
              </a:ext>
            </a:extLst>
          </p:cNvPr>
          <p:cNvSpPr txBox="1"/>
          <p:nvPr/>
        </p:nvSpPr>
        <p:spPr>
          <a:xfrm>
            <a:off x="354209" y="1183854"/>
            <a:ext cx="1286583" cy="153888"/>
          </a:xfrm>
          <a:prstGeom prst="rect">
            <a:avLst/>
          </a:prstGeom>
          <a:noFill/>
        </p:spPr>
        <p:txBody>
          <a:bodyPr wrap="square" lIns="0" tIns="0" rIns="0" bIns="0" rtlCol="0">
            <a:spAutoFit/>
          </a:bodyPr>
          <a:lstStyle/>
          <a:p>
            <a:pPr>
              <a:spcAft>
                <a:spcPts val="600"/>
              </a:spcAft>
            </a:pPr>
            <a:r>
              <a:rPr lang="de-CH" sz="1000" dirty="0"/>
              <a:t>Definition</a:t>
            </a:r>
          </a:p>
        </p:txBody>
      </p:sp>
      <p:sp>
        <p:nvSpPr>
          <p:cNvPr id="12" name="Textfeld 11">
            <a:extLst>
              <a:ext uri="{FF2B5EF4-FFF2-40B4-BE49-F238E27FC236}">
                <a16:creationId xmlns:a16="http://schemas.microsoft.com/office/drawing/2014/main" id="{09630934-CBBF-4CF6-A931-2050BCE56EA9}"/>
              </a:ext>
            </a:extLst>
          </p:cNvPr>
          <p:cNvSpPr txBox="1"/>
          <p:nvPr/>
        </p:nvSpPr>
        <p:spPr>
          <a:xfrm>
            <a:off x="4813443" y="1183854"/>
            <a:ext cx="2177017" cy="153888"/>
          </a:xfrm>
          <a:prstGeom prst="rect">
            <a:avLst/>
          </a:prstGeom>
          <a:noFill/>
        </p:spPr>
        <p:txBody>
          <a:bodyPr wrap="square" lIns="0" tIns="0" rIns="0" bIns="0" rtlCol="0">
            <a:spAutoFit/>
          </a:bodyPr>
          <a:lstStyle/>
          <a:p>
            <a:pPr>
              <a:spcAft>
                <a:spcPts val="600"/>
              </a:spcAft>
            </a:pPr>
            <a:r>
              <a:rPr lang="de-CH" sz="1000" dirty="0"/>
              <a:t>Use </a:t>
            </a:r>
            <a:r>
              <a:rPr lang="de-CH" sz="1000" dirty="0" err="1"/>
              <a:t>with</a:t>
            </a:r>
            <a:r>
              <a:rPr lang="de-CH" sz="1000" dirty="0"/>
              <a:t> </a:t>
            </a:r>
            <a:r>
              <a:rPr lang="de-CH" sz="1000" dirty="0" err="1"/>
              <a:t>full</a:t>
            </a:r>
            <a:r>
              <a:rPr lang="de-CH" sz="1000" dirty="0"/>
              <a:t> </a:t>
            </a:r>
            <a:r>
              <a:rPr lang="de-CH" sz="1000" dirty="0" err="1"/>
              <a:t>qualified</a:t>
            </a:r>
            <a:r>
              <a:rPr lang="de-CH" sz="1000" dirty="0"/>
              <a:t> </a:t>
            </a:r>
            <a:r>
              <a:rPr lang="de-CH" sz="1000" dirty="0" err="1"/>
              <a:t>namespace</a:t>
            </a:r>
            <a:endParaRPr lang="de-CH" sz="1000" dirty="0"/>
          </a:p>
        </p:txBody>
      </p:sp>
      <p:sp>
        <p:nvSpPr>
          <p:cNvPr id="14" name="Textfeld 13">
            <a:extLst>
              <a:ext uri="{FF2B5EF4-FFF2-40B4-BE49-F238E27FC236}">
                <a16:creationId xmlns:a16="http://schemas.microsoft.com/office/drawing/2014/main" id="{0236DE8A-57F5-4873-BD71-6761A1FF5875}"/>
              </a:ext>
            </a:extLst>
          </p:cNvPr>
          <p:cNvSpPr txBox="1"/>
          <p:nvPr/>
        </p:nvSpPr>
        <p:spPr>
          <a:xfrm>
            <a:off x="4813442" y="2966821"/>
            <a:ext cx="2177017" cy="153888"/>
          </a:xfrm>
          <a:prstGeom prst="rect">
            <a:avLst/>
          </a:prstGeom>
          <a:noFill/>
        </p:spPr>
        <p:txBody>
          <a:bodyPr wrap="square" lIns="0" tIns="0" rIns="0" bIns="0" rtlCol="0">
            <a:spAutoFit/>
          </a:bodyPr>
          <a:lstStyle/>
          <a:p>
            <a:pPr>
              <a:spcAft>
                <a:spcPts val="600"/>
              </a:spcAft>
            </a:pPr>
            <a:r>
              <a:rPr lang="de-CH" sz="1000" dirty="0"/>
              <a:t>… </a:t>
            </a:r>
            <a:r>
              <a:rPr lang="de-CH" sz="1000" dirty="0" err="1"/>
              <a:t>with</a:t>
            </a:r>
            <a:r>
              <a:rPr lang="de-CH" sz="1000" dirty="0"/>
              <a:t> @</a:t>
            </a:r>
            <a:r>
              <a:rPr lang="de-CH" sz="1000" dirty="0" err="1"/>
              <a:t>using</a:t>
            </a:r>
            <a:r>
              <a:rPr lang="de-CH" sz="1000" dirty="0"/>
              <a:t> </a:t>
            </a:r>
            <a:r>
              <a:rPr lang="de-CH" sz="1000" dirty="0" err="1"/>
              <a:t>directive</a:t>
            </a:r>
            <a:endParaRPr lang="de-CH" sz="1000" dirty="0"/>
          </a:p>
        </p:txBody>
      </p:sp>
      <p:sp>
        <p:nvSpPr>
          <p:cNvPr id="10" name="Textfeld 9">
            <a:extLst>
              <a:ext uri="{FF2B5EF4-FFF2-40B4-BE49-F238E27FC236}">
                <a16:creationId xmlns:a16="http://schemas.microsoft.com/office/drawing/2014/main" id="{30870863-B5E7-43E3-80D6-224E2DCD6463}"/>
              </a:ext>
            </a:extLst>
          </p:cNvPr>
          <p:cNvSpPr txBox="1"/>
          <p:nvPr/>
        </p:nvSpPr>
        <p:spPr>
          <a:xfrm>
            <a:off x="375229" y="3733671"/>
            <a:ext cx="2327560" cy="384721"/>
          </a:xfrm>
          <a:prstGeom prst="rect">
            <a:avLst/>
          </a:prstGeom>
          <a:noFill/>
        </p:spPr>
        <p:txBody>
          <a:bodyPr wrap="none" lIns="0" tIns="0" rIns="0" bIns="0" rtlCol="0">
            <a:spAutoFit/>
          </a:bodyPr>
          <a:lstStyle/>
          <a:p>
            <a:pPr>
              <a:spcAft>
                <a:spcPts val="600"/>
              </a:spcAft>
            </a:pPr>
            <a:r>
              <a:rPr lang="de-CH" sz="1000" dirty="0" err="1"/>
              <a:t>Hints</a:t>
            </a:r>
            <a:r>
              <a:rPr lang="de-CH" sz="1000" dirty="0"/>
              <a:t>: Component1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project</a:t>
            </a:r>
            <a:endParaRPr lang="de-CH" sz="1000" dirty="0"/>
          </a:p>
          <a:p>
            <a:pPr>
              <a:spcAft>
                <a:spcPts val="600"/>
              </a:spcAft>
            </a:pPr>
            <a:r>
              <a:rPr lang="de-CH" sz="1000" dirty="0" err="1"/>
              <a:t>MyComps</a:t>
            </a:r>
            <a:r>
              <a:rPr lang="de-CH" sz="1000" dirty="0"/>
              <a:t>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folder</a:t>
            </a:r>
            <a:endParaRPr lang="de-CH" sz="1000" dirty="0"/>
          </a:p>
        </p:txBody>
      </p:sp>
    </p:spTree>
    <p:extLst>
      <p:ext uri="{BB962C8B-B14F-4D97-AF65-F5344CB8AC3E}">
        <p14:creationId xmlns:p14="http://schemas.microsoft.com/office/powerpoint/2010/main" val="53091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a:t>Tutorial</a:t>
            </a:r>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endParaRPr lang="de-CH" dirty="0"/>
          </a:p>
          <a:p>
            <a:endParaRPr lang="de-CH" dirty="0"/>
          </a:p>
        </p:txBody>
      </p:sp>
    </p:spTree>
    <p:extLst>
      <p:ext uri="{BB962C8B-B14F-4D97-AF65-F5344CB8AC3E}">
        <p14:creationId xmlns:p14="http://schemas.microsoft.com/office/powerpoint/2010/main" val="290211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a:t>Links</a:t>
            </a:r>
          </a:p>
        </p:txBody>
      </p:sp>
      <p:sp>
        <p:nvSpPr>
          <p:cNvPr id="3" name="Datumsplatzhalter 2">
            <a:extLst>
              <a:ext uri="{FF2B5EF4-FFF2-40B4-BE49-F238E27FC236}">
                <a16:creationId xmlns:a16="http://schemas.microsoft.com/office/drawing/2014/main" id="{85BB90C6-5442-478A-9C33-6910C9390748}"/>
              </a:ext>
            </a:extLst>
          </p:cNvPr>
          <p:cNvSpPr>
            <a:spLocks noGrp="1"/>
          </p:cNvSpPr>
          <p:nvPr>
            <p:ph type="dt" sz="half" idx="10"/>
          </p:nvPr>
        </p:nvSpPr>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ED9B1AFF-2D6D-47DB-BEEB-D5CEC7CD837E}"/>
              </a:ext>
            </a:extLst>
          </p:cNvPr>
          <p:cNvSpPr>
            <a:spLocks noGrp="1"/>
          </p:cNvSpPr>
          <p:nvPr>
            <p:ph type="sldNum" sz="quarter" idx="12"/>
          </p:nvPr>
        </p:nvSpPr>
        <p:spPr/>
        <p:txBody>
          <a:bodyPr/>
          <a:lstStyle/>
          <a:p>
            <a:fld id="{381BE46F-23E3-46AE-8BDD-324ADB7FE361}" type="slidenum">
              <a:rPr lang="de-CH" smtClean="0"/>
              <a:t>24</a:t>
            </a:fld>
            <a:endParaRPr lang="de-CH"/>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r>
              <a:rPr lang="de-CH" dirty="0">
                <a:hlinkClick r:id="rId2"/>
              </a:rPr>
              <a:t>https://blazor-university.com/</a:t>
            </a:r>
            <a:endParaRPr lang="de-CH" dirty="0"/>
          </a:p>
          <a:p>
            <a:r>
              <a:rPr lang="de-CH" dirty="0">
                <a:hlinkClick r:id="rId3"/>
              </a:rPr>
              <a:t>https://chrissainty.com/</a:t>
            </a:r>
            <a:endParaRPr lang="de-CH" dirty="0"/>
          </a:p>
          <a:p>
            <a:r>
              <a:rPr lang="de-CH" dirty="0">
                <a:hlinkClick r:id="rId4"/>
              </a:rPr>
              <a:t>https://csharp.christiannagel.com/2019/08/27/blazorserverandclient/</a:t>
            </a:r>
            <a:endParaRPr lang="de-CH" dirty="0"/>
          </a:p>
          <a:p>
            <a:r>
              <a:rPr lang="de-CH" dirty="0">
                <a:hlinkClick r:id="rId5"/>
              </a:rPr>
              <a:t>https://github.com/AdrienTorris/awesome-blazor</a:t>
            </a:r>
            <a:endParaRPr lang="de-CH" dirty="0"/>
          </a:p>
          <a:p>
            <a:r>
              <a:rPr lang="de-CH" dirty="0">
                <a:hlinkClick r:id="rId6"/>
              </a:rPr>
              <a:t>https://github.com/chanan/BlazorDB</a:t>
            </a:r>
            <a:endParaRPr lang="de-CH" dirty="0"/>
          </a:p>
          <a:p>
            <a:r>
              <a:rPr lang="de-CH" dirty="0">
                <a:hlinkClick r:id="rId7"/>
              </a:rPr>
              <a:t>http://learn-blazor.com/getting-started/</a:t>
            </a:r>
            <a:endParaRPr lang="de-CH" dirty="0"/>
          </a:p>
          <a:p>
            <a:r>
              <a:rPr lang="de-CH" dirty="0">
                <a:hlinkClick r:id="rId8"/>
              </a:rPr>
              <a:t>https://stackify.com/blazor-introduction/</a:t>
            </a:r>
            <a:endParaRPr lang="de-CH" dirty="0"/>
          </a:p>
          <a:p>
            <a:r>
              <a:rPr lang="de-CH" dirty="0">
                <a:hlinkClick r:id="rId9"/>
              </a:rPr>
              <a:t>https://studyblazor.com/</a:t>
            </a:r>
            <a:endParaRPr lang="de-CH" dirty="0"/>
          </a:p>
          <a:p>
            <a:r>
              <a:rPr lang="de-CH" dirty="0">
                <a:hlinkClick r:id="rId10"/>
              </a:rPr>
              <a:t>https://docs.microsoft.com/en-us/aspnet/core/mvc/views/razor?view=aspnetcore-3.1</a:t>
            </a:r>
            <a:r>
              <a:rPr lang="de-CH" dirty="0"/>
              <a:t>  Razor Syntax</a:t>
            </a:r>
          </a:p>
          <a:p>
            <a:r>
              <a:rPr lang="de-CH" dirty="0">
                <a:hlinkClick r:id="rId11"/>
              </a:rPr>
              <a:t>https://blazorfiddle.com/</a:t>
            </a:r>
            <a:endParaRPr lang="de-CH" dirty="0"/>
          </a:p>
          <a:p>
            <a:endParaRPr lang="de-CH" dirty="0"/>
          </a:p>
          <a:p>
            <a:pPr marL="0" indent="0">
              <a:buNone/>
            </a:pPr>
            <a:endParaRPr lang="de-CH" dirty="0"/>
          </a:p>
          <a:p>
            <a:endParaRPr lang="de-CH" dirty="0"/>
          </a:p>
          <a:p>
            <a:endParaRPr lang="de-CH" dirty="0"/>
          </a:p>
        </p:txBody>
      </p:sp>
      <p:sp>
        <p:nvSpPr>
          <p:cNvPr id="7" name="Fußzeilenplatzhalter 6">
            <a:extLst>
              <a:ext uri="{FF2B5EF4-FFF2-40B4-BE49-F238E27FC236}">
                <a16:creationId xmlns:a16="http://schemas.microsoft.com/office/drawing/2014/main" id="{447A5B00-C00C-4896-8780-8804EB7F942C}"/>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424753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1646F84-C099-4F69-94C1-2216B4262E67}"/>
              </a:ext>
            </a:extLst>
          </p:cNvPr>
          <p:cNvSpPr>
            <a:spLocks noGrp="1"/>
          </p:cNvSpPr>
          <p:nvPr>
            <p:ph type="ctrTitle"/>
          </p:nvPr>
        </p:nvSpPr>
        <p:spPr/>
        <p:txBody>
          <a:bodyPr/>
          <a:lstStyle/>
          <a:p>
            <a:r>
              <a:rPr lang="de-CH" dirty="0"/>
              <a:t>Anhang</a:t>
            </a:r>
          </a:p>
        </p:txBody>
      </p:sp>
    </p:spTree>
    <p:extLst>
      <p:ext uri="{BB962C8B-B14F-4D97-AF65-F5344CB8AC3E}">
        <p14:creationId xmlns:p14="http://schemas.microsoft.com/office/powerpoint/2010/main" val="160686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15B523-B2CF-4EC7-AA88-C1EDAEBA1E98}"/>
              </a:ext>
            </a:extLst>
          </p:cNvPr>
          <p:cNvSpPr>
            <a:spLocks noGrp="1"/>
          </p:cNvSpPr>
          <p:nvPr>
            <p:ph type="dt" sz="half" idx="10"/>
          </p:nvPr>
        </p:nvSpPr>
        <p:spPr/>
        <p:txBody>
          <a:bodyPr/>
          <a:lstStyle/>
          <a:p>
            <a:fld id="{B2CDFE09-9CB6-4540-959A-C387EAEC9CC0}" type="datetime1">
              <a:rPr lang="de-CH" smtClean="0"/>
              <a:t>07.01.2020</a:t>
            </a:fld>
            <a:endParaRPr lang="de-CH"/>
          </a:p>
        </p:txBody>
      </p:sp>
      <p:sp>
        <p:nvSpPr>
          <p:cNvPr id="4" name="Foliennummernplatzhalter 3">
            <a:extLst>
              <a:ext uri="{FF2B5EF4-FFF2-40B4-BE49-F238E27FC236}">
                <a16:creationId xmlns:a16="http://schemas.microsoft.com/office/drawing/2014/main" id="{0877C3EB-7F8E-40F5-AC1C-DEB33C227E18}"/>
              </a:ext>
            </a:extLst>
          </p:cNvPr>
          <p:cNvSpPr>
            <a:spLocks noGrp="1"/>
          </p:cNvSpPr>
          <p:nvPr>
            <p:ph type="sldNum" sz="quarter" idx="12"/>
          </p:nvPr>
        </p:nvSpPr>
        <p:spPr/>
        <p:txBody>
          <a:bodyPr/>
          <a:lstStyle/>
          <a:p>
            <a:fld id="{381BE46F-23E3-46AE-8BDD-324ADB7FE361}" type="slidenum">
              <a:rPr lang="de-CH" smtClean="0"/>
              <a:t>26</a:t>
            </a:fld>
            <a:endParaRPr lang="de-CH" dirty="0"/>
          </a:p>
        </p:txBody>
      </p:sp>
      <p:pic>
        <p:nvPicPr>
          <p:cNvPr id="8194" name="Picture 2">
            <a:extLst>
              <a:ext uri="{FF2B5EF4-FFF2-40B4-BE49-F238E27FC236}">
                <a16:creationId xmlns:a16="http://schemas.microsoft.com/office/drawing/2014/main" id="{0281301D-B1BB-48FF-AC22-BA8724A77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0"/>
            <a:ext cx="76676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84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27</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8" name="Picture 4">
            <a:extLst>
              <a:ext uri="{FF2B5EF4-FFF2-40B4-BE49-F238E27FC236}">
                <a16:creationId xmlns:a16="http://schemas.microsoft.com/office/drawing/2014/main" id="{98E2E5D5-FF4C-4B19-9961-F3E0B533E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995"/>
            <a:ext cx="9144000" cy="279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49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28</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6" name="Picture 2">
            <a:extLst>
              <a:ext uri="{FF2B5EF4-FFF2-40B4-BE49-F238E27FC236}">
                <a16:creationId xmlns:a16="http://schemas.microsoft.com/office/drawing/2014/main" id="{58C44EF0-9735-4C1C-A701-823C88A3D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189" y="1194713"/>
            <a:ext cx="3700535" cy="326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7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29</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6" name="Rectangle 2">
            <a:extLst>
              <a:ext uri="{FF2B5EF4-FFF2-40B4-BE49-F238E27FC236}">
                <a16:creationId xmlns:a16="http://schemas.microsoft.com/office/drawing/2014/main" id="{C598E40D-486C-47E2-9F94-656EBD277CA9}"/>
              </a:ext>
            </a:extLst>
          </p:cNvPr>
          <p:cNvSpPr>
            <a:spLocks noChangeArrowheads="1"/>
          </p:cNvSpPr>
          <p:nvPr/>
        </p:nvSpPr>
        <p:spPr bwMode="auto">
          <a:xfrm>
            <a:off x="534210" y="633612"/>
            <a:ext cx="6125792"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1" i="0" u="none" strike="noStrike" cap="none" normalizeH="0" baseline="0" dirty="0" err="1">
                <a:ln>
                  <a:noFill/>
                </a:ln>
                <a:solidFill>
                  <a:srgbClr val="666666"/>
                </a:solidFill>
                <a:effectLst/>
                <a:latin typeface="IBM Plex Sans"/>
              </a:rPr>
              <a:t>Why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WebAssembly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Matters</a:t>
            </a:r>
            <a:endParaRPr kumimoji="0" lang="de-DE" altLang="de-DE" sz="1800" b="1" i="0" u="none" strike="noStrike" cap="none" normalizeH="0" baseline="0" dirty="0">
              <a:ln>
                <a:noFill/>
              </a:ln>
              <a:solidFill>
                <a:srgbClr val="666666"/>
              </a:solidFill>
              <a:effectLst/>
              <a:latin typeface="IBM Plex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a:ln>
                  <a:noFill/>
                </a:ln>
                <a:solidFill>
                  <a:srgbClr val="111111"/>
                </a:solidFill>
                <a:effectLst/>
                <a:latin typeface="IBM Plex Sans"/>
              </a:rPr>
              <a:t>First, a </a:t>
            </a:r>
            <a:r>
              <a:rPr kumimoji="0" lang="de-DE" altLang="de-DE" sz="1500" b="0" i="0" u="none" strike="noStrike" cap="none" normalizeH="0" baseline="0" dirty="0" err="1">
                <a:ln>
                  <a:noFill/>
                </a:ln>
                <a:solidFill>
                  <a:srgbClr val="111111"/>
                </a:solidFill>
                <a:effectLst/>
                <a:latin typeface="IBM Plex Sans"/>
              </a:rPr>
              <a:t>short</a:t>
            </a:r>
            <a:r>
              <a:rPr kumimoji="0" lang="de-DE" altLang="de-DE" sz="1500" b="0" i="0" u="none" strike="noStrike" cap="none" normalizeH="0" baseline="0" dirty="0">
                <a:ln>
                  <a:noFill/>
                </a:ln>
                <a:solidFill>
                  <a:srgbClr val="111111"/>
                </a:solidFill>
                <a:effectLst/>
                <a:latin typeface="IBM Plex Sans"/>
              </a:rPr>
              <a:t> primer on </a:t>
            </a:r>
            <a:r>
              <a:rPr kumimoji="0" lang="de-DE" altLang="de-DE" sz="1500" b="0" i="0" u="none" strike="noStrike" cap="none" normalizeH="0" baseline="0" dirty="0" err="1">
                <a:ln>
                  <a:noFill/>
                </a:ln>
                <a:solidFill>
                  <a:srgbClr val="111111"/>
                </a:solidFill>
                <a:effectLst/>
                <a:latin typeface="IBM Plex Sans"/>
              </a:rPr>
              <a:t>what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is</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why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needs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be</a:t>
            </a:r>
            <a:r>
              <a:rPr kumimoji="0" lang="de-DE" altLang="de-DE" sz="1500" b="0" i="0" u="none" strike="noStrike" cap="none" normalizeH="0" baseline="0" dirty="0">
                <a:ln>
                  <a:noFill/>
                </a:ln>
                <a:solidFill>
                  <a:srgbClr val="111111"/>
                </a:solidFill>
                <a:effectLst/>
                <a:latin typeface="IBM Plex Sans"/>
              </a:rPr>
              <a:t> on </a:t>
            </a:r>
            <a:r>
              <a:rPr kumimoji="0" lang="de-DE" altLang="de-DE" sz="1500" b="0" i="0" u="none" strike="noStrike" cap="none" normalizeH="0" baseline="0" dirty="0" err="1">
                <a:ln>
                  <a:noFill/>
                </a:ln>
                <a:solidFill>
                  <a:srgbClr val="111111"/>
                </a:solidFill>
                <a:effectLst/>
                <a:latin typeface="IBM Plex Sans"/>
              </a:rPr>
              <a:t>every</a:t>
            </a:r>
            <a:r>
              <a:rPr kumimoji="0" lang="de-DE" altLang="de-DE" sz="1500" b="0" i="0" u="none" strike="noStrike" cap="none" normalizeH="0" baseline="0" dirty="0">
                <a:ln>
                  <a:noFill/>
                </a:ln>
                <a:solidFill>
                  <a:srgbClr val="111111"/>
                </a:solidFill>
                <a:effectLst/>
                <a:latin typeface="IBM Plex Sans"/>
              </a:rPr>
              <a:t> web </a:t>
            </a:r>
            <a:r>
              <a:rPr kumimoji="0" lang="de-DE" altLang="de-DE" sz="1500" b="0" i="0" u="none" strike="noStrike" cap="none" normalizeH="0" baseline="0" dirty="0" err="1">
                <a:ln>
                  <a:noFill/>
                </a:ln>
                <a:solidFill>
                  <a:srgbClr val="111111"/>
                </a:solidFill>
                <a:effectLst/>
                <a:latin typeface="IBM Plex Sans"/>
              </a:rPr>
              <a:t>developer’s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radar</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chemeClr val="tx1"/>
                </a:solidFill>
                <a:effectLst/>
                <a:latin typeface="Arial" panose="020B0604020202020204" pitchFamily="34" charset="0"/>
              </a:rPr>
              <a:t>WebAssembly</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1" u="none" strike="noStrike" cap="none" normalizeH="0" baseline="0" dirty="0" err="1">
                <a:ln>
                  <a:noFill/>
                </a:ln>
                <a:solidFill>
                  <a:schemeClr val="tx1"/>
                </a:solidFill>
                <a:effectLst/>
                <a:latin typeface="inherit"/>
              </a:rPr>
              <a:t>wasm</a:t>
            </a:r>
            <a:r>
              <a:rPr kumimoji="0" lang="de-DE" altLang="de-DE" sz="1800" b="0" i="0" u="none" strike="noStrike" cap="none" normalizeH="0" baseline="0" dirty="0">
                <a:ln>
                  <a:noFill/>
                </a:ln>
                <a:solidFill>
                  <a:schemeClr val="tx1"/>
                </a:solidFill>
                <a:effectLst/>
              </a:rPr>
              <a:t> </a:t>
            </a:r>
            <a:r>
              <a:rPr kumimoji="0" lang="de-DE" altLang="de-DE" sz="1800" b="0" i="0" u="none" strike="noStrike" cap="none" normalizeH="0" baseline="0" dirty="0" err="1">
                <a:ln>
                  <a:noFill/>
                </a:ln>
                <a:solidFill>
                  <a:schemeClr val="tx1"/>
                </a:solidFill>
                <a:effectLst/>
                <a:latin typeface="Arial" panose="020B0604020202020204" pitchFamily="34" charset="0"/>
              </a:rPr>
              <a:t>is</a:t>
            </a:r>
            <a:r>
              <a:rPr kumimoji="0" lang="de-DE" altLang="de-DE" sz="1800" b="0" i="0" u="none" strike="noStrike" cap="none" normalizeH="0" baseline="0" dirty="0">
                <a:ln>
                  <a:noFill/>
                </a:ln>
                <a:solidFill>
                  <a:schemeClr val="tx1"/>
                </a:solidFill>
                <a:effectLst/>
                <a:latin typeface="Arial" panose="020B0604020202020204" pitchFamily="34" charset="0"/>
              </a:rPr>
              <a:t> a </a:t>
            </a:r>
            <a:r>
              <a:rPr kumimoji="0" lang="de-DE" altLang="de-DE" sz="1800" b="0" i="0" u="none" strike="noStrike" cap="none" normalizeH="0" baseline="0" dirty="0" err="1">
                <a:ln>
                  <a:noFill/>
                </a:ln>
                <a:solidFill>
                  <a:schemeClr val="tx1"/>
                </a:solidFill>
                <a:effectLst/>
                <a:latin typeface="Arial" panose="020B0604020202020204" pitchFamily="34" charset="0"/>
              </a:rPr>
              <a:t>new</a:t>
            </a:r>
            <a:r>
              <a:rPr kumimoji="0" lang="de-DE" altLang="de-DE" sz="1800" b="0" i="0" u="none" strike="noStrike" cap="none" normalizeH="0" baseline="0" dirty="0">
                <a:ln>
                  <a:noFill/>
                </a:ln>
                <a:solidFill>
                  <a:schemeClr val="tx1"/>
                </a:solidFill>
                <a:effectLst/>
                <a:latin typeface="Arial" panose="020B0604020202020204" pitchFamily="34" charset="0"/>
              </a:rPr>
              <a:t> portable, </a:t>
            </a:r>
            <a:r>
              <a:rPr kumimoji="0" lang="de-DE" altLang="de-DE" sz="1800" b="0" i="0" u="none" strike="noStrike" cap="none" normalizeH="0" baseline="0" dirty="0" err="1">
                <a:ln>
                  <a:noFill/>
                </a:ln>
                <a:solidFill>
                  <a:schemeClr val="tx1"/>
                </a:solidFill>
                <a:effectLst/>
                <a:latin typeface="Arial" panose="020B0604020202020204" pitchFamily="34" charset="0"/>
              </a:rPr>
              <a:t>size</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load</a:t>
            </a:r>
            <a:r>
              <a:rPr kumimoji="0" lang="de-DE" altLang="de-DE" sz="1800" b="0" i="0" u="none" strike="noStrike" cap="none" normalizeH="0" baseline="0" dirty="0">
                <a:ln>
                  <a:noFill/>
                </a:ln>
                <a:solidFill>
                  <a:schemeClr val="tx1"/>
                </a:solidFill>
                <a:effectLst/>
                <a:latin typeface="Arial" panose="020B0604020202020204" pitchFamily="34" charset="0"/>
              </a:rPr>
              <a:t>-time-</a:t>
            </a:r>
            <a:r>
              <a:rPr kumimoji="0" lang="de-DE" altLang="de-DE" sz="1800" b="0" i="0" u="none" strike="noStrike" cap="none" normalizeH="0" baseline="0" dirty="0" err="1">
                <a:ln>
                  <a:noFill/>
                </a:ln>
                <a:solidFill>
                  <a:schemeClr val="tx1"/>
                </a:solidFill>
                <a:effectLst/>
                <a:latin typeface="Arial" panose="020B0604020202020204" pitchFamily="34" charset="0"/>
              </a:rPr>
              <a:t>efficient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format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suitable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1" i="0" u="none" strike="noStrike" cap="none" normalizeH="0" baseline="0" dirty="0" err="1">
                <a:ln>
                  <a:noFill/>
                </a:ln>
                <a:solidFill>
                  <a:schemeClr val="tx1"/>
                </a:solidFill>
                <a:effectLst/>
                <a:latin typeface="inherit"/>
              </a:rPr>
              <a:t>compilation</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to</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the</a:t>
            </a:r>
            <a:r>
              <a:rPr kumimoji="0" lang="de-DE" altLang="de-DE" sz="1800" b="1" i="0" u="none" strike="noStrike" cap="none" normalizeH="0" baseline="0" dirty="0">
                <a:ln>
                  <a:noFill/>
                </a:ln>
                <a:solidFill>
                  <a:schemeClr val="tx1"/>
                </a:solidFill>
                <a:effectLst/>
                <a:latin typeface="inherit"/>
              </a:rPr>
              <a:t> web</a:t>
            </a:r>
            <a:r>
              <a:rPr kumimoji="0" lang="de-DE" altLang="de-DE" sz="1800" b="0" i="0" u="none" strike="noStrike" cap="none" normalizeH="0" baseline="0" dirty="0">
                <a:ln>
                  <a:noFill/>
                </a:ln>
                <a:solidFill>
                  <a:schemeClr val="tx1"/>
                </a:solidFill>
                <a:effectLst/>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generally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directly</a:t>
            </a:r>
            <a:r>
              <a:rPr kumimoji="0" lang="de-DE" altLang="de-DE" sz="1500" b="0" i="0" u="none" strike="noStrike" cap="none" normalizeH="0" baseline="0" dirty="0">
                <a:ln>
                  <a:noFill/>
                </a:ln>
                <a:solidFill>
                  <a:srgbClr val="111111"/>
                </a:solidFill>
                <a:effectLst/>
                <a:latin typeface="IBM Plex Sans"/>
              </a:rPr>
              <a:t>, but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will </a:t>
            </a:r>
            <a:r>
              <a:rPr kumimoji="0" lang="de-DE" altLang="de-DE" sz="1500" b="1" i="0" u="none" strike="noStrike" cap="none" normalizeH="0" baseline="0" dirty="0" err="1">
                <a:ln>
                  <a:noFill/>
                </a:ln>
                <a:solidFill>
                  <a:srgbClr val="111111"/>
                </a:solidFill>
                <a:effectLst/>
                <a:latin typeface="inherit"/>
              </a:rPr>
              <a:t>compile</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programs</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to</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wasm</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If</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you’ve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ever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worked</a:t>
            </a:r>
            <a:r>
              <a:rPr kumimoji="0" lang="de-DE" altLang="de-DE" sz="1500" b="0" i="0" u="none" strike="noStrike" cap="none" normalizeH="0" baseline="0" dirty="0">
                <a:ln>
                  <a:noFill/>
                </a:ln>
                <a:solidFill>
                  <a:srgbClr val="111111"/>
                </a:solidFill>
                <a:effectLst/>
                <a:latin typeface="IBM Plex Sans"/>
              </a:rPr>
              <a:t> in </a:t>
            </a:r>
            <a:r>
              <a:rPr kumimoji="0" lang="de-DE" altLang="de-DE" sz="1500" b="0" i="0" u="none" strike="noStrike" cap="none" normalizeH="0" baseline="0" dirty="0" err="1">
                <a:ln>
                  <a:noFill/>
                </a:ln>
                <a:solidFill>
                  <a:srgbClr val="111111"/>
                </a:solidFill>
                <a:effectLst/>
                <a:latin typeface="IBM Plex Sans"/>
              </a:rPr>
              <a:t>any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compiled</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like C </a:t>
            </a:r>
            <a:r>
              <a:rPr kumimoji="0" lang="de-DE" altLang="de-DE" sz="1500" b="0" i="0" u="none" strike="noStrike" cap="none" normalizeH="0" baseline="0" dirty="0" err="1">
                <a:ln>
                  <a:noFill/>
                </a:ln>
                <a:solidFill>
                  <a:srgbClr val="111111"/>
                </a:solidFill>
                <a:effectLst/>
                <a:latin typeface="IBM Plex Sans"/>
              </a:rPr>
              <a:t>or</a:t>
            </a:r>
            <a:r>
              <a:rPr kumimoji="0" lang="de-DE" altLang="de-DE" sz="1500" b="0" i="0" u="none" strike="noStrike" cap="none" normalizeH="0" baseline="0" dirty="0">
                <a:ln>
                  <a:noFill/>
                </a:ln>
                <a:solidFill>
                  <a:srgbClr val="111111"/>
                </a:solidFill>
                <a:effectLst/>
                <a:latin typeface="IBM Plex Sans"/>
              </a:rPr>
              <a:t> C++, RUST, C#, </a:t>
            </a:r>
            <a:r>
              <a:rPr kumimoji="0" lang="de-DE" altLang="de-DE" sz="1500" b="0" i="0" u="none" strike="noStrike" cap="none" normalizeH="0" baseline="0" dirty="0" err="1">
                <a:ln>
                  <a:noFill/>
                </a:ln>
                <a:solidFill>
                  <a:srgbClr val="111111"/>
                </a:solidFill>
                <a:effectLst/>
                <a:latin typeface="IBM Plex Sans"/>
              </a:rPr>
              <a:t>Kotlin</a:t>
            </a:r>
            <a:r>
              <a:rPr kumimoji="0" lang="de-DE" altLang="de-DE" sz="1500" b="0" i="0" u="none" strike="noStrike" cap="none" normalizeH="0" baseline="0" dirty="0">
                <a:ln>
                  <a:noFill/>
                </a:ln>
                <a:solidFill>
                  <a:srgbClr val="111111"/>
                </a:solidFill>
                <a:effectLst/>
                <a:latin typeface="IBM Plex Sans"/>
              </a:rPr>
              <a:t>, Java,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know</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sit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there</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 code — 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in a </a:t>
            </a:r>
            <a:r>
              <a:rPr kumimoji="0" lang="de-DE" altLang="de-DE" sz="1500" b="0" i="0" u="none" strike="noStrike" cap="none" normalizeH="0" baseline="0" dirty="0" err="1">
                <a:ln>
                  <a:noFill/>
                </a:ln>
                <a:solidFill>
                  <a:srgbClr val="111111"/>
                </a:solidFill>
                <a:effectLst/>
                <a:latin typeface="IBM Plex Sans"/>
              </a:rPr>
              <a:t>higher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level</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hteck 6">
            <a:extLst>
              <a:ext uri="{FF2B5EF4-FFF2-40B4-BE49-F238E27FC236}">
                <a16:creationId xmlns:a16="http://schemas.microsoft.com/office/drawing/2014/main" id="{678B8DBE-5425-4392-868A-9A243291F50A}"/>
              </a:ext>
            </a:extLst>
          </p:cNvPr>
          <p:cNvSpPr/>
          <p:nvPr/>
        </p:nvSpPr>
        <p:spPr>
          <a:xfrm>
            <a:off x="485056" y="3453038"/>
            <a:ext cx="6224100" cy="923330"/>
          </a:xfrm>
          <a:prstGeom prst="rect">
            <a:avLst/>
          </a:prstGeom>
        </p:spPr>
        <p:txBody>
          <a:bodyPr wrap="square">
            <a:spAutoFit/>
          </a:bodyPr>
          <a:lstStyle/>
          <a:p>
            <a:r>
              <a:rPr lang="de-CH" dirty="0"/>
              <a:t>Java: </a:t>
            </a:r>
            <a:r>
              <a:rPr lang="de-CH" dirty="0">
                <a:hlinkClick r:id="rId3"/>
              </a:rPr>
              <a:t>https://github.com/konsoletyper/teavm</a:t>
            </a:r>
            <a:endParaRPr lang="de-CH" dirty="0"/>
          </a:p>
          <a:p>
            <a:r>
              <a:rPr lang="de-CH" dirty="0"/>
              <a:t>C#: </a:t>
            </a:r>
            <a:r>
              <a:rPr lang="de-CH" dirty="0" err="1"/>
              <a:t>Blazor</a:t>
            </a:r>
            <a:endParaRPr lang="de-CH" dirty="0"/>
          </a:p>
          <a:p>
            <a:r>
              <a:rPr lang="de-CH" dirty="0" err="1"/>
              <a:t>Kotlin</a:t>
            </a:r>
            <a:r>
              <a:rPr lang="de-CH" dirty="0"/>
              <a:t>: </a:t>
            </a:r>
            <a:r>
              <a:rPr lang="de-CH" dirty="0">
                <a:hlinkClick r:id="rId4"/>
              </a:rPr>
              <a:t>https://superkotlin.com/kotlin-and-webassembly/</a:t>
            </a:r>
            <a:endParaRPr lang="de-CH" dirty="0"/>
          </a:p>
        </p:txBody>
      </p:sp>
    </p:spTree>
    <p:extLst>
      <p:ext uri="{BB962C8B-B14F-4D97-AF65-F5344CB8AC3E}">
        <p14:creationId xmlns:p14="http://schemas.microsoft.com/office/powerpoint/2010/main" val="219220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br>
              <a:rPr lang="de-CH" dirty="0"/>
            </a:br>
            <a:br>
              <a:rPr lang="de-CH" dirty="0"/>
            </a:br>
            <a:br>
              <a:rPr lang="de-CH" dirty="0"/>
            </a:br>
            <a:r>
              <a:rPr lang="de-CH" dirty="0">
                <a:hlinkClick r:id="rId3"/>
              </a:rPr>
              <a:t>https://webassembly.org/</a:t>
            </a:r>
            <a:br>
              <a:rPr lang="de-CH" dirty="0"/>
            </a:br>
            <a:r>
              <a:rPr lang="de-CH" dirty="0">
                <a:hlinkClick r:id="rId4"/>
              </a:rPr>
              <a:t>https://webassembly.github.io/spec/core/intro/introduction.html</a:t>
            </a:r>
            <a:br>
              <a:rPr lang="de-CH" dirty="0"/>
            </a:br>
            <a:r>
              <a:rPr lang="de-CH" dirty="0">
                <a:hlinkClick r:id="rId5"/>
              </a:rPr>
              <a:t>https://wasdk.github.io/WasmFiddle/</a:t>
            </a:r>
            <a:br>
              <a:rPr lang="de-CH" dirty="0"/>
            </a:br>
            <a:r>
              <a:rPr lang="de-CH" dirty="0">
                <a:hlinkClick r:id="rId6"/>
              </a:rPr>
              <a:t>https://webassembly.studio/?f=ivzzdwn7fcn</a:t>
            </a:r>
            <a:br>
              <a:rPr lang="de-CH" dirty="0"/>
            </a:br>
            <a:br>
              <a:rPr lang="de-CH" dirty="0"/>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87401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1</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4</a:t>
            </a:fld>
            <a:endParaRPr lang="de-CH" dirty="0"/>
          </a:p>
        </p:txBody>
      </p:sp>
      <p:sp>
        <p:nvSpPr>
          <p:cNvPr id="5" name="Textfeld 4">
            <a:extLst>
              <a:ext uri="{FF2B5EF4-FFF2-40B4-BE49-F238E27FC236}">
                <a16:creationId xmlns:a16="http://schemas.microsoft.com/office/drawing/2014/main" id="{2A5E6830-06B5-4A00-B14A-5FFBE7B1C506}"/>
              </a:ext>
            </a:extLst>
          </p:cNvPr>
          <p:cNvSpPr txBox="1"/>
          <p:nvPr/>
        </p:nvSpPr>
        <p:spPr>
          <a:xfrm>
            <a:off x="2168367" y="1349190"/>
            <a:ext cx="1999171" cy="153888"/>
          </a:xfrm>
          <a:prstGeom prst="rect">
            <a:avLst/>
          </a:prstGeom>
          <a:noFill/>
        </p:spPr>
        <p:txBody>
          <a:bodyPr wrap="square" lIns="0" tIns="0" rIns="0" bIns="0" rtlCol="0">
            <a:spAutoFit/>
          </a:bodyPr>
          <a:lstStyle/>
          <a:p>
            <a:pPr>
              <a:spcAft>
                <a:spcPts val="600"/>
              </a:spcAft>
            </a:pPr>
            <a:r>
              <a:rPr lang="de-CH" sz="1000" dirty="0"/>
              <a:t>Stack Maschine</a:t>
            </a:r>
          </a:p>
        </p:txBody>
      </p:sp>
      <p:sp>
        <p:nvSpPr>
          <p:cNvPr id="6" name="Rectangle 2">
            <a:extLst>
              <a:ext uri="{FF2B5EF4-FFF2-40B4-BE49-F238E27FC236}">
                <a16:creationId xmlns:a16="http://schemas.microsoft.com/office/drawing/2014/main" id="{B9A671BB-226F-44BB-8466-0D4CE3C96C1A}"/>
              </a:ext>
            </a:extLst>
          </p:cNvPr>
          <p:cNvSpPr>
            <a:spLocks noChangeArrowheads="1"/>
          </p:cNvSpPr>
          <p:nvPr/>
        </p:nvSpPr>
        <p:spPr bwMode="auto">
          <a:xfrm>
            <a:off x="2168367" y="1561715"/>
            <a:ext cx="2286755" cy="6155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func</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Textfeld 8">
            <a:extLst>
              <a:ext uri="{FF2B5EF4-FFF2-40B4-BE49-F238E27FC236}">
                <a16:creationId xmlns:a16="http://schemas.microsoft.com/office/drawing/2014/main" id="{5F6BDF18-236F-4B54-A7A3-1E91FD876E2E}"/>
              </a:ext>
            </a:extLst>
          </p:cNvPr>
          <p:cNvSpPr txBox="1"/>
          <p:nvPr/>
        </p:nvSpPr>
        <p:spPr>
          <a:xfrm>
            <a:off x="354210" y="1351048"/>
            <a:ext cx="1999171" cy="846386"/>
          </a:xfrm>
          <a:prstGeom prst="rect">
            <a:avLst/>
          </a:prstGeom>
          <a:noFill/>
        </p:spPr>
        <p:txBody>
          <a:bodyPr wrap="square" lIns="0" tIns="0" rIns="0" bIns="0" rtlCol="0">
            <a:spAutoFit/>
          </a:bodyPr>
          <a:lstStyle/>
          <a:p>
            <a:pPr>
              <a:spcAft>
                <a:spcPts val="600"/>
              </a:spcAft>
            </a:pPr>
            <a:r>
              <a:rPr lang="de-CH" sz="1000" dirty="0" err="1"/>
              <a:t>Types</a:t>
            </a:r>
            <a:endParaRPr lang="de-CH" sz="1000" dirty="0"/>
          </a:p>
          <a:p>
            <a:pPr>
              <a:spcAft>
                <a:spcPts val="600"/>
              </a:spcAft>
            </a:pPr>
            <a:r>
              <a:rPr lang="de-DE" altLang="de-DE" sz="1000" dirty="0">
                <a:solidFill>
                  <a:srgbClr val="3D3D3E"/>
                </a:solidFill>
                <a:latin typeface="Consolas" panose="020B0609020204030204" pitchFamily="49" charset="0"/>
              </a:rPr>
              <a:t>i32</a:t>
            </a:r>
            <a:r>
              <a:rPr lang="de-DE" altLang="de-DE" sz="1000" dirty="0">
                <a:solidFill>
                  <a:srgbClr val="3D3D3E"/>
                </a:solidFill>
                <a:latin typeface="Helvetica" panose="020B0604020202020204" pitchFamily="34" charset="0"/>
              </a:rPr>
              <a:t>: 32-bit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i64</a:t>
            </a:r>
            <a:r>
              <a:rPr lang="de-DE" altLang="de-DE" sz="1000" dirty="0">
                <a:solidFill>
                  <a:srgbClr val="3D3D3E"/>
                </a:solidFill>
                <a:latin typeface="Helvetica" panose="020B0604020202020204" pitchFamily="34" charset="0"/>
              </a:rPr>
              <a:t>: 64-bit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f32</a:t>
            </a:r>
            <a:r>
              <a:rPr lang="de-DE" altLang="de-DE" sz="1000" dirty="0">
                <a:solidFill>
                  <a:srgbClr val="3D3D3E"/>
                </a:solidFill>
                <a:latin typeface="Helvetica" panose="020B0604020202020204" pitchFamily="34" charset="0"/>
              </a:rPr>
              <a:t>: 32-bit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f64</a:t>
            </a:r>
            <a:r>
              <a:rPr lang="de-DE" altLang="de-DE" sz="1000" dirty="0">
                <a:solidFill>
                  <a:srgbClr val="3D3D3E"/>
                </a:solidFill>
                <a:latin typeface="Helvetica" panose="020B0604020202020204" pitchFamily="34" charset="0"/>
              </a:rPr>
              <a:t>: 64-bit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endParaRPr lang="de-CH" sz="1000" dirty="0"/>
          </a:p>
        </p:txBody>
      </p:sp>
      <p:sp>
        <p:nvSpPr>
          <p:cNvPr id="7" name="Rectangle 3">
            <a:extLst>
              <a:ext uri="{FF2B5EF4-FFF2-40B4-BE49-F238E27FC236}">
                <a16:creationId xmlns:a16="http://schemas.microsoft.com/office/drawing/2014/main" id="{D1C47D4A-8515-4B8D-97C1-A6F9558A6318}"/>
              </a:ext>
            </a:extLst>
          </p:cNvPr>
          <p:cNvSpPr>
            <a:spLocks noChangeArrowheads="1"/>
          </p:cNvSpPr>
          <p:nvPr/>
        </p:nvSpPr>
        <p:spPr bwMode="auto">
          <a:xfrm>
            <a:off x="361085" y="2673410"/>
            <a:ext cx="4162789"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module</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defTabSz="914400" eaLnBrk="0" fontAlgn="base" hangingPunct="0">
              <a:spcBef>
                <a:spcPct val="0"/>
              </a:spcBef>
              <a:spcAft>
                <a:spcPct val="0"/>
              </a:spcAft>
            </a:pP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result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p>
          <a:p>
            <a:pPr defTabSz="914400" eaLnBrk="0" fontAlgn="base" hangingPunct="0">
              <a:spcBef>
                <a:spcPct val="0"/>
              </a:spcBef>
              <a:spcAft>
                <a:spcPct val="0"/>
              </a:spcAft>
            </a:pPr>
            <a:r>
              <a:rPr lang="de-DE" altLang="de-DE" sz="1000" dirty="0">
                <a:solidFill>
                  <a:srgbClr val="999999"/>
                </a:solidFill>
                <a:latin typeface="Consolas" panose="020B0609020204030204" pitchFamily="49" charset="0"/>
              </a:rPr>
              <a:t>  (</a:t>
            </a:r>
            <a:r>
              <a:rPr lang="de-DE" altLang="de-DE" sz="1000" dirty="0" err="1">
                <a:solidFill>
                  <a:srgbClr val="0077AA"/>
                </a:solidFill>
                <a:latin typeface="Consolas" panose="020B0609020204030204" pitchFamily="49" charset="0"/>
              </a:rPr>
              <a:t>export</a:t>
            </a:r>
            <a:r>
              <a:rPr lang="de-DE" altLang="de-DE" sz="1000" dirty="0">
                <a:solidFill>
                  <a:srgbClr val="333333"/>
                </a:solidFill>
                <a:latin typeface="Consolas" panose="020B0609020204030204" pitchFamily="49" charset="0"/>
              </a:rPr>
              <a:t> </a:t>
            </a:r>
            <a:r>
              <a:rPr lang="de-DE" altLang="de-DE" sz="1000" dirty="0">
                <a:solidFill>
                  <a:srgbClr val="669900"/>
                </a:solidFill>
                <a:latin typeface="Consolas" panose="020B0609020204030204" pitchFamily="49" charset="0"/>
              </a:rPr>
              <a:t>"</a:t>
            </a:r>
            <a:r>
              <a:rPr lang="de-DE" altLang="de-DE" sz="1000" dirty="0" err="1">
                <a:solidFill>
                  <a:srgbClr val="669900"/>
                </a:solidFill>
                <a:latin typeface="Consolas" panose="020B0609020204030204" pitchFamily="49" charset="0"/>
              </a:rPr>
              <a:t>add</a:t>
            </a:r>
            <a:r>
              <a:rPr lang="de-DE" altLang="de-DE" sz="1000" dirty="0">
                <a:solidFill>
                  <a:srgbClr val="669900"/>
                </a:solidFill>
                <a:latin typeface="Consolas" panose="020B0609020204030204" pitchFamily="49" charset="0"/>
              </a:rPr>
              <a:t>"</a:t>
            </a:r>
            <a:r>
              <a:rPr lang="de-DE" altLang="de-DE" sz="1000" dirty="0">
                <a:solidFill>
                  <a:srgbClr val="333333"/>
                </a:solidFill>
                <a:latin typeface="Consolas" panose="020B0609020204030204" pitchFamily="49" charset="0"/>
              </a:rPr>
              <a:t> </a:t>
            </a:r>
            <a:r>
              <a:rPr lang="de-DE" altLang="de-DE" sz="1000" dirty="0">
                <a:solidFill>
                  <a:srgbClr val="999999"/>
                </a:solidFill>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999999"/>
                </a:solidFill>
                <a:latin typeface="Consolas" panose="020B0609020204030204" pitchFamily="49" charset="0"/>
              </a:rPr>
              <a:t>))</a:t>
            </a:r>
            <a:r>
              <a:rPr lang="de-DE" altLang="de-DE" sz="600" dirty="0"/>
              <a:t> </a:t>
            </a:r>
            <a:endParaRPr kumimoji="0" lang="de-DE" altLang="de-DE"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 name="Textfeld 11">
            <a:extLst>
              <a:ext uri="{FF2B5EF4-FFF2-40B4-BE49-F238E27FC236}">
                <a16:creationId xmlns:a16="http://schemas.microsoft.com/office/drawing/2014/main" id="{C169581C-EE73-4E19-8E31-84B9241D0363}"/>
              </a:ext>
            </a:extLst>
          </p:cNvPr>
          <p:cNvSpPr txBox="1"/>
          <p:nvPr/>
        </p:nvSpPr>
        <p:spPr>
          <a:xfrm>
            <a:off x="361085" y="2460885"/>
            <a:ext cx="1999171" cy="153888"/>
          </a:xfrm>
          <a:prstGeom prst="rect">
            <a:avLst/>
          </a:prstGeom>
          <a:noFill/>
        </p:spPr>
        <p:txBody>
          <a:bodyPr wrap="square" lIns="0" tIns="0" rIns="0" bIns="0" rtlCol="0">
            <a:spAutoFit/>
          </a:bodyPr>
          <a:lstStyle/>
          <a:p>
            <a:pPr>
              <a:spcAft>
                <a:spcPts val="600"/>
              </a:spcAft>
            </a:pPr>
            <a:r>
              <a:rPr lang="de-CH" sz="1000" dirty="0"/>
              <a:t>Simple </a:t>
            </a:r>
            <a:r>
              <a:rPr lang="de-CH" sz="1000" dirty="0" err="1"/>
              <a:t>Function</a:t>
            </a:r>
            <a:endParaRPr lang="de-CH" sz="1000"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684768A1-1955-46F9-AAC9-2CB6D6130835}"/>
              </a:ext>
            </a:extLst>
          </p:cNvPr>
          <p:cNvSpPr>
            <a:spLocks noChangeArrowheads="1"/>
          </p:cNvSpPr>
          <p:nvPr/>
        </p:nvSpPr>
        <p:spPr bwMode="auto">
          <a:xfrm>
            <a:off x="361085" y="4020073"/>
            <a:ext cx="4303868"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333333"/>
                </a:solidFill>
                <a:effectLst/>
                <a:latin typeface="Consolas" panose="020B0609020204030204" pitchFamily="49" charset="0"/>
              </a:rPr>
              <a:t>WebAssembly</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instantiateStreaming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fetch</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err="1">
                <a:ln>
                  <a:noFill/>
                </a:ln>
                <a:solidFill>
                  <a:srgbClr val="669900"/>
                </a:solidFill>
                <a:effectLst/>
                <a:latin typeface="Consolas" panose="020B0609020204030204" pitchFamily="49" charset="0"/>
              </a:rPr>
              <a:t>add.wasm</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then</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A6E3A"/>
                </a:solidFill>
                <a:effectLst/>
                <a:latin typeface="Consolas" panose="020B0609020204030204" pitchFamily="49" charset="0"/>
              </a:rPr>
              <a:t>=&gt;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console</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DD4A68"/>
                </a:solidFill>
                <a:effectLst/>
                <a:latin typeface="Consolas" panose="020B0609020204030204" pitchFamily="49" charset="0"/>
              </a:rPr>
              <a:t>log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instance</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exports</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990055"/>
                </a:solidFill>
                <a:effectLst/>
                <a:latin typeface="Consolas" panose="020B0609020204030204" pitchFamily="49" charset="0"/>
              </a:rPr>
              <a:t>1</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0055"/>
                </a:solidFill>
                <a:effectLst/>
                <a:latin typeface="Consolas" panose="020B0609020204030204" pitchFamily="49" charset="0"/>
              </a:rPr>
              <a:t>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708090"/>
                </a:solidFill>
                <a:effectLst/>
                <a:latin typeface="Consolas" panose="020B0609020204030204" pitchFamily="49" charset="0"/>
              </a:rPr>
              <a:t>// "3"</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 name="Rechteck 14">
            <a:extLst>
              <a:ext uri="{FF2B5EF4-FFF2-40B4-BE49-F238E27FC236}">
                <a16:creationId xmlns:a16="http://schemas.microsoft.com/office/drawing/2014/main" id="{7130A1BB-91E7-4CD8-BF39-379F405A1CAB}"/>
              </a:ext>
            </a:extLst>
          </p:cNvPr>
          <p:cNvSpPr/>
          <p:nvPr/>
        </p:nvSpPr>
        <p:spPr>
          <a:xfrm>
            <a:off x="4733567" y="3958517"/>
            <a:ext cx="4121675" cy="430887"/>
          </a:xfrm>
          <a:prstGeom prst="rect">
            <a:avLst/>
          </a:prstGeom>
        </p:spPr>
        <p:txBody>
          <a:bodyPr wrap="square">
            <a:spAutoFit/>
          </a:bodyPr>
          <a:lstStyle/>
          <a:p>
            <a:r>
              <a:rPr lang="de-CH" sz="1050" dirty="0">
                <a:hlinkClick r:id="rId3"/>
              </a:rPr>
              <a:t>https://mdn.github.io/webassembly-examples/understanding-text-format/add.html</a:t>
            </a:r>
            <a:endParaRPr lang="de-CH" sz="1050" dirty="0"/>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4"/>
              </a:rPr>
              <a:t>https://developer.mozilla.org/en-US/docs/WebAssembly/Understanding_the_text_format</a:t>
            </a:r>
            <a:endParaRPr lang="de-CH" sz="1200" dirty="0"/>
          </a:p>
        </p:txBody>
      </p:sp>
      <p:sp>
        <p:nvSpPr>
          <p:cNvPr id="17" name="Rechteck 16">
            <a:extLst>
              <a:ext uri="{FF2B5EF4-FFF2-40B4-BE49-F238E27FC236}">
                <a16:creationId xmlns:a16="http://schemas.microsoft.com/office/drawing/2014/main" id="{EF8DCCC5-4E56-4287-B9C5-87D98C73316C}"/>
              </a:ext>
            </a:extLst>
          </p:cNvPr>
          <p:cNvSpPr/>
          <p:nvPr/>
        </p:nvSpPr>
        <p:spPr>
          <a:xfrm>
            <a:off x="4688880" y="1426134"/>
            <a:ext cx="4104522" cy="369332"/>
          </a:xfrm>
          <a:prstGeom prst="rect">
            <a:avLst/>
          </a:prstGeom>
        </p:spPr>
        <p:txBody>
          <a:bodyPr wrap="none">
            <a:spAutoFit/>
          </a:bodyPr>
          <a:lstStyle/>
          <a:p>
            <a:r>
              <a:rPr lang="de-CH" dirty="0">
                <a:hlinkClick r:id="rId5"/>
              </a:rPr>
              <a:t>https://pengowray.github.io/wasm-ops/</a:t>
            </a:r>
            <a:endParaRPr lang="de-CH" dirty="0"/>
          </a:p>
        </p:txBody>
      </p:sp>
      <p:sp>
        <p:nvSpPr>
          <p:cNvPr id="18" name="Rechteck 17">
            <a:extLst>
              <a:ext uri="{FF2B5EF4-FFF2-40B4-BE49-F238E27FC236}">
                <a16:creationId xmlns:a16="http://schemas.microsoft.com/office/drawing/2014/main" id="{F51D85FE-3D43-4A33-87E4-12EFA580AB19}"/>
              </a:ext>
            </a:extLst>
          </p:cNvPr>
          <p:cNvSpPr/>
          <p:nvPr/>
        </p:nvSpPr>
        <p:spPr>
          <a:xfrm>
            <a:off x="4688880" y="1992602"/>
            <a:ext cx="2834943" cy="369332"/>
          </a:xfrm>
          <a:prstGeom prst="rect">
            <a:avLst/>
          </a:prstGeom>
        </p:spPr>
        <p:txBody>
          <a:bodyPr wrap="none">
            <a:spAutoFit/>
          </a:bodyPr>
          <a:lstStyle/>
          <a:p>
            <a:r>
              <a:rPr lang="de-CH" dirty="0">
                <a:hlinkClick r:id="rId6"/>
              </a:rPr>
              <a:t>https://wasmweekly.news/</a:t>
            </a:r>
            <a:endParaRPr lang="de-CH" dirty="0"/>
          </a:p>
        </p:txBody>
      </p:sp>
    </p:spTree>
    <p:extLst>
      <p:ext uri="{BB962C8B-B14F-4D97-AF65-F5344CB8AC3E}">
        <p14:creationId xmlns:p14="http://schemas.microsoft.com/office/powerpoint/2010/main" val="7432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2</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5</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17" name="Grafik 16" descr="Ein Bild, das Screenshot enthält.&#10;&#10;Automatisch generierte Beschreibung">
            <a:extLst>
              <a:ext uri="{FF2B5EF4-FFF2-40B4-BE49-F238E27FC236}">
                <a16:creationId xmlns:a16="http://schemas.microsoft.com/office/drawing/2014/main" id="{DE6A181B-A981-4874-95AB-2C5460FD7088}"/>
              </a:ext>
            </a:extLst>
          </p:cNvPr>
          <p:cNvPicPr>
            <a:picLocks noChangeAspect="1"/>
          </p:cNvPicPr>
          <p:nvPr/>
        </p:nvPicPr>
        <p:blipFill>
          <a:blip r:embed="rId4"/>
          <a:stretch>
            <a:fillRect/>
          </a:stretch>
        </p:blipFill>
        <p:spPr>
          <a:xfrm>
            <a:off x="0" y="1099390"/>
            <a:ext cx="5141975" cy="3950313"/>
          </a:xfrm>
          <a:prstGeom prst="rect">
            <a:avLst/>
          </a:prstGeom>
        </p:spPr>
      </p:pic>
      <p:pic>
        <p:nvPicPr>
          <p:cNvPr id="5" name="Grafik 4" descr="Ein Bild, das Screenshot enthält.&#10;&#10;Automatisch generierte Beschreibung">
            <a:extLst>
              <a:ext uri="{FF2B5EF4-FFF2-40B4-BE49-F238E27FC236}">
                <a16:creationId xmlns:a16="http://schemas.microsoft.com/office/drawing/2014/main" id="{522AD403-B96B-4C79-AEED-F026F6B90DCE}"/>
              </a:ext>
            </a:extLst>
          </p:cNvPr>
          <p:cNvPicPr>
            <a:picLocks noChangeAspect="1"/>
          </p:cNvPicPr>
          <p:nvPr/>
        </p:nvPicPr>
        <p:blipFill>
          <a:blip r:embed="rId5"/>
          <a:stretch>
            <a:fillRect/>
          </a:stretch>
        </p:blipFill>
        <p:spPr>
          <a:xfrm>
            <a:off x="5141975" y="3622244"/>
            <a:ext cx="4025122" cy="1110095"/>
          </a:xfrm>
          <a:prstGeom prst="rect">
            <a:avLst/>
          </a:prstGeom>
        </p:spPr>
      </p:pic>
    </p:spTree>
    <p:extLst>
      <p:ext uri="{BB962C8B-B14F-4D97-AF65-F5344CB8AC3E}">
        <p14:creationId xmlns:p14="http://schemas.microsoft.com/office/powerpoint/2010/main" val="370675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3</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6</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20" name="Grafik 19" descr="Ein Bild, das Screenshot enthält.&#10;&#10;Automatisch generierte Beschreibung">
            <a:extLst>
              <a:ext uri="{FF2B5EF4-FFF2-40B4-BE49-F238E27FC236}">
                <a16:creationId xmlns:a16="http://schemas.microsoft.com/office/drawing/2014/main" id="{9D6A713E-EEBE-4ACE-B5E6-F24BDF7E78AC}"/>
              </a:ext>
            </a:extLst>
          </p:cNvPr>
          <p:cNvPicPr>
            <a:picLocks noChangeAspect="1"/>
          </p:cNvPicPr>
          <p:nvPr/>
        </p:nvPicPr>
        <p:blipFill>
          <a:blip r:embed="rId4"/>
          <a:stretch>
            <a:fillRect/>
          </a:stretch>
        </p:blipFill>
        <p:spPr>
          <a:xfrm>
            <a:off x="220685" y="984928"/>
            <a:ext cx="5187252" cy="4094432"/>
          </a:xfrm>
          <a:prstGeom prst="rect">
            <a:avLst/>
          </a:prstGeom>
        </p:spPr>
      </p:pic>
    </p:spTree>
    <p:extLst>
      <p:ext uri="{BB962C8B-B14F-4D97-AF65-F5344CB8AC3E}">
        <p14:creationId xmlns:p14="http://schemas.microsoft.com/office/powerpoint/2010/main" val="205373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4</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7</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enthält.&#10;&#10;Automatisch generierte Beschreibung">
            <a:extLst>
              <a:ext uri="{FF2B5EF4-FFF2-40B4-BE49-F238E27FC236}">
                <a16:creationId xmlns:a16="http://schemas.microsoft.com/office/drawing/2014/main" id="{9251AE42-33A8-4361-A777-F61F53B5ABFA}"/>
              </a:ext>
            </a:extLst>
          </p:cNvPr>
          <p:cNvPicPr>
            <a:picLocks noChangeAspect="1"/>
          </p:cNvPicPr>
          <p:nvPr/>
        </p:nvPicPr>
        <p:blipFill>
          <a:blip r:embed="rId4"/>
          <a:stretch>
            <a:fillRect/>
          </a:stretch>
        </p:blipFill>
        <p:spPr>
          <a:xfrm>
            <a:off x="0" y="1375037"/>
            <a:ext cx="4467644" cy="3520097"/>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D99108E5-3BAA-4BF7-B06A-DFBED1865A5A}"/>
              </a:ext>
            </a:extLst>
          </p:cNvPr>
          <p:cNvPicPr>
            <a:picLocks noChangeAspect="1"/>
          </p:cNvPicPr>
          <p:nvPr/>
        </p:nvPicPr>
        <p:blipFill>
          <a:blip r:embed="rId5"/>
          <a:stretch>
            <a:fillRect/>
          </a:stretch>
        </p:blipFill>
        <p:spPr>
          <a:xfrm>
            <a:off x="4572000" y="1375038"/>
            <a:ext cx="4528122" cy="2921954"/>
          </a:xfrm>
          <a:prstGeom prst="rect">
            <a:avLst/>
          </a:prstGeom>
        </p:spPr>
      </p:pic>
    </p:spTree>
    <p:extLst>
      <p:ext uri="{BB962C8B-B14F-4D97-AF65-F5344CB8AC3E}">
        <p14:creationId xmlns:p14="http://schemas.microsoft.com/office/powerpoint/2010/main" val="390174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5</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8</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B584B90-8A3B-4D5E-B750-55FBB5EF02F5}"/>
              </a:ext>
            </a:extLst>
          </p:cNvPr>
          <p:cNvPicPr>
            <a:picLocks noChangeAspect="1"/>
          </p:cNvPicPr>
          <p:nvPr/>
        </p:nvPicPr>
        <p:blipFill>
          <a:blip r:embed="rId4"/>
          <a:stretch>
            <a:fillRect/>
          </a:stretch>
        </p:blipFill>
        <p:spPr>
          <a:xfrm>
            <a:off x="1" y="1010653"/>
            <a:ext cx="4541030" cy="3751680"/>
          </a:xfrm>
          <a:prstGeom prst="rect">
            <a:avLst/>
          </a:prstGeom>
        </p:spPr>
      </p:pic>
      <p:pic>
        <p:nvPicPr>
          <p:cNvPr id="12" name="Grafik 11" descr="Ein Bild, das Screenshot enthält.&#10;&#10;Automatisch generierte Beschreibung">
            <a:extLst>
              <a:ext uri="{FF2B5EF4-FFF2-40B4-BE49-F238E27FC236}">
                <a16:creationId xmlns:a16="http://schemas.microsoft.com/office/drawing/2014/main" id="{BC88442F-E290-4069-82BA-6910016F738F}"/>
              </a:ext>
            </a:extLst>
          </p:cNvPr>
          <p:cNvPicPr>
            <a:picLocks noChangeAspect="1"/>
          </p:cNvPicPr>
          <p:nvPr/>
        </p:nvPicPr>
        <p:blipFill>
          <a:blip r:embed="rId5"/>
          <a:stretch>
            <a:fillRect/>
          </a:stretch>
        </p:blipFill>
        <p:spPr>
          <a:xfrm>
            <a:off x="4547967" y="1420303"/>
            <a:ext cx="4541029" cy="1616606"/>
          </a:xfrm>
          <a:prstGeom prst="rect">
            <a:avLst/>
          </a:prstGeom>
        </p:spPr>
      </p:pic>
    </p:spTree>
    <p:extLst>
      <p:ext uri="{BB962C8B-B14F-4D97-AF65-F5344CB8AC3E}">
        <p14:creationId xmlns:p14="http://schemas.microsoft.com/office/powerpoint/2010/main" val="237962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6</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07.01.2020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9</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Tisch enthält.&#10;&#10;Automatisch generierte Beschreibung">
            <a:extLst>
              <a:ext uri="{FF2B5EF4-FFF2-40B4-BE49-F238E27FC236}">
                <a16:creationId xmlns:a16="http://schemas.microsoft.com/office/drawing/2014/main" id="{FD0FAE77-C950-4C81-B6D5-642543293B77}"/>
              </a:ext>
            </a:extLst>
          </p:cNvPr>
          <p:cNvPicPr>
            <a:picLocks noChangeAspect="1"/>
          </p:cNvPicPr>
          <p:nvPr/>
        </p:nvPicPr>
        <p:blipFill>
          <a:blip r:embed="rId4"/>
          <a:stretch>
            <a:fillRect/>
          </a:stretch>
        </p:blipFill>
        <p:spPr>
          <a:xfrm>
            <a:off x="0" y="1073665"/>
            <a:ext cx="4571998" cy="1237129"/>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23A0797E-BC37-406A-B88E-54CBF90DD355}"/>
              </a:ext>
            </a:extLst>
          </p:cNvPr>
          <p:cNvPicPr>
            <a:picLocks noChangeAspect="1"/>
          </p:cNvPicPr>
          <p:nvPr/>
        </p:nvPicPr>
        <p:blipFill>
          <a:blip r:embed="rId5"/>
          <a:stretch>
            <a:fillRect/>
          </a:stretch>
        </p:blipFill>
        <p:spPr>
          <a:xfrm>
            <a:off x="4510107" y="1421806"/>
            <a:ext cx="4572199" cy="3555712"/>
          </a:xfrm>
          <a:prstGeom prst="rect">
            <a:avLst/>
          </a:prstGeom>
        </p:spPr>
      </p:pic>
      <p:pic>
        <p:nvPicPr>
          <p:cNvPr id="14" name="Grafik 13" descr="Ein Bild, das Screenshot enthält.&#10;&#10;Automatisch generierte Beschreibung">
            <a:extLst>
              <a:ext uri="{FF2B5EF4-FFF2-40B4-BE49-F238E27FC236}">
                <a16:creationId xmlns:a16="http://schemas.microsoft.com/office/drawing/2014/main" id="{B0D92A13-15E1-48C2-8F2B-7E6784067D06}"/>
              </a:ext>
            </a:extLst>
          </p:cNvPr>
          <p:cNvPicPr>
            <a:picLocks noChangeAspect="1"/>
          </p:cNvPicPr>
          <p:nvPr/>
        </p:nvPicPr>
        <p:blipFill>
          <a:blip r:embed="rId6"/>
          <a:stretch>
            <a:fillRect/>
          </a:stretch>
        </p:blipFill>
        <p:spPr>
          <a:xfrm>
            <a:off x="48118" y="2571750"/>
            <a:ext cx="4413871" cy="1017418"/>
          </a:xfrm>
          <a:prstGeom prst="rect">
            <a:avLst/>
          </a:prstGeom>
        </p:spPr>
      </p:pic>
    </p:spTree>
    <p:extLst>
      <p:ext uri="{BB962C8B-B14F-4D97-AF65-F5344CB8AC3E}">
        <p14:creationId xmlns:p14="http://schemas.microsoft.com/office/powerpoint/2010/main" val="4034341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97193967-fd20-4deb-ae20-abf429420087"/>
</p:tagLst>
</file>

<file path=ppt/theme/theme1.xml><?xml version="1.0" encoding="utf-8"?>
<a:theme xmlns:a="http://schemas.openxmlformats.org/drawingml/2006/main" name="ti8m Master 2018/04">
  <a:themeElements>
    <a:clrScheme name="ti8m Farben 2018 April">
      <a:dk1>
        <a:srgbClr val="000000"/>
      </a:dk1>
      <a:lt1>
        <a:srgbClr val="FFFFFF"/>
      </a:lt1>
      <a:dk2>
        <a:srgbClr val="0EC8C7"/>
      </a:dk2>
      <a:lt2>
        <a:srgbClr val="004D9F"/>
      </a:lt2>
      <a:accent1>
        <a:srgbClr val="14ADAA"/>
      </a:accent1>
      <a:accent2>
        <a:srgbClr val="575757"/>
      </a:accent2>
      <a:accent3>
        <a:srgbClr val="878787"/>
      </a:accent3>
      <a:accent4>
        <a:srgbClr val="D8D8D8"/>
      </a:accent4>
      <a:accent5>
        <a:srgbClr val="F2F2F2"/>
      </a:accent5>
      <a:accent6>
        <a:srgbClr val="F89406"/>
      </a:accent6>
      <a:hlink>
        <a:srgbClr val="004D9F"/>
      </a:hlink>
      <a:folHlink>
        <a:srgbClr val="14ADAA"/>
      </a:folHlink>
    </a:clrScheme>
    <a:fontScheme name="ti8m Schrift Roboto light und medium">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44000" indent="-144000">
          <a:spcAft>
            <a:spcPts val="600"/>
          </a:spcAft>
          <a:buFont typeface="Symbol" panose="05050102010706020507" pitchFamily="18" charset="2"/>
          <a:buChar char="-"/>
          <a:defRPr sz="1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Bildschirmpräsentation (16:9)</PresentationFormat>
  <Paragraphs>327</Paragraphs>
  <Slides>29</Slides>
  <Notes>15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29</vt:i4>
      </vt:variant>
    </vt:vector>
  </HeadingPairs>
  <TitlesOfParts>
    <vt:vector size="39" baseType="lpstr">
      <vt:lpstr>Arial</vt:lpstr>
      <vt:lpstr>Calibri</vt:lpstr>
      <vt:lpstr>Consolas</vt:lpstr>
      <vt:lpstr>Helvetica</vt:lpstr>
      <vt:lpstr>IBM Plex Sans</vt:lpstr>
      <vt:lpstr>inherit</vt:lpstr>
      <vt:lpstr>Roboto Light</vt:lpstr>
      <vt:lpstr>Roboto Medium</vt:lpstr>
      <vt:lpstr>Symbol</vt:lpstr>
      <vt:lpstr>ti8m Master 2018/04</vt:lpstr>
      <vt:lpstr>Blazor / WebAssembly</vt:lpstr>
      <vt:lpstr>WebAssembly</vt:lpstr>
      <vt:lpstr>WebAssembly   https://webassembly.org/ https://webassembly.github.io/spec/core/intro/introduction.html https://wasdk.github.io/WasmFiddle/ https://webassembly.studio/?f=ivzzdwn7fcn   </vt:lpstr>
      <vt:lpstr>WebAssembly – Basics 1  </vt:lpstr>
      <vt:lpstr>WebAssembly – Basics 2  </vt:lpstr>
      <vt:lpstr>WebAssembly – Basics 3  </vt:lpstr>
      <vt:lpstr>WebAssembly – Basics 4  </vt:lpstr>
      <vt:lpstr>WebAssembly – Basics 5  </vt:lpstr>
      <vt:lpstr>WebAssembly – Basics 6  </vt:lpstr>
      <vt:lpstr>WebAssembly – Basics 7  </vt:lpstr>
      <vt:lpstr>Performance of WebAssembly</vt:lpstr>
      <vt:lpstr>Blazor</vt:lpstr>
      <vt:lpstr>Overview </vt:lpstr>
      <vt:lpstr>PowerPoint-Präsentation</vt:lpstr>
      <vt:lpstr>PowerPoint-Präsentation</vt:lpstr>
      <vt:lpstr>Install Blazor on local machine</vt:lpstr>
      <vt:lpstr>Get started with ASP.NET Core Blazor</vt:lpstr>
      <vt:lpstr>Structure of Razor - Pages</vt:lpstr>
      <vt:lpstr>Example of ToDo - List</vt:lpstr>
      <vt:lpstr>Extended ToDo – List with Handler</vt:lpstr>
      <vt:lpstr>Creating a component</vt:lpstr>
      <vt:lpstr>Creating a component</vt:lpstr>
      <vt:lpstr>Tutorial</vt:lpstr>
      <vt:lpstr>Links</vt:lpstr>
      <vt:lpstr>Anhang</vt:lpstr>
      <vt:lpstr>PowerPoint-Präsentation</vt:lpstr>
      <vt:lpstr>WebAssembly &amp; Blazor</vt:lpstr>
      <vt:lpstr>WebAssembly &amp; Blazor</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 WebAssembly</dc:title>
  <dc:creator>m k</dc:creator>
  <cp:lastModifiedBy>m k</cp:lastModifiedBy>
  <cp:revision>16</cp:revision>
  <dcterms:created xsi:type="dcterms:W3CDTF">2020-01-06T06:50:52Z</dcterms:created>
  <dcterms:modified xsi:type="dcterms:W3CDTF">2020-01-07T13:04:39Z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ModifiedButNotPublished">
    <vt:lpwstr>True</vt:lpwstr>
  </property>
</Properties>
</file>