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2" r:id="rId5"/>
    <p:sldId id="261" r:id="rId6"/>
    <p:sldId id="281" r:id="rId7"/>
    <p:sldId id="282" r:id="rId8"/>
    <p:sldId id="283" r:id="rId9"/>
    <p:sldId id="284" r:id="rId10"/>
    <p:sldId id="277" r:id="rId11"/>
    <p:sldId id="285" r:id="rId12"/>
    <p:sldId id="286" r:id="rId13"/>
    <p:sldId id="278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6AC"/>
    <a:srgbClr val="219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09088-DBB3-C948-9DDC-DB7D99FEE6FD}" type="datetimeFigureOut">
              <a:rPr kumimoji="1" lang="zh-CN" altLang="en-US" smtClean="0"/>
              <a:t>2014/3/12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32066-C8AA-8545-A9C9-0FC0D4285E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11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EyeContext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Recognition of High-level Contextual Cues from Human Visual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2066-C8AA-8545-A9C9-0FC0D4285ED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481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30000" dirty="0" smtClean="0">
                <a:solidFill>
                  <a:srgbClr val="219DC9"/>
                </a:solidFill>
                <a:latin typeface="Helvetica Neue"/>
                <a:cs typeface="Helvetica Neue"/>
              </a:rPr>
              <a:t>a system to infer high-level contextual cues from human visual </a:t>
            </a:r>
            <a:r>
              <a:rPr lang="en-US" altLang="zh-CN" sz="1200" baseline="30000" dirty="0" err="1" smtClean="0">
                <a:solidFill>
                  <a:srgbClr val="219DC9"/>
                </a:solidFill>
                <a:latin typeface="Helvetica Neue"/>
                <a:cs typeface="Helvetica Neue"/>
              </a:rPr>
              <a:t>behaviour</a:t>
            </a:r>
            <a:endParaRPr kumimoji="1" lang="zh-CN" altLang="en-US" sz="1200" dirty="0" smtClean="0">
              <a:solidFill>
                <a:srgbClr val="219DC9"/>
              </a:solidFill>
              <a:latin typeface="Helvetica Neue"/>
              <a:cs typeface="Helvetica Neue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2066-C8AA-8545-A9C9-0FC0D4285ED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94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EyeContext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Recognition of High-level Contextual Cues from Human Visual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2066-C8AA-8545-A9C9-0FC0D4285ED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48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69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88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205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30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58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60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528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599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994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171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39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D76CF-2B82-5749-ABF6-B3E7097980B9}" type="datetimeFigureOut">
              <a:rPr kumimoji="1" lang="zh-CN" altLang="en-US" smtClean="0"/>
              <a:t>2014/3/12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22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4777" y="2646531"/>
            <a:ext cx="3920584" cy="897379"/>
          </a:xfrm>
          <a:ln>
            <a:solidFill>
              <a:schemeClr val="bg1"/>
            </a:solidFill>
          </a:ln>
        </p:spPr>
        <p:txBody>
          <a:bodyPr anchor="ctr">
            <a:noAutofit/>
          </a:bodyPr>
          <a:lstStyle/>
          <a:p>
            <a:r>
              <a:rPr kumimoji="1" lang="zh-CN" altLang="en-US" sz="5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第七次实践</a:t>
            </a:r>
            <a:endParaRPr kumimoji="1" lang="zh-CN" altLang="en-US" sz="5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37071" y="4125181"/>
            <a:ext cx="2995658" cy="1325546"/>
          </a:xfrm>
        </p:spPr>
        <p:txBody>
          <a:bodyPr>
            <a:normAutofit/>
          </a:bodyPr>
          <a:lstStyle/>
          <a:p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第</a:t>
            </a:r>
            <a:r>
              <a:rPr kumimoji="1" lang="en-US" altLang="zh-CN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16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小组</a:t>
            </a:r>
            <a:endParaRPr kumimoji="1" lang="en-US" altLang="zh-CN" sz="14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MF1332086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张磊</a:t>
            </a:r>
            <a:endParaRPr kumimoji="1" lang="en-US" altLang="zh-CN" sz="14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MF1332057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唐毅明</a:t>
            </a:r>
            <a:endParaRPr kumimoji="1" lang="en-US" altLang="zh-CN" sz="14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MF1232037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李辉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9268" y="3663796"/>
            <a:ext cx="79654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文献检索实验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695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24938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6094" y="42250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结果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pic>
        <p:nvPicPr>
          <p:cNvPr id="2" name="图片 1" descr="auth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0" y="1500011"/>
            <a:ext cx="8338289" cy="1902929"/>
          </a:xfrm>
          <a:prstGeom prst="rect">
            <a:avLst/>
          </a:prstGeom>
        </p:spPr>
      </p:pic>
      <p:pic>
        <p:nvPicPr>
          <p:cNvPr id="3" name="图片 2" descr="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0" y="3872089"/>
            <a:ext cx="8225400" cy="190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24938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6094" y="42250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结果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54088" y="574906"/>
            <a:ext cx="3005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accent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倒排文件内容</a:t>
            </a:r>
            <a:endParaRPr kumimoji="1" lang="zh-CN" altLang="en-US" sz="3600" b="1" dirty="0">
              <a:solidFill>
                <a:schemeClr val="accent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2" y="1586878"/>
            <a:ext cx="8648700" cy="411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0599" y="0"/>
            <a:ext cx="1657227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6094" y="422506"/>
            <a:ext cx="17620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Search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84925" y="1409414"/>
            <a:ext cx="757272" cy="641402"/>
          </a:xfrm>
          <a:prstGeom prst="ellipse">
            <a:avLst/>
          </a:prstGeom>
          <a:noFill/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2980B9"/>
                </a:solidFill>
                <a:latin typeface="Arial"/>
                <a:ea typeface="微软雅黑" panose="020B0503020204020204" pitchFamily="34" charset="-122"/>
                <a:cs typeface="Arial"/>
              </a:rPr>
              <a:t>1</a:t>
            </a:r>
            <a:endParaRPr lang="zh-CN" altLang="en-US" sz="3200" dirty="0">
              <a:solidFill>
                <a:srgbClr val="2980B9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63560" y="2447177"/>
            <a:ext cx="7147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public Map&lt;</a:t>
            </a:r>
            <a:r>
              <a:rPr kumimoji="1" lang="en-US" altLang="zh-CN" sz="2800" b="1" dirty="0" err="1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String,String</a:t>
            </a:r>
            <a:r>
              <a:rPr kumimoji="1" lang="en-US" altLang="zh-CN" sz="2800" b="1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&gt; </a:t>
            </a:r>
            <a:r>
              <a:rPr kumimoji="1" lang="en-US" altLang="zh-CN" sz="2800" b="1" dirty="0" err="1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paperMap</a:t>
            </a:r>
            <a:endParaRPr kumimoji="1" lang="en-US" altLang="zh-CN" sz="28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208938" y="603164"/>
            <a:ext cx="3599464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实现</a:t>
            </a:r>
            <a:endParaRPr kumimoji="1" lang="en-US" altLang="zh-CN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40" y="3534712"/>
            <a:ext cx="7705725" cy="1495425"/>
          </a:xfrm>
        </p:spPr>
      </p:pic>
    </p:spTree>
    <p:extLst>
      <p:ext uri="{BB962C8B-B14F-4D97-AF65-F5344CB8AC3E}">
        <p14:creationId xmlns:p14="http://schemas.microsoft.com/office/powerpoint/2010/main" val="415120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10600" y="0"/>
            <a:ext cx="1964110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6094" y="422506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检索结果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22" y="1590523"/>
            <a:ext cx="8502556" cy="385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4777" y="2774952"/>
            <a:ext cx="3920584" cy="897379"/>
          </a:xfrm>
          <a:ln>
            <a:solidFill>
              <a:schemeClr val="bg1"/>
            </a:solidFill>
          </a:ln>
        </p:spPr>
        <p:txBody>
          <a:bodyPr anchor="ctr">
            <a:no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Avenir Heavy"/>
                <a:cs typeface="Avenir Heavy"/>
              </a:rPr>
              <a:t>Thank</a:t>
            </a:r>
            <a:r>
              <a:rPr lang="zh-CN" altLang="en-US" sz="5400" b="1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en-US" altLang="zh-CN" sz="5400" b="1" dirty="0" smtClean="0">
                <a:solidFill>
                  <a:schemeClr val="bg1"/>
                </a:solidFill>
                <a:latin typeface="Avenir Heavy"/>
                <a:cs typeface="Avenir Heavy"/>
              </a:rPr>
              <a:t>you</a:t>
            </a:r>
            <a:endParaRPr kumimoji="1" lang="zh-CN" altLang="en-US" sz="6000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8354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6094" y="42250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任务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6025" y="1590009"/>
            <a:ext cx="742587" cy="742587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6023" y="2942526"/>
            <a:ext cx="742587" cy="742587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97996" y="1474357"/>
            <a:ext cx="381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写入</a:t>
            </a:r>
            <a:r>
              <a:rPr kumimoji="1"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20,000</a:t>
            </a:r>
            <a:r>
              <a:rPr kumimoji="1"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条文献记录</a:t>
            </a:r>
            <a:endParaRPr kumimoji="1" lang="zh-CN" altLang="en-US" sz="2400" b="1" dirty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97995" y="1936022"/>
            <a:ext cx="641926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文献记录生成</a:t>
            </a:r>
            <a:endParaRPr lang="en-US" altLang="zh-CN" sz="1600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97996" y="2847786"/>
            <a:ext cx="322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MapReduce</a:t>
            </a:r>
            <a:endParaRPr lang="en-US" altLang="zh-CN" sz="24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97996" y="3309451"/>
            <a:ext cx="6322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建立倒排文件</a:t>
            </a:r>
            <a:endParaRPr kumimoji="1" lang="zh-CN" altLang="en-US" sz="1600" dirty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6025" y="4282220"/>
            <a:ext cx="742587" cy="742587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97996" y="4187502"/>
            <a:ext cx="502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文献检索</a:t>
            </a:r>
            <a:endParaRPr lang="en-US" altLang="zh-CN" sz="24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97996" y="4621555"/>
            <a:ext cx="7164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将倒排文件载入内存，进行文献检索</a:t>
            </a:r>
            <a:endParaRPr lang="en-US" altLang="zh-CN" sz="1600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093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3346" y="3441806"/>
            <a:ext cx="5147576" cy="824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8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文献条目生成</a:t>
            </a:r>
            <a:endParaRPr kumimoji="1" lang="en-US" altLang="zh-CN" sz="2800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标题生成，作者生成，期刊名和年份生成</a:t>
            </a:r>
            <a:endParaRPr kumimoji="1" lang="en-US" altLang="zh-CN" sz="1600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6094" y="42250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步骤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84925" y="1880577"/>
            <a:ext cx="1008246" cy="1008246"/>
          </a:xfrm>
          <a:prstGeom prst="ellipse">
            <a:avLst/>
          </a:prstGeom>
          <a:noFill/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2980B9"/>
                </a:solidFill>
                <a:latin typeface="Arial"/>
                <a:ea typeface="微软雅黑" panose="020B0503020204020204" pitchFamily="34" charset="-122"/>
                <a:cs typeface="Arial"/>
              </a:rPr>
              <a:t>1</a:t>
            </a:r>
            <a:endParaRPr lang="zh-CN" altLang="en-US" sz="3200" dirty="0">
              <a:solidFill>
                <a:srgbClr val="2980B9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84925" y="3394584"/>
            <a:ext cx="1008246" cy="1008246"/>
          </a:xfrm>
          <a:prstGeom prst="ellipse">
            <a:avLst/>
          </a:prstGeom>
          <a:noFill/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2980B9"/>
                </a:solidFill>
                <a:latin typeface="Arial"/>
                <a:ea typeface="微软雅黑" panose="020B0503020204020204" pitchFamily="34" charset="-122"/>
                <a:cs typeface="Arial"/>
              </a:rPr>
              <a:t>2</a:t>
            </a:r>
            <a:endParaRPr lang="zh-CN" altLang="en-US" sz="3200" dirty="0">
              <a:solidFill>
                <a:srgbClr val="2980B9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61931" y="1836879"/>
            <a:ext cx="4886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2,000</a:t>
            </a:r>
            <a:r>
              <a:rPr kumimoji="1" lang="zh-CN" altLang="en-US" sz="28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条英文单词</a:t>
            </a:r>
            <a:endParaRPr kumimoji="1" lang="en-US" altLang="zh-CN" sz="28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61931" y="2410187"/>
            <a:ext cx="70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219DC9"/>
                </a:solidFill>
              </a:rPr>
              <a:t>放狗搜</a:t>
            </a:r>
            <a:endParaRPr kumimoji="1" lang="zh-CN" altLang="en-US" sz="1600" dirty="0">
              <a:solidFill>
                <a:srgbClr val="219DC9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003345" y="4892678"/>
            <a:ext cx="7015786" cy="824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en-US" altLang="zh-CN" sz="28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20000</a:t>
            </a:r>
            <a:r>
              <a:rPr kumimoji="1" lang="zh-CN" altLang="en-US" sz="28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条记录</a:t>
            </a:r>
            <a:r>
              <a:rPr kumimoji="1" lang="en-US" altLang="zh-CN" sz="28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:data.txt</a:t>
            </a:r>
            <a:endParaRPr kumimoji="1" lang="en-US" altLang="zh-CN" sz="2800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84925" y="4845456"/>
            <a:ext cx="1008246" cy="1008246"/>
          </a:xfrm>
          <a:prstGeom prst="ellipse">
            <a:avLst/>
          </a:prstGeom>
          <a:noFill/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3200" dirty="0">
                <a:solidFill>
                  <a:srgbClr val="2980B9"/>
                </a:solidFill>
                <a:latin typeface="Arial"/>
                <a:ea typeface="微软雅黑" panose="020B0503020204020204" pitchFamily="34" charset="-122"/>
                <a:cs typeface="Arial"/>
              </a:rPr>
              <a:t>3</a:t>
            </a:r>
            <a:endParaRPr lang="zh-CN" altLang="en-US" sz="3200" dirty="0">
              <a:solidFill>
                <a:srgbClr val="2980B9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00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10599" y="0"/>
            <a:ext cx="1657227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6094" y="422506"/>
            <a:ext cx="16217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b="1" dirty="0" err="1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HBase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599" y="1258861"/>
            <a:ext cx="5511690" cy="489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latin typeface="Courier"/>
                <a:cs typeface="Courier"/>
              </a:rPr>
              <a:t>author</a:t>
            </a: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----------------------------------------------------</a:t>
            </a: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 </a:t>
            </a:r>
            <a:r>
              <a:rPr kumimoji="1" lang="en-US" altLang="zh-CN" sz="1200" dirty="0" err="1" smtClean="0">
                <a:latin typeface="Courier"/>
                <a:cs typeface="Courier"/>
              </a:rPr>
              <a:t>rowkey</a:t>
            </a:r>
            <a:r>
              <a:rPr kumimoji="1" lang="en-US" altLang="zh-CN" sz="1200" dirty="0" smtClean="0">
                <a:latin typeface="Courier"/>
                <a:cs typeface="Courier"/>
              </a:rPr>
              <a:t>       |             information</a:t>
            </a: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	      </a:t>
            </a:r>
            <a:r>
              <a:rPr kumimoji="1" lang="en-US" altLang="zh-CN" sz="1200" dirty="0" smtClean="0">
                <a:latin typeface="Courier"/>
                <a:cs typeface="Courier"/>
              </a:rPr>
              <a:t>   --------------------------------------</a:t>
            </a:r>
            <a:endParaRPr kumimoji="1" lang="en-US" altLang="zh-CN" sz="1200" dirty="0" smtClean="0">
              <a:latin typeface="Courier"/>
              <a:cs typeface="Courier"/>
            </a:endParaRP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	      </a:t>
            </a:r>
            <a:r>
              <a:rPr kumimoji="1" lang="en-US" altLang="zh-CN" sz="1200" dirty="0" smtClean="0">
                <a:latin typeface="Courier"/>
                <a:cs typeface="Courier"/>
              </a:rPr>
              <a:t>   | </a:t>
            </a:r>
            <a:r>
              <a:rPr kumimoji="1" lang="en-US" altLang="zh-CN" sz="1200" dirty="0" smtClean="0">
                <a:latin typeface="Courier"/>
                <a:cs typeface="Courier"/>
              </a:rPr>
              <a:t>title | year | conference | author</a:t>
            </a: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----------------------------------------------------</a:t>
            </a: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 </a:t>
            </a:r>
            <a:r>
              <a:rPr kumimoji="1" lang="en-US" altLang="zh-CN" sz="1200" dirty="0" err="1" smtClean="0">
                <a:latin typeface="Courier"/>
                <a:cs typeface="Courier"/>
              </a:rPr>
              <a:t>nanoTime</a:t>
            </a:r>
            <a:r>
              <a:rPr kumimoji="1" lang="en-US" altLang="zh-CN" sz="1200" dirty="0" smtClean="0">
                <a:latin typeface="Courier"/>
                <a:cs typeface="Courier"/>
              </a:rPr>
              <a:t>()   |</a:t>
            </a: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----------------------------------------------------</a:t>
            </a:r>
          </a:p>
          <a:p>
            <a:endParaRPr kumimoji="1" lang="en-US" altLang="zh-CN" sz="1200" dirty="0" smtClean="0">
              <a:latin typeface="Courier"/>
              <a:cs typeface="Courier"/>
            </a:endParaRP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paper</a:t>
            </a: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----------------------------------------------------</a:t>
            </a: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 </a:t>
            </a:r>
            <a:r>
              <a:rPr kumimoji="1" lang="en-US" altLang="zh-CN" sz="1200" dirty="0" err="1" smtClean="0">
                <a:latin typeface="Courier"/>
                <a:cs typeface="Courier"/>
              </a:rPr>
              <a:t>rowkey</a:t>
            </a:r>
            <a:r>
              <a:rPr kumimoji="1" lang="en-US" altLang="zh-CN" sz="1200" dirty="0" smtClean="0">
                <a:latin typeface="Courier"/>
                <a:cs typeface="Courier"/>
              </a:rPr>
              <a:t>       |             </a:t>
            </a:r>
            <a:r>
              <a:rPr kumimoji="1" lang="en-US" altLang="zh-CN" sz="1200" dirty="0" err="1" smtClean="0">
                <a:latin typeface="Courier"/>
                <a:cs typeface="Courier"/>
              </a:rPr>
              <a:t>papername</a:t>
            </a:r>
            <a:endParaRPr kumimoji="1" lang="en-US" altLang="zh-CN" sz="1200" dirty="0" smtClean="0">
              <a:latin typeface="Courier"/>
              <a:cs typeface="Courier"/>
            </a:endParaRP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	     </a:t>
            </a:r>
            <a:r>
              <a:rPr kumimoji="1" lang="en-US" altLang="zh-CN" sz="1200" dirty="0" smtClean="0">
                <a:latin typeface="Courier"/>
                <a:cs typeface="Courier"/>
              </a:rPr>
              <a:t>    </a:t>
            </a:r>
            <a:r>
              <a:rPr kumimoji="1" lang="en-US" altLang="zh-CN" sz="1200" dirty="0" smtClean="0">
                <a:latin typeface="Courier"/>
                <a:cs typeface="Courier"/>
              </a:rPr>
              <a:t>--------------------------------------</a:t>
            </a: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	      </a:t>
            </a:r>
            <a:r>
              <a:rPr kumimoji="1" lang="en-US" altLang="zh-CN" sz="1200" dirty="0" smtClean="0">
                <a:latin typeface="Courier"/>
                <a:cs typeface="Courier"/>
              </a:rPr>
              <a:t>   |  </a:t>
            </a:r>
            <a:r>
              <a:rPr kumimoji="1" lang="en-US" altLang="zh-CN" sz="1200" dirty="0" err="1" smtClean="0">
                <a:latin typeface="Courier"/>
                <a:cs typeface="Courier"/>
              </a:rPr>
              <a:t>paperId</a:t>
            </a:r>
            <a:r>
              <a:rPr kumimoji="1" lang="en-US" altLang="zh-CN" sz="1200" dirty="0" smtClean="0">
                <a:latin typeface="Courier"/>
                <a:cs typeface="Courier"/>
              </a:rPr>
              <a:t>  | ...</a:t>
            </a: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----------------------------------------------------</a:t>
            </a: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   author     | </a:t>
            </a:r>
            <a:r>
              <a:rPr kumimoji="1" lang="en-US" altLang="zh-CN" sz="1200" dirty="0" err="1" smtClean="0">
                <a:latin typeface="Courier"/>
                <a:cs typeface="Courier"/>
              </a:rPr>
              <a:t>paperName</a:t>
            </a:r>
            <a:r>
              <a:rPr kumimoji="1" lang="en-US" altLang="zh-CN" sz="1200" dirty="0" smtClean="0">
                <a:latin typeface="Courier"/>
                <a:cs typeface="Courier"/>
              </a:rPr>
              <a:t> |</a:t>
            </a: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----------------------------------------------------</a:t>
            </a:r>
          </a:p>
          <a:p>
            <a:endParaRPr kumimoji="1" lang="en-US" altLang="zh-CN" sz="1200" dirty="0" smtClean="0">
              <a:latin typeface="Courier"/>
              <a:cs typeface="Courier"/>
            </a:endParaRP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conference</a:t>
            </a: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----------------------------------------------------</a:t>
            </a: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 </a:t>
            </a:r>
            <a:r>
              <a:rPr kumimoji="1" lang="en-US" altLang="zh-CN" sz="1200" dirty="0" err="1" smtClean="0">
                <a:latin typeface="Courier"/>
                <a:cs typeface="Courier"/>
              </a:rPr>
              <a:t>rowkey</a:t>
            </a:r>
            <a:r>
              <a:rPr kumimoji="1" lang="en-US" altLang="zh-CN" sz="1200" dirty="0" smtClean="0">
                <a:latin typeface="Courier"/>
                <a:cs typeface="Courier"/>
              </a:rPr>
              <a:t>       |             </a:t>
            </a:r>
            <a:r>
              <a:rPr kumimoji="1" lang="en-US" altLang="zh-CN" sz="1200" dirty="0" err="1" smtClean="0">
                <a:latin typeface="Courier"/>
                <a:cs typeface="Courier"/>
              </a:rPr>
              <a:t>papername</a:t>
            </a:r>
            <a:endParaRPr kumimoji="1" lang="en-US" altLang="zh-CN" sz="1200" dirty="0" smtClean="0">
              <a:latin typeface="Courier"/>
              <a:cs typeface="Courier"/>
            </a:endParaRP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	      </a:t>
            </a:r>
            <a:r>
              <a:rPr kumimoji="1" lang="en-US" altLang="zh-CN" sz="1200" dirty="0" smtClean="0">
                <a:latin typeface="Courier"/>
                <a:cs typeface="Courier"/>
              </a:rPr>
              <a:t>   --------------------------------------</a:t>
            </a:r>
            <a:endParaRPr kumimoji="1" lang="en-US" altLang="zh-CN" sz="1200" dirty="0" smtClean="0">
              <a:latin typeface="Courier"/>
              <a:cs typeface="Courier"/>
            </a:endParaRP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	</a:t>
            </a:r>
            <a:r>
              <a:rPr kumimoji="1" lang="en-US" altLang="zh-CN" sz="1200" smtClean="0">
                <a:latin typeface="Courier"/>
                <a:cs typeface="Courier"/>
              </a:rPr>
              <a:t>      </a:t>
            </a:r>
            <a:r>
              <a:rPr kumimoji="1" lang="en-US" altLang="zh-CN" sz="1200" smtClean="0">
                <a:latin typeface="Courier"/>
                <a:cs typeface="Courier"/>
              </a:rPr>
              <a:t>   |  </a:t>
            </a:r>
            <a:r>
              <a:rPr kumimoji="1" lang="en-US" altLang="zh-CN" sz="1200" dirty="0" err="1" smtClean="0">
                <a:latin typeface="Courier"/>
                <a:cs typeface="Courier"/>
              </a:rPr>
              <a:t>paperId</a:t>
            </a:r>
            <a:r>
              <a:rPr kumimoji="1" lang="en-US" altLang="zh-CN" sz="1200" dirty="0" smtClean="0">
                <a:latin typeface="Courier"/>
                <a:cs typeface="Courier"/>
              </a:rPr>
              <a:t>  | ...</a:t>
            </a: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----------------------------------------------------</a:t>
            </a: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  conference  | </a:t>
            </a:r>
            <a:r>
              <a:rPr kumimoji="1" lang="en-US" altLang="zh-CN" sz="1200" dirty="0" err="1" smtClean="0">
                <a:latin typeface="Courier"/>
                <a:cs typeface="Courier"/>
              </a:rPr>
              <a:t>paperName</a:t>
            </a:r>
            <a:r>
              <a:rPr kumimoji="1" lang="en-US" altLang="zh-CN" sz="1200" dirty="0" smtClean="0">
                <a:latin typeface="Courier"/>
                <a:cs typeface="Courier"/>
              </a:rPr>
              <a:t> |</a:t>
            </a: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----------------------------------------------------</a:t>
            </a:r>
            <a:endParaRPr kumimoji="1" lang="en-US" altLang="zh-CN" sz="1200" dirty="0">
              <a:latin typeface="Courier"/>
              <a:cs typeface="Courier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08938" y="603164"/>
            <a:ext cx="359946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数据库设计</a:t>
            </a:r>
            <a:endParaRPr kumimoji="1" lang="en-US" altLang="zh-CN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75204" y="1424195"/>
            <a:ext cx="3599464" cy="328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TW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`paper</a:t>
            </a:r>
            <a:r>
              <a:rPr kumimoji="1" lang="en-US" altLang="zh-TW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` </a:t>
            </a:r>
            <a:r>
              <a:rPr kumimoji="1" lang="zh-TW" altLang="en-US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表记录 </a:t>
            </a:r>
            <a:r>
              <a:rPr kumimoji="1" lang="en-US" altLang="zh-TW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paper </a:t>
            </a:r>
            <a:r>
              <a:rPr kumimoji="1" lang="zh-TW" altLang="en-US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的所有信息，</a:t>
            </a:r>
            <a:r>
              <a:rPr kumimoji="1" lang="en-US" altLang="zh-TW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row</a:t>
            </a:r>
            <a:r>
              <a:rPr kumimoji="1" lang="zh-TW" altLang="en-US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为 </a:t>
            </a:r>
            <a:r>
              <a:rPr kumimoji="1" lang="en-US" altLang="zh-TW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Java </a:t>
            </a:r>
            <a:r>
              <a:rPr kumimoji="1" lang="zh-TW" altLang="en-US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系统</a:t>
            </a:r>
            <a:r>
              <a:rPr kumimoji="1" lang="zh-TW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的纳秒时间。</a:t>
            </a:r>
            <a:endParaRPr kumimoji="1" lang="en-US" altLang="zh-TW" sz="1600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TW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`</a:t>
            </a:r>
            <a:r>
              <a:rPr kumimoji="1" lang="en-US" altLang="zh-TW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author` </a:t>
            </a:r>
            <a:r>
              <a:rPr kumimoji="1" lang="zh-TW" altLang="en-US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表的存储设计为 </a:t>
            </a:r>
            <a:r>
              <a:rPr kumimoji="1" lang="en-US" altLang="zh-TW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row `</a:t>
            </a:r>
            <a:r>
              <a:rPr kumimoji="1" lang="en-US" altLang="zh-TW" sz="1600" dirty="0" err="1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papername</a:t>
            </a:r>
            <a:r>
              <a:rPr kumimoji="1" lang="en-US" altLang="zh-TW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: </a:t>
            </a:r>
            <a:r>
              <a:rPr kumimoji="1" lang="en-US" altLang="zh-TW" sz="1600" dirty="0" err="1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paperId</a:t>
            </a:r>
            <a:r>
              <a:rPr kumimoji="1" lang="en-US" altLang="zh-TW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 = </a:t>
            </a:r>
            <a:r>
              <a:rPr kumimoji="1" lang="en-US" altLang="zh-TW" sz="1600" dirty="0" err="1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paperName</a:t>
            </a:r>
            <a:r>
              <a:rPr kumimoji="1" lang="en-US" altLang="zh-TW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`</a:t>
            </a:r>
            <a:r>
              <a:rPr kumimoji="1" lang="zh-TW" altLang="en-US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，其中</a:t>
            </a:r>
            <a:r>
              <a:rPr kumimoji="1" lang="en-US" altLang="zh-TW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row</a:t>
            </a:r>
            <a:r>
              <a:rPr kumimoji="1" lang="zh-TW" altLang="en-US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为 </a:t>
            </a:r>
            <a:r>
              <a:rPr kumimoji="1" lang="en-US" altLang="zh-TW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`</a:t>
            </a:r>
            <a:r>
              <a:rPr kumimoji="1" lang="en-US" altLang="zh-TW" sz="1600" dirty="0" err="1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authorName</a:t>
            </a:r>
            <a:r>
              <a:rPr kumimoji="1" lang="en-US" altLang="zh-TW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`</a:t>
            </a:r>
            <a:r>
              <a:rPr kumimoji="1" lang="zh-TW" altLang="en-US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，而 </a:t>
            </a:r>
            <a:r>
              <a:rPr kumimoji="1" lang="en-US" altLang="zh-TW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`</a:t>
            </a:r>
            <a:r>
              <a:rPr kumimoji="1" lang="en-US" altLang="zh-TW" sz="1600" dirty="0" err="1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papername</a:t>
            </a:r>
            <a:r>
              <a:rPr kumimoji="1" lang="en-US" altLang="zh-TW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: </a:t>
            </a:r>
            <a:r>
              <a:rPr kumimoji="1" lang="en-US" altLang="zh-TW" sz="1600" dirty="0" err="1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paperId</a:t>
            </a:r>
            <a:r>
              <a:rPr kumimoji="1" lang="en-US" altLang="zh-TW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`</a:t>
            </a:r>
            <a:r>
              <a:rPr kumimoji="1" lang="zh-TW" altLang="en-US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中的 </a:t>
            </a:r>
            <a:r>
              <a:rPr kumimoji="1" lang="en-US" altLang="zh-TW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`</a:t>
            </a:r>
            <a:r>
              <a:rPr kumimoji="1" lang="en-US" altLang="zh-TW" sz="1600" dirty="0" err="1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papername</a:t>
            </a:r>
            <a:r>
              <a:rPr kumimoji="1" lang="en-US" altLang="zh-TW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` </a:t>
            </a:r>
            <a:r>
              <a:rPr kumimoji="1" lang="zh-TW" altLang="en-US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为列族，</a:t>
            </a:r>
            <a:r>
              <a:rPr kumimoji="1" lang="en-US" altLang="zh-TW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`</a:t>
            </a:r>
            <a:r>
              <a:rPr kumimoji="1" lang="en-US" altLang="zh-TW" sz="1600" dirty="0" err="1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paperId</a:t>
            </a:r>
            <a:r>
              <a:rPr kumimoji="1" lang="en-US" altLang="zh-TW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` </a:t>
            </a:r>
            <a:r>
              <a:rPr kumimoji="1" lang="zh-TW" altLang="en-US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为相应</a:t>
            </a:r>
            <a:r>
              <a:rPr kumimoji="1" lang="en-US" altLang="zh-TW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paper</a:t>
            </a:r>
            <a:r>
              <a:rPr kumimoji="1" lang="zh-TW" altLang="en-US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在</a:t>
            </a:r>
            <a:r>
              <a:rPr kumimoji="1" lang="en-US" altLang="zh-TW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paper</a:t>
            </a:r>
            <a:r>
              <a:rPr kumimoji="1" lang="zh-TW" altLang="en-US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表中的</a:t>
            </a:r>
            <a:r>
              <a:rPr kumimoji="1" lang="en-US" altLang="zh-TW" sz="1600" dirty="0" err="1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rowKey</a:t>
            </a:r>
            <a:r>
              <a:rPr kumimoji="1" lang="zh-TW" altLang="en-US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TW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`</a:t>
            </a:r>
            <a:r>
              <a:rPr kumimoji="1" lang="en-US" altLang="zh-TW" sz="1600" dirty="0" err="1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paperName</a:t>
            </a:r>
            <a:r>
              <a:rPr kumimoji="1" lang="en-US" altLang="zh-TW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` </a:t>
            </a:r>
            <a:r>
              <a:rPr kumimoji="1" lang="zh-TW" altLang="en-US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为</a:t>
            </a:r>
            <a:r>
              <a:rPr kumimoji="1" lang="en-US" altLang="zh-TW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paper</a:t>
            </a:r>
            <a:r>
              <a:rPr kumimoji="1" lang="zh-TW" altLang="en-US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TW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title</a:t>
            </a:r>
            <a:r>
              <a:rPr kumimoji="1" lang="zh-TW" altLang="en-US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。</a:t>
            </a:r>
            <a:endParaRPr kumimoji="1" lang="en-US" altLang="zh-CN" sz="1600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3153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0599" y="0"/>
            <a:ext cx="1657227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6094" y="422506"/>
            <a:ext cx="16217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b="1" dirty="0" err="1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HBase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2003346" y="3597027"/>
            <a:ext cx="6279876" cy="824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8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一次查询就可以获的查询</a:t>
            </a:r>
            <a:r>
              <a:rPr kumimoji="1" lang="en-US" altLang="zh-CN" sz="28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paper</a:t>
            </a:r>
            <a:r>
              <a:rPr kumimoji="1" lang="zh-CN" altLang="en-US" sz="28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的入口</a:t>
            </a:r>
            <a:r>
              <a:rPr kumimoji="1" lang="zh-CN" altLang="en-US" sz="28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。</a:t>
            </a:r>
            <a:endParaRPr kumimoji="1" lang="en-US" altLang="zh-CN" sz="2800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84925" y="1880577"/>
            <a:ext cx="1008246" cy="1008246"/>
          </a:xfrm>
          <a:prstGeom prst="ellipse">
            <a:avLst/>
          </a:prstGeom>
          <a:noFill/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2980B9"/>
                </a:solidFill>
                <a:latin typeface="Arial"/>
                <a:ea typeface="微软雅黑" panose="020B0503020204020204" pitchFamily="34" charset="-122"/>
                <a:cs typeface="Arial"/>
              </a:rPr>
              <a:t>1</a:t>
            </a:r>
            <a:endParaRPr lang="zh-CN" altLang="en-US" sz="3200" dirty="0">
              <a:solidFill>
                <a:srgbClr val="2980B9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84925" y="3394584"/>
            <a:ext cx="1008246" cy="1008246"/>
          </a:xfrm>
          <a:prstGeom prst="ellipse">
            <a:avLst/>
          </a:prstGeom>
          <a:noFill/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2980B9"/>
                </a:solidFill>
                <a:latin typeface="Arial"/>
                <a:ea typeface="微软雅黑" panose="020B0503020204020204" pitchFamily="34" charset="-122"/>
                <a:cs typeface="Arial"/>
              </a:rPr>
              <a:t>2</a:t>
            </a:r>
            <a:endParaRPr lang="zh-CN" altLang="en-US" sz="3200" dirty="0">
              <a:solidFill>
                <a:srgbClr val="2980B9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61931" y="2104988"/>
            <a:ext cx="4886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一个作者可以写几个</a:t>
            </a:r>
            <a:r>
              <a:rPr kumimoji="1" lang="en-US" altLang="zh-CN" sz="2800" b="1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paper;</a:t>
            </a:r>
            <a:endParaRPr kumimoji="1" lang="en-US" altLang="zh-CN" sz="28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208938" y="603164"/>
            <a:ext cx="359946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考虑点</a:t>
            </a:r>
            <a:endParaRPr kumimoji="1" lang="en-US" altLang="zh-CN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0875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10599" y="0"/>
            <a:ext cx="1657227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6094" y="422506"/>
            <a:ext cx="16217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b="1" dirty="0" err="1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HBase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03321" y="586251"/>
            <a:ext cx="3599464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写入数据库</a:t>
            </a:r>
            <a:endParaRPr kumimoji="1" lang="en-US" altLang="zh-CN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91343"/>
            <a:ext cx="8229600" cy="4417693"/>
          </a:xfrm>
        </p:spPr>
      </p:pic>
    </p:spTree>
    <p:extLst>
      <p:ext uri="{BB962C8B-B14F-4D97-AF65-F5344CB8AC3E}">
        <p14:creationId xmlns:p14="http://schemas.microsoft.com/office/powerpoint/2010/main" val="23343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0599" y="0"/>
            <a:ext cx="2969311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6094" y="422506"/>
            <a:ext cx="29338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b="1" dirty="0" err="1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MapReduce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64128"/>
            <a:ext cx="8229600" cy="4390993"/>
          </a:xfrm>
        </p:spPr>
      </p:pic>
      <p:sp>
        <p:nvSpPr>
          <p:cNvPr id="19" name="矩形 18"/>
          <p:cNvSpPr/>
          <p:nvPr/>
        </p:nvSpPr>
        <p:spPr>
          <a:xfrm>
            <a:off x="3429766" y="540501"/>
            <a:ext cx="4969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HBASE</a:t>
            </a:r>
            <a:r>
              <a:rPr kumimoji="1" lang="zh-CN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特有的</a:t>
            </a:r>
            <a:r>
              <a:rPr kumimoji="1" lang="en-US" altLang="zh-CN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mapper</a:t>
            </a:r>
            <a:endParaRPr kumimoji="1"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877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0599" y="0"/>
            <a:ext cx="2969311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6094" y="422506"/>
            <a:ext cx="29338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b="1" dirty="0" err="1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MapReduce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29766" y="540501"/>
            <a:ext cx="2869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Mapper</a:t>
            </a:r>
            <a:r>
              <a:rPr kumimoji="1" lang="zh-CN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实现</a:t>
            </a:r>
            <a:endParaRPr kumimoji="1"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34" y="2324752"/>
            <a:ext cx="7553347" cy="2424669"/>
          </a:xfrm>
        </p:spPr>
      </p:pic>
    </p:spTree>
    <p:extLst>
      <p:ext uri="{BB962C8B-B14F-4D97-AF65-F5344CB8AC3E}">
        <p14:creationId xmlns:p14="http://schemas.microsoft.com/office/powerpoint/2010/main" val="161420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0599" y="0"/>
            <a:ext cx="2969311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6094" y="422506"/>
            <a:ext cx="29338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b="1" dirty="0" err="1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MapReduce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29766" y="540501"/>
            <a:ext cx="3510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Reducer</a:t>
            </a:r>
            <a:r>
              <a:rPr kumimoji="1" lang="zh-CN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的实现</a:t>
            </a:r>
            <a:endParaRPr kumimoji="1"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02" y="2245352"/>
            <a:ext cx="7647193" cy="2899853"/>
          </a:xfrm>
        </p:spPr>
      </p:pic>
    </p:spTree>
    <p:extLst>
      <p:ext uri="{BB962C8B-B14F-4D97-AF65-F5344CB8AC3E}">
        <p14:creationId xmlns:p14="http://schemas.microsoft.com/office/powerpoint/2010/main" val="231754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254</Words>
  <Application>Microsoft Office PowerPoint</Application>
  <PresentationFormat>全屏显示(4:3)</PresentationFormat>
  <Paragraphs>84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Avenir Heavy</vt:lpstr>
      <vt:lpstr>Courier</vt:lpstr>
      <vt:lpstr>Helvetica Neue</vt:lpstr>
      <vt:lpstr>方正大黑_GBK</vt:lpstr>
      <vt:lpstr>宋体</vt:lpstr>
      <vt:lpstr>微软雅黑</vt:lpstr>
      <vt:lpstr>Arial</vt:lpstr>
      <vt:lpstr>Calibri</vt:lpstr>
      <vt:lpstr>Office 主题</vt:lpstr>
      <vt:lpstr>第七次实践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EyeContext: Recognition of High-level Contextual Cues from Human Visual Behaviour</dc:title>
  <dc:creator>Yiming Tang</dc:creator>
  <cp:lastModifiedBy>Lei Zhang</cp:lastModifiedBy>
  <cp:revision>272</cp:revision>
  <dcterms:created xsi:type="dcterms:W3CDTF">2014-02-26T08:26:42Z</dcterms:created>
  <dcterms:modified xsi:type="dcterms:W3CDTF">2014-03-12T15:03:50Z</dcterms:modified>
</cp:coreProperties>
</file>