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62" r:id="rId5"/>
    <p:sldId id="297" r:id="rId6"/>
    <p:sldId id="288" r:id="rId7"/>
    <p:sldId id="289" r:id="rId8"/>
    <p:sldId id="290" r:id="rId9"/>
    <p:sldId id="291" r:id="rId10"/>
    <p:sldId id="292" r:id="rId11"/>
    <p:sldId id="295" r:id="rId12"/>
    <p:sldId id="270" r:id="rId1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86AC"/>
    <a:srgbClr val="219D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09088-DBB3-C948-9DDC-DB7D99FEE6FD}" type="datetimeFigureOut">
              <a:rPr kumimoji="1" lang="zh-CN" altLang="en-US" smtClean="0"/>
              <a:t>3/27/14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532066-C8AA-8545-A9C9-0FC0D4285ED2}" type="slidenum">
              <a:rPr kumimoji="1" lang="zh-CN" altLang="en-US" smtClean="0"/>
              <a:t>‹#›</a:t>
            </a:fld>
            <a:endParaRPr kumimoji="1" lang="zh-CN" altLang="en-US"/>
          </a:p>
        </p:txBody>
      </p:sp>
    </p:spTree>
    <p:extLst>
      <p:ext uri="{BB962C8B-B14F-4D97-AF65-F5344CB8AC3E}">
        <p14:creationId xmlns:p14="http://schemas.microsoft.com/office/powerpoint/2010/main" val="6601121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err="1" smtClean="0">
                <a:solidFill>
                  <a:schemeClr val="tx1"/>
                </a:solidFill>
                <a:effectLst/>
                <a:latin typeface="+mn-lt"/>
                <a:ea typeface="+mn-ea"/>
                <a:cs typeface="+mn-cs"/>
              </a:rPr>
              <a:t>EyeContext</a:t>
            </a:r>
            <a:r>
              <a:rPr lang="en-US" altLang="zh-CN" sz="1200" b="1" kern="1200" dirty="0" smtClean="0">
                <a:solidFill>
                  <a:schemeClr val="tx1"/>
                </a:solidFill>
                <a:effectLst/>
                <a:latin typeface="+mn-lt"/>
                <a:ea typeface="+mn-ea"/>
                <a:cs typeface="+mn-cs"/>
              </a:rPr>
              <a:t>: Recognition of High-level Contextual Cues from Human Visual </a:t>
            </a:r>
            <a:r>
              <a:rPr lang="en-US" altLang="zh-CN" sz="1200" b="1" kern="1200" dirty="0" err="1" smtClean="0">
                <a:solidFill>
                  <a:schemeClr val="tx1"/>
                </a:solidFill>
                <a:effectLst/>
                <a:latin typeface="+mn-lt"/>
                <a:ea typeface="+mn-ea"/>
                <a:cs typeface="+mn-cs"/>
              </a:rPr>
              <a:t>Behaviour</a:t>
            </a:r>
            <a:r>
              <a:rPr lang="en-US" altLang="zh-CN" sz="1200" b="1" kern="1200" dirty="0" smtClean="0">
                <a:solidFill>
                  <a:schemeClr val="tx1"/>
                </a:solidFill>
                <a:effectLst/>
                <a:latin typeface="+mn-lt"/>
                <a:ea typeface="+mn-ea"/>
                <a:cs typeface="+mn-cs"/>
              </a:rPr>
              <a:t> </a:t>
            </a:r>
            <a:endParaRPr lang="en-US" altLang="zh-CN" dirty="0"/>
          </a:p>
        </p:txBody>
      </p:sp>
      <p:sp>
        <p:nvSpPr>
          <p:cNvPr id="4" name="幻灯片编号占位符 3"/>
          <p:cNvSpPr>
            <a:spLocks noGrp="1"/>
          </p:cNvSpPr>
          <p:nvPr>
            <p:ph type="sldNum" sz="quarter" idx="10"/>
          </p:nvPr>
        </p:nvSpPr>
        <p:spPr/>
        <p:txBody>
          <a:bodyPr/>
          <a:lstStyle/>
          <a:p>
            <a:fld id="{E1532066-C8AA-8545-A9C9-0FC0D4285ED2}" type="slidenum">
              <a:rPr kumimoji="1" lang="zh-CN" altLang="en-US" smtClean="0"/>
              <a:t>1</a:t>
            </a:fld>
            <a:endParaRPr kumimoji="1" lang="zh-CN" altLang="en-US"/>
          </a:p>
        </p:txBody>
      </p:sp>
    </p:spTree>
    <p:extLst>
      <p:ext uri="{BB962C8B-B14F-4D97-AF65-F5344CB8AC3E}">
        <p14:creationId xmlns:p14="http://schemas.microsoft.com/office/powerpoint/2010/main" val="223548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aseline="30000" dirty="0" smtClean="0">
                <a:solidFill>
                  <a:srgbClr val="219DC9"/>
                </a:solidFill>
                <a:latin typeface="Helvetica Neue"/>
                <a:cs typeface="Helvetica Neue"/>
              </a:rPr>
              <a:t>a system to infer high-level contextual cues from human visual </a:t>
            </a:r>
            <a:r>
              <a:rPr lang="en-US" altLang="zh-CN" sz="1200" baseline="30000" dirty="0" err="1" smtClean="0">
                <a:solidFill>
                  <a:srgbClr val="219DC9"/>
                </a:solidFill>
                <a:latin typeface="Helvetica Neue"/>
                <a:cs typeface="Helvetica Neue"/>
              </a:rPr>
              <a:t>behaviour</a:t>
            </a:r>
            <a:endParaRPr kumimoji="1" lang="zh-CN" altLang="en-US" sz="1200" dirty="0" smtClean="0">
              <a:solidFill>
                <a:srgbClr val="219DC9"/>
              </a:solidFill>
              <a:latin typeface="Helvetica Neue"/>
              <a:cs typeface="Helvetica Neue"/>
            </a:endParaRPr>
          </a:p>
        </p:txBody>
      </p:sp>
      <p:sp>
        <p:nvSpPr>
          <p:cNvPr id="4" name="幻灯片编号占位符 3"/>
          <p:cNvSpPr>
            <a:spLocks noGrp="1"/>
          </p:cNvSpPr>
          <p:nvPr>
            <p:ph type="sldNum" sz="quarter" idx="10"/>
          </p:nvPr>
        </p:nvSpPr>
        <p:spPr/>
        <p:txBody>
          <a:bodyPr/>
          <a:lstStyle/>
          <a:p>
            <a:fld id="{E1532066-C8AA-8545-A9C9-0FC0D4285ED2}" type="slidenum">
              <a:rPr kumimoji="1" lang="zh-CN" altLang="en-US" smtClean="0"/>
              <a:t>2</a:t>
            </a:fld>
            <a:endParaRPr kumimoji="1" lang="zh-CN" altLang="en-US"/>
          </a:p>
        </p:txBody>
      </p:sp>
    </p:spTree>
    <p:extLst>
      <p:ext uri="{BB962C8B-B14F-4D97-AF65-F5344CB8AC3E}">
        <p14:creationId xmlns:p14="http://schemas.microsoft.com/office/powerpoint/2010/main" val="779948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1532066-C8AA-8545-A9C9-0FC0D4285ED2}" type="slidenum">
              <a:rPr kumimoji="1" lang="zh-CN" altLang="en-US" smtClean="0"/>
              <a:t>6</a:t>
            </a:fld>
            <a:endParaRPr kumimoji="1" lang="zh-CN" altLang="en-US"/>
          </a:p>
        </p:txBody>
      </p:sp>
    </p:spTree>
    <p:extLst>
      <p:ext uri="{BB962C8B-B14F-4D97-AF65-F5344CB8AC3E}">
        <p14:creationId xmlns:p14="http://schemas.microsoft.com/office/powerpoint/2010/main" val="2215163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532066-C8AA-8545-A9C9-0FC0D4285ED2}" type="slidenum">
              <a:rPr kumimoji="1" lang="zh-CN" altLang="en-US" smtClean="0"/>
              <a:t>10</a:t>
            </a:fld>
            <a:endParaRPr kumimoji="1" lang="zh-CN" altLang="en-US"/>
          </a:p>
        </p:txBody>
      </p:sp>
    </p:spTree>
    <p:extLst>
      <p:ext uri="{BB962C8B-B14F-4D97-AF65-F5344CB8AC3E}">
        <p14:creationId xmlns:p14="http://schemas.microsoft.com/office/powerpoint/2010/main" val="3961151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err="1" smtClean="0">
                <a:solidFill>
                  <a:schemeClr val="tx1"/>
                </a:solidFill>
                <a:effectLst/>
                <a:latin typeface="+mn-lt"/>
                <a:ea typeface="+mn-ea"/>
                <a:cs typeface="+mn-cs"/>
              </a:rPr>
              <a:t>EyeContext</a:t>
            </a:r>
            <a:r>
              <a:rPr lang="en-US" altLang="zh-CN" sz="1200" b="1" kern="1200" dirty="0" smtClean="0">
                <a:solidFill>
                  <a:schemeClr val="tx1"/>
                </a:solidFill>
                <a:effectLst/>
                <a:latin typeface="+mn-lt"/>
                <a:ea typeface="+mn-ea"/>
                <a:cs typeface="+mn-cs"/>
              </a:rPr>
              <a:t>: Recognition of High-level Contextual Cues from Human Visual </a:t>
            </a:r>
            <a:r>
              <a:rPr lang="en-US" altLang="zh-CN" sz="1200" b="1" kern="1200" dirty="0" err="1" smtClean="0">
                <a:solidFill>
                  <a:schemeClr val="tx1"/>
                </a:solidFill>
                <a:effectLst/>
                <a:latin typeface="+mn-lt"/>
                <a:ea typeface="+mn-ea"/>
                <a:cs typeface="+mn-cs"/>
              </a:rPr>
              <a:t>Behaviour</a:t>
            </a:r>
            <a:r>
              <a:rPr lang="en-US" altLang="zh-CN" sz="1200" b="1" kern="1200" dirty="0" smtClean="0">
                <a:solidFill>
                  <a:schemeClr val="tx1"/>
                </a:solidFill>
                <a:effectLst/>
                <a:latin typeface="+mn-lt"/>
                <a:ea typeface="+mn-ea"/>
                <a:cs typeface="+mn-cs"/>
              </a:rPr>
              <a:t> </a:t>
            </a:r>
            <a:endParaRPr lang="en-US" altLang="zh-CN" dirty="0"/>
          </a:p>
        </p:txBody>
      </p:sp>
      <p:sp>
        <p:nvSpPr>
          <p:cNvPr id="4" name="幻灯片编号占位符 3"/>
          <p:cNvSpPr>
            <a:spLocks noGrp="1"/>
          </p:cNvSpPr>
          <p:nvPr>
            <p:ph type="sldNum" sz="quarter" idx="10"/>
          </p:nvPr>
        </p:nvSpPr>
        <p:spPr/>
        <p:txBody>
          <a:bodyPr/>
          <a:lstStyle/>
          <a:p>
            <a:fld id="{E1532066-C8AA-8545-A9C9-0FC0D4285ED2}" type="slidenum">
              <a:rPr kumimoji="1" lang="zh-CN" altLang="en-US" smtClean="0"/>
              <a:t>12</a:t>
            </a:fld>
            <a:endParaRPr kumimoji="1" lang="zh-CN" altLang="en-US"/>
          </a:p>
        </p:txBody>
      </p:sp>
    </p:spTree>
    <p:extLst>
      <p:ext uri="{BB962C8B-B14F-4D97-AF65-F5344CB8AC3E}">
        <p14:creationId xmlns:p14="http://schemas.microsoft.com/office/powerpoint/2010/main" val="223548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143669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337880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410205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198830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320258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406060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105528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411599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400994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304171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77D76CF-2B82-5749-ABF6-B3E7097980B9}" type="datetimeFigureOut">
              <a:rPr kumimoji="1" lang="zh-CN" altLang="en-US" smtClean="0"/>
              <a:t>3/27/14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28933912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D76CF-2B82-5749-ABF6-B3E7097980B9}" type="datetimeFigureOut">
              <a:rPr kumimoji="1" lang="zh-CN" altLang="en-US" smtClean="0"/>
              <a:t>3/27/14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0EBE8-BA9F-F943-B508-1177016C70F8}" type="slidenum">
              <a:rPr kumimoji="1" lang="zh-CN" altLang="en-US" smtClean="0"/>
              <a:t>‹#›</a:t>
            </a:fld>
            <a:endParaRPr kumimoji="1" lang="zh-CN" altLang="en-US"/>
          </a:p>
        </p:txBody>
      </p:sp>
    </p:spTree>
    <p:extLst>
      <p:ext uri="{BB962C8B-B14F-4D97-AF65-F5344CB8AC3E}">
        <p14:creationId xmlns:p14="http://schemas.microsoft.com/office/powerpoint/2010/main" val="141822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9DC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774777" y="2646531"/>
            <a:ext cx="3920584" cy="897379"/>
          </a:xfrm>
          <a:ln>
            <a:solidFill>
              <a:schemeClr val="bg1"/>
            </a:solidFill>
          </a:ln>
        </p:spPr>
        <p:txBody>
          <a:bodyPr anchor="ctr">
            <a:noAutofit/>
          </a:bodyPr>
          <a:lstStyle/>
          <a:p>
            <a:r>
              <a:rPr kumimoji="1" lang="zh-CN" altLang="en-US" sz="5400" dirty="0" smtClean="0">
                <a:solidFill>
                  <a:schemeClr val="bg1"/>
                </a:solidFill>
                <a:latin typeface="微软雅黑"/>
                <a:ea typeface="微软雅黑"/>
                <a:cs typeface="微软雅黑"/>
              </a:rPr>
              <a:t>第</a:t>
            </a:r>
            <a:r>
              <a:rPr kumimoji="1" lang="zh-CN" altLang="en-US" sz="5400" dirty="0" smtClean="0">
                <a:solidFill>
                  <a:schemeClr val="bg1"/>
                </a:solidFill>
                <a:latin typeface="微软雅黑"/>
                <a:ea typeface="微软雅黑"/>
                <a:cs typeface="微软雅黑"/>
              </a:rPr>
              <a:t>九</a:t>
            </a:r>
            <a:r>
              <a:rPr kumimoji="1" lang="zh-CN" altLang="en-US" sz="5400" dirty="0" smtClean="0">
                <a:solidFill>
                  <a:schemeClr val="bg1"/>
                </a:solidFill>
                <a:latin typeface="微软雅黑"/>
                <a:ea typeface="微软雅黑"/>
                <a:cs typeface="微软雅黑"/>
              </a:rPr>
              <a:t>次实践</a:t>
            </a:r>
            <a:endParaRPr kumimoji="1" lang="zh-CN" altLang="en-US" sz="5400" dirty="0">
              <a:solidFill>
                <a:schemeClr val="bg1"/>
              </a:solidFill>
              <a:latin typeface="微软雅黑"/>
              <a:ea typeface="微软雅黑"/>
              <a:cs typeface="微软雅黑"/>
            </a:endParaRPr>
          </a:p>
        </p:txBody>
      </p:sp>
      <p:sp>
        <p:nvSpPr>
          <p:cNvPr id="3" name="副标题 2"/>
          <p:cNvSpPr>
            <a:spLocks noGrp="1"/>
          </p:cNvSpPr>
          <p:nvPr>
            <p:ph type="subTitle" idx="1"/>
          </p:nvPr>
        </p:nvSpPr>
        <p:spPr>
          <a:xfrm>
            <a:off x="3037071" y="4696681"/>
            <a:ext cx="2995658" cy="1325546"/>
          </a:xfrm>
        </p:spPr>
        <p:txBody>
          <a:bodyPr>
            <a:normAutofit/>
          </a:bodyPr>
          <a:lstStyle/>
          <a:p>
            <a:r>
              <a:rPr kumimoji="1" lang="zh-CN" altLang="en-US" sz="1400" dirty="0" smtClean="0">
                <a:solidFill>
                  <a:srgbClr val="FFFFFF"/>
                </a:solidFill>
                <a:latin typeface="微软雅黑"/>
                <a:ea typeface="微软雅黑"/>
                <a:cs typeface="微软雅黑"/>
              </a:rPr>
              <a:t>第</a:t>
            </a:r>
            <a:r>
              <a:rPr kumimoji="1" lang="en-US" altLang="zh-CN" sz="1400" dirty="0" smtClean="0">
                <a:solidFill>
                  <a:srgbClr val="FFFFFF"/>
                </a:solidFill>
                <a:latin typeface="微软雅黑"/>
                <a:ea typeface="微软雅黑"/>
                <a:cs typeface="微软雅黑"/>
              </a:rPr>
              <a:t>16</a:t>
            </a:r>
            <a:r>
              <a:rPr kumimoji="1" lang="zh-CN" altLang="en-US" sz="1400" dirty="0" smtClean="0">
                <a:solidFill>
                  <a:srgbClr val="FFFFFF"/>
                </a:solidFill>
                <a:latin typeface="微软雅黑"/>
                <a:ea typeface="微软雅黑"/>
                <a:cs typeface="微软雅黑"/>
              </a:rPr>
              <a:t>小组</a:t>
            </a:r>
            <a:endParaRPr kumimoji="1" lang="en-US" altLang="zh-CN" sz="1400" dirty="0" smtClean="0">
              <a:solidFill>
                <a:srgbClr val="FFFFFF"/>
              </a:solidFill>
              <a:latin typeface="微软雅黑"/>
              <a:ea typeface="微软雅黑"/>
              <a:cs typeface="微软雅黑"/>
            </a:endParaRPr>
          </a:p>
          <a:p>
            <a:r>
              <a:rPr kumimoji="1" lang="en-US" altLang="zh-CN" sz="1400" dirty="0" smtClean="0">
                <a:solidFill>
                  <a:srgbClr val="FFFFFF"/>
                </a:solidFill>
                <a:latin typeface="微软雅黑"/>
                <a:ea typeface="微软雅黑"/>
                <a:cs typeface="微软雅黑"/>
              </a:rPr>
              <a:t>MF1332086</a:t>
            </a:r>
            <a:r>
              <a:rPr kumimoji="1" lang="zh-CN" altLang="en-US" sz="1400" dirty="0" smtClean="0">
                <a:solidFill>
                  <a:srgbClr val="FFFFFF"/>
                </a:solidFill>
                <a:latin typeface="微软雅黑"/>
                <a:ea typeface="微软雅黑"/>
                <a:cs typeface="微软雅黑"/>
              </a:rPr>
              <a:t> 张磊</a:t>
            </a:r>
            <a:endParaRPr kumimoji="1" lang="en-US" altLang="zh-CN" sz="1400" dirty="0" smtClean="0">
              <a:solidFill>
                <a:srgbClr val="FFFFFF"/>
              </a:solidFill>
              <a:latin typeface="微软雅黑"/>
              <a:ea typeface="微软雅黑"/>
              <a:cs typeface="微软雅黑"/>
            </a:endParaRPr>
          </a:p>
          <a:p>
            <a:r>
              <a:rPr kumimoji="1" lang="en-US" altLang="zh-CN" sz="1400" dirty="0">
                <a:solidFill>
                  <a:srgbClr val="FFFFFF"/>
                </a:solidFill>
                <a:latin typeface="微软雅黑"/>
                <a:ea typeface="微软雅黑"/>
                <a:cs typeface="微软雅黑"/>
              </a:rPr>
              <a:t>MF1332057</a:t>
            </a:r>
            <a:r>
              <a:rPr kumimoji="1" lang="zh-CN" altLang="en-US" sz="1400" dirty="0">
                <a:solidFill>
                  <a:srgbClr val="FFFFFF"/>
                </a:solidFill>
                <a:latin typeface="微软雅黑"/>
                <a:ea typeface="微软雅黑"/>
                <a:cs typeface="微软雅黑"/>
              </a:rPr>
              <a:t> 唐毅明</a:t>
            </a:r>
            <a:endParaRPr kumimoji="1" lang="en-US" altLang="zh-CN" sz="1400" dirty="0" smtClean="0">
              <a:solidFill>
                <a:srgbClr val="FFFFFF"/>
              </a:solidFill>
              <a:latin typeface="微软雅黑"/>
              <a:ea typeface="微软雅黑"/>
              <a:cs typeface="微软雅黑"/>
            </a:endParaRPr>
          </a:p>
          <a:p>
            <a:r>
              <a:rPr kumimoji="1" lang="en-US" altLang="zh-CN" sz="1400" dirty="0" smtClean="0">
                <a:solidFill>
                  <a:srgbClr val="FFFFFF"/>
                </a:solidFill>
                <a:latin typeface="微软雅黑"/>
                <a:ea typeface="微软雅黑"/>
                <a:cs typeface="微软雅黑"/>
              </a:rPr>
              <a:t>MF1232037</a:t>
            </a:r>
            <a:r>
              <a:rPr kumimoji="1" lang="zh-CN" altLang="en-US" sz="1400" dirty="0" smtClean="0">
                <a:solidFill>
                  <a:srgbClr val="FFFFFF"/>
                </a:solidFill>
                <a:latin typeface="微软雅黑"/>
                <a:ea typeface="微软雅黑"/>
                <a:cs typeface="微软雅黑"/>
              </a:rPr>
              <a:t> 李辉</a:t>
            </a:r>
            <a:endParaRPr kumimoji="1" lang="zh-CN" altLang="en-US" sz="1400" dirty="0">
              <a:solidFill>
                <a:srgbClr val="FFFFFF"/>
              </a:solidFill>
              <a:latin typeface="微软雅黑"/>
              <a:ea typeface="微软雅黑"/>
              <a:cs typeface="微软雅黑"/>
            </a:endParaRPr>
          </a:p>
        </p:txBody>
      </p:sp>
      <p:sp>
        <p:nvSpPr>
          <p:cNvPr id="4" name="文本框 3"/>
          <p:cNvSpPr txBox="1"/>
          <p:nvPr/>
        </p:nvSpPr>
        <p:spPr>
          <a:xfrm>
            <a:off x="752364" y="3935629"/>
            <a:ext cx="7965409" cy="369332"/>
          </a:xfrm>
          <a:prstGeom prst="rect">
            <a:avLst/>
          </a:prstGeom>
          <a:noFill/>
        </p:spPr>
        <p:txBody>
          <a:bodyPr wrap="square" rtlCol="0" anchor="ctr">
            <a:spAutoFit/>
          </a:bodyPr>
          <a:lstStyle/>
          <a:p>
            <a:pPr algn="ctr"/>
            <a:r>
              <a:rPr kumimoji="1" lang="zh-CN" altLang="en-US" dirty="0" smtClean="0">
                <a:solidFill>
                  <a:schemeClr val="bg1"/>
                </a:solidFill>
                <a:latin typeface="微软雅黑"/>
                <a:ea typeface="微软雅黑"/>
                <a:cs typeface="微软雅黑"/>
              </a:rPr>
              <a:t>报告人：</a:t>
            </a:r>
            <a:r>
              <a:rPr kumimoji="1" lang="en-US" altLang="zh-CN" dirty="0" smtClean="0">
                <a:solidFill>
                  <a:srgbClr val="FFFFFF"/>
                </a:solidFill>
                <a:latin typeface="微软雅黑"/>
                <a:ea typeface="微软雅黑"/>
                <a:cs typeface="微软雅黑"/>
              </a:rPr>
              <a:t>MF13320</a:t>
            </a:r>
            <a:r>
              <a:rPr kumimoji="1" lang="en-US" altLang="zh-CN" dirty="0" smtClean="0">
                <a:solidFill>
                  <a:srgbClr val="FFFFFF"/>
                </a:solidFill>
                <a:latin typeface="微软雅黑"/>
                <a:ea typeface="微软雅黑"/>
                <a:cs typeface="微软雅黑"/>
              </a:rPr>
              <a:t>57</a:t>
            </a:r>
            <a:r>
              <a:rPr kumimoji="1" lang="zh-CN" altLang="en-US" dirty="0" smtClean="0">
                <a:solidFill>
                  <a:srgbClr val="FFFFFF"/>
                </a:solidFill>
                <a:latin typeface="微软雅黑"/>
                <a:ea typeface="微软雅黑"/>
                <a:cs typeface="微软雅黑"/>
              </a:rPr>
              <a:t> </a:t>
            </a:r>
            <a:r>
              <a:rPr kumimoji="1" lang="zh-CN" altLang="en-US" dirty="0" smtClean="0">
                <a:solidFill>
                  <a:srgbClr val="FFFFFF"/>
                </a:solidFill>
                <a:latin typeface="微软雅黑"/>
                <a:ea typeface="微软雅黑"/>
                <a:cs typeface="微软雅黑"/>
              </a:rPr>
              <a:t>唐毅明</a:t>
            </a:r>
            <a:endParaRPr kumimoji="1" lang="en-US" altLang="zh-CN" dirty="0">
              <a:solidFill>
                <a:srgbClr val="FFFFFF"/>
              </a:solidFill>
              <a:latin typeface="微软雅黑"/>
              <a:ea typeface="微软雅黑"/>
              <a:cs typeface="微软雅黑"/>
            </a:endParaRPr>
          </a:p>
        </p:txBody>
      </p:sp>
    </p:spTree>
    <p:extLst>
      <p:ext uri="{BB962C8B-B14F-4D97-AF65-F5344CB8AC3E}">
        <p14:creationId xmlns:p14="http://schemas.microsoft.com/office/powerpoint/2010/main" val="1269545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10" name="文本框 9"/>
          <p:cNvSpPr txBox="1"/>
          <p:nvPr/>
        </p:nvSpPr>
        <p:spPr>
          <a:xfrm>
            <a:off x="446093" y="1559500"/>
            <a:ext cx="7519315" cy="2585323"/>
          </a:xfrm>
          <a:prstGeom prst="rect">
            <a:avLst/>
          </a:prstGeom>
          <a:noFill/>
        </p:spPr>
        <p:txBody>
          <a:bodyPr wrap="square" rtlCol="0">
            <a:spAutoFit/>
          </a:bodyPr>
          <a:lstStyle/>
          <a:p>
            <a:r>
              <a:rPr kumimoji="1" lang="zh-CN" altLang="en-US" b="1" dirty="0">
                <a:solidFill>
                  <a:srgbClr val="219DC9"/>
                </a:solidFill>
                <a:latin typeface="微软雅黑"/>
                <a:ea typeface="微软雅黑"/>
                <a:cs typeface="微软雅黑"/>
              </a:rPr>
              <a:t>非云</a:t>
            </a:r>
            <a:r>
              <a:rPr kumimoji="1" lang="zh-CN" altLang="en-US" b="1" dirty="0" smtClean="0">
                <a:solidFill>
                  <a:srgbClr val="219DC9"/>
                </a:solidFill>
                <a:latin typeface="微软雅黑"/>
                <a:ea typeface="微软雅黑"/>
                <a:cs typeface="微软雅黑"/>
              </a:rPr>
              <a:t>平台</a:t>
            </a:r>
            <a:r>
              <a:rPr kumimoji="1" lang="zh-CN" altLang="en-US" b="1" dirty="0">
                <a:solidFill>
                  <a:srgbClr val="219DC9"/>
                </a:solidFill>
                <a:latin typeface="微软雅黑"/>
                <a:ea typeface="微软雅黑"/>
                <a:cs typeface="微软雅黑"/>
              </a:rPr>
              <a:t>下的实现是将用户上传的附件保存在普通的文件系统上的某个目录里</a:t>
            </a:r>
            <a:r>
              <a:rPr kumimoji="1" lang="zh-CN" altLang="en-US" b="1" dirty="0" smtClean="0">
                <a:solidFill>
                  <a:srgbClr val="219DC9"/>
                </a:solidFill>
                <a:latin typeface="微软雅黑"/>
                <a:ea typeface="微软雅黑"/>
                <a:cs typeface="微软雅黑"/>
              </a:rPr>
              <a:t>。</a:t>
            </a:r>
            <a:endParaRPr kumimoji="1" lang="en-US" altLang="zh-CN" b="1" dirty="0" smtClean="0">
              <a:solidFill>
                <a:srgbClr val="219DC9"/>
              </a:solidFill>
              <a:latin typeface="微软雅黑"/>
              <a:ea typeface="微软雅黑"/>
              <a:cs typeface="微软雅黑"/>
            </a:endParaRPr>
          </a:p>
          <a:p>
            <a:endParaRPr kumimoji="1" lang="en-US" altLang="zh-CN" b="1" dirty="0">
              <a:solidFill>
                <a:srgbClr val="219DC9"/>
              </a:solidFill>
              <a:latin typeface="微软雅黑"/>
              <a:ea typeface="微软雅黑"/>
              <a:cs typeface="微软雅黑"/>
            </a:endParaRPr>
          </a:p>
          <a:p>
            <a:r>
              <a:rPr kumimoji="1" lang="zh-CN" altLang="en-US" b="1" dirty="0" smtClean="0">
                <a:solidFill>
                  <a:srgbClr val="219DC9"/>
                </a:solidFill>
                <a:latin typeface="微软雅黑"/>
                <a:ea typeface="微软雅黑"/>
                <a:cs typeface="微软雅黑"/>
              </a:rPr>
              <a:t>而云</a:t>
            </a:r>
            <a:r>
              <a:rPr kumimoji="1" lang="zh-CN" altLang="en-US" b="1" dirty="0">
                <a:solidFill>
                  <a:srgbClr val="219DC9"/>
                </a:solidFill>
                <a:latin typeface="微软雅黑"/>
                <a:ea typeface="微软雅黑"/>
                <a:cs typeface="微软雅黑"/>
              </a:rPr>
              <a:t>平台版本则是将文件转存到</a:t>
            </a:r>
            <a:r>
              <a:rPr kumimoji="1" lang="en-US" altLang="zh-CN" b="1" dirty="0">
                <a:solidFill>
                  <a:srgbClr val="219DC9"/>
                </a:solidFill>
                <a:latin typeface="微软雅黑"/>
                <a:ea typeface="微软雅黑"/>
                <a:cs typeface="微软雅黑"/>
              </a:rPr>
              <a:t>HDFS</a:t>
            </a:r>
            <a:r>
              <a:rPr kumimoji="1" lang="zh-CN" altLang="en-US" b="1" dirty="0">
                <a:solidFill>
                  <a:srgbClr val="219DC9"/>
                </a:solidFill>
                <a:latin typeface="微软雅黑"/>
                <a:ea typeface="微软雅黑"/>
                <a:cs typeface="微软雅黑"/>
              </a:rPr>
              <a:t>下</a:t>
            </a:r>
            <a:r>
              <a:rPr kumimoji="1" lang="zh-CN" altLang="en-US" b="1" dirty="0" smtClean="0">
                <a:solidFill>
                  <a:srgbClr val="219DC9"/>
                </a:solidFill>
                <a:latin typeface="微软雅黑"/>
                <a:ea typeface="微软雅黑"/>
                <a:cs typeface="微软雅黑"/>
              </a:rPr>
              <a:t>。</a:t>
            </a:r>
            <a:endParaRPr kumimoji="1" lang="en-US" altLang="zh-CN" b="1" dirty="0" smtClean="0">
              <a:solidFill>
                <a:srgbClr val="219DC9"/>
              </a:solidFill>
              <a:latin typeface="微软雅黑"/>
              <a:ea typeface="微软雅黑"/>
              <a:cs typeface="微软雅黑"/>
            </a:endParaRPr>
          </a:p>
          <a:p>
            <a:endParaRPr kumimoji="1" lang="en-US" altLang="zh-CN" b="1" dirty="0">
              <a:solidFill>
                <a:srgbClr val="219DC9"/>
              </a:solidFill>
              <a:latin typeface="微软雅黑"/>
              <a:ea typeface="微软雅黑"/>
              <a:cs typeface="微软雅黑"/>
            </a:endParaRPr>
          </a:p>
          <a:p>
            <a:endParaRPr kumimoji="1" lang="en-US" altLang="zh-CN" b="1" dirty="0" smtClean="0">
              <a:solidFill>
                <a:srgbClr val="219DC9"/>
              </a:solidFill>
              <a:latin typeface="微软雅黑"/>
              <a:ea typeface="微软雅黑"/>
              <a:cs typeface="微软雅黑"/>
            </a:endParaRPr>
          </a:p>
          <a:p>
            <a:r>
              <a:rPr kumimoji="1" lang="zh-CN" altLang="en-US" b="1" dirty="0" smtClean="0">
                <a:solidFill>
                  <a:srgbClr val="219DC9"/>
                </a:solidFill>
                <a:latin typeface="微软雅黑"/>
                <a:ea typeface="微软雅黑"/>
                <a:cs typeface="微软雅黑"/>
              </a:rPr>
              <a:t>从</a:t>
            </a:r>
            <a:r>
              <a:rPr kumimoji="1" lang="zh-CN" altLang="en-US" b="1" dirty="0">
                <a:solidFill>
                  <a:srgbClr val="219DC9"/>
                </a:solidFill>
                <a:latin typeface="微软雅黑"/>
                <a:ea typeface="微软雅黑"/>
                <a:cs typeface="微软雅黑"/>
              </a:rPr>
              <a:t>小文件的存储速度来看，两者差距并不大，一定程度上</a:t>
            </a:r>
            <a:r>
              <a:rPr kumimoji="1" lang="en-US" altLang="zh-CN" b="1" dirty="0">
                <a:solidFill>
                  <a:srgbClr val="219DC9"/>
                </a:solidFill>
                <a:latin typeface="微软雅黑"/>
                <a:ea typeface="微软雅黑"/>
                <a:cs typeface="微软雅黑"/>
              </a:rPr>
              <a:t>HDFS</a:t>
            </a:r>
            <a:r>
              <a:rPr kumimoji="1" lang="zh-CN" altLang="en-US" b="1" dirty="0">
                <a:solidFill>
                  <a:srgbClr val="219DC9"/>
                </a:solidFill>
                <a:latin typeface="微软雅黑"/>
                <a:ea typeface="微软雅黑"/>
                <a:cs typeface="微软雅黑"/>
              </a:rPr>
              <a:t>还慢一点。由于我们给系统上传文件的体积做过限制，所以</a:t>
            </a:r>
            <a:r>
              <a:rPr kumimoji="1" lang="zh-CN" altLang="en-US" b="1" dirty="0">
                <a:solidFill>
                  <a:srgbClr val="1C86AC"/>
                </a:solidFill>
                <a:latin typeface="微软雅黑"/>
                <a:ea typeface="微软雅黑"/>
                <a:cs typeface="微软雅黑"/>
              </a:rPr>
              <a:t>从需求角度讲，并没有用</a:t>
            </a:r>
            <a:r>
              <a:rPr kumimoji="1" lang="en-US" altLang="zh-CN" b="1" dirty="0">
                <a:solidFill>
                  <a:srgbClr val="1C86AC"/>
                </a:solidFill>
                <a:latin typeface="微软雅黑"/>
                <a:ea typeface="微软雅黑"/>
                <a:cs typeface="微软雅黑"/>
              </a:rPr>
              <a:t>HDFS</a:t>
            </a:r>
            <a:r>
              <a:rPr kumimoji="1" lang="zh-CN" altLang="en-US" b="1" dirty="0">
                <a:solidFill>
                  <a:srgbClr val="1C86AC"/>
                </a:solidFill>
                <a:latin typeface="微软雅黑"/>
                <a:ea typeface="微软雅黑"/>
                <a:cs typeface="微软雅黑"/>
              </a:rPr>
              <a:t>的必要。</a:t>
            </a:r>
          </a:p>
        </p:txBody>
      </p:sp>
      <p:sp>
        <p:nvSpPr>
          <p:cNvPr id="15" name="矩形 14"/>
          <p:cNvSpPr/>
          <p:nvPr/>
        </p:nvSpPr>
        <p:spPr>
          <a:xfrm>
            <a:off x="410599" y="0"/>
            <a:ext cx="1428825"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46094" y="422506"/>
            <a:ext cx="1378728" cy="646331"/>
          </a:xfrm>
          <a:prstGeom prst="rect">
            <a:avLst/>
          </a:prstGeom>
        </p:spPr>
        <p:txBody>
          <a:bodyPr wrap="none">
            <a:spAutoFit/>
          </a:bodyPr>
          <a:lstStyle/>
          <a:p>
            <a:r>
              <a:rPr kumimoji="1" lang="zh-CN" altLang="en-US" sz="3600" b="1" dirty="0" smtClean="0">
                <a:solidFill>
                  <a:schemeClr val="bg1"/>
                </a:solidFill>
                <a:latin typeface="微软雅黑" panose="020B0503020204020204" pitchFamily="34" charset="-122"/>
                <a:ea typeface="微软雅黑" panose="020B0503020204020204" pitchFamily="34" charset="-122"/>
              </a:rPr>
              <a:t>任务</a:t>
            </a:r>
            <a:r>
              <a:rPr kumimoji="1" lang="en-US" altLang="zh-CN" sz="3600" b="1" dirty="0">
                <a:solidFill>
                  <a:schemeClr val="bg1"/>
                </a:solidFill>
                <a:latin typeface="微软雅黑" panose="020B0503020204020204" pitchFamily="34" charset="-122"/>
                <a:ea typeface="微软雅黑" panose="020B0503020204020204" pitchFamily="34" charset="-122"/>
              </a:rPr>
              <a:t>5</a:t>
            </a:r>
            <a:endParaRPr lang="zh-CN" altLang="en-US" dirty="0"/>
          </a:p>
        </p:txBody>
      </p:sp>
      <p:sp>
        <p:nvSpPr>
          <p:cNvPr id="14" name="文本框 13"/>
          <p:cNvSpPr txBox="1"/>
          <p:nvPr/>
        </p:nvSpPr>
        <p:spPr>
          <a:xfrm>
            <a:off x="2208938" y="603164"/>
            <a:ext cx="3599464" cy="438582"/>
          </a:xfrm>
          <a:prstGeom prst="rect">
            <a:avLst/>
          </a:prstGeom>
          <a:noFill/>
        </p:spPr>
        <p:txBody>
          <a:bodyPr wrap="square" rtlCol="0">
            <a:spAutoFit/>
          </a:bodyPr>
          <a:lstStyle/>
          <a:p>
            <a:pPr>
              <a:lnSpc>
                <a:spcPct val="130000"/>
              </a:lnSpc>
            </a:pPr>
            <a:r>
              <a:rPr kumimoji="1" lang="zh-CN" altLang="en-US" dirty="0" smtClean="0">
                <a:solidFill>
                  <a:srgbClr val="219DC9"/>
                </a:solidFill>
                <a:latin typeface="微软雅黑"/>
                <a:ea typeface="微软雅黑"/>
                <a:cs typeface="微软雅黑"/>
              </a:rPr>
              <a:t>附件写入和读取</a:t>
            </a:r>
            <a:endParaRPr kumimoji="1" lang="en-US" altLang="zh-CN" dirty="0" smtClean="0">
              <a:solidFill>
                <a:srgbClr val="219DC9"/>
              </a:solidFill>
              <a:latin typeface="微软雅黑"/>
              <a:ea typeface="微软雅黑"/>
              <a:cs typeface="微软雅黑"/>
            </a:endParaRPr>
          </a:p>
        </p:txBody>
      </p:sp>
    </p:spTree>
    <p:extLst>
      <p:ext uri="{BB962C8B-B14F-4D97-AF65-F5344CB8AC3E}">
        <p14:creationId xmlns:p14="http://schemas.microsoft.com/office/powerpoint/2010/main" val="39103397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8" name="矩形 7"/>
          <p:cNvSpPr/>
          <p:nvPr/>
        </p:nvSpPr>
        <p:spPr>
          <a:xfrm>
            <a:off x="988317" y="1820841"/>
            <a:ext cx="742587" cy="742587"/>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10" name="矩形 9"/>
          <p:cNvSpPr/>
          <p:nvPr/>
        </p:nvSpPr>
        <p:spPr>
          <a:xfrm>
            <a:off x="988318" y="3367618"/>
            <a:ext cx="742587" cy="742587"/>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254412" y="1801432"/>
            <a:ext cx="5556088" cy="1323439"/>
          </a:xfrm>
          <a:prstGeom prst="rect">
            <a:avLst/>
          </a:prstGeom>
          <a:noFill/>
        </p:spPr>
        <p:txBody>
          <a:bodyPr wrap="square" rtlCol="0">
            <a:spAutoFit/>
          </a:bodyPr>
          <a:lstStyle/>
          <a:p>
            <a:r>
              <a:rPr kumimoji="1" lang="zh-CN" altLang="en-US" sz="1600" b="1" dirty="0" smtClean="0">
                <a:solidFill>
                  <a:srgbClr val="219DC9"/>
                </a:solidFill>
                <a:latin typeface="微软雅黑"/>
                <a:ea typeface="微软雅黑"/>
                <a:cs typeface="微软雅黑"/>
              </a:rPr>
              <a:t>相</a:t>
            </a:r>
            <a:r>
              <a:rPr kumimoji="1" lang="zh-CN" altLang="en-US" sz="1600" b="1" dirty="0">
                <a:solidFill>
                  <a:srgbClr val="219DC9"/>
                </a:solidFill>
                <a:latin typeface="微软雅黑"/>
                <a:ea typeface="微软雅黑"/>
                <a:cs typeface="微软雅黑"/>
              </a:rPr>
              <a:t>同点</a:t>
            </a:r>
            <a:r>
              <a:rPr kumimoji="1" lang="zh-CN" altLang="en-US" sz="1600" b="1" dirty="0" smtClean="0">
                <a:solidFill>
                  <a:srgbClr val="219DC9"/>
                </a:solidFill>
                <a:latin typeface="微软雅黑"/>
                <a:ea typeface="微软雅黑"/>
                <a:cs typeface="微软雅黑"/>
              </a:rPr>
              <a:t>：</a:t>
            </a:r>
            <a:endParaRPr kumimoji="1" lang="en-US" altLang="zh-CN" sz="1600" b="1" dirty="0" smtClean="0">
              <a:solidFill>
                <a:srgbClr val="219DC9"/>
              </a:solidFill>
              <a:latin typeface="微软雅黑"/>
              <a:ea typeface="微软雅黑"/>
              <a:cs typeface="微软雅黑"/>
            </a:endParaRPr>
          </a:p>
          <a:p>
            <a:endParaRPr kumimoji="1" lang="zh-CN" altLang="en-US" sz="1600" b="1" dirty="0">
              <a:solidFill>
                <a:srgbClr val="219DC9"/>
              </a:solidFill>
              <a:latin typeface="微软雅黑"/>
              <a:ea typeface="微软雅黑"/>
              <a:cs typeface="微软雅黑"/>
            </a:endParaRPr>
          </a:p>
          <a:p>
            <a:pPr marL="285750" indent="-285750">
              <a:buFont typeface="Arial"/>
              <a:buChar char="•"/>
            </a:pPr>
            <a:r>
              <a:rPr kumimoji="1" lang="zh-CN" altLang="en-US" sz="1600" b="1" dirty="0" smtClean="0">
                <a:solidFill>
                  <a:srgbClr val="219DC9"/>
                </a:solidFill>
                <a:latin typeface="微软雅黑"/>
                <a:ea typeface="微软雅黑"/>
                <a:cs typeface="微软雅黑"/>
              </a:rPr>
              <a:t> </a:t>
            </a:r>
            <a:r>
              <a:rPr kumimoji="1" lang="zh-CN" altLang="en-US" sz="1600" b="1" dirty="0">
                <a:solidFill>
                  <a:srgbClr val="219DC9"/>
                </a:solidFill>
                <a:latin typeface="微软雅黑"/>
                <a:ea typeface="微软雅黑"/>
                <a:cs typeface="微软雅黑"/>
              </a:rPr>
              <a:t>都是以数据为中心，对数据做操作；</a:t>
            </a:r>
          </a:p>
          <a:p>
            <a:pPr marL="285750" indent="-285750">
              <a:buFont typeface="Arial"/>
              <a:buChar char="•"/>
            </a:pPr>
            <a:r>
              <a:rPr kumimoji="1" lang="zh-CN" altLang="en-US" sz="1600" b="1" dirty="0" smtClean="0">
                <a:solidFill>
                  <a:srgbClr val="219DC9"/>
                </a:solidFill>
                <a:latin typeface="微软雅黑"/>
                <a:ea typeface="微软雅黑"/>
                <a:cs typeface="微软雅黑"/>
              </a:rPr>
              <a:t> </a:t>
            </a:r>
            <a:r>
              <a:rPr kumimoji="1" lang="zh-CN" altLang="en-US" sz="1600" b="1" dirty="0">
                <a:solidFill>
                  <a:srgbClr val="219DC9"/>
                </a:solidFill>
                <a:latin typeface="微软雅黑"/>
                <a:ea typeface="微软雅黑"/>
                <a:cs typeface="微软雅黑"/>
              </a:rPr>
              <a:t>对外表现的功能是一致的；</a:t>
            </a:r>
          </a:p>
          <a:p>
            <a:pPr marL="285750" indent="-285750">
              <a:buFont typeface="Arial"/>
              <a:buChar char="•"/>
            </a:pPr>
            <a:r>
              <a:rPr kumimoji="1" lang="zh-CN" altLang="en-US" sz="1600" b="1" dirty="0" smtClean="0">
                <a:solidFill>
                  <a:srgbClr val="219DC9"/>
                </a:solidFill>
                <a:latin typeface="微软雅黑"/>
                <a:ea typeface="微软雅黑"/>
                <a:cs typeface="微软雅黑"/>
              </a:rPr>
              <a:t> </a:t>
            </a:r>
            <a:r>
              <a:rPr kumimoji="1" lang="zh-CN" altLang="en-US" sz="1600" b="1" dirty="0">
                <a:solidFill>
                  <a:srgbClr val="219DC9"/>
                </a:solidFill>
                <a:latin typeface="微软雅黑"/>
                <a:ea typeface="微软雅黑"/>
                <a:cs typeface="微软雅黑"/>
              </a:rPr>
              <a:t>前台的事务逻辑是一致的。</a:t>
            </a:r>
            <a:endParaRPr kumimoji="1" lang="zh-CN" altLang="en-US" sz="1600" b="1" dirty="0">
              <a:solidFill>
                <a:srgbClr val="219DC9"/>
              </a:solidFill>
              <a:latin typeface="微软雅黑"/>
              <a:ea typeface="微软雅黑"/>
              <a:cs typeface="微软雅黑"/>
            </a:endParaRPr>
          </a:p>
        </p:txBody>
      </p:sp>
      <p:sp>
        <p:nvSpPr>
          <p:cNvPr id="12" name="文本框 11"/>
          <p:cNvSpPr txBox="1"/>
          <p:nvPr/>
        </p:nvSpPr>
        <p:spPr>
          <a:xfrm>
            <a:off x="2172524" y="3243364"/>
            <a:ext cx="6055177" cy="1815882"/>
          </a:xfrm>
          <a:prstGeom prst="rect">
            <a:avLst/>
          </a:prstGeom>
          <a:noFill/>
        </p:spPr>
        <p:txBody>
          <a:bodyPr wrap="square" rtlCol="0">
            <a:spAutoFit/>
          </a:bodyPr>
          <a:lstStyle/>
          <a:p>
            <a:r>
              <a:rPr lang="zh-CN" altLang="en-US" sz="1600" b="1" dirty="0" smtClean="0">
                <a:solidFill>
                  <a:srgbClr val="219DC9"/>
                </a:solidFill>
                <a:latin typeface="微软雅黑"/>
                <a:ea typeface="微软雅黑"/>
                <a:cs typeface="微软雅黑"/>
              </a:rPr>
              <a:t>不同点：</a:t>
            </a:r>
            <a:endParaRPr lang="en-US" altLang="zh-CN" sz="1600" b="1" dirty="0" smtClean="0">
              <a:solidFill>
                <a:srgbClr val="219DC9"/>
              </a:solidFill>
              <a:latin typeface="微软雅黑"/>
              <a:ea typeface="微软雅黑"/>
              <a:cs typeface="微软雅黑"/>
            </a:endParaRPr>
          </a:p>
          <a:p>
            <a:pPr marL="285750" indent="-285750">
              <a:buFontTx/>
              <a:buChar char="•"/>
            </a:pPr>
            <a:r>
              <a:rPr lang="zh-CN" altLang="en-US" sz="1600" b="1" dirty="0" smtClean="0">
                <a:solidFill>
                  <a:srgbClr val="219DC9"/>
                </a:solidFill>
                <a:latin typeface="微软雅黑"/>
                <a:ea typeface="微软雅黑"/>
                <a:cs typeface="微软雅黑"/>
              </a:rPr>
              <a:t>传统</a:t>
            </a:r>
            <a:r>
              <a:rPr lang="zh-CN" altLang="en-US" sz="1600" b="1" dirty="0">
                <a:solidFill>
                  <a:srgbClr val="219DC9"/>
                </a:solidFill>
                <a:latin typeface="微软雅黑"/>
                <a:ea typeface="微软雅黑"/>
                <a:cs typeface="微软雅黑"/>
              </a:rPr>
              <a:t>平台版本的数据层基于传统的关系型数据库管理系统</a:t>
            </a:r>
            <a:r>
              <a:rPr lang="en-US" altLang="zh-CN" sz="1600" b="1" dirty="0">
                <a:solidFill>
                  <a:srgbClr val="219DC9"/>
                </a:solidFill>
                <a:latin typeface="微软雅黑"/>
                <a:ea typeface="微软雅黑"/>
                <a:cs typeface="微软雅黑"/>
              </a:rPr>
              <a:t>MySQL</a:t>
            </a:r>
            <a:r>
              <a:rPr lang="zh-CN" altLang="en-US" sz="1600" b="1" dirty="0">
                <a:solidFill>
                  <a:srgbClr val="219DC9"/>
                </a:solidFill>
                <a:latin typeface="微软雅黑"/>
                <a:ea typeface="微软雅黑"/>
                <a:cs typeface="微软雅黑"/>
              </a:rPr>
              <a:t>，附件存储也是基于一般的文件系统，并且这一切都是单机的</a:t>
            </a:r>
            <a:r>
              <a:rPr lang="zh-CN" altLang="en-US" sz="1600" b="1" dirty="0" smtClean="0">
                <a:solidFill>
                  <a:srgbClr val="219DC9"/>
                </a:solidFill>
                <a:latin typeface="微软雅黑"/>
                <a:ea typeface="微软雅黑"/>
                <a:cs typeface="微软雅黑"/>
              </a:rPr>
              <a:t>。</a:t>
            </a:r>
            <a:endParaRPr lang="en-US" altLang="zh-CN" sz="1600" b="1" dirty="0" smtClean="0">
              <a:solidFill>
                <a:srgbClr val="219DC9"/>
              </a:solidFill>
              <a:latin typeface="微软雅黑"/>
              <a:ea typeface="微软雅黑"/>
              <a:cs typeface="微软雅黑"/>
            </a:endParaRPr>
          </a:p>
          <a:p>
            <a:pPr marL="285750" indent="-285750">
              <a:buFontTx/>
              <a:buChar char="•"/>
            </a:pPr>
            <a:r>
              <a:rPr lang="zh-CN" altLang="zh-CN" sz="1600" b="1" dirty="0">
                <a:solidFill>
                  <a:srgbClr val="219DC9"/>
                </a:solidFill>
                <a:latin typeface="微软雅黑"/>
                <a:ea typeface="微软雅黑"/>
                <a:cs typeface="微软雅黑"/>
              </a:rPr>
              <a:t>*</a:t>
            </a:r>
            <a:r>
              <a:rPr lang="zh-CN" altLang="en-US" sz="1600" b="1" dirty="0" smtClean="0">
                <a:solidFill>
                  <a:srgbClr val="219DC9"/>
                </a:solidFill>
                <a:latin typeface="微软雅黑"/>
                <a:ea typeface="微软雅黑"/>
                <a:cs typeface="微软雅黑"/>
              </a:rPr>
              <a:t>而云</a:t>
            </a:r>
            <a:r>
              <a:rPr lang="zh-CN" altLang="en-US" sz="1600" b="1" dirty="0">
                <a:solidFill>
                  <a:srgbClr val="219DC9"/>
                </a:solidFill>
                <a:latin typeface="微软雅黑"/>
                <a:ea typeface="微软雅黑"/>
                <a:cs typeface="微软雅黑"/>
              </a:rPr>
              <a:t>平台版本的系统的数据层是</a:t>
            </a:r>
            <a:r>
              <a:rPr lang="en-US" altLang="zh-CN" sz="1600" b="1" dirty="0" err="1">
                <a:solidFill>
                  <a:srgbClr val="219DC9"/>
                </a:solidFill>
                <a:latin typeface="微软雅黑"/>
                <a:ea typeface="微软雅黑"/>
                <a:cs typeface="微软雅黑"/>
              </a:rPr>
              <a:t>NoSQL</a:t>
            </a:r>
            <a:r>
              <a:rPr lang="zh-CN" altLang="en-US" sz="1600" b="1" dirty="0">
                <a:solidFill>
                  <a:srgbClr val="219DC9"/>
                </a:solidFill>
                <a:latin typeface="微软雅黑"/>
                <a:ea typeface="微软雅黑"/>
                <a:cs typeface="微软雅黑"/>
              </a:rPr>
              <a:t>的，而且是分布式的。后台数据层的不同，导致相应的针对数据读写的实现也会有所不同。</a:t>
            </a:r>
            <a:endParaRPr lang="en-US" altLang="zh-CN" sz="1600" b="1" dirty="0" smtClean="0">
              <a:solidFill>
                <a:srgbClr val="219DC9"/>
              </a:solidFill>
              <a:latin typeface="微软雅黑"/>
              <a:ea typeface="微软雅黑"/>
              <a:cs typeface="微软雅黑"/>
            </a:endParaRPr>
          </a:p>
        </p:txBody>
      </p:sp>
      <p:sp>
        <p:nvSpPr>
          <p:cNvPr id="15" name="矩形 14"/>
          <p:cNvSpPr/>
          <p:nvPr/>
        </p:nvSpPr>
        <p:spPr>
          <a:xfrm>
            <a:off x="988318" y="5135246"/>
            <a:ext cx="742587" cy="742587"/>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225235" y="5186214"/>
            <a:ext cx="5815775" cy="861774"/>
          </a:xfrm>
          <a:prstGeom prst="rect">
            <a:avLst/>
          </a:prstGeom>
          <a:noFill/>
        </p:spPr>
        <p:txBody>
          <a:bodyPr wrap="square" rtlCol="0">
            <a:spAutoFit/>
          </a:bodyPr>
          <a:lstStyle/>
          <a:p>
            <a:r>
              <a:rPr lang="zh-CN" altLang="en-US" sz="1600" b="1" dirty="0" smtClean="0">
                <a:solidFill>
                  <a:srgbClr val="219DC9"/>
                </a:solidFill>
                <a:latin typeface="微软雅黑"/>
                <a:ea typeface="微软雅黑"/>
                <a:cs typeface="微软雅黑"/>
              </a:rPr>
              <a:t>迁移：</a:t>
            </a:r>
            <a:endParaRPr lang="en-US" altLang="zh-CN" sz="1600" b="1" dirty="0" smtClean="0">
              <a:solidFill>
                <a:srgbClr val="219DC9"/>
              </a:solidFill>
              <a:latin typeface="微软雅黑"/>
              <a:ea typeface="微软雅黑"/>
              <a:cs typeface="微软雅黑"/>
            </a:endParaRPr>
          </a:p>
          <a:p>
            <a:pPr marL="285750" indent="-285750">
              <a:buFont typeface="Arial"/>
              <a:buChar char="•"/>
            </a:pPr>
            <a:r>
              <a:rPr lang="zh-CN" altLang="en-US" sz="1600" b="1" dirty="0" smtClean="0">
                <a:solidFill>
                  <a:srgbClr val="219DC9"/>
                </a:solidFill>
                <a:latin typeface="微软雅黑"/>
                <a:ea typeface="微软雅黑"/>
                <a:cs typeface="微软雅黑"/>
              </a:rPr>
              <a:t>原有数据</a:t>
            </a:r>
            <a:r>
              <a:rPr lang="zh-CN" altLang="en-US" sz="1600" b="1" dirty="0">
                <a:solidFill>
                  <a:srgbClr val="219DC9"/>
                </a:solidFill>
                <a:latin typeface="微软雅黑"/>
                <a:ea typeface="微软雅黑"/>
                <a:cs typeface="微软雅黑"/>
              </a:rPr>
              <a:t>的迁移</a:t>
            </a:r>
          </a:p>
          <a:p>
            <a:pPr marL="285750" indent="-285750">
              <a:buFont typeface="Arial"/>
              <a:buChar char="•"/>
            </a:pPr>
            <a:r>
              <a:rPr lang="zh-CN" altLang="en-US" sz="1600" b="1" dirty="0" smtClean="0">
                <a:solidFill>
                  <a:srgbClr val="219DC9"/>
                </a:solidFill>
                <a:latin typeface="微软雅黑"/>
                <a:ea typeface="微软雅黑"/>
                <a:cs typeface="微软雅黑"/>
              </a:rPr>
              <a:t>原有程序</a:t>
            </a:r>
            <a:r>
              <a:rPr lang="zh-CN" altLang="en-US" sz="1600" b="1" dirty="0">
                <a:solidFill>
                  <a:srgbClr val="219DC9"/>
                </a:solidFill>
                <a:latin typeface="微软雅黑"/>
                <a:ea typeface="微软雅黑"/>
                <a:cs typeface="微软雅黑"/>
              </a:rPr>
              <a:t>和新数据库的对接</a:t>
            </a:r>
            <a:endParaRPr lang="en-US" altLang="zh-CN" sz="1600" b="1" dirty="0" smtClean="0">
              <a:solidFill>
                <a:srgbClr val="219DC9"/>
              </a:solidFill>
              <a:latin typeface="微软雅黑"/>
              <a:ea typeface="微软雅黑"/>
              <a:cs typeface="微软雅黑"/>
            </a:endParaRPr>
          </a:p>
        </p:txBody>
      </p:sp>
      <p:sp>
        <p:nvSpPr>
          <p:cNvPr id="17" name="矩形 16"/>
          <p:cNvSpPr/>
          <p:nvPr/>
        </p:nvSpPr>
        <p:spPr>
          <a:xfrm>
            <a:off x="410599" y="0"/>
            <a:ext cx="1428825"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6094" y="422506"/>
            <a:ext cx="1120820" cy="646331"/>
          </a:xfrm>
          <a:prstGeom prst="rect">
            <a:avLst/>
          </a:prstGeom>
        </p:spPr>
        <p:txBody>
          <a:bodyPr wrap="none">
            <a:spAutoFit/>
          </a:bodyPr>
          <a:lstStyle/>
          <a:p>
            <a:r>
              <a:rPr kumimoji="1" lang="zh-CN" altLang="en-US" sz="3600" b="1" dirty="0" smtClean="0">
                <a:solidFill>
                  <a:schemeClr val="bg1"/>
                </a:solidFill>
                <a:latin typeface="微软雅黑" panose="020B0503020204020204" pitchFamily="34" charset="-122"/>
                <a:ea typeface="微软雅黑" panose="020B0503020204020204" pitchFamily="34" charset="-122"/>
              </a:rPr>
              <a:t>总结</a:t>
            </a:r>
            <a:endParaRPr lang="zh-CN" altLang="en-US" dirty="0"/>
          </a:p>
        </p:txBody>
      </p:sp>
    </p:spTree>
    <p:extLst>
      <p:ext uri="{BB962C8B-B14F-4D97-AF65-F5344CB8AC3E}">
        <p14:creationId xmlns:p14="http://schemas.microsoft.com/office/powerpoint/2010/main" val="41492208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19DC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774777" y="2774952"/>
            <a:ext cx="3920584" cy="897379"/>
          </a:xfrm>
          <a:ln>
            <a:solidFill>
              <a:schemeClr val="bg1"/>
            </a:solidFill>
          </a:ln>
        </p:spPr>
        <p:txBody>
          <a:bodyPr anchor="ctr">
            <a:no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cs typeface="Avenir Heavy"/>
              </a:rPr>
              <a:t>Thank</a:t>
            </a:r>
            <a:r>
              <a:rPr lang="zh-CN" altLang="en-US" sz="5400" b="1" dirty="0" smtClean="0">
                <a:solidFill>
                  <a:schemeClr val="bg1"/>
                </a:solidFill>
                <a:latin typeface="微软雅黑" panose="020B0503020204020204" pitchFamily="34" charset="-122"/>
                <a:ea typeface="微软雅黑" panose="020B0503020204020204" pitchFamily="34" charset="-122"/>
                <a:cs typeface="Avenir Heavy"/>
              </a:rPr>
              <a:t> </a:t>
            </a:r>
            <a:r>
              <a:rPr lang="en-US" altLang="zh-CN" sz="5400" b="1" dirty="0" smtClean="0">
                <a:solidFill>
                  <a:schemeClr val="bg1"/>
                </a:solidFill>
                <a:latin typeface="微软雅黑" panose="020B0503020204020204" pitchFamily="34" charset="-122"/>
                <a:ea typeface="微软雅黑" panose="020B0503020204020204" pitchFamily="34" charset="-122"/>
                <a:cs typeface="Avenir Heavy"/>
              </a:rPr>
              <a:t>you</a:t>
            </a:r>
            <a:endParaRPr kumimoji="1" lang="zh-CN" altLang="en-US" sz="6000" dirty="0">
              <a:solidFill>
                <a:schemeClr val="bg1"/>
              </a:solidFill>
              <a:latin typeface="微软雅黑" panose="020B0503020204020204" pitchFamily="34" charset="-122"/>
              <a:ea typeface="微软雅黑" panose="020B0503020204020204" pitchFamily="34" charset="-122"/>
              <a:cs typeface="Avenir Heavy"/>
            </a:endParaRPr>
          </a:p>
        </p:txBody>
      </p:sp>
    </p:spTree>
    <p:extLst>
      <p:ext uri="{BB962C8B-B14F-4D97-AF65-F5344CB8AC3E}">
        <p14:creationId xmlns:p14="http://schemas.microsoft.com/office/powerpoint/2010/main" val="8354472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5" name="矩形 4"/>
          <p:cNvSpPr/>
          <p:nvPr/>
        </p:nvSpPr>
        <p:spPr>
          <a:xfrm>
            <a:off x="410600" y="0"/>
            <a:ext cx="1208012"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6094" y="422506"/>
            <a:ext cx="1107996" cy="646331"/>
          </a:xfrm>
          <a:prstGeom prst="rect">
            <a:avLst/>
          </a:prstGeom>
        </p:spPr>
        <p:txBody>
          <a:bodyPr wrap="none">
            <a:spAutoFit/>
          </a:bodyPr>
          <a:lstStyle/>
          <a:p>
            <a:r>
              <a:rPr kumimoji="1" lang="zh-CN" altLang="en-US" sz="3600" b="1" dirty="0" smtClean="0">
                <a:solidFill>
                  <a:schemeClr val="bg1"/>
                </a:solidFill>
                <a:latin typeface="微软雅黑" panose="020B0503020204020204" pitchFamily="34" charset="-122"/>
                <a:ea typeface="微软雅黑" panose="020B0503020204020204" pitchFamily="34" charset="-122"/>
              </a:rPr>
              <a:t>任务</a:t>
            </a:r>
            <a:endParaRPr kumimoji="1"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876022" y="1961301"/>
            <a:ext cx="742587" cy="742587"/>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9" name="矩形 8"/>
          <p:cNvSpPr/>
          <p:nvPr/>
        </p:nvSpPr>
        <p:spPr>
          <a:xfrm>
            <a:off x="876023" y="3324377"/>
            <a:ext cx="742587" cy="742587"/>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142116" y="2101761"/>
            <a:ext cx="5961341" cy="461665"/>
          </a:xfrm>
          <a:prstGeom prst="rect">
            <a:avLst/>
          </a:prstGeom>
          <a:noFill/>
        </p:spPr>
        <p:txBody>
          <a:bodyPr wrap="square" rtlCol="0">
            <a:spAutoFit/>
          </a:bodyPr>
          <a:lstStyle/>
          <a:p>
            <a:r>
              <a:rPr kumimoji="1" lang="en-US" altLang="zh-CN" sz="2400" b="1" dirty="0" smtClean="0">
                <a:solidFill>
                  <a:srgbClr val="219DC9"/>
                </a:solidFill>
                <a:latin typeface="微软雅黑"/>
                <a:ea typeface="微软雅黑"/>
                <a:cs typeface="微软雅黑"/>
              </a:rPr>
              <a:t>1</a:t>
            </a:r>
            <a:r>
              <a:rPr kumimoji="1" lang="en-US" altLang="zh-CN" sz="2400" b="1" dirty="0" smtClean="0">
                <a:solidFill>
                  <a:srgbClr val="219DC9"/>
                </a:solidFill>
                <a:latin typeface="微软雅黑"/>
                <a:ea typeface="微软雅黑"/>
                <a:cs typeface="微软雅黑"/>
              </a:rPr>
              <a:t>,0</a:t>
            </a:r>
            <a:r>
              <a:rPr kumimoji="1" lang="en-US" altLang="zh-CN" sz="2400" b="1" dirty="0" smtClean="0">
                <a:solidFill>
                  <a:srgbClr val="219DC9"/>
                </a:solidFill>
                <a:latin typeface="微软雅黑"/>
                <a:ea typeface="微软雅黑"/>
                <a:cs typeface="微软雅黑"/>
              </a:rPr>
              <a:t>00,000</a:t>
            </a:r>
            <a:r>
              <a:rPr kumimoji="1" lang="zh-CN" altLang="en-US" sz="2400" b="1" dirty="0" smtClean="0">
                <a:solidFill>
                  <a:srgbClr val="219DC9"/>
                </a:solidFill>
                <a:latin typeface="微软雅黑"/>
                <a:ea typeface="微软雅黑"/>
                <a:cs typeface="微软雅黑"/>
              </a:rPr>
              <a:t>条文献记录</a:t>
            </a:r>
            <a:r>
              <a:rPr kumimoji="1" lang="en-US" altLang="zh-CN" sz="2400" b="1" dirty="0" smtClean="0">
                <a:solidFill>
                  <a:srgbClr val="219DC9"/>
                </a:solidFill>
                <a:latin typeface="微软雅黑"/>
                <a:ea typeface="微软雅黑"/>
                <a:cs typeface="微软雅黑"/>
              </a:rPr>
              <a:t>+</a:t>
            </a:r>
            <a:r>
              <a:rPr kumimoji="1" lang="zh-CN" altLang="en-US" sz="2400" b="1" dirty="0" smtClean="0">
                <a:solidFill>
                  <a:srgbClr val="219DC9"/>
                </a:solidFill>
                <a:latin typeface="微软雅黑"/>
                <a:ea typeface="微软雅黑"/>
                <a:cs typeface="微软雅黑"/>
              </a:rPr>
              <a:t>评价</a:t>
            </a:r>
            <a:endParaRPr kumimoji="1" lang="zh-CN" altLang="en-US" sz="2400" b="1" dirty="0">
              <a:solidFill>
                <a:srgbClr val="219DC9"/>
              </a:solidFill>
              <a:latin typeface="微软雅黑"/>
              <a:ea typeface="微软雅黑"/>
              <a:cs typeface="微软雅黑"/>
            </a:endParaRPr>
          </a:p>
        </p:txBody>
      </p:sp>
      <p:sp>
        <p:nvSpPr>
          <p:cNvPr id="18" name="文本框 17"/>
          <p:cNvSpPr txBox="1"/>
          <p:nvPr/>
        </p:nvSpPr>
        <p:spPr>
          <a:xfrm>
            <a:off x="2060230" y="3490049"/>
            <a:ext cx="6374545" cy="461665"/>
          </a:xfrm>
          <a:prstGeom prst="rect">
            <a:avLst/>
          </a:prstGeom>
          <a:noFill/>
        </p:spPr>
        <p:txBody>
          <a:bodyPr wrap="square" rtlCol="0">
            <a:spAutoFit/>
          </a:bodyPr>
          <a:lstStyle/>
          <a:p>
            <a:r>
              <a:rPr lang="zh-CN" altLang="en-US" sz="2400" b="1" dirty="0" smtClean="0">
                <a:solidFill>
                  <a:srgbClr val="219DC9"/>
                </a:solidFill>
                <a:latin typeface="微软雅黑"/>
                <a:ea typeface="微软雅黑"/>
                <a:cs typeface="微软雅黑"/>
              </a:rPr>
              <a:t>对非云平台版本和云平台版本做各种测试</a:t>
            </a:r>
            <a:endParaRPr lang="en-US" altLang="zh-CN" sz="2400" b="1" dirty="0" smtClean="0">
              <a:solidFill>
                <a:srgbClr val="219DC9"/>
              </a:solidFill>
              <a:latin typeface="微软雅黑"/>
              <a:ea typeface="微软雅黑"/>
              <a:cs typeface="微软雅黑"/>
            </a:endParaRPr>
          </a:p>
        </p:txBody>
      </p:sp>
    </p:spTree>
    <p:extLst>
      <p:ext uri="{BB962C8B-B14F-4D97-AF65-F5344CB8AC3E}">
        <p14:creationId xmlns:p14="http://schemas.microsoft.com/office/powerpoint/2010/main" val="40093995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5" name="矩形 4"/>
          <p:cNvSpPr/>
          <p:nvPr/>
        </p:nvSpPr>
        <p:spPr>
          <a:xfrm>
            <a:off x="410600" y="0"/>
            <a:ext cx="1208012"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0477" y="395291"/>
            <a:ext cx="1120820" cy="646331"/>
          </a:xfrm>
          <a:prstGeom prst="rect">
            <a:avLst/>
          </a:prstGeom>
        </p:spPr>
        <p:txBody>
          <a:bodyPr wrap="none">
            <a:spAutoFit/>
          </a:bodyPr>
          <a:lstStyle/>
          <a:p>
            <a:r>
              <a:rPr kumimoji="1" lang="zh-CN" altLang="en-US" sz="3600" b="1" dirty="0" smtClean="0">
                <a:solidFill>
                  <a:schemeClr val="bg1"/>
                </a:solidFill>
                <a:latin typeface="微软雅黑" panose="020B0503020204020204" pitchFamily="34" charset="-122"/>
                <a:ea typeface="微软雅黑" panose="020B0503020204020204" pitchFamily="34" charset="-122"/>
              </a:rPr>
              <a:t>数据</a:t>
            </a:r>
            <a:endParaRPr kumimoji="1"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738510" y="1331650"/>
            <a:ext cx="1008246" cy="1008246"/>
          </a:xfrm>
          <a:prstGeom prst="ellipse">
            <a:avLst/>
          </a:prstGeom>
          <a:no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2980B9"/>
                </a:solidFill>
                <a:latin typeface="Arial"/>
                <a:ea typeface="微软雅黑" panose="020B0503020204020204" pitchFamily="34" charset="-122"/>
                <a:cs typeface="Arial"/>
              </a:rPr>
              <a:t>1</a:t>
            </a:r>
            <a:endParaRPr lang="zh-CN" altLang="en-US" sz="3200" dirty="0">
              <a:solidFill>
                <a:srgbClr val="2980B9"/>
              </a:solidFill>
              <a:latin typeface="Arial"/>
              <a:ea typeface="微软雅黑" panose="020B0503020204020204" pitchFamily="34" charset="-122"/>
              <a:cs typeface="Arial"/>
            </a:endParaRPr>
          </a:p>
        </p:txBody>
      </p:sp>
      <p:sp>
        <p:nvSpPr>
          <p:cNvPr id="9" name="文本框 8"/>
          <p:cNvSpPr txBox="1"/>
          <p:nvPr/>
        </p:nvSpPr>
        <p:spPr>
          <a:xfrm>
            <a:off x="2003345" y="1522170"/>
            <a:ext cx="4886924" cy="523220"/>
          </a:xfrm>
          <a:prstGeom prst="rect">
            <a:avLst/>
          </a:prstGeom>
          <a:noFill/>
        </p:spPr>
        <p:txBody>
          <a:bodyPr wrap="square" rtlCol="0">
            <a:spAutoFit/>
          </a:bodyPr>
          <a:lstStyle/>
          <a:p>
            <a:r>
              <a:rPr kumimoji="1" lang="zh-CN" altLang="zh-CN" sz="2800" b="1" dirty="0">
                <a:solidFill>
                  <a:srgbClr val="219DC9"/>
                </a:solidFill>
                <a:latin typeface="微软雅黑"/>
                <a:ea typeface="微软雅黑"/>
                <a:cs typeface="微软雅黑"/>
              </a:rPr>
              <a:t>5</a:t>
            </a:r>
            <a:r>
              <a:rPr kumimoji="1" lang="en-US" altLang="zh-CN" sz="2800" b="1" dirty="0" smtClean="0">
                <a:solidFill>
                  <a:srgbClr val="219DC9"/>
                </a:solidFill>
                <a:latin typeface="微软雅黑"/>
                <a:ea typeface="微软雅黑"/>
                <a:cs typeface="微软雅黑"/>
              </a:rPr>
              <a:t>,000</a:t>
            </a:r>
            <a:r>
              <a:rPr kumimoji="1" lang="zh-CN" altLang="en-US" sz="2800" b="1" dirty="0" smtClean="0">
                <a:solidFill>
                  <a:srgbClr val="219DC9"/>
                </a:solidFill>
                <a:latin typeface="微软雅黑"/>
                <a:ea typeface="微软雅黑"/>
                <a:cs typeface="微软雅黑"/>
              </a:rPr>
              <a:t>条英文单词</a:t>
            </a:r>
            <a:endParaRPr kumimoji="1" lang="en-US" altLang="zh-CN" sz="2800" b="1" dirty="0" smtClean="0">
              <a:solidFill>
                <a:srgbClr val="219DC9"/>
              </a:solidFill>
              <a:latin typeface="微软雅黑"/>
              <a:ea typeface="微软雅黑"/>
              <a:cs typeface="微软雅黑"/>
            </a:endParaRPr>
          </a:p>
        </p:txBody>
      </p:sp>
      <p:sp>
        <p:nvSpPr>
          <p:cNvPr id="13" name="文本框 12"/>
          <p:cNvSpPr txBox="1"/>
          <p:nvPr/>
        </p:nvSpPr>
        <p:spPr>
          <a:xfrm>
            <a:off x="1746756" y="598876"/>
            <a:ext cx="3599464" cy="438582"/>
          </a:xfrm>
          <a:prstGeom prst="rect">
            <a:avLst/>
          </a:prstGeom>
          <a:noFill/>
        </p:spPr>
        <p:txBody>
          <a:bodyPr wrap="square" rtlCol="0">
            <a:spAutoFit/>
          </a:bodyPr>
          <a:lstStyle/>
          <a:p>
            <a:pPr>
              <a:lnSpc>
                <a:spcPct val="130000"/>
              </a:lnSpc>
            </a:pPr>
            <a:r>
              <a:rPr kumimoji="1" lang="zh-CN" altLang="en-US" dirty="0" smtClean="0">
                <a:solidFill>
                  <a:srgbClr val="219DC9"/>
                </a:solidFill>
                <a:latin typeface="微软雅黑"/>
                <a:ea typeface="微软雅黑"/>
                <a:cs typeface="微软雅黑"/>
              </a:rPr>
              <a:t>文献</a:t>
            </a:r>
            <a:r>
              <a:rPr kumimoji="1" lang="zh-CN" altLang="en-US" dirty="0" smtClean="0">
                <a:solidFill>
                  <a:srgbClr val="219DC9"/>
                </a:solidFill>
                <a:latin typeface="微软雅黑"/>
                <a:ea typeface="微软雅黑"/>
                <a:cs typeface="微软雅黑"/>
              </a:rPr>
              <a:t>记录</a:t>
            </a:r>
            <a:r>
              <a:rPr kumimoji="1" lang="zh-CN" altLang="en-US" dirty="0" smtClean="0">
                <a:solidFill>
                  <a:srgbClr val="219DC9"/>
                </a:solidFill>
                <a:latin typeface="微软雅黑"/>
                <a:ea typeface="微软雅黑"/>
                <a:cs typeface="微软雅黑"/>
              </a:rPr>
              <a:t>生成</a:t>
            </a:r>
            <a:endParaRPr kumimoji="1" lang="en-US" altLang="zh-CN" dirty="0" smtClean="0">
              <a:solidFill>
                <a:srgbClr val="219DC9"/>
              </a:solidFill>
              <a:latin typeface="微软雅黑"/>
              <a:ea typeface="微软雅黑"/>
              <a:cs typeface="微软雅黑"/>
            </a:endParaRPr>
          </a:p>
        </p:txBody>
      </p:sp>
      <p:sp>
        <p:nvSpPr>
          <p:cNvPr id="14" name="椭圆 13"/>
          <p:cNvSpPr/>
          <p:nvPr/>
        </p:nvSpPr>
        <p:spPr>
          <a:xfrm>
            <a:off x="738510" y="2784525"/>
            <a:ext cx="1008246" cy="1008246"/>
          </a:xfrm>
          <a:prstGeom prst="ellipse">
            <a:avLst/>
          </a:prstGeom>
          <a:no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2980B9"/>
                </a:solidFill>
                <a:latin typeface="Arial"/>
                <a:ea typeface="微软雅黑" panose="020B0503020204020204" pitchFamily="34" charset="-122"/>
                <a:cs typeface="Arial"/>
              </a:rPr>
              <a:t>2</a:t>
            </a:r>
            <a:endParaRPr lang="zh-CN" altLang="en-US" sz="3200" dirty="0">
              <a:solidFill>
                <a:srgbClr val="2980B9"/>
              </a:solidFill>
              <a:latin typeface="Arial"/>
              <a:ea typeface="微软雅黑" panose="020B0503020204020204" pitchFamily="34" charset="-122"/>
              <a:cs typeface="Arial"/>
            </a:endParaRPr>
          </a:p>
        </p:txBody>
      </p:sp>
      <p:sp>
        <p:nvSpPr>
          <p:cNvPr id="15" name="文本框 14"/>
          <p:cNvSpPr txBox="1"/>
          <p:nvPr/>
        </p:nvSpPr>
        <p:spPr>
          <a:xfrm>
            <a:off x="2007501" y="3007941"/>
            <a:ext cx="6109761" cy="523220"/>
          </a:xfrm>
          <a:prstGeom prst="rect">
            <a:avLst/>
          </a:prstGeom>
          <a:noFill/>
        </p:spPr>
        <p:txBody>
          <a:bodyPr wrap="square" rtlCol="0">
            <a:spAutoFit/>
          </a:bodyPr>
          <a:lstStyle/>
          <a:p>
            <a:r>
              <a:rPr kumimoji="1" lang="zh-CN" altLang="zh-CN" sz="2800" b="1" dirty="0" smtClean="0">
                <a:solidFill>
                  <a:srgbClr val="219DC9"/>
                </a:solidFill>
                <a:latin typeface="微软雅黑"/>
                <a:ea typeface="微软雅黑"/>
                <a:cs typeface="微软雅黑"/>
              </a:rPr>
              <a:t>1</a:t>
            </a:r>
            <a:r>
              <a:rPr kumimoji="1" lang="en-US" altLang="zh-CN" sz="2800" b="1" dirty="0" smtClean="0">
                <a:solidFill>
                  <a:srgbClr val="219DC9"/>
                </a:solidFill>
                <a:latin typeface="微软雅黑"/>
                <a:ea typeface="微软雅黑"/>
                <a:cs typeface="微软雅黑"/>
              </a:rPr>
              <a:t>00</a:t>
            </a:r>
            <a:r>
              <a:rPr kumimoji="1" lang="zh-CN" altLang="en-US" sz="2800" b="1" dirty="0" smtClean="0">
                <a:solidFill>
                  <a:srgbClr val="219DC9"/>
                </a:solidFill>
                <a:latin typeface="微软雅黑"/>
                <a:ea typeface="微软雅黑"/>
                <a:cs typeface="微软雅黑"/>
              </a:rPr>
              <a:t>万条记录，</a:t>
            </a:r>
            <a:r>
              <a:rPr kumimoji="1" lang="en-US" altLang="zh-CN" sz="2800" b="1" dirty="0" smtClean="0">
                <a:solidFill>
                  <a:srgbClr val="219DC9"/>
                </a:solidFill>
                <a:latin typeface="微软雅黑"/>
                <a:ea typeface="微软雅黑"/>
                <a:cs typeface="微软雅黑"/>
              </a:rPr>
              <a:t>351.6MB</a:t>
            </a:r>
            <a:endParaRPr kumimoji="1" lang="en-US" altLang="zh-CN" sz="2800" b="1" dirty="0" smtClean="0">
              <a:solidFill>
                <a:srgbClr val="219DC9"/>
              </a:solidFill>
              <a:latin typeface="微软雅黑"/>
              <a:ea typeface="微软雅黑"/>
              <a:cs typeface="微软雅黑"/>
            </a:endParaRPr>
          </a:p>
        </p:txBody>
      </p:sp>
      <p:pic>
        <p:nvPicPr>
          <p:cNvPr id="19" name="图片 18" descr="4DE61084-878B-4002-9803-794D0E25C2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501" y="3682325"/>
            <a:ext cx="6283714" cy="2686515"/>
          </a:xfrm>
          <a:prstGeom prst="rect">
            <a:avLst/>
          </a:prstGeom>
        </p:spPr>
      </p:pic>
    </p:spTree>
    <p:extLst>
      <p:ext uri="{BB962C8B-B14F-4D97-AF65-F5344CB8AC3E}">
        <p14:creationId xmlns:p14="http://schemas.microsoft.com/office/powerpoint/2010/main" val="2050060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12" name="矩形 11"/>
          <p:cNvSpPr/>
          <p:nvPr/>
        </p:nvSpPr>
        <p:spPr>
          <a:xfrm>
            <a:off x="410599" y="0"/>
            <a:ext cx="1657227"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6094" y="422506"/>
            <a:ext cx="1643399" cy="646331"/>
          </a:xfrm>
          <a:prstGeom prst="rect">
            <a:avLst/>
          </a:prstGeom>
        </p:spPr>
        <p:txBody>
          <a:bodyPr wrap="none">
            <a:spAutoFit/>
          </a:bodyPr>
          <a:lstStyle/>
          <a:p>
            <a:r>
              <a:rPr kumimoji="1" lang="en-US" altLang="zh-CN" sz="3600" b="1" dirty="0" err="1" smtClean="0">
                <a:solidFill>
                  <a:schemeClr val="bg1"/>
                </a:solidFill>
                <a:latin typeface="微软雅黑" panose="020B0503020204020204" pitchFamily="34" charset="-122"/>
                <a:ea typeface="微软雅黑" panose="020B0503020204020204" pitchFamily="34" charset="-122"/>
              </a:rPr>
              <a:t>HBase</a:t>
            </a:r>
            <a:endParaRPr kumimoji="1"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29724" y="1668436"/>
            <a:ext cx="7190351" cy="3416320"/>
          </a:xfrm>
          <a:prstGeom prst="rect">
            <a:avLst/>
          </a:prstGeom>
          <a:noFill/>
        </p:spPr>
        <p:txBody>
          <a:bodyPr wrap="square" rtlCol="0">
            <a:spAutoFit/>
          </a:bodyPr>
          <a:lstStyle/>
          <a:p>
            <a:r>
              <a:rPr kumimoji="1" lang="en-US" altLang="zh-CN" sz="1200" dirty="0" smtClean="0">
                <a:latin typeface="Courier"/>
                <a:cs typeface="Courier"/>
              </a:rPr>
              <a:t>conference</a:t>
            </a:r>
          </a:p>
          <a:p>
            <a:r>
              <a:rPr kumimoji="1" lang="en-US" altLang="zh-CN" sz="1200" dirty="0" smtClean="0">
                <a:latin typeface="Courier"/>
                <a:cs typeface="Courier"/>
              </a:rPr>
              <a:t>-------------------------------------------------------------------------</a:t>
            </a:r>
          </a:p>
          <a:p>
            <a:r>
              <a:rPr kumimoji="1" lang="en-US" altLang="zh-CN" sz="1200" dirty="0" smtClean="0">
                <a:latin typeface="Courier"/>
                <a:cs typeface="Courier"/>
              </a:rPr>
              <a:t> </a:t>
            </a:r>
            <a:r>
              <a:rPr kumimoji="1" lang="en-US" altLang="zh-CN" sz="1200" dirty="0" err="1" smtClean="0">
                <a:latin typeface="Courier"/>
                <a:cs typeface="Courier"/>
              </a:rPr>
              <a:t>rowkey</a:t>
            </a:r>
            <a:r>
              <a:rPr kumimoji="1" lang="en-US" altLang="zh-CN" sz="1200" dirty="0" smtClean="0">
                <a:latin typeface="Courier"/>
                <a:cs typeface="Courier"/>
              </a:rPr>
              <a:t>       |             information</a:t>
            </a:r>
          </a:p>
          <a:p>
            <a:r>
              <a:rPr kumimoji="1" lang="en-US" altLang="zh-CN" sz="1200" dirty="0" smtClean="0">
                <a:latin typeface="Courier"/>
                <a:cs typeface="Courier"/>
              </a:rPr>
              <a:t>	         -----------------------------------------------------------</a:t>
            </a:r>
          </a:p>
          <a:p>
            <a:r>
              <a:rPr kumimoji="1" lang="en-US" altLang="zh-CN" sz="1200" dirty="0" smtClean="0">
                <a:latin typeface="Courier"/>
                <a:cs typeface="Courier"/>
              </a:rPr>
              <a:t>	         | title | year | conference | </a:t>
            </a:r>
            <a:r>
              <a:rPr kumimoji="1" lang="en-US" altLang="zh-CN" sz="1200" dirty="0">
                <a:latin typeface="Courier"/>
                <a:cs typeface="Courier"/>
              </a:rPr>
              <a:t>author </a:t>
            </a:r>
            <a:r>
              <a:rPr kumimoji="1" lang="en-US" altLang="zh-CN" sz="1200" dirty="0" smtClean="0">
                <a:latin typeface="Courier"/>
                <a:cs typeface="Courier"/>
              </a:rPr>
              <a:t>| </a:t>
            </a:r>
            <a:r>
              <a:rPr kumimoji="1" lang="en-US" altLang="zh-CN" sz="1200" dirty="0" err="1" smtClean="0">
                <a:latin typeface="Courier"/>
                <a:cs typeface="Courier"/>
              </a:rPr>
              <a:t>typeUser</a:t>
            </a:r>
            <a:r>
              <a:rPr kumimoji="1" lang="en-US" altLang="zh-CN" sz="1200" dirty="0" smtClean="0">
                <a:latin typeface="Courier"/>
                <a:cs typeface="Courier"/>
              </a:rPr>
              <a:t> | </a:t>
            </a:r>
            <a:r>
              <a:rPr kumimoji="1" lang="en-US" altLang="zh-CN" sz="1200" dirty="0" err="1" smtClean="0">
                <a:latin typeface="Courier"/>
                <a:cs typeface="Courier"/>
              </a:rPr>
              <a:t>typeDate</a:t>
            </a:r>
            <a:r>
              <a:rPr kumimoji="1" lang="en-US" altLang="zh-CN" sz="1200" dirty="0" smtClean="0">
                <a:latin typeface="Courier"/>
                <a:cs typeface="Courier"/>
              </a:rPr>
              <a:t>  </a:t>
            </a:r>
          </a:p>
          <a:p>
            <a:r>
              <a:rPr kumimoji="1" lang="en-US" altLang="zh-CN" sz="1200" dirty="0" smtClean="0">
                <a:latin typeface="Courier"/>
                <a:cs typeface="Courier"/>
              </a:rPr>
              <a:t>-------------------------------------------------------------------------</a:t>
            </a:r>
          </a:p>
          <a:p>
            <a:r>
              <a:rPr kumimoji="1" lang="en-US" altLang="zh-CN" sz="1200" dirty="0" smtClean="0">
                <a:latin typeface="Courier"/>
                <a:cs typeface="Courier"/>
              </a:rPr>
              <a:t> </a:t>
            </a:r>
            <a:r>
              <a:rPr kumimoji="1" lang="en-US" altLang="zh-CN" sz="1200" dirty="0" err="1" smtClean="0">
                <a:latin typeface="Courier"/>
                <a:cs typeface="Courier"/>
              </a:rPr>
              <a:t>paperId</a:t>
            </a:r>
            <a:r>
              <a:rPr kumimoji="1" lang="en-US" altLang="zh-CN" sz="1200" dirty="0" smtClean="0">
                <a:latin typeface="Courier"/>
                <a:cs typeface="Courier"/>
              </a:rPr>
              <a:t>      |</a:t>
            </a:r>
          </a:p>
          <a:p>
            <a:r>
              <a:rPr kumimoji="1" lang="en-US" altLang="zh-CN" sz="1200" dirty="0" smtClean="0">
                <a:latin typeface="Courier"/>
                <a:cs typeface="Courier"/>
              </a:rPr>
              <a:t>-------------------------------------------------------------------------</a:t>
            </a:r>
          </a:p>
          <a:p>
            <a:endParaRPr kumimoji="1" lang="en-US" altLang="zh-CN" sz="1200" dirty="0" smtClean="0">
              <a:latin typeface="Courier"/>
              <a:cs typeface="Courier"/>
            </a:endParaRPr>
          </a:p>
          <a:p>
            <a:r>
              <a:rPr kumimoji="1" lang="en-US" altLang="zh-CN" sz="1200" dirty="0" smtClean="0">
                <a:latin typeface="Courier"/>
                <a:cs typeface="Courier"/>
              </a:rPr>
              <a:t>comment</a:t>
            </a:r>
          </a:p>
          <a:p>
            <a:r>
              <a:rPr kumimoji="1" lang="en-US" altLang="zh-CN" sz="1200" dirty="0">
                <a:latin typeface="Courier"/>
                <a:cs typeface="Courier"/>
              </a:rPr>
              <a:t>-------------------------------------------------------------------------</a:t>
            </a:r>
            <a:endParaRPr kumimoji="1" lang="en-US" altLang="zh-CN" sz="1200" dirty="0" smtClean="0">
              <a:latin typeface="Courier"/>
              <a:cs typeface="Courier"/>
            </a:endParaRPr>
          </a:p>
          <a:p>
            <a:r>
              <a:rPr kumimoji="1" lang="en-US" altLang="zh-CN" sz="1200" dirty="0" smtClean="0">
                <a:latin typeface="Courier"/>
                <a:cs typeface="Courier"/>
              </a:rPr>
              <a:t> </a:t>
            </a:r>
            <a:r>
              <a:rPr kumimoji="1" lang="en-US" altLang="zh-CN" sz="1200" dirty="0" err="1" smtClean="0">
                <a:latin typeface="Courier"/>
                <a:cs typeface="Courier"/>
              </a:rPr>
              <a:t>rowkey</a:t>
            </a:r>
            <a:r>
              <a:rPr kumimoji="1" lang="en-US" altLang="zh-CN" sz="1200" dirty="0" smtClean="0">
                <a:latin typeface="Courier"/>
                <a:cs typeface="Courier"/>
              </a:rPr>
              <a:t>       </a:t>
            </a:r>
            <a:r>
              <a:rPr kumimoji="1" lang="en-US" altLang="zh-CN" sz="1200" dirty="0">
                <a:latin typeface="Courier"/>
                <a:cs typeface="Courier"/>
              </a:rPr>
              <a:t>|      </a:t>
            </a:r>
            <a:r>
              <a:rPr kumimoji="1" lang="en-US" altLang="zh-CN" sz="1200" dirty="0" err="1" smtClean="0">
                <a:latin typeface="Courier"/>
                <a:cs typeface="Courier"/>
              </a:rPr>
              <a:t>commentUser</a:t>
            </a:r>
            <a:r>
              <a:rPr kumimoji="1" lang="en-US" altLang="zh-CN" sz="1200" dirty="0" smtClean="0">
                <a:latin typeface="Courier"/>
                <a:cs typeface="Courier"/>
              </a:rPr>
              <a:t>           |      </a:t>
            </a:r>
            <a:r>
              <a:rPr kumimoji="1" lang="en-US" altLang="zh-CN" sz="1200" dirty="0" err="1" smtClean="0">
                <a:latin typeface="Courier"/>
                <a:cs typeface="Courier"/>
              </a:rPr>
              <a:t>commentDate</a:t>
            </a:r>
            <a:endParaRPr kumimoji="1" lang="en-US" altLang="zh-CN" sz="1200" dirty="0" smtClean="0">
              <a:latin typeface="Courier"/>
              <a:cs typeface="Courier"/>
            </a:endParaRPr>
          </a:p>
          <a:p>
            <a:r>
              <a:rPr kumimoji="1" lang="en-US" altLang="zh-CN" sz="1200" dirty="0" smtClean="0">
                <a:latin typeface="Courier"/>
                <a:cs typeface="Courier"/>
              </a:rPr>
              <a:t>	         </a:t>
            </a:r>
            <a:r>
              <a:rPr kumimoji="1" lang="en-US" altLang="zh-CN" sz="1200" dirty="0">
                <a:latin typeface="Courier"/>
                <a:cs typeface="Courier"/>
              </a:rPr>
              <a:t>-----------------------------------------------------------</a:t>
            </a:r>
            <a:endParaRPr kumimoji="1" lang="en-US" altLang="zh-CN" sz="1200" dirty="0" smtClean="0">
              <a:latin typeface="Courier"/>
              <a:cs typeface="Courier"/>
            </a:endParaRPr>
          </a:p>
          <a:p>
            <a:r>
              <a:rPr kumimoji="1" lang="en-US" altLang="zh-CN" sz="1200" dirty="0" smtClean="0">
                <a:latin typeface="Courier"/>
                <a:cs typeface="Courier"/>
              </a:rPr>
              <a:t>	         | </a:t>
            </a:r>
            <a:r>
              <a:rPr kumimoji="1" lang="en-US" altLang="zh-CN" sz="1200" dirty="0" err="1" smtClean="0">
                <a:latin typeface="Courier"/>
                <a:cs typeface="Courier"/>
              </a:rPr>
              <a:t>commentId</a:t>
            </a:r>
            <a:r>
              <a:rPr kumimoji="1" lang="en-US" altLang="zh-CN" sz="1200" dirty="0" smtClean="0">
                <a:latin typeface="Courier"/>
                <a:cs typeface="Courier"/>
              </a:rPr>
              <a:t> | </a:t>
            </a:r>
            <a:r>
              <a:rPr kumimoji="1" lang="en-US" altLang="zh-CN" sz="1200" dirty="0">
                <a:latin typeface="Courier"/>
                <a:cs typeface="Courier"/>
              </a:rPr>
              <a:t>... </a:t>
            </a:r>
            <a:r>
              <a:rPr kumimoji="1" lang="en-US" altLang="zh-CN" sz="1200" dirty="0" smtClean="0">
                <a:latin typeface="Courier"/>
                <a:cs typeface="Courier"/>
              </a:rPr>
              <a:t>           | </a:t>
            </a:r>
            <a:r>
              <a:rPr kumimoji="1" lang="en-US" altLang="zh-CN" sz="1200" dirty="0" err="1">
                <a:latin typeface="Courier"/>
                <a:cs typeface="Courier"/>
              </a:rPr>
              <a:t>commentId</a:t>
            </a:r>
            <a:r>
              <a:rPr kumimoji="1" lang="en-US" altLang="zh-CN" sz="1200" dirty="0">
                <a:latin typeface="Courier"/>
                <a:cs typeface="Courier"/>
              </a:rPr>
              <a:t> </a:t>
            </a:r>
            <a:r>
              <a:rPr kumimoji="1" lang="en-US" altLang="zh-CN" sz="1200" dirty="0" smtClean="0">
                <a:latin typeface="Courier"/>
                <a:cs typeface="Courier"/>
              </a:rPr>
              <a:t> | </a:t>
            </a:r>
            <a:r>
              <a:rPr kumimoji="1" lang="en-US" altLang="zh-CN" sz="1200" dirty="0">
                <a:latin typeface="Courier"/>
                <a:cs typeface="Courier"/>
              </a:rPr>
              <a:t>... </a:t>
            </a:r>
            <a:endParaRPr kumimoji="1" lang="en-US" altLang="zh-CN" sz="1200" dirty="0" smtClean="0">
              <a:latin typeface="Courier"/>
              <a:cs typeface="Courier"/>
            </a:endParaRPr>
          </a:p>
          <a:p>
            <a:r>
              <a:rPr kumimoji="1" lang="en-US" altLang="zh-CN" sz="1200" dirty="0">
                <a:latin typeface="Courier"/>
                <a:cs typeface="Courier"/>
              </a:rPr>
              <a:t>-------------------------------------------------------------------------</a:t>
            </a:r>
            <a:endParaRPr kumimoji="1" lang="en-US" altLang="zh-CN" sz="1200" dirty="0" smtClean="0">
              <a:latin typeface="Courier"/>
              <a:cs typeface="Courier"/>
            </a:endParaRPr>
          </a:p>
          <a:p>
            <a:r>
              <a:rPr kumimoji="1" lang="en-US" altLang="zh-CN" sz="1200" dirty="0" smtClean="0">
                <a:latin typeface="Courier"/>
                <a:cs typeface="Courier"/>
              </a:rPr>
              <a:t> </a:t>
            </a:r>
            <a:r>
              <a:rPr kumimoji="1" lang="en-US" altLang="zh-CN" sz="1200" dirty="0" err="1" smtClean="0">
                <a:latin typeface="Courier"/>
                <a:cs typeface="Courier"/>
              </a:rPr>
              <a:t>paperId</a:t>
            </a:r>
            <a:r>
              <a:rPr kumimoji="1" lang="en-US" altLang="zh-CN" sz="1200" dirty="0" smtClean="0">
                <a:latin typeface="Courier"/>
                <a:cs typeface="Courier"/>
              </a:rPr>
              <a:t>      | </a:t>
            </a:r>
            <a:r>
              <a:rPr kumimoji="1" lang="en-US" altLang="zh-CN" sz="1200" dirty="0">
                <a:latin typeface="Courier"/>
                <a:cs typeface="Courier"/>
              </a:rPr>
              <a:t>username  |                </a:t>
            </a:r>
            <a:r>
              <a:rPr kumimoji="1" lang="en-US" altLang="zh-CN" sz="1200" dirty="0" smtClean="0">
                <a:latin typeface="Courier"/>
                <a:cs typeface="Courier"/>
              </a:rPr>
              <a:t>| </a:t>
            </a:r>
            <a:r>
              <a:rPr kumimoji="1" lang="en-US" altLang="zh-CN" sz="1200" dirty="0" err="1" smtClean="0">
                <a:latin typeface="Courier"/>
                <a:cs typeface="Courier"/>
              </a:rPr>
              <a:t>commentDate</a:t>
            </a:r>
            <a:r>
              <a:rPr kumimoji="1" lang="en-US" altLang="zh-CN" sz="1200" dirty="0" smtClean="0">
                <a:latin typeface="Courier"/>
                <a:cs typeface="Courier"/>
              </a:rPr>
              <a:t>|</a:t>
            </a:r>
          </a:p>
          <a:p>
            <a:r>
              <a:rPr kumimoji="1" lang="en-US" altLang="zh-CN" sz="1200" dirty="0">
                <a:latin typeface="Courier"/>
                <a:cs typeface="Courier"/>
              </a:rPr>
              <a:t>-------------------------------------------------------------------------</a:t>
            </a:r>
            <a:endParaRPr kumimoji="1" lang="en-US" altLang="zh-CN" sz="1200" dirty="0" smtClean="0">
              <a:latin typeface="Courier"/>
              <a:cs typeface="Courier"/>
            </a:endParaRPr>
          </a:p>
          <a:p>
            <a:endParaRPr kumimoji="1" lang="en-US" altLang="zh-CN" sz="1200" dirty="0" smtClean="0">
              <a:latin typeface="Courier"/>
              <a:cs typeface="Courier"/>
            </a:endParaRPr>
          </a:p>
        </p:txBody>
      </p:sp>
      <p:sp>
        <p:nvSpPr>
          <p:cNvPr id="9" name="文本框 8"/>
          <p:cNvSpPr txBox="1"/>
          <p:nvPr/>
        </p:nvSpPr>
        <p:spPr>
          <a:xfrm>
            <a:off x="2208938" y="603164"/>
            <a:ext cx="3599464" cy="438582"/>
          </a:xfrm>
          <a:prstGeom prst="rect">
            <a:avLst/>
          </a:prstGeom>
          <a:noFill/>
        </p:spPr>
        <p:txBody>
          <a:bodyPr wrap="square" rtlCol="0">
            <a:spAutoFit/>
          </a:bodyPr>
          <a:lstStyle/>
          <a:p>
            <a:pPr>
              <a:lnSpc>
                <a:spcPct val="130000"/>
              </a:lnSpc>
            </a:pPr>
            <a:r>
              <a:rPr kumimoji="1" lang="zh-CN" altLang="en-US" dirty="0" smtClean="0">
                <a:solidFill>
                  <a:srgbClr val="219DC9"/>
                </a:solidFill>
                <a:latin typeface="微软雅黑"/>
                <a:ea typeface="微软雅黑"/>
                <a:cs typeface="微软雅黑"/>
              </a:rPr>
              <a:t>数据库设计</a:t>
            </a:r>
            <a:endParaRPr kumimoji="1" lang="en-US" altLang="zh-CN" dirty="0" smtClean="0">
              <a:solidFill>
                <a:srgbClr val="219DC9"/>
              </a:solidFill>
              <a:latin typeface="微软雅黑"/>
              <a:ea typeface="微软雅黑"/>
              <a:cs typeface="微软雅黑"/>
            </a:endParaRPr>
          </a:p>
        </p:txBody>
      </p:sp>
      <p:sp>
        <p:nvSpPr>
          <p:cNvPr id="11" name="矩形 10"/>
          <p:cNvSpPr/>
          <p:nvPr/>
        </p:nvSpPr>
        <p:spPr>
          <a:xfrm>
            <a:off x="1751350" y="5305685"/>
            <a:ext cx="316476" cy="325444"/>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295818" y="5225216"/>
            <a:ext cx="5159081" cy="461665"/>
          </a:xfrm>
          <a:prstGeom prst="rect">
            <a:avLst/>
          </a:prstGeom>
          <a:noFill/>
        </p:spPr>
        <p:txBody>
          <a:bodyPr wrap="square" rtlCol="0">
            <a:spAutoFit/>
          </a:bodyPr>
          <a:lstStyle/>
          <a:p>
            <a:r>
              <a:rPr kumimoji="1" lang="zh-CN" altLang="en-US" sz="2400" b="1" dirty="0" smtClean="0">
                <a:solidFill>
                  <a:srgbClr val="219DC9"/>
                </a:solidFill>
                <a:latin typeface="微软雅黑"/>
                <a:ea typeface="微软雅黑"/>
                <a:cs typeface="微软雅黑"/>
              </a:rPr>
              <a:t>写入数据库 方法同</a:t>
            </a:r>
            <a:r>
              <a:rPr kumimoji="1" lang="en-US" altLang="zh-CN" sz="2400" b="1" dirty="0" smtClean="0">
                <a:solidFill>
                  <a:srgbClr val="219DC9"/>
                </a:solidFill>
                <a:latin typeface="微软雅黑"/>
                <a:ea typeface="微软雅黑"/>
                <a:cs typeface="微软雅黑"/>
              </a:rPr>
              <a:t>assigment</a:t>
            </a:r>
            <a:r>
              <a:rPr kumimoji="1" lang="en-US" altLang="zh-CN" sz="2400" b="1" dirty="0" smtClean="0">
                <a:solidFill>
                  <a:srgbClr val="219DC9"/>
                </a:solidFill>
                <a:latin typeface="微软雅黑"/>
                <a:ea typeface="微软雅黑"/>
                <a:cs typeface="微软雅黑"/>
              </a:rPr>
              <a:t>8</a:t>
            </a:r>
            <a:endParaRPr kumimoji="1" lang="zh-CN" altLang="en-US" sz="2400" b="1" dirty="0">
              <a:solidFill>
                <a:srgbClr val="219DC9"/>
              </a:solidFill>
              <a:latin typeface="微软雅黑"/>
              <a:ea typeface="微软雅黑"/>
              <a:cs typeface="微软雅黑"/>
            </a:endParaRPr>
          </a:p>
        </p:txBody>
      </p:sp>
    </p:spTree>
    <p:extLst>
      <p:ext uri="{BB962C8B-B14F-4D97-AF65-F5344CB8AC3E}">
        <p14:creationId xmlns:p14="http://schemas.microsoft.com/office/powerpoint/2010/main" val="28315374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12" name="矩形 11"/>
          <p:cNvSpPr/>
          <p:nvPr/>
        </p:nvSpPr>
        <p:spPr>
          <a:xfrm>
            <a:off x="410599" y="0"/>
            <a:ext cx="1798339"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6094" y="422506"/>
            <a:ext cx="1759691" cy="646331"/>
          </a:xfrm>
          <a:prstGeom prst="rect">
            <a:avLst/>
          </a:prstGeom>
        </p:spPr>
        <p:txBody>
          <a:bodyPr wrap="none">
            <a:spAutoFit/>
          </a:bodyPr>
          <a:lstStyle/>
          <a:p>
            <a:r>
              <a:rPr kumimoji="1" lang="en-US" altLang="zh-CN" sz="3600" b="1" dirty="0" smtClean="0">
                <a:solidFill>
                  <a:schemeClr val="bg1"/>
                </a:solidFill>
                <a:latin typeface="微软雅黑" panose="020B0503020204020204" pitchFamily="34" charset="-122"/>
                <a:ea typeface="微软雅黑" panose="020B0503020204020204" pitchFamily="34" charset="-122"/>
              </a:rPr>
              <a:t>MySQL</a:t>
            </a:r>
            <a:endParaRPr kumimoji="1"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208938" y="603164"/>
            <a:ext cx="3599464" cy="438582"/>
          </a:xfrm>
          <a:prstGeom prst="rect">
            <a:avLst/>
          </a:prstGeom>
          <a:noFill/>
        </p:spPr>
        <p:txBody>
          <a:bodyPr wrap="square" rtlCol="0">
            <a:spAutoFit/>
          </a:bodyPr>
          <a:lstStyle/>
          <a:p>
            <a:pPr>
              <a:lnSpc>
                <a:spcPct val="130000"/>
              </a:lnSpc>
            </a:pPr>
            <a:r>
              <a:rPr kumimoji="1" lang="zh-CN" altLang="en-US" dirty="0" smtClean="0">
                <a:solidFill>
                  <a:srgbClr val="219DC9"/>
                </a:solidFill>
                <a:latin typeface="微软雅黑"/>
                <a:ea typeface="微软雅黑"/>
                <a:cs typeface="微软雅黑"/>
              </a:rPr>
              <a:t>数据库设计</a:t>
            </a:r>
            <a:endParaRPr kumimoji="1" lang="en-US" altLang="zh-CN" dirty="0" smtClean="0">
              <a:solidFill>
                <a:srgbClr val="219DC9"/>
              </a:solidFill>
              <a:latin typeface="微软雅黑"/>
              <a:ea typeface="微软雅黑"/>
              <a:cs typeface="微软雅黑"/>
            </a:endParaRPr>
          </a:p>
        </p:txBody>
      </p:sp>
      <p:sp>
        <p:nvSpPr>
          <p:cNvPr id="2" name="文本框 1"/>
          <p:cNvSpPr txBox="1"/>
          <p:nvPr/>
        </p:nvSpPr>
        <p:spPr>
          <a:xfrm>
            <a:off x="410599" y="2388393"/>
            <a:ext cx="8766091" cy="784830"/>
          </a:xfrm>
          <a:prstGeom prst="rect">
            <a:avLst/>
          </a:prstGeom>
          <a:noFill/>
        </p:spPr>
        <p:txBody>
          <a:bodyPr wrap="square" rtlCol="0">
            <a:spAutoFit/>
          </a:bodyPr>
          <a:lstStyle/>
          <a:p>
            <a:r>
              <a:rPr kumimoji="1" lang="en-US" altLang="zh-CN" sz="1500" dirty="0" smtClean="0">
                <a:latin typeface="Courier"/>
                <a:cs typeface="Courier"/>
              </a:rPr>
              <a:t>+----------------------------------------------------------------------+</a:t>
            </a:r>
          </a:p>
          <a:p>
            <a:r>
              <a:rPr kumimoji="1" lang="en-US" altLang="zh-CN" sz="1500" dirty="0" smtClean="0">
                <a:latin typeface="Courier"/>
                <a:cs typeface="Courier"/>
              </a:rPr>
              <a:t>|</a:t>
            </a:r>
            <a:r>
              <a:rPr kumimoji="1" lang="zh-CN" altLang="en-US" sz="1500" dirty="0" smtClean="0">
                <a:latin typeface="Courier"/>
                <a:cs typeface="Courier"/>
              </a:rPr>
              <a:t> </a:t>
            </a:r>
            <a:r>
              <a:rPr kumimoji="1" lang="en-US" altLang="zh-CN" sz="1500" dirty="0" smtClean="0">
                <a:latin typeface="Courier"/>
                <a:cs typeface="Courier"/>
              </a:rPr>
              <a:t>id</a:t>
            </a:r>
            <a:r>
              <a:rPr kumimoji="1" lang="zh-CN" altLang="en-US" sz="1500" dirty="0" smtClean="0">
                <a:latin typeface="Courier"/>
                <a:cs typeface="Courier"/>
              </a:rPr>
              <a:t> </a:t>
            </a:r>
            <a:r>
              <a:rPr kumimoji="1" lang="en-US" altLang="zh-CN" sz="1500" dirty="0" smtClean="0">
                <a:latin typeface="Courier"/>
                <a:cs typeface="Courier"/>
              </a:rPr>
              <a:t>|</a:t>
            </a:r>
            <a:r>
              <a:rPr kumimoji="1" lang="zh-CN" altLang="en-US" sz="1500" dirty="0" smtClean="0">
                <a:latin typeface="Courier"/>
                <a:cs typeface="Courier"/>
              </a:rPr>
              <a:t> </a:t>
            </a:r>
            <a:r>
              <a:rPr kumimoji="1" lang="en-US" altLang="zh-CN" sz="1500" dirty="0" smtClean="0">
                <a:latin typeface="Courier"/>
                <a:cs typeface="Courier"/>
              </a:rPr>
              <a:t>year</a:t>
            </a:r>
            <a:r>
              <a:rPr kumimoji="1" lang="zh-CN" altLang="en-US" sz="1500" dirty="0" smtClean="0">
                <a:latin typeface="Courier"/>
                <a:cs typeface="Courier"/>
              </a:rPr>
              <a:t> </a:t>
            </a:r>
            <a:r>
              <a:rPr kumimoji="1" lang="en-US" altLang="zh-CN" sz="1500" dirty="0" smtClean="0">
                <a:latin typeface="Courier"/>
                <a:cs typeface="Courier"/>
              </a:rPr>
              <a:t>|</a:t>
            </a:r>
            <a:r>
              <a:rPr kumimoji="1" lang="zh-CN" altLang="en-US" sz="1500" dirty="0" smtClean="0">
                <a:latin typeface="Courier"/>
                <a:cs typeface="Courier"/>
              </a:rPr>
              <a:t> </a:t>
            </a:r>
            <a:r>
              <a:rPr kumimoji="1" lang="en-US" altLang="zh-CN" sz="1500" dirty="0" smtClean="0">
                <a:latin typeface="Courier"/>
                <a:cs typeface="Courier"/>
              </a:rPr>
              <a:t>conference</a:t>
            </a:r>
            <a:r>
              <a:rPr kumimoji="1" lang="zh-CN" altLang="en-US" sz="1500" dirty="0" smtClean="0">
                <a:latin typeface="Courier"/>
                <a:cs typeface="Courier"/>
              </a:rPr>
              <a:t> </a:t>
            </a:r>
            <a:r>
              <a:rPr kumimoji="1" lang="en-US" altLang="zh-CN" sz="1500" dirty="0" smtClean="0">
                <a:latin typeface="Courier"/>
                <a:cs typeface="Courier"/>
              </a:rPr>
              <a:t>|</a:t>
            </a:r>
            <a:r>
              <a:rPr kumimoji="1" lang="zh-CN" altLang="en-US" sz="1500" dirty="0" smtClean="0">
                <a:latin typeface="Courier"/>
                <a:cs typeface="Courier"/>
              </a:rPr>
              <a:t> </a:t>
            </a:r>
            <a:r>
              <a:rPr kumimoji="1" lang="en-US" altLang="zh-CN" sz="1500" dirty="0" smtClean="0">
                <a:latin typeface="Courier"/>
                <a:cs typeface="Courier"/>
              </a:rPr>
              <a:t>title</a:t>
            </a:r>
            <a:r>
              <a:rPr kumimoji="1" lang="zh-CN" altLang="en-US" sz="1500" dirty="0" smtClean="0">
                <a:latin typeface="Courier"/>
                <a:cs typeface="Courier"/>
              </a:rPr>
              <a:t> </a:t>
            </a:r>
            <a:r>
              <a:rPr kumimoji="1" lang="en-US" altLang="zh-CN" sz="1500" dirty="0" smtClean="0">
                <a:latin typeface="Courier"/>
                <a:cs typeface="Courier"/>
              </a:rPr>
              <a:t>|</a:t>
            </a:r>
            <a:r>
              <a:rPr kumimoji="1" lang="zh-CN" altLang="en-US" sz="1500" dirty="0" smtClean="0">
                <a:latin typeface="Courier"/>
                <a:cs typeface="Courier"/>
              </a:rPr>
              <a:t> </a:t>
            </a:r>
            <a:r>
              <a:rPr kumimoji="1" lang="en-US" altLang="zh-CN" sz="1500" dirty="0" smtClean="0">
                <a:latin typeface="Courier"/>
                <a:cs typeface="Courier"/>
              </a:rPr>
              <a:t>author</a:t>
            </a:r>
            <a:r>
              <a:rPr kumimoji="1" lang="zh-CN" altLang="en-US" sz="1500" dirty="0" smtClean="0">
                <a:latin typeface="Courier"/>
                <a:cs typeface="Courier"/>
              </a:rPr>
              <a:t> </a:t>
            </a:r>
            <a:r>
              <a:rPr kumimoji="1" lang="en-US" altLang="zh-CN" sz="1500" dirty="0" smtClean="0">
                <a:latin typeface="Courier"/>
                <a:cs typeface="Courier"/>
              </a:rPr>
              <a:t>|</a:t>
            </a:r>
            <a:r>
              <a:rPr kumimoji="1" lang="zh-CN" altLang="en-US" sz="1500" dirty="0" smtClean="0">
                <a:latin typeface="Courier"/>
                <a:cs typeface="Courier"/>
              </a:rPr>
              <a:t> </a:t>
            </a:r>
            <a:r>
              <a:rPr kumimoji="1" lang="en-US" altLang="zh-CN" sz="1500" dirty="0" err="1" smtClean="0">
                <a:latin typeface="Courier"/>
                <a:cs typeface="Courier"/>
              </a:rPr>
              <a:t>createdAt</a:t>
            </a:r>
            <a:r>
              <a:rPr kumimoji="1" lang="en-US" altLang="zh-CN" sz="1500" dirty="0" smtClean="0">
                <a:latin typeface="Courier"/>
                <a:cs typeface="Courier"/>
              </a:rPr>
              <a:t>|</a:t>
            </a:r>
            <a:r>
              <a:rPr kumimoji="1" lang="zh-CN" altLang="en-US" sz="1500" dirty="0" smtClean="0">
                <a:latin typeface="Courier"/>
                <a:cs typeface="Courier"/>
              </a:rPr>
              <a:t> </a:t>
            </a:r>
            <a:r>
              <a:rPr kumimoji="1" lang="en-US" altLang="zh-CN" sz="1500" dirty="0" smtClean="0">
                <a:latin typeface="Courier"/>
                <a:cs typeface="Courier"/>
              </a:rPr>
              <a:t>user</a:t>
            </a:r>
            <a:r>
              <a:rPr kumimoji="1" lang="zh-CN" altLang="en-US" sz="1500" dirty="0" smtClean="0">
                <a:latin typeface="Courier"/>
                <a:cs typeface="Courier"/>
              </a:rPr>
              <a:t> </a:t>
            </a:r>
            <a:r>
              <a:rPr kumimoji="1" lang="en-US" altLang="zh-CN" sz="1500" dirty="0" smtClean="0">
                <a:latin typeface="Courier"/>
                <a:cs typeface="Courier"/>
              </a:rPr>
              <a:t>|</a:t>
            </a:r>
            <a:r>
              <a:rPr kumimoji="1" lang="zh-CN" altLang="en-US" sz="1500" dirty="0" smtClean="0">
                <a:latin typeface="Courier"/>
                <a:cs typeface="Courier"/>
              </a:rPr>
              <a:t> </a:t>
            </a:r>
            <a:r>
              <a:rPr kumimoji="1" lang="en-US" altLang="zh-CN" sz="1500" dirty="0" smtClean="0">
                <a:latin typeface="Courier"/>
                <a:cs typeface="Courier"/>
              </a:rPr>
              <a:t>comments</a:t>
            </a:r>
            <a:r>
              <a:rPr kumimoji="1" lang="zh-CN" altLang="en-US" sz="1500" dirty="0" smtClean="0">
                <a:latin typeface="Courier"/>
                <a:cs typeface="Courier"/>
              </a:rPr>
              <a:t> </a:t>
            </a:r>
            <a:r>
              <a:rPr kumimoji="1" lang="en-US" altLang="zh-CN" sz="1500" dirty="0" smtClean="0">
                <a:latin typeface="Courier"/>
                <a:cs typeface="Courier"/>
              </a:rPr>
              <a:t>|</a:t>
            </a:r>
          </a:p>
          <a:p>
            <a:r>
              <a:rPr kumimoji="1" lang="zh-CN" altLang="zh-CN" sz="1500" dirty="0" smtClean="0">
                <a:latin typeface="Courier"/>
                <a:cs typeface="Courier"/>
              </a:rPr>
              <a:t>+</a:t>
            </a:r>
            <a:r>
              <a:rPr kumimoji="1" lang="en-US" altLang="zh-CN" sz="1500" dirty="0" smtClean="0">
                <a:latin typeface="Courier"/>
                <a:cs typeface="Courier"/>
              </a:rPr>
              <a:t>----------------------------------------------------------------------+</a:t>
            </a:r>
            <a:endParaRPr kumimoji="1" lang="zh-CN" altLang="en-US" sz="1500" dirty="0">
              <a:latin typeface="Courier"/>
              <a:cs typeface="Courier"/>
            </a:endParaRPr>
          </a:p>
        </p:txBody>
      </p:sp>
    </p:spTree>
    <p:extLst>
      <p:ext uri="{BB962C8B-B14F-4D97-AF65-F5344CB8AC3E}">
        <p14:creationId xmlns:p14="http://schemas.microsoft.com/office/powerpoint/2010/main" val="23923183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8" name="矩形 7"/>
          <p:cNvSpPr/>
          <p:nvPr/>
        </p:nvSpPr>
        <p:spPr>
          <a:xfrm>
            <a:off x="410599" y="0"/>
            <a:ext cx="1428825"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6094" y="422506"/>
            <a:ext cx="1393330" cy="646331"/>
          </a:xfrm>
          <a:prstGeom prst="rect">
            <a:avLst/>
          </a:prstGeom>
        </p:spPr>
        <p:txBody>
          <a:bodyPr wrap="none">
            <a:spAutoFit/>
          </a:bodyPr>
          <a:lstStyle/>
          <a:p>
            <a:r>
              <a:rPr kumimoji="1" lang="zh-CN" altLang="en-US" sz="3600" b="1" dirty="0" smtClean="0">
                <a:solidFill>
                  <a:schemeClr val="bg1"/>
                </a:solidFill>
                <a:latin typeface="微软雅黑" panose="020B0503020204020204" pitchFamily="34" charset="-122"/>
                <a:ea typeface="微软雅黑" panose="020B0503020204020204" pitchFamily="34" charset="-122"/>
              </a:rPr>
              <a:t>任务</a:t>
            </a:r>
            <a:r>
              <a:rPr kumimoji="1" lang="en-US" altLang="zh-CN" sz="3600" b="1" dirty="0" smtClean="0">
                <a:solidFill>
                  <a:schemeClr val="bg1"/>
                </a:solidFill>
                <a:latin typeface="微软雅黑" panose="020B0503020204020204" pitchFamily="34" charset="-122"/>
                <a:ea typeface="微软雅黑" panose="020B0503020204020204" pitchFamily="34" charset="-122"/>
              </a:rPr>
              <a:t>1</a:t>
            </a:r>
            <a:endParaRPr lang="zh-CN" altLang="en-US" dirty="0"/>
          </a:p>
        </p:txBody>
      </p:sp>
      <p:sp>
        <p:nvSpPr>
          <p:cNvPr id="10" name="文本框 9"/>
          <p:cNvSpPr txBox="1"/>
          <p:nvPr/>
        </p:nvSpPr>
        <p:spPr>
          <a:xfrm>
            <a:off x="446094" y="1522170"/>
            <a:ext cx="4886924" cy="523220"/>
          </a:xfrm>
          <a:prstGeom prst="rect">
            <a:avLst/>
          </a:prstGeom>
          <a:noFill/>
        </p:spPr>
        <p:txBody>
          <a:bodyPr wrap="square" rtlCol="0">
            <a:spAutoFit/>
          </a:bodyPr>
          <a:lstStyle/>
          <a:p>
            <a:r>
              <a:rPr kumimoji="1" lang="en-US" altLang="zh-CN" sz="2800" b="1" dirty="0" err="1" smtClean="0">
                <a:solidFill>
                  <a:srgbClr val="219DC9"/>
                </a:solidFill>
                <a:latin typeface="微软雅黑"/>
                <a:ea typeface="微软雅黑"/>
                <a:cs typeface="微软雅黑"/>
              </a:rPr>
              <a:t>HBase</a:t>
            </a:r>
            <a:r>
              <a:rPr kumimoji="1" lang="zh-CN" altLang="en-US" sz="2800" b="1" dirty="0" smtClean="0">
                <a:solidFill>
                  <a:srgbClr val="219DC9"/>
                </a:solidFill>
                <a:latin typeface="微软雅黑"/>
                <a:ea typeface="微软雅黑"/>
                <a:cs typeface="微软雅黑"/>
              </a:rPr>
              <a:t> 同实践</a:t>
            </a:r>
            <a:r>
              <a:rPr kumimoji="1" lang="en-US" altLang="zh-CN" sz="2800" b="1" dirty="0" smtClean="0">
                <a:solidFill>
                  <a:srgbClr val="219DC9"/>
                </a:solidFill>
                <a:latin typeface="微软雅黑"/>
                <a:ea typeface="微软雅黑"/>
                <a:cs typeface="微软雅黑"/>
              </a:rPr>
              <a:t>8</a:t>
            </a:r>
            <a:endParaRPr kumimoji="1" lang="en-US" altLang="zh-CN" sz="2800" b="1" dirty="0" smtClean="0">
              <a:solidFill>
                <a:srgbClr val="219DC9"/>
              </a:solidFill>
              <a:latin typeface="微软雅黑"/>
              <a:ea typeface="微软雅黑"/>
              <a:cs typeface="微软雅黑"/>
            </a:endParaRPr>
          </a:p>
        </p:txBody>
      </p:sp>
      <p:sp>
        <p:nvSpPr>
          <p:cNvPr id="11" name="文本框 10"/>
          <p:cNvSpPr txBox="1"/>
          <p:nvPr/>
        </p:nvSpPr>
        <p:spPr>
          <a:xfrm>
            <a:off x="598494" y="2475303"/>
            <a:ext cx="7946720" cy="3607911"/>
          </a:xfrm>
          <a:prstGeom prst="rect">
            <a:avLst/>
          </a:prstGeom>
          <a:noFill/>
        </p:spPr>
        <p:txBody>
          <a:bodyPr wrap="square" rtlCol="0">
            <a:spAutoFit/>
          </a:bodyPr>
          <a:lstStyle/>
          <a:p>
            <a:r>
              <a:rPr kumimoji="1" lang="en-US" altLang="zh-CN" sz="2800" b="1" dirty="0" smtClean="0">
                <a:solidFill>
                  <a:srgbClr val="219DC9"/>
                </a:solidFill>
                <a:latin typeface="微软雅黑"/>
                <a:ea typeface="微软雅黑"/>
                <a:cs typeface="微软雅黑"/>
              </a:rPr>
              <a:t>MySQL</a:t>
            </a:r>
            <a:r>
              <a:rPr kumimoji="1" lang="zh-CN" altLang="en-US" sz="2800" b="1" dirty="0" smtClean="0">
                <a:solidFill>
                  <a:srgbClr val="219DC9"/>
                </a:solidFill>
                <a:latin typeface="微软雅黑"/>
                <a:ea typeface="微软雅黑"/>
                <a:cs typeface="微软雅黑"/>
              </a:rPr>
              <a:t>最简单的方法（慢，目测</a:t>
            </a:r>
            <a:r>
              <a:rPr kumimoji="1" lang="en-US" altLang="zh-CN" sz="2800" b="1" dirty="0" smtClean="0">
                <a:solidFill>
                  <a:srgbClr val="219DC9"/>
                </a:solidFill>
                <a:latin typeface="微软雅黑"/>
                <a:ea typeface="微软雅黑"/>
                <a:cs typeface="微软雅黑"/>
              </a:rPr>
              <a:t>1</a:t>
            </a:r>
            <a:r>
              <a:rPr kumimoji="1" lang="zh-CN" altLang="en-US" sz="2800" b="1" dirty="0" smtClean="0">
                <a:solidFill>
                  <a:srgbClr val="219DC9"/>
                </a:solidFill>
                <a:latin typeface="微软雅黑"/>
                <a:ea typeface="微软雅黑"/>
                <a:cs typeface="微软雅黑"/>
              </a:rPr>
              <a:t>小时）</a:t>
            </a:r>
            <a:endParaRPr kumimoji="1" lang="en-US" altLang="zh-CN" sz="2800" b="1" dirty="0" smtClean="0">
              <a:solidFill>
                <a:srgbClr val="219DC9"/>
              </a:solidFill>
              <a:latin typeface="微软雅黑"/>
              <a:ea typeface="微软雅黑"/>
              <a:cs typeface="微软雅黑"/>
            </a:endParaRPr>
          </a:p>
          <a:p>
            <a:pPr>
              <a:lnSpc>
                <a:spcPct val="120000"/>
              </a:lnSpc>
            </a:pPr>
            <a:endParaRPr kumimoji="1" lang="en-US" altLang="zh-CN" sz="1600" b="1" dirty="0" smtClean="0">
              <a:solidFill>
                <a:srgbClr val="219DC9"/>
              </a:solidFill>
              <a:latin typeface="微软雅黑"/>
              <a:ea typeface="微软雅黑"/>
              <a:cs typeface="微软雅黑"/>
            </a:endParaRPr>
          </a:p>
          <a:p>
            <a:pPr marL="514350" indent="-514350">
              <a:lnSpc>
                <a:spcPct val="130000"/>
              </a:lnSpc>
              <a:buFont typeface="+mj-lt"/>
              <a:buAutoNum type="arabicPeriod"/>
            </a:pPr>
            <a:r>
              <a:rPr kumimoji="1" lang="zh-CN" altLang="en-US" sz="1600" b="1" dirty="0" smtClean="0">
                <a:solidFill>
                  <a:srgbClr val="219DC9"/>
                </a:solidFill>
                <a:latin typeface="微软雅黑"/>
                <a:ea typeface="微软雅黑"/>
                <a:cs typeface="微软雅黑"/>
              </a:rPr>
              <a:t>从原始数据文件里读取每</a:t>
            </a:r>
            <a:r>
              <a:rPr kumimoji="1" lang="zh-CN" altLang="en-US" sz="1600" b="1" dirty="0">
                <a:solidFill>
                  <a:srgbClr val="219DC9"/>
                </a:solidFill>
                <a:latin typeface="微软雅黑"/>
                <a:ea typeface="微软雅黑"/>
                <a:cs typeface="微软雅黑"/>
              </a:rPr>
              <a:t>一行记录。</a:t>
            </a:r>
          </a:p>
          <a:p>
            <a:pPr marL="514350" indent="-514350">
              <a:lnSpc>
                <a:spcPct val="130000"/>
              </a:lnSpc>
              <a:buFont typeface="+mj-lt"/>
              <a:buAutoNum type="arabicPeriod"/>
            </a:pPr>
            <a:r>
              <a:rPr kumimoji="1" lang="zh-CN" altLang="en-US" sz="1600" b="1" dirty="0" smtClean="0">
                <a:solidFill>
                  <a:srgbClr val="219DC9"/>
                </a:solidFill>
                <a:latin typeface="微软雅黑"/>
                <a:ea typeface="微软雅黑"/>
                <a:cs typeface="微软雅黑"/>
              </a:rPr>
              <a:t>利用分隔符解析记录</a:t>
            </a:r>
            <a:r>
              <a:rPr kumimoji="1" lang="zh-CN" altLang="en-US" sz="1600" b="1" dirty="0">
                <a:solidFill>
                  <a:srgbClr val="219DC9"/>
                </a:solidFill>
                <a:latin typeface="微软雅黑"/>
                <a:ea typeface="微软雅黑"/>
                <a:cs typeface="微软雅黑"/>
              </a:rPr>
              <a:t>里的每个字段。</a:t>
            </a:r>
          </a:p>
          <a:p>
            <a:pPr marL="514350" indent="-514350">
              <a:lnSpc>
                <a:spcPct val="130000"/>
              </a:lnSpc>
              <a:buFont typeface="+mj-lt"/>
              <a:buAutoNum type="arabicPeriod"/>
            </a:pPr>
            <a:r>
              <a:rPr kumimoji="1" lang="zh-CN" altLang="en-US" sz="1600" b="1" dirty="0" smtClean="0">
                <a:solidFill>
                  <a:srgbClr val="219DC9"/>
                </a:solidFill>
                <a:latin typeface="微软雅黑"/>
                <a:ea typeface="微软雅黑"/>
                <a:cs typeface="微软雅黑"/>
              </a:rPr>
              <a:t>执</a:t>
            </a:r>
            <a:r>
              <a:rPr kumimoji="1" lang="zh-CN" altLang="en-US" sz="1600" b="1" dirty="0">
                <a:solidFill>
                  <a:srgbClr val="219DC9"/>
                </a:solidFill>
                <a:latin typeface="微软雅黑"/>
                <a:ea typeface="微软雅黑"/>
                <a:cs typeface="微软雅黑"/>
              </a:rPr>
              <a:t>行</a:t>
            </a:r>
            <a:r>
              <a:rPr kumimoji="1" lang="en-US" altLang="zh-CN" sz="1600" b="1" dirty="0">
                <a:solidFill>
                  <a:srgbClr val="219DC9"/>
                </a:solidFill>
                <a:latin typeface="微软雅黑"/>
                <a:ea typeface="微软雅黑"/>
                <a:cs typeface="微软雅黑"/>
              </a:rPr>
              <a:t>insert</a:t>
            </a:r>
            <a:r>
              <a:rPr kumimoji="1" lang="zh-CN" altLang="en-US" sz="1600" b="1" dirty="0">
                <a:solidFill>
                  <a:srgbClr val="219DC9"/>
                </a:solidFill>
                <a:latin typeface="微软雅黑"/>
                <a:ea typeface="微软雅黑"/>
                <a:cs typeface="微软雅黑"/>
              </a:rPr>
              <a:t>语句。</a:t>
            </a:r>
          </a:p>
          <a:p>
            <a:pPr marL="514350" indent="-514350">
              <a:lnSpc>
                <a:spcPct val="130000"/>
              </a:lnSpc>
              <a:buFont typeface="+mj-lt"/>
              <a:buAutoNum type="arabicPeriod"/>
            </a:pPr>
            <a:r>
              <a:rPr kumimoji="1" lang="zh-CN" altLang="en-US" sz="1600" b="1" dirty="0" smtClean="0">
                <a:solidFill>
                  <a:srgbClr val="219DC9"/>
                </a:solidFill>
                <a:latin typeface="微软雅黑"/>
                <a:ea typeface="微软雅黑"/>
                <a:cs typeface="微软雅黑"/>
              </a:rPr>
              <a:t>如此执</a:t>
            </a:r>
            <a:r>
              <a:rPr kumimoji="1" lang="zh-CN" altLang="en-US" sz="1600" b="1" dirty="0">
                <a:solidFill>
                  <a:srgbClr val="219DC9"/>
                </a:solidFill>
                <a:latin typeface="微软雅黑"/>
                <a:ea typeface="微软雅黑"/>
                <a:cs typeface="微软雅黑"/>
              </a:rPr>
              <a:t>行上述步骤</a:t>
            </a:r>
            <a:r>
              <a:rPr kumimoji="1" lang="en-US" altLang="zh-CN" sz="1600" b="1" dirty="0">
                <a:solidFill>
                  <a:srgbClr val="219DC9"/>
                </a:solidFill>
                <a:latin typeface="微软雅黑"/>
                <a:ea typeface="微软雅黑"/>
                <a:cs typeface="微软雅黑"/>
              </a:rPr>
              <a:t>100</a:t>
            </a:r>
            <a:r>
              <a:rPr kumimoji="1" lang="zh-CN" altLang="en-US" sz="1600" b="1" dirty="0">
                <a:solidFill>
                  <a:srgbClr val="219DC9"/>
                </a:solidFill>
                <a:latin typeface="微软雅黑"/>
                <a:ea typeface="微软雅黑"/>
                <a:cs typeface="微软雅黑"/>
              </a:rPr>
              <a:t>万次</a:t>
            </a:r>
            <a:r>
              <a:rPr kumimoji="1" lang="zh-CN" altLang="en-US" sz="1600" b="1" dirty="0" smtClean="0">
                <a:solidFill>
                  <a:srgbClr val="219DC9"/>
                </a:solidFill>
                <a:latin typeface="微软雅黑"/>
                <a:ea typeface="微软雅黑"/>
                <a:cs typeface="微软雅黑"/>
              </a:rPr>
              <a:t>。</a:t>
            </a:r>
            <a:endParaRPr kumimoji="1" lang="en-US" altLang="zh-CN" b="1" dirty="0" smtClean="0">
              <a:solidFill>
                <a:srgbClr val="219DC9"/>
              </a:solidFill>
              <a:latin typeface="微软雅黑"/>
              <a:ea typeface="微软雅黑"/>
              <a:cs typeface="微软雅黑"/>
            </a:endParaRPr>
          </a:p>
          <a:p>
            <a:pPr>
              <a:lnSpc>
                <a:spcPct val="130000"/>
              </a:lnSpc>
            </a:pPr>
            <a:r>
              <a:rPr kumimoji="1" lang="zh-CN" altLang="en-US" sz="2800" b="1" dirty="0" smtClean="0">
                <a:solidFill>
                  <a:srgbClr val="219DC9"/>
                </a:solidFill>
                <a:latin typeface="微软雅黑"/>
                <a:ea typeface="微软雅黑"/>
                <a:cs typeface="微软雅黑"/>
              </a:rPr>
              <a:t>改进</a:t>
            </a:r>
            <a:endParaRPr kumimoji="1" lang="en-US" altLang="zh-CN" sz="3200" b="1" dirty="0" smtClean="0">
              <a:solidFill>
                <a:srgbClr val="219DC9"/>
              </a:solidFill>
              <a:latin typeface="微软雅黑"/>
              <a:ea typeface="微软雅黑"/>
              <a:cs typeface="微软雅黑"/>
            </a:endParaRPr>
          </a:p>
          <a:p>
            <a:pPr>
              <a:lnSpc>
                <a:spcPct val="130000"/>
              </a:lnSpc>
            </a:pPr>
            <a:endParaRPr kumimoji="1" lang="en-US" altLang="zh-CN" sz="1050" b="1" dirty="0">
              <a:solidFill>
                <a:srgbClr val="219DC9"/>
              </a:solidFill>
              <a:latin typeface="微软雅黑"/>
              <a:ea typeface="微软雅黑"/>
              <a:cs typeface="微软雅黑"/>
            </a:endParaRPr>
          </a:p>
          <a:p>
            <a:pPr marL="457200" indent="-457200">
              <a:buFont typeface="Arial"/>
              <a:buChar char="•"/>
            </a:pPr>
            <a:r>
              <a:rPr kumimoji="1" lang="zh-CN" altLang="en-US" sz="1600" b="1" dirty="0" smtClean="0">
                <a:solidFill>
                  <a:srgbClr val="219DC9"/>
                </a:solidFill>
                <a:latin typeface="微软雅黑"/>
                <a:ea typeface="微软雅黑"/>
                <a:cs typeface="微软雅黑"/>
              </a:rPr>
              <a:t>对</a:t>
            </a:r>
            <a:r>
              <a:rPr kumimoji="1" lang="en-US" altLang="zh-CN" sz="1600" b="1" dirty="0" smtClean="0">
                <a:solidFill>
                  <a:srgbClr val="219DC9"/>
                </a:solidFill>
                <a:latin typeface="微软雅黑"/>
                <a:ea typeface="微软雅黑"/>
                <a:cs typeface="微软雅黑"/>
              </a:rPr>
              <a:t>SQL</a:t>
            </a:r>
            <a:r>
              <a:rPr kumimoji="1" lang="zh-CN" altLang="en-US" sz="1600" b="1" dirty="0" smtClean="0">
                <a:solidFill>
                  <a:srgbClr val="219DC9"/>
                </a:solidFill>
                <a:latin typeface="微软雅黑"/>
                <a:ea typeface="微软雅黑"/>
                <a:cs typeface="微软雅黑"/>
              </a:rPr>
              <a:t>做预处理</a:t>
            </a:r>
            <a:endParaRPr kumimoji="1" lang="en-US" altLang="zh-CN" sz="1600" b="1" dirty="0" smtClean="0">
              <a:solidFill>
                <a:srgbClr val="219DC9"/>
              </a:solidFill>
              <a:latin typeface="微软雅黑"/>
              <a:ea typeface="微软雅黑"/>
              <a:cs typeface="微软雅黑"/>
            </a:endParaRPr>
          </a:p>
          <a:p>
            <a:pPr marL="457200" indent="-457200">
              <a:buFont typeface="Arial"/>
              <a:buChar char="•"/>
            </a:pPr>
            <a:r>
              <a:rPr kumimoji="1" lang="en-US" altLang="zh-CN" sz="1600" b="1" dirty="0" smtClean="0">
                <a:solidFill>
                  <a:srgbClr val="219DC9"/>
                </a:solidFill>
                <a:latin typeface="微软雅黑"/>
                <a:ea typeface="微软雅黑"/>
                <a:cs typeface="微软雅黑"/>
              </a:rPr>
              <a:t>Batch</a:t>
            </a:r>
          </a:p>
          <a:p>
            <a:pPr marL="457200" indent="-457200">
              <a:buFont typeface="Arial"/>
              <a:buChar char="•"/>
            </a:pPr>
            <a:r>
              <a:rPr kumimoji="1" lang="en-US" altLang="zh-CN" sz="1600" b="1" dirty="0" smtClean="0">
                <a:solidFill>
                  <a:srgbClr val="219DC9"/>
                </a:solidFill>
                <a:latin typeface="微软雅黑"/>
                <a:ea typeface="微软雅黑"/>
                <a:cs typeface="微软雅黑"/>
              </a:rPr>
              <a:t>Load</a:t>
            </a:r>
            <a:r>
              <a:rPr kumimoji="1" lang="zh-CN" altLang="en-US" sz="1600" b="1" dirty="0" smtClean="0">
                <a:solidFill>
                  <a:srgbClr val="219DC9"/>
                </a:solidFill>
                <a:latin typeface="微软雅黑"/>
                <a:ea typeface="微软雅黑"/>
                <a:cs typeface="微软雅黑"/>
              </a:rPr>
              <a:t> </a:t>
            </a:r>
            <a:r>
              <a:rPr kumimoji="1" lang="en-US" altLang="zh-CN" sz="1600" b="1" dirty="0" smtClean="0">
                <a:solidFill>
                  <a:srgbClr val="219DC9"/>
                </a:solidFill>
                <a:latin typeface="微软雅黑"/>
                <a:ea typeface="微软雅黑"/>
                <a:cs typeface="微软雅黑"/>
              </a:rPr>
              <a:t>data</a:t>
            </a:r>
            <a:endParaRPr kumimoji="1" lang="en-US" altLang="zh-CN" sz="1600" b="1" dirty="0" smtClean="0">
              <a:solidFill>
                <a:srgbClr val="219DC9"/>
              </a:solidFill>
              <a:latin typeface="微软雅黑"/>
              <a:ea typeface="微软雅黑"/>
              <a:cs typeface="微软雅黑"/>
            </a:endParaRPr>
          </a:p>
        </p:txBody>
      </p:sp>
      <p:pic>
        <p:nvPicPr>
          <p:cNvPr id="6" name="图片 5" descr="hbase-inse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236" y="1702490"/>
            <a:ext cx="2654300" cy="342900"/>
          </a:xfrm>
          <a:prstGeom prst="rect">
            <a:avLst/>
          </a:prstGeom>
        </p:spPr>
      </p:pic>
      <p:pic>
        <p:nvPicPr>
          <p:cNvPr id="7" name="图片 6" descr="mysql-inse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8005" y="5510164"/>
            <a:ext cx="2844800" cy="355600"/>
          </a:xfrm>
          <a:prstGeom prst="rect">
            <a:avLst/>
          </a:prstGeom>
        </p:spPr>
      </p:pic>
      <p:sp>
        <p:nvSpPr>
          <p:cNvPr id="15" name="文本框 14"/>
          <p:cNvSpPr txBox="1"/>
          <p:nvPr/>
        </p:nvSpPr>
        <p:spPr>
          <a:xfrm>
            <a:off x="2208938" y="603164"/>
            <a:ext cx="3599464" cy="438582"/>
          </a:xfrm>
          <a:prstGeom prst="rect">
            <a:avLst/>
          </a:prstGeom>
          <a:noFill/>
        </p:spPr>
        <p:txBody>
          <a:bodyPr wrap="square" rtlCol="0">
            <a:spAutoFit/>
          </a:bodyPr>
          <a:lstStyle/>
          <a:p>
            <a:pPr>
              <a:lnSpc>
                <a:spcPct val="130000"/>
              </a:lnSpc>
            </a:pPr>
            <a:r>
              <a:rPr kumimoji="1" lang="zh-CN" altLang="en-US" dirty="0" smtClean="0">
                <a:solidFill>
                  <a:srgbClr val="219DC9"/>
                </a:solidFill>
                <a:latin typeface="微软雅黑"/>
                <a:ea typeface="微软雅黑"/>
                <a:cs typeface="微软雅黑"/>
              </a:rPr>
              <a:t>插入</a:t>
            </a:r>
            <a:endParaRPr kumimoji="1" lang="en-US" altLang="zh-CN" dirty="0" smtClean="0">
              <a:solidFill>
                <a:srgbClr val="219DC9"/>
              </a:solidFill>
              <a:latin typeface="微软雅黑"/>
              <a:ea typeface="微软雅黑"/>
              <a:cs typeface="微软雅黑"/>
            </a:endParaRPr>
          </a:p>
        </p:txBody>
      </p:sp>
    </p:spTree>
    <p:extLst>
      <p:ext uri="{BB962C8B-B14F-4D97-AF65-F5344CB8AC3E}">
        <p14:creationId xmlns:p14="http://schemas.microsoft.com/office/powerpoint/2010/main" val="5515563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7" name="矩形 6"/>
          <p:cNvSpPr/>
          <p:nvPr/>
        </p:nvSpPr>
        <p:spPr>
          <a:xfrm>
            <a:off x="410599" y="0"/>
            <a:ext cx="1428825"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6094" y="422506"/>
            <a:ext cx="1378728" cy="646331"/>
          </a:xfrm>
          <a:prstGeom prst="rect">
            <a:avLst/>
          </a:prstGeom>
        </p:spPr>
        <p:txBody>
          <a:bodyPr wrap="none">
            <a:spAutoFit/>
          </a:bodyPr>
          <a:lstStyle/>
          <a:p>
            <a:r>
              <a:rPr kumimoji="1" lang="zh-CN" altLang="en-US" sz="3600" b="1" dirty="0" smtClean="0">
                <a:solidFill>
                  <a:schemeClr val="bg1"/>
                </a:solidFill>
                <a:latin typeface="微软雅黑" panose="020B0503020204020204" pitchFamily="34" charset="-122"/>
                <a:ea typeface="微软雅黑" panose="020B0503020204020204" pitchFamily="34" charset="-122"/>
              </a:rPr>
              <a:t>任务</a:t>
            </a:r>
            <a:r>
              <a:rPr kumimoji="1"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dirty="0"/>
          </a:p>
        </p:txBody>
      </p:sp>
      <p:sp>
        <p:nvSpPr>
          <p:cNvPr id="9" name="文本框 8"/>
          <p:cNvSpPr txBox="1"/>
          <p:nvPr/>
        </p:nvSpPr>
        <p:spPr>
          <a:xfrm>
            <a:off x="2208938" y="603164"/>
            <a:ext cx="3599464" cy="438582"/>
          </a:xfrm>
          <a:prstGeom prst="rect">
            <a:avLst/>
          </a:prstGeom>
          <a:noFill/>
        </p:spPr>
        <p:txBody>
          <a:bodyPr wrap="square" rtlCol="0">
            <a:spAutoFit/>
          </a:bodyPr>
          <a:lstStyle/>
          <a:p>
            <a:pPr>
              <a:lnSpc>
                <a:spcPct val="130000"/>
              </a:lnSpc>
            </a:pPr>
            <a:r>
              <a:rPr kumimoji="1" lang="zh-CN" altLang="en-US" dirty="0" smtClean="0">
                <a:solidFill>
                  <a:srgbClr val="219DC9"/>
                </a:solidFill>
                <a:latin typeface="微软雅黑"/>
                <a:ea typeface="微软雅黑"/>
                <a:cs typeface="微软雅黑"/>
              </a:rPr>
              <a:t>建立倒排索引</a:t>
            </a:r>
            <a:endParaRPr kumimoji="1" lang="en-US" altLang="zh-CN" dirty="0" smtClean="0">
              <a:solidFill>
                <a:srgbClr val="219DC9"/>
              </a:solidFill>
              <a:latin typeface="微软雅黑"/>
              <a:ea typeface="微软雅黑"/>
              <a:cs typeface="微软雅黑"/>
            </a:endParaRPr>
          </a:p>
        </p:txBody>
      </p:sp>
      <p:pic>
        <p:nvPicPr>
          <p:cNvPr id="10" name="图片 9" descr="DF8AA724-BAA0-4B82-8AC1-35D0D6CB0F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957" y="2769434"/>
            <a:ext cx="4600555" cy="3432014"/>
          </a:xfrm>
          <a:prstGeom prst="rect">
            <a:avLst/>
          </a:prstGeom>
        </p:spPr>
      </p:pic>
      <p:sp>
        <p:nvSpPr>
          <p:cNvPr id="12" name="文本框 11"/>
          <p:cNvSpPr txBox="1"/>
          <p:nvPr/>
        </p:nvSpPr>
        <p:spPr>
          <a:xfrm>
            <a:off x="446094" y="1522170"/>
            <a:ext cx="4886924" cy="523220"/>
          </a:xfrm>
          <a:prstGeom prst="rect">
            <a:avLst/>
          </a:prstGeom>
          <a:noFill/>
        </p:spPr>
        <p:txBody>
          <a:bodyPr wrap="square" rtlCol="0">
            <a:spAutoFit/>
          </a:bodyPr>
          <a:lstStyle/>
          <a:p>
            <a:r>
              <a:rPr kumimoji="1" lang="en-US" altLang="zh-CN" sz="2800" b="1" dirty="0" err="1" smtClean="0">
                <a:solidFill>
                  <a:srgbClr val="219DC9"/>
                </a:solidFill>
                <a:latin typeface="微软雅黑"/>
                <a:ea typeface="微软雅黑"/>
                <a:cs typeface="微软雅黑"/>
              </a:rPr>
              <a:t>HBase</a:t>
            </a:r>
            <a:r>
              <a:rPr kumimoji="1" lang="zh-CN" altLang="en-US" sz="2800" b="1" dirty="0" smtClean="0">
                <a:solidFill>
                  <a:srgbClr val="219DC9"/>
                </a:solidFill>
                <a:latin typeface="微软雅黑"/>
                <a:ea typeface="微软雅黑"/>
                <a:cs typeface="微软雅黑"/>
              </a:rPr>
              <a:t> 同实践</a:t>
            </a:r>
            <a:r>
              <a:rPr kumimoji="1" lang="en-US" altLang="zh-CN" sz="2800" b="1" dirty="0" smtClean="0">
                <a:solidFill>
                  <a:srgbClr val="219DC9"/>
                </a:solidFill>
                <a:latin typeface="微软雅黑"/>
                <a:ea typeface="微软雅黑"/>
                <a:cs typeface="微软雅黑"/>
              </a:rPr>
              <a:t>8</a:t>
            </a:r>
            <a:endParaRPr kumimoji="1" lang="en-US" altLang="zh-CN" sz="2800" b="1" dirty="0" smtClean="0">
              <a:solidFill>
                <a:srgbClr val="219DC9"/>
              </a:solidFill>
              <a:latin typeface="微软雅黑"/>
              <a:ea typeface="微软雅黑"/>
              <a:cs typeface="微软雅黑"/>
            </a:endParaRPr>
          </a:p>
        </p:txBody>
      </p:sp>
      <p:sp>
        <p:nvSpPr>
          <p:cNvPr id="13" name="文本框 12"/>
          <p:cNvSpPr txBox="1"/>
          <p:nvPr/>
        </p:nvSpPr>
        <p:spPr>
          <a:xfrm>
            <a:off x="446094" y="2327515"/>
            <a:ext cx="7946720" cy="1717393"/>
          </a:xfrm>
          <a:prstGeom prst="rect">
            <a:avLst/>
          </a:prstGeom>
          <a:noFill/>
        </p:spPr>
        <p:txBody>
          <a:bodyPr wrap="square" rtlCol="0">
            <a:spAutoFit/>
          </a:bodyPr>
          <a:lstStyle/>
          <a:p>
            <a:r>
              <a:rPr kumimoji="1" lang="en-US" altLang="zh-CN" sz="2800" b="1" dirty="0" smtClean="0">
                <a:solidFill>
                  <a:srgbClr val="219DC9"/>
                </a:solidFill>
                <a:latin typeface="微软雅黑"/>
                <a:ea typeface="微软雅黑"/>
                <a:cs typeface="微软雅黑"/>
              </a:rPr>
              <a:t>MySQL</a:t>
            </a:r>
          </a:p>
          <a:p>
            <a:endParaRPr kumimoji="1" lang="en-US" altLang="zh-CN" sz="1600" b="1" dirty="0" smtClean="0">
              <a:solidFill>
                <a:srgbClr val="219DC9"/>
              </a:solidFill>
              <a:latin typeface="微软雅黑"/>
              <a:ea typeface="微软雅黑"/>
              <a:cs typeface="微软雅黑"/>
            </a:endParaRPr>
          </a:p>
          <a:p>
            <a:pPr>
              <a:lnSpc>
                <a:spcPct val="130000"/>
              </a:lnSpc>
            </a:pPr>
            <a:r>
              <a:rPr kumimoji="1" lang="zh-CN" altLang="en-US" sz="1600" b="1" dirty="0" smtClean="0">
                <a:solidFill>
                  <a:srgbClr val="219DC9"/>
                </a:solidFill>
                <a:latin typeface="微软雅黑"/>
                <a:ea typeface="微软雅黑"/>
                <a:cs typeface="微软雅黑"/>
              </a:rPr>
              <a:t>自行设计算法</a:t>
            </a:r>
            <a:r>
              <a:rPr kumimoji="1" lang="zh-CN" altLang="zh-CN" sz="1600" b="1" dirty="0" smtClean="0">
                <a:solidFill>
                  <a:srgbClr val="219DC9"/>
                </a:solidFill>
                <a:latin typeface="微软雅黑"/>
                <a:ea typeface="微软雅黑"/>
                <a:cs typeface="微软雅黑"/>
              </a:rPr>
              <a:t>，</a:t>
            </a:r>
            <a:r>
              <a:rPr kumimoji="1" lang="zh-CN" altLang="en-US" sz="1600" b="1" dirty="0" smtClean="0">
                <a:solidFill>
                  <a:srgbClr val="219DC9"/>
                </a:solidFill>
                <a:latin typeface="微软雅黑"/>
                <a:ea typeface="微软雅黑"/>
                <a:cs typeface="微软雅黑"/>
              </a:rPr>
              <a:t>用</a:t>
            </a:r>
            <a:r>
              <a:rPr kumimoji="1" lang="en-US" altLang="zh-CN" sz="1600" b="1" dirty="0" err="1" smtClean="0">
                <a:solidFill>
                  <a:srgbClr val="219DC9"/>
                </a:solidFill>
                <a:latin typeface="微软雅黑"/>
                <a:ea typeface="微软雅黑"/>
                <a:cs typeface="微软雅黑"/>
              </a:rPr>
              <a:t>HashMap</a:t>
            </a:r>
            <a:r>
              <a:rPr kumimoji="1" lang="zh-CN" altLang="en-US" sz="1600" b="1" dirty="0" smtClean="0">
                <a:solidFill>
                  <a:srgbClr val="219DC9"/>
                </a:solidFill>
                <a:latin typeface="微软雅黑"/>
                <a:ea typeface="微软雅黑"/>
                <a:cs typeface="微软雅黑"/>
              </a:rPr>
              <a:t>一次遍历</a:t>
            </a:r>
            <a:endParaRPr kumimoji="1" lang="en-US" altLang="zh-CN" sz="1600" b="1" dirty="0" smtClean="0">
              <a:solidFill>
                <a:srgbClr val="219DC9"/>
              </a:solidFill>
              <a:latin typeface="微软雅黑"/>
              <a:ea typeface="微软雅黑"/>
              <a:cs typeface="微软雅黑"/>
            </a:endParaRPr>
          </a:p>
          <a:p>
            <a:pPr>
              <a:lnSpc>
                <a:spcPct val="130000"/>
              </a:lnSpc>
            </a:pPr>
            <a:r>
              <a:rPr kumimoji="1" lang="zh-CN" altLang="en-US" sz="1600" b="1" dirty="0" smtClean="0">
                <a:solidFill>
                  <a:srgbClr val="219DC9"/>
                </a:solidFill>
                <a:latin typeface="微软雅黑"/>
                <a:ea typeface="微软雅黑"/>
                <a:cs typeface="微软雅黑"/>
              </a:rPr>
              <a:t>当字典足够大，数据足够多，必须分块做</a:t>
            </a:r>
            <a:endParaRPr kumimoji="1" lang="en-US" altLang="zh-CN" sz="1600" b="1" dirty="0" smtClean="0">
              <a:solidFill>
                <a:srgbClr val="219DC9"/>
              </a:solidFill>
              <a:latin typeface="微软雅黑"/>
              <a:ea typeface="微软雅黑"/>
              <a:cs typeface="微软雅黑"/>
            </a:endParaRPr>
          </a:p>
          <a:p>
            <a:pPr>
              <a:lnSpc>
                <a:spcPct val="130000"/>
              </a:lnSpc>
            </a:pPr>
            <a:endParaRPr kumimoji="1" lang="en-US" altLang="zh-CN" sz="1600" b="1" dirty="0" smtClean="0">
              <a:solidFill>
                <a:srgbClr val="219DC9"/>
              </a:solidFill>
              <a:latin typeface="微软雅黑"/>
              <a:ea typeface="微软雅黑"/>
              <a:cs typeface="微软雅黑"/>
            </a:endParaRPr>
          </a:p>
        </p:txBody>
      </p:sp>
      <p:pic>
        <p:nvPicPr>
          <p:cNvPr id="11" name="图片 10" descr="101F2C61-AA8F-4D4E-AAC9-ABE57B8596C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22" y="4707757"/>
            <a:ext cx="2844800" cy="457200"/>
          </a:xfrm>
          <a:prstGeom prst="rect">
            <a:avLst/>
          </a:prstGeom>
        </p:spPr>
      </p:pic>
      <p:pic>
        <p:nvPicPr>
          <p:cNvPr id="16" name="图片 15" descr="3BF5437E-78BC-414A-81F0-B5D46B0E336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922" y="4091741"/>
            <a:ext cx="2959100" cy="393700"/>
          </a:xfrm>
          <a:prstGeom prst="rect">
            <a:avLst/>
          </a:prstGeom>
        </p:spPr>
      </p:pic>
    </p:spTree>
    <p:extLst>
      <p:ext uri="{BB962C8B-B14F-4D97-AF65-F5344CB8AC3E}">
        <p14:creationId xmlns:p14="http://schemas.microsoft.com/office/powerpoint/2010/main" val="38486659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7" name="矩形 6"/>
          <p:cNvSpPr/>
          <p:nvPr/>
        </p:nvSpPr>
        <p:spPr>
          <a:xfrm>
            <a:off x="410599" y="0"/>
            <a:ext cx="1428825"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6094" y="422506"/>
            <a:ext cx="1378728" cy="646331"/>
          </a:xfrm>
          <a:prstGeom prst="rect">
            <a:avLst/>
          </a:prstGeom>
        </p:spPr>
        <p:txBody>
          <a:bodyPr wrap="none">
            <a:spAutoFit/>
          </a:bodyPr>
          <a:lstStyle/>
          <a:p>
            <a:r>
              <a:rPr kumimoji="1" lang="zh-CN" altLang="en-US" sz="3600" b="1" dirty="0" smtClean="0">
                <a:solidFill>
                  <a:schemeClr val="bg1"/>
                </a:solidFill>
                <a:latin typeface="微软雅黑" panose="020B0503020204020204" pitchFamily="34" charset="-122"/>
                <a:ea typeface="微软雅黑" panose="020B0503020204020204" pitchFamily="34" charset="-122"/>
              </a:rPr>
              <a:t>任务</a:t>
            </a:r>
            <a:r>
              <a:rPr kumimoji="1"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dirty="0"/>
          </a:p>
        </p:txBody>
      </p:sp>
      <p:sp>
        <p:nvSpPr>
          <p:cNvPr id="9" name="文本框 8"/>
          <p:cNvSpPr txBox="1"/>
          <p:nvPr/>
        </p:nvSpPr>
        <p:spPr>
          <a:xfrm>
            <a:off x="2208938" y="603164"/>
            <a:ext cx="3599464" cy="438582"/>
          </a:xfrm>
          <a:prstGeom prst="rect">
            <a:avLst/>
          </a:prstGeom>
          <a:noFill/>
        </p:spPr>
        <p:txBody>
          <a:bodyPr wrap="square" rtlCol="0">
            <a:spAutoFit/>
          </a:bodyPr>
          <a:lstStyle/>
          <a:p>
            <a:pPr>
              <a:lnSpc>
                <a:spcPct val="130000"/>
              </a:lnSpc>
            </a:pPr>
            <a:r>
              <a:rPr kumimoji="1" lang="zh-CN" altLang="en-US" dirty="0" smtClean="0">
                <a:solidFill>
                  <a:srgbClr val="219DC9"/>
                </a:solidFill>
                <a:latin typeface="微软雅黑"/>
                <a:ea typeface="微软雅黑"/>
                <a:cs typeface="微软雅黑"/>
              </a:rPr>
              <a:t>建立倒排索引</a:t>
            </a:r>
            <a:endParaRPr kumimoji="1" lang="en-US" altLang="zh-CN" dirty="0" smtClean="0">
              <a:solidFill>
                <a:srgbClr val="219DC9"/>
              </a:solidFill>
              <a:latin typeface="微软雅黑"/>
              <a:ea typeface="微软雅黑"/>
              <a:cs typeface="微软雅黑"/>
            </a:endParaRPr>
          </a:p>
        </p:txBody>
      </p:sp>
      <p:sp>
        <p:nvSpPr>
          <p:cNvPr id="10" name="文本框 9"/>
          <p:cNvSpPr txBox="1"/>
          <p:nvPr/>
        </p:nvSpPr>
        <p:spPr>
          <a:xfrm>
            <a:off x="446094" y="1522170"/>
            <a:ext cx="4886924" cy="523220"/>
          </a:xfrm>
          <a:prstGeom prst="rect">
            <a:avLst/>
          </a:prstGeom>
          <a:noFill/>
        </p:spPr>
        <p:txBody>
          <a:bodyPr wrap="square" rtlCol="0">
            <a:spAutoFit/>
          </a:bodyPr>
          <a:lstStyle/>
          <a:p>
            <a:r>
              <a:rPr kumimoji="1" lang="en-US" altLang="zh-CN" sz="2800" b="1" dirty="0" err="1" smtClean="0">
                <a:solidFill>
                  <a:srgbClr val="219DC9"/>
                </a:solidFill>
                <a:latin typeface="微软雅黑"/>
                <a:ea typeface="微软雅黑"/>
                <a:cs typeface="微软雅黑"/>
              </a:rPr>
              <a:t>HBase</a:t>
            </a:r>
            <a:r>
              <a:rPr kumimoji="1" lang="zh-CN" altLang="en-US" sz="2800" b="1" dirty="0" smtClean="0">
                <a:solidFill>
                  <a:srgbClr val="219DC9"/>
                </a:solidFill>
                <a:latin typeface="微软雅黑"/>
                <a:ea typeface="微软雅黑"/>
                <a:cs typeface="微软雅黑"/>
              </a:rPr>
              <a:t> 同实践</a:t>
            </a:r>
            <a:r>
              <a:rPr kumimoji="1" lang="en-US" altLang="zh-CN" sz="2800" b="1" dirty="0" smtClean="0">
                <a:solidFill>
                  <a:srgbClr val="219DC9"/>
                </a:solidFill>
                <a:latin typeface="微软雅黑"/>
                <a:ea typeface="微软雅黑"/>
                <a:cs typeface="微软雅黑"/>
              </a:rPr>
              <a:t>8</a:t>
            </a:r>
            <a:endParaRPr kumimoji="1" lang="en-US" altLang="zh-CN" sz="2800" b="1" dirty="0" smtClean="0">
              <a:solidFill>
                <a:srgbClr val="219DC9"/>
              </a:solidFill>
              <a:latin typeface="微软雅黑"/>
              <a:ea typeface="微软雅黑"/>
              <a:cs typeface="微软雅黑"/>
            </a:endParaRPr>
          </a:p>
        </p:txBody>
      </p:sp>
      <p:sp>
        <p:nvSpPr>
          <p:cNvPr id="11" name="文本框 10"/>
          <p:cNvSpPr txBox="1"/>
          <p:nvPr/>
        </p:nvSpPr>
        <p:spPr>
          <a:xfrm>
            <a:off x="446094" y="2327515"/>
            <a:ext cx="7946720" cy="3477875"/>
          </a:xfrm>
          <a:prstGeom prst="rect">
            <a:avLst/>
          </a:prstGeom>
          <a:noFill/>
        </p:spPr>
        <p:txBody>
          <a:bodyPr wrap="square" rtlCol="0">
            <a:spAutoFit/>
          </a:bodyPr>
          <a:lstStyle/>
          <a:p>
            <a:r>
              <a:rPr kumimoji="1" lang="zh-CN" altLang="en-US" sz="1600" b="1" dirty="0" smtClean="0">
                <a:solidFill>
                  <a:srgbClr val="219DC9"/>
                </a:solidFill>
                <a:latin typeface="微软雅黑"/>
                <a:ea typeface="微软雅黑"/>
                <a:cs typeface="微软雅黑"/>
              </a:rPr>
              <a:t>非云</a:t>
            </a:r>
            <a:r>
              <a:rPr kumimoji="1" lang="zh-CN" altLang="en-US" sz="1600" b="1" dirty="0">
                <a:solidFill>
                  <a:srgbClr val="219DC9"/>
                </a:solidFill>
                <a:latin typeface="微软雅黑"/>
                <a:ea typeface="微软雅黑"/>
                <a:cs typeface="微软雅黑"/>
              </a:rPr>
              <a:t>平台版本平均花费时间为</a:t>
            </a:r>
            <a:r>
              <a:rPr kumimoji="1" lang="en-US" altLang="zh-CN" sz="1600" b="1" dirty="0">
                <a:solidFill>
                  <a:srgbClr val="219DC9"/>
                </a:solidFill>
                <a:latin typeface="微软雅黑"/>
                <a:ea typeface="微软雅黑"/>
                <a:cs typeface="微软雅黑"/>
              </a:rPr>
              <a:t>1.4s</a:t>
            </a:r>
            <a:r>
              <a:rPr kumimoji="1" lang="zh-CN" altLang="en-US" sz="1600" b="1" dirty="0">
                <a:solidFill>
                  <a:srgbClr val="219DC9"/>
                </a:solidFill>
                <a:latin typeface="微软雅黑"/>
                <a:ea typeface="微软雅黑"/>
                <a:cs typeface="微软雅黑"/>
              </a:rPr>
              <a:t>，而云平台版本在</a:t>
            </a:r>
            <a:r>
              <a:rPr kumimoji="1" lang="en-US" altLang="zh-CN" sz="1600" b="1" dirty="0">
                <a:solidFill>
                  <a:srgbClr val="219DC9"/>
                </a:solidFill>
                <a:latin typeface="微软雅黑"/>
                <a:ea typeface="微软雅黑"/>
                <a:cs typeface="微软雅黑"/>
              </a:rPr>
              <a:t>460ms</a:t>
            </a:r>
            <a:r>
              <a:rPr kumimoji="1" lang="zh-CN" altLang="en-US" sz="1600" b="1" dirty="0" smtClean="0">
                <a:solidFill>
                  <a:srgbClr val="219DC9"/>
                </a:solidFill>
                <a:latin typeface="微软雅黑"/>
                <a:ea typeface="微软雅黑"/>
                <a:cs typeface="微软雅黑"/>
              </a:rPr>
              <a:t>。</a:t>
            </a:r>
            <a:endParaRPr kumimoji="1" lang="en-US" altLang="zh-CN" sz="1600" b="1" dirty="0" smtClean="0">
              <a:solidFill>
                <a:srgbClr val="219DC9"/>
              </a:solidFill>
              <a:latin typeface="微软雅黑"/>
              <a:ea typeface="微软雅黑"/>
              <a:cs typeface="微软雅黑"/>
            </a:endParaRPr>
          </a:p>
          <a:p>
            <a:endParaRPr kumimoji="1" lang="en-US" altLang="zh-CN" sz="1600" b="1" dirty="0">
              <a:solidFill>
                <a:srgbClr val="219DC9"/>
              </a:solidFill>
              <a:latin typeface="微软雅黑"/>
              <a:ea typeface="微软雅黑"/>
              <a:cs typeface="微软雅黑"/>
            </a:endParaRPr>
          </a:p>
          <a:p>
            <a:endParaRPr kumimoji="1" lang="en-US" altLang="zh-CN" sz="1600" b="1" dirty="0" smtClean="0">
              <a:solidFill>
                <a:srgbClr val="219DC9"/>
              </a:solidFill>
              <a:latin typeface="微软雅黑"/>
              <a:ea typeface="微软雅黑"/>
              <a:cs typeface="微软雅黑"/>
            </a:endParaRPr>
          </a:p>
          <a:p>
            <a:r>
              <a:rPr kumimoji="1" lang="zh-CN" altLang="en-US" sz="2000" b="1" dirty="0" smtClean="0">
                <a:solidFill>
                  <a:srgbClr val="219DC9"/>
                </a:solidFill>
                <a:latin typeface="微软雅黑"/>
                <a:ea typeface="微软雅黑"/>
                <a:cs typeface="微软雅黑"/>
              </a:rPr>
              <a:t>考虑一个问题：</a:t>
            </a:r>
            <a:endParaRPr kumimoji="1" lang="en-US" altLang="zh-CN" sz="2000" b="1" dirty="0" smtClean="0">
              <a:solidFill>
                <a:srgbClr val="219DC9"/>
              </a:solidFill>
              <a:latin typeface="微软雅黑"/>
              <a:ea typeface="微软雅黑"/>
              <a:cs typeface="微软雅黑"/>
            </a:endParaRPr>
          </a:p>
          <a:p>
            <a:endParaRPr kumimoji="1" lang="en-US" altLang="zh-CN" sz="1600" b="1" dirty="0">
              <a:solidFill>
                <a:srgbClr val="219DC9"/>
              </a:solidFill>
              <a:latin typeface="微软雅黑"/>
              <a:ea typeface="微软雅黑"/>
              <a:cs typeface="微软雅黑"/>
            </a:endParaRPr>
          </a:p>
          <a:p>
            <a:r>
              <a:rPr kumimoji="1" lang="zh-CN" altLang="en-US" sz="2000" b="1" dirty="0" smtClean="0">
                <a:solidFill>
                  <a:srgbClr val="1C86AC"/>
                </a:solidFill>
                <a:latin typeface="微软雅黑"/>
                <a:ea typeface="微软雅黑"/>
                <a:cs typeface="微软雅黑"/>
              </a:rPr>
              <a:t>如果当数据库里的</a:t>
            </a:r>
            <a:r>
              <a:rPr kumimoji="1" lang="zh-CN" altLang="en-US" sz="2000" b="1" dirty="0">
                <a:solidFill>
                  <a:srgbClr val="1C86AC"/>
                </a:solidFill>
                <a:latin typeface="微软雅黑"/>
                <a:ea typeface="微软雅黑"/>
                <a:cs typeface="微软雅黑"/>
              </a:rPr>
              <a:t>所有条目的标题和作者的长度特别短时，</a:t>
            </a:r>
            <a:r>
              <a:rPr kumimoji="1" lang="zh-CN" altLang="en-US" sz="2000" b="1" dirty="0" smtClean="0">
                <a:solidFill>
                  <a:srgbClr val="1C86AC"/>
                </a:solidFill>
                <a:latin typeface="微软雅黑"/>
                <a:ea typeface="微软雅黑"/>
                <a:cs typeface="微软雅黑"/>
              </a:rPr>
              <a:t>倒排索引就不会太占优势</a:t>
            </a:r>
            <a:r>
              <a:rPr kumimoji="1" lang="zh-CN" altLang="en-US" sz="2000" b="1" dirty="0">
                <a:solidFill>
                  <a:srgbClr val="1C86AC"/>
                </a:solidFill>
                <a:latin typeface="微软雅黑"/>
                <a:ea typeface="微软雅黑"/>
                <a:cs typeface="微软雅黑"/>
              </a:rPr>
              <a:t>了</a:t>
            </a:r>
            <a:r>
              <a:rPr kumimoji="1" lang="zh-CN" altLang="en-US" sz="2000" b="1" dirty="0" smtClean="0">
                <a:solidFill>
                  <a:srgbClr val="1C86AC"/>
                </a:solidFill>
                <a:latin typeface="微软雅黑"/>
                <a:ea typeface="微软雅黑"/>
                <a:cs typeface="微软雅黑"/>
              </a:rPr>
              <a:t>。</a:t>
            </a:r>
            <a:endParaRPr kumimoji="1" lang="en-US" altLang="zh-CN" sz="2000" b="1" dirty="0" smtClean="0">
              <a:solidFill>
                <a:srgbClr val="1C86AC"/>
              </a:solidFill>
              <a:latin typeface="微软雅黑"/>
              <a:ea typeface="微软雅黑"/>
              <a:cs typeface="微软雅黑"/>
            </a:endParaRPr>
          </a:p>
          <a:p>
            <a:endParaRPr kumimoji="1" lang="en-US" altLang="zh-CN" sz="1600" b="1" dirty="0" smtClean="0">
              <a:solidFill>
                <a:srgbClr val="219DC9"/>
              </a:solidFill>
              <a:latin typeface="微软雅黑"/>
              <a:ea typeface="微软雅黑"/>
              <a:cs typeface="微软雅黑"/>
            </a:endParaRPr>
          </a:p>
          <a:p>
            <a:endParaRPr kumimoji="1" lang="en-US" altLang="zh-CN" sz="1600" b="1" dirty="0">
              <a:solidFill>
                <a:srgbClr val="219DC9"/>
              </a:solidFill>
              <a:latin typeface="微软雅黑"/>
              <a:ea typeface="微软雅黑"/>
              <a:cs typeface="微软雅黑"/>
            </a:endParaRPr>
          </a:p>
          <a:p>
            <a:r>
              <a:rPr kumimoji="1" lang="zh-CN" altLang="en-US" sz="1600" b="1" dirty="0" smtClean="0">
                <a:solidFill>
                  <a:srgbClr val="219DC9"/>
                </a:solidFill>
                <a:latin typeface="微软雅黑"/>
                <a:ea typeface="微软雅黑"/>
                <a:cs typeface="微软雅黑"/>
              </a:rPr>
              <a:t>用</a:t>
            </a:r>
            <a:r>
              <a:rPr kumimoji="1" lang="en-US" altLang="zh-CN" sz="1600" b="1" dirty="0">
                <a:solidFill>
                  <a:srgbClr val="219DC9"/>
                </a:solidFill>
                <a:latin typeface="微软雅黑"/>
                <a:ea typeface="微软雅黑"/>
                <a:cs typeface="微软雅黑"/>
              </a:rPr>
              <a:t>MySQL</a:t>
            </a:r>
            <a:r>
              <a:rPr kumimoji="1" lang="zh-CN" altLang="en-US" sz="1600" b="1" dirty="0">
                <a:solidFill>
                  <a:srgbClr val="219DC9"/>
                </a:solidFill>
                <a:latin typeface="微软雅黑"/>
                <a:ea typeface="微软雅黑"/>
                <a:cs typeface="微软雅黑"/>
              </a:rPr>
              <a:t>在标题和作者字段上非别建立缩影后，用 </a:t>
            </a:r>
            <a:r>
              <a:rPr kumimoji="1" lang="en-US" altLang="zh-CN" sz="1600" b="1" dirty="0">
                <a:solidFill>
                  <a:srgbClr val="219DC9"/>
                </a:solidFill>
                <a:latin typeface="微软雅黑"/>
                <a:ea typeface="微软雅黑"/>
                <a:cs typeface="微软雅黑"/>
              </a:rPr>
              <a:t>`like` </a:t>
            </a:r>
            <a:r>
              <a:rPr kumimoji="1" lang="zh-CN" altLang="en-US" sz="1600" b="1" dirty="0">
                <a:solidFill>
                  <a:srgbClr val="219DC9"/>
                </a:solidFill>
                <a:latin typeface="微软雅黑"/>
                <a:ea typeface="微软雅黑"/>
                <a:cs typeface="微软雅黑"/>
              </a:rPr>
              <a:t>之类的条件做查询速度也是在</a:t>
            </a:r>
            <a:r>
              <a:rPr kumimoji="1" lang="en-US" altLang="zh-CN" sz="1600" b="1" dirty="0">
                <a:solidFill>
                  <a:srgbClr val="219DC9"/>
                </a:solidFill>
                <a:latin typeface="微软雅黑"/>
                <a:ea typeface="微软雅黑"/>
                <a:cs typeface="微软雅黑"/>
              </a:rPr>
              <a:t>1s</a:t>
            </a:r>
            <a:r>
              <a:rPr kumimoji="1" lang="zh-CN" altLang="en-US" sz="1600" b="1" dirty="0">
                <a:solidFill>
                  <a:srgbClr val="219DC9"/>
                </a:solidFill>
                <a:latin typeface="微软雅黑"/>
                <a:ea typeface="微软雅黑"/>
                <a:cs typeface="微软雅黑"/>
              </a:rPr>
              <a:t>内。考虑到倒排缩影占去的空间和维护成本，这时候就有点得不偿失了。倒排缩影还是比较适合大规模数据的情况。特别是做全文搜索时，显得非常有用。当然，实验只考虑了英文这种容易做分词的语言，若换成中文之类的语言，那结果可能又有所不同。</a:t>
            </a:r>
            <a:endParaRPr kumimoji="1" lang="en-US" altLang="zh-CN" sz="1050" b="1" dirty="0" smtClean="0">
              <a:solidFill>
                <a:srgbClr val="219DC9"/>
              </a:solidFill>
              <a:latin typeface="微软雅黑"/>
              <a:ea typeface="微软雅黑"/>
              <a:cs typeface="微软雅黑"/>
            </a:endParaRPr>
          </a:p>
        </p:txBody>
      </p:sp>
    </p:spTree>
    <p:extLst>
      <p:ext uri="{BB962C8B-B14F-4D97-AF65-F5344CB8AC3E}">
        <p14:creationId xmlns:p14="http://schemas.microsoft.com/office/powerpoint/2010/main" val="41297787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543919"/>
            <a:ext cx="9144000" cy="333062"/>
          </a:xfrm>
          <a:prstGeom prst="rect">
            <a:avLst/>
          </a:prstGeom>
          <a:solidFill>
            <a:srgbClr val="219DC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10" name="矩形 9"/>
          <p:cNvSpPr/>
          <p:nvPr/>
        </p:nvSpPr>
        <p:spPr>
          <a:xfrm>
            <a:off x="410599" y="0"/>
            <a:ext cx="1428825"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094" y="422506"/>
            <a:ext cx="1378728" cy="646331"/>
          </a:xfrm>
          <a:prstGeom prst="rect">
            <a:avLst/>
          </a:prstGeom>
        </p:spPr>
        <p:txBody>
          <a:bodyPr wrap="none">
            <a:spAutoFit/>
          </a:bodyPr>
          <a:lstStyle/>
          <a:p>
            <a:r>
              <a:rPr kumimoji="1" lang="zh-CN" altLang="en-US" sz="3600" b="1" dirty="0" smtClean="0">
                <a:solidFill>
                  <a:schemeClr val="bg1"/>
                </a:solidFill>
                <a:latin typeface="微软雅黑" panose="020B0503020204020204" pitchFamily="34" charset="-122"/>
                <a:ea typeface="微软雅黑" panose="020B0503020204020204" pitchFamily="34" charset="-122"/>
              </a:rPr>
              <a:t>任务</a:t>
            </a:r>
            <a:r>
              <a:rPr kumimoji="1" lang="en-US" altLang="zh-CN" sz="3600" b="1" dirty="0">
                <a:solidFill>
                  <a:schemeClr val="bg1"/>
                </a:solidFill>
                <a:latin typeface="微软雅黑" panose="020B0503020204020204" pitchFamily="34" charset="-122"/>
                <a:ea typeface="微软雅黑" panose="020B0503020204020204" pitchFamily="34" charset="-122"/>
              </a:rPr>
              <a:t>4</a:t>
            </a:r>
            <a:endParaRPr lang="zh-CN" altLang="en-US" dirty="0"/>
          </a:p>
        </p:txBody>
      </p:sp>
      <p:sp>
        <p:nvSpPr>
          <p:cNvPr id="13" name="文本框 12"/>
          <p:cNvSpPr txBox="1"/>
          <p:nvPr/>
        </p:nvSpPr>
        <p:spPr>
          <a:xfrm>
            <a:off x="2208938" y="603164"/>
            <a:ext cx="3599464" cy="438582"/>
          </a:xfrm>
          <a:prstGeom prst="rect">
            <a:avLst/>
          </a:prstGeom>
          <a:noFill/>
        </p:spPr>
        <p:txBody>
          <a:bodyPr wrap="square" rtlCol="0">
            <a:spAutoFit/>
          </a:bodyPr>
          <a:lstStyle/>
          <a:p>
            <a:pPr>
              <a:lnSpc>
                <a:spcPct val="130000"/>
              </a:lnSpc>
            </a:pPr>
            <a:r>
              <a:rPr kumimoji="1" lang="zh-CN" altLang="en-US" dirty="0" smtClean="0">
                <a:solidFill>
                  <a:srgbClr val="219DC9"/>
                </a:solidFill>
                <a:latin typeface="微软雅黑"/>
                <a:ea typeface="微软雅黑"/>
                <a:cs typeface="微软雅黑"/>
              </a:rPr>
              <a:t>统计</a:t>
            </a:r>
            <a:endParaRPr kumimoji="1" lang="en-US" altLang="zh-CN" dirty="0" smtClean="0">
              <a:solidFill>
                <a:srgbClr val="219DC9"/>
              </a:solidFill>
              <a:latin typeface="微软雅黑"/>
              <a:ea typeface="微软雅黑"/>
              <a:cs typeface="微软雅黑"/>
            </a:endParaRPr>
          </a:p>
        </p:txBody>
      </p:sp>
      <p:sp>
        <p:nvSpPr>
          <p:cNvPr id="14" name="文本框 13"/>
          <p:cNvSpPr txBox="1"/>
          <p:nvPr/>
        </p:nvSpPr>
        <p:spPr>
          <a:xfrm>
            <a:off x="446094" y="2327515"/>
            <a:ext cx="7946720" cy="1323439"/>
          </a:xfrm>
          <a:prstGeom prst="rect">
            <a:avLst/>
          </a:prstGeom>
          <a:noFill/>
        </p:spPr>
        <p:txBody>
          <a:bodyPr wrap="square" rtlCol="0">
            <a:spAutoFit/>
          </a:bodyPr>
          <a:lstStyle/>
          <a:p>
            <a:r>
              <a:rPr kumimoji="1" lang="zh-CN" altLang="en-US" sz="1600" b="1" dirty="0">
                <a:solidFill>
                  <a:srgbClr val="219DC9"/>
                </a:solidFill>
                <a:latin typeface="微软雅黑"/>
                <a:ea typeface="微软雅黑"/>
                <a:cs typeface="微软雅黑"/>
              </a:rPr>
              <a:t>传统平台下直接用 </a:t>
            </a:r>
            <a:r>
              <a:rPr kumimoji="1" lang="en-US" altLang="zh-CN" sz="1600" b="1" dirty="0" smtClean="0">
                <a:solidFill>
                  <a:schemeClr val="tx1">
                    <a:lumMod val="85000"/>
                    <a:lumOff val="15000"/>
                  </a:schemeClr>
                </a:solidFill>
                <a:latin typeface="Courier"/>
                <a:ea typeface="微软雅黑"/>
                <a:cs typeface="Courier"/>
              </a:rPr>
              <a:t>select </a:t>
            </a:r>
            <a:r>
              <a:rPr kumimoji="1" lang="en-US" altLang="zh-CN" sz="1600" b="1" dirty="0">
                <a:solidFill>
                  <a:schemeClr val="tx1">
                    <a:lumMod val="85000"/>
                    <a:lumOff val="15000"/>
                  </a:schemeClr>
                </a:solidFill>
                <a:latin typeface="Courier"/>
                <a:ea typeface="微软雅黑"/>
                <a:cs typeface="Courier"/>
              </a:rPr>
              <a:t>... group by </a:t>
            </a:r>
            <a:r>
              <a:rPr kumimoji="1" lang="en-US" altLang="zh-CN" sz="1600" b="1" dirty="0" err="1" smtClean="0">
                <a:solidFill>
                  <a:schemeClr val="tx1">
                    <a:lumMod val="85000"/>
                    <a:lumOff val="15000"/>
                  </a:schemeClr>
                </a:solidFill>
                <a:latin typeface="Courier"/>
                <a:ea typeface="微软雅黑"/>
                <a:cs typeface="Courier"/>
              </a:rPr>
              <a:t>userId</a:t>
            </a:r>
            <a:r>
              <a:rPr kumimoji="1" lang="en-US" altLang="zh-CN" sz="1600" b="1" dirty="0" smtClean="0">
                <a:solidFill>
                  <a:srgbClr val="219DC9"/>
                </a:solidFill>
                <a:latin typeface="微软雅黑"/>
                <a:ea typeface="微软雅黑"/>
                <a:cs typeface="微软雅黑"/>
              </a:rPr>
              <a:t> </a:t>
            </a:r>
            <a:r>
              <a:rPr kumimoji="1" lang="zh-CN" altLang="en-US" sz="1600" b="1" dirty="0" smtClean="0">
                <a:solidFill>
                  <a:srgbClr val="219DC9"/>
                </a:solidFill>
                <a:latin typeface="微软雅黑"/>
                <a:ea typeface="微软雅黑"/>
                <a:cs typeface="微软雅黑"/>
              </a:rPr>
              <a:t>从</a:t>
            </a:r>
            <a:r>
              <a:rPr kumimoji="1" lang="en-US" altLang="zh-CN" sz="1600" b="1" dirty="0">
                <a:solidFill>
                  <a:srgbClr val="219DC9"/>
                </a:solidFill>
                <a:latin typeface="微软雅黑"/>
                <a:ea typeface="微软雅黑"/>
                <a:cs typeface="微软雅黑"/>
              </a:rPr>
              <a:t>100</a:t>
            </a:r>
            <a:r>
              <a:rPr kumimoji="1" lang="zh-CN" altLang="en-US" sz="1600" b="1" dirty="0">
                <a:solidFill>
                  <a:srgbClr val="219DC9"/>
                </a:solidFill>
                <a:latin typeface="微软雅黑"/>
                <a:ea typeface="微软雅黑"/>
                <a:cs typeface="微软雅黑"/>
              </a:rPr>
              <a:t>万条数据里统计一周内的评论，平均时间在</a:t>
            </a:r>
            <a:r>
              <a:rPr kumimoji="1" lang="en-US" altLang="zh-CN" sz="1600" b="1" dirty="0">
                <a:solidFill>
                  <a:srgbClr val="219DC9"/>
                </a:solidFill>
                <a:latin typeface="微软雅黑"/>
                <a:ea typeface="微软雅黑"/>
                <a:cs typeface="微软雅黑"/>
              </a:rPr>
              <a:t>16s</a:t>
            </a:r>
            <a:r>
              <a:rPr kumimoji="1" lang="zh-CN" altLang="en-US" sz="1600" b="1" dirty="0" smtClean="0">
                <a:solidFill>
                  <a:srgbClr val="219DC9"/>
                </a:solidFill>
                <a:latin typeface="微软雅黑"/>
                <a:ea typeface="微软雅黑"/>
                <a:cs typeface="微软雅黑"/>
              </a:rPr>
              <a:t>。</a:t>
            </a:r>
            <a:endParaRPr kumimoji="1" lang="en-US" altLang="zh-CN" sz="1600" b="1" dirty="0" smtClean="0">
              <a:solidFill>
                <a:srgbClr val="219DC9"/>
              </a:solidFill>
              <a:latin typeface="微软雅黑"/>
              <a:ea typeface="微软雅黑"/>
              <a:cs typeface="微软雅黑"/>
            </a:endParaRPr>
          </a:p>
          <a:p>
            <a:endParaRPr kumimoji="1" lang="en-US" altLang="zh-CN" sz="1600" b="1" dirty="0">
              <a:solidFill>
                <a:srgbClr val="219DC9"/>
              </a:solidFill>
              <a:latin typeface="微软雅黑"/>
              <a:ea typeface="微软雅黑"/>
              <a:cs typeface="微软雅黑"/>
            </a:endParaRPr>
          </a:p>
          <a:p>
            <a:endParaRPr kumimoji="1" lang="en-US" altLang="zh-CN" sz="1600" b="1" dirty="0" smtClean="0">
              <a:solidFill>
                <a:srgbClr val="219DC9"/>
              </a:solidFill>
              <a:latin typeface="微软雅黑"/>
              <a:ea typeface="微软雅黑"/>
              <a:cs typeface="微软雅黑"/>
            </a:endParaRPr>
          </a:p>
          <a:p>
            <a:r>
              <a:rPr kumimoji="1" lang="zh-CN" altLang="en-US" sz="1600" b="1" dirty="0" smtClean="0">
                <a:solidFill>
                  <a:srgbClr val="219DC9"/>
                </a:solidFill>
                <a:latin typeface="微软雅黑"/>
                <a:ea typeface="微软雅黑"/>
                <a:cs typeface="微软雅黑"/>
              </a:rPr>
              <a:t>而云平台花费</a:t>
            </a:r>
            <a:r>
              <a:rPr kumimoji="1" lang="zh-CN" altLang="en-US" sz="1600" b="1" dirty="0">
                <a:solidFill>
                  <a:srgbClr val="219DC9"/>
                </a:solidFill>
                <a:latin typeface="微软雅黑"/>
                <a:ea typeface="微软雅黑"/>
                <a:cs typeface="微软雅黑"/>
              </a:rPr>
              <a:t>了</a:t>
            </a:r>
            <a:r>
              <a:rPr kumimoji="1" lang="en-US" altLang="zh-CN" sz="1600" b="1" dirty="0">
                <a:solidFill>
                  <a:srgbClr val="219DC9"/>
                </a:solidFill>
                <a:latin typeface="微软雅黑"/>
                <a:ea typeface="微软雅黑"/>
                <a:cs typeface="微软雅黑"/>
              </a:rPr>
              <a:t>51s</a:t>
            </a:r>
            <a:r>
              <a:rPr kumimoji="1" lang="zh-CN" altLang="en-US" sz="1600" b="1" dirty="0">
                <a:solidFill>
                  <a:srgbClr val="219DC9"/>
                </a:solidFill>
                <a:latin typeface="微软雅黑"/>
                <a:ea typeface="微软雅黑"/>
                <a:cs typeface="微软雅黑"/>
              </a:rPr>
              <a:t>。</a:t>
            </a:r>
            <a:endParaRPr kumimoji="1" lang="en-US" altLang="zh-CN" sz="1050" b="1" dirty="0" smtClean="0">
              <a:solidFill>
                <a:srgbClr val="219DC9"/>
              </a:solidFill>
              <a:latin typeface="微软雅黑"/>
              <a:ea typeface="微软雅黑"/>
              <a:cs typeface="微软雅黑"/>
            </a:endParaRPr>
          </a:p>
        </p:txBody>
      </p:sp>
    </p:spTree>
    <p:extLst>
      <p:ext uri="{BB962C8B-B14F-4D97-AF65-F5344CB8AC3E}">
        <p14:creationId xmlns:p14="http://schemas.microsoft.com/office/powerpoint/2010/main" val="20873854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656</TotalTime>
  <Words>632</Words>
  <Application>Microsoft Macintosh PowerPoint</Application>
  <PresentationFormat>全屏显示(4:3)</PresentationFormat>
  <Paragraphs>113</Paragraphs>
  <Slides>12</Slides>
  <Notes>5</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第九次实践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EyeContext: Recognition of High-level Contextual Cues from Human Visual Behaviour</dc:title>
  <dc:creator>Yiming Tang</dc:creator>
  <cp:lastModifiedBy>Yiming Tang</cp:lastModifiedBy>
  <cp:revision>507</cp:revision>
  <dcterms:created xsi:type="dcterms:W3CDTF">2014-02-26T08:26:42Z</dcterms:created>
  <dcterms:modified xsi:type="dcterms:W3CDTF">2014-03-26T16:47:28Z</dcterms:modified>
</cp:coreProperties>
</file>