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2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86AC"/>
    <a:srgbClr val="219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09088-DBB3-C948-9DDC-DB7D99FEE6FD}" type="datetimeFigureOut">
              <a:rPr kumimoji="1" lang="zh-CN" altLang="en-US" smtClean="0"/>
              <a:t>2014/3/19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32066-C8AA-8545-A9C9-0FC0D4285E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0112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EyeContext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Recognition of High-level Contextual Cues from Human Visual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Behaviour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32066-C8AA-8545-A9C9-0FC0D4285ED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5481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30000" dirty="0" smtClean="0">
                <a:solidFill>
                  <a:srgbClr val="219DC9"/>
                </a:solidFill>
                <a:latin typeface="Helvetica Neue"/>
                <a:cs typeface="Helvetica Neue"/>
              </a:rPr>
              <a:t>a system to infer high-level contextual cues from human visual </a:t>
            </a:r>
            <a:r>
              <a:rPr lang="en-US" altLang="zh-CN" sz="1200" baseline="30000" dirty="0" err="1" smtClean="0">
                <a:solidFill>
                  <a:srgbClr val="219DC9"/>
                </a:solidFill>
                <a:latin typeface="Helvetica Neue"/>
                <a:cs typeface="Helvetica Neue"/>
              </a:rPr>
              <a:t>behaviour</a:t>
            </a:r>
            <a:endParaRPr kumimoji="1" lang="zh-CN" altLang="en-US" sz="1200" dirty="0" smtClean="0">
              <a:solidFill>
                <a:srgbClr val="219DC9"/>
              </a:solidFill>
              <a:latin typeface="Helvetica Neue"/>
              <a:cs typeface="Helvetica Neue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32066-C8AA-8545-A9C9-0FC0D4285ED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9948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32066-C8AA-8545-A9C9-0FC0D4285ED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1151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EyeContext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Recognition of High-level Contextual Cues from Human Visual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Behaviour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32066-C8AA-8545-A9C9-0FC0D4285ED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5481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2014/3/19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669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2014/3/19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88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2014/3/19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205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2014/3/19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830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2014/3/19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258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2014/3/19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60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2014/3/19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5280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2014/3/19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599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2014/3/19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994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2014/3/19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171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6CF-2B82-5749-ABF6-B3E7097980B9}" type="datetimeFigureOut">
              <a:rPr kumimoji="1" lang="zh-CN" altLang="en-US" smtClean="0"/>
              <a:t>2014/3/19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339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D76CF-2B82-5749-ABF6-B3E7097980B9}" type="datetimeFigureOut">
              <a:rPr kumimoji="1" lang="zh-CN" altLang="en-US" smtClean="0"/>
              <a:t>2014/3/19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0EBE8-BA9F-F943-B508-1177016C7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822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74777" y="2646531"/>
            <a:ext cx="3920584" cy="897379"/>
          </a:xfrm>
          <a:ln>
            <a:solidFill>
              <a:schemeClr val="bg1"/>
            </a:solidFill>
          </a:ln>
        </p:spPr>
        <p:txBody>
          <a:bodyPr anchor="ctr">
            <a:noAutofit/>
          </a:bodyPr>
          <a:lstStyle/>
          <a:p>
            <a:r>
              <a:rPr kumimoji="1" lang="zh-CN" altLang="en-US" sz="5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第</a:t>
            </a:r>
            <a:r>
              <a:rPr kumimoji="1" lang="zh-CN" altLang="en-US" sz="5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八</a:t>
            </a:r>
            <a:r>
              <a:rPr kumimoji="1" lang="zh-CN" altLang="en-US" sz="5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次实践</a:t>
            </a:r>
            <a:endParaRPr kumimoji="1" lang="zh-CN" altLang="en-US" sz="5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37071" y="4696681"/>
            <a:ext cx="2995658" cy="1325546"/>
          </a:xfrm>
        </p:spPr>
        <p:txBody>
          <a:bodyPr>
            <a:normAutofit/>
          </a:bodyPr>
          <a:lstStyle/>
          <a:p>
            <a:r>
              <a:rPr kumimoji="1" lang="zh-CN" altLang="en-US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第</a:t>
            </a:r>
            <a:r>
              <a:rPr kumimoji="1" lang="en-US" altLang="zh-CN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16</a:t>
            </a:r>
            <a:r>
              <a:rPr kumimoji="1" lang="zh-CN" altLang="en-US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小组</a:t>
            </a:r>
            <a:endParaRPr kumimoji="1" lang="en-US" altLang="zh-CN" sz="14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MF1332086</a:t>
            </a:r>
            <a:r>
              <a:rPr kumimoji="1" lang="zh-CN" altLang="en-US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张磊</a:t>
            </a:r>
            <a:endParaRPr kumimoji="1" lang="en-US" altLang="zh-CN" sz="14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MF1332057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唐毅明</a:t>
            </a:r>
            <a:endParaRPr kumimoji="1" lang="en-US" altLang="zh-CN" sz="14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MF1232037</a:t>
            </a:r>
            <a:r>
              <a:rPr kumimoji="1" lang="zh-CN" altLang="en-US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李辉</a:t>
            </a:r>
            <a:endParaRPr kumimoji="1" lang="zh-CN" alt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2364" y="3935629"/>
            <a:ext cx="79654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报告人：</a:t>
            </a:r>
            <a:r>
              <a:rPr kumimoji="1" lang="en-US" altLang="zh-CN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MF1332086</a:t>
            </a:r>
            <a:r>
              <a:rPr kumimoji="1" lang="zh-CN" altLang="en-US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张磊</a:t>
            </a:r>
            <a:endParaRPr kumimoji="1" lang="en-US" altLang="zh-CN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695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087185" y="473398"/>
            <a:ext cx="31566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论文排序</a:t>
            </a:r>
            <a:r>
              <a:rPr kumimoji="1" lang="en-US" altLang="zh-CN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kumimoji="1" lang="zh-CN" altLang="en-US" sz="36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29" y="2264597"/>
            <a:ext cx="4518341" cy="287819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10599" y="0"/>
            <a:ext cx="1428825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6094" y="422506"/>
            <a:ext cx="13933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kumimoji="1"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722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087185" y="473398"/>
            <a:ext cx="40334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重复检测</a:t>
            </a:r>
            <a:r>
              <a:rPr kumimoji="1" lang="en-US" altLang="zh-CN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-mapper</a:t>
            </a:r>
            <a:endParaRPr kumimoji="1" lang="zh-CN" altLang="en-US" sz="36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74" y="1253935"/>
            <a:ext cx="6816451" cy="5239092"/>
          </a:xfrm>
        </p:spPr>
      </p:pic>
      <p:sp>
        <p:nvSpPr>
          <p:cNvPr id="7" name="矩形 6"/>
          <p:cNvSpPr/>
          <p:nvPr/>
        </p:nvSpPr>
        <p:spPr>
          <a:xfrm>
            <a:off x="410599" y="0"/>
            <a:ext cx="1428825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6094" y="422506"/>
            <a:ext cx="13933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kumimoji="1"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207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087185" y="473398"/>
            <a:ext cx="3977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重复检测</a:t>
            </a:r>
            <a:r>
              <a:rPr kumimoji="1" lang="en-US" altLang="zh-CN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-reducer</a:t>
            </a:r>
            <a:endParaRPr kumimoji="1" lang="zh-CN" altLang="en-US" sz="36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8317" y="1820841"/>
            <a:ext cx="742587" cy="742587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88318" y="2981050"/>
            <a:ext cx="742587" cy="742587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54412" y="1801432"/>
            <a:ext cx="5556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如果某个</a:t>
            </a:r>
            <a:r>
              <a:rPr kumimoji="1" lang="en-US" altLang="zh-CN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key</a:t>
            </a:r>
            <a:r>
              <a:rPr kumimoji="1"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传进来的</a:t>
            </a:r>
            <a:r>
              <a:rPr kumimoji="1" lang="en-US" altLang="zh-CN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values</a:t>
            </a:r>
            <a:r>
              <a:rPr kumimoji="1"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个数为</a:t>
            </a:r>
            <a:r>
              <a:rPr kumimoji="1" lang="en-US" altLang="zh-CN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，舍弃</a:t>
            </a:r>
            <a:endParaRPr kumimoji="1" lang="zh-CN" altLang="en-US" sz="2400" b="1" dirty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72525" y="2981050"/>
            <a:ext cx="5023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对于某</a:t>
            </a:r>
            <a:r>
              <a:rPr lang="en-US" altLang="zh-CN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key</a:t>
            </a:r>
            <a:r>
              <a:rPr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对应多个</a:t>
            </a:r>
            <a:r>
              <a:rPr lang="en-US" altLang="zh-CN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values</a:t>
            </a:r>
            <a:r>
              <a:rPr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的情况：</a:t>
            </a:r>
            <a:endParaRPr lang="en-US" altLang="zh-CN" sz="2400" b="1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建立</a:t>
            </a:r>
            <a:r>
              <a:rPr lang="en-US" altLang="zh-CN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n</a:t>
            </a:r>
            <a:r>
              <a:rPr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相同队列，将此</a:t>
            </a:r>
            <a:r>
              <a:rPr lang="en-US" altLang="zh-CN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key</a:t>
            </a:r>
            <a:r>
              <a:rPr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下</a:t>
            </a:r>
            <a:r>
              <a:rPr lang="en-US" altLang="zh-CN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paper</a:t>
            </a:r>
            <a:r>
              <a:rPr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内容完全一样的</a:t>
            </a:r>
            <a:r>
              <a:rPr lang="en-US" altLang="zh-CN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paper</a:t>
            </a:r>
            <a:r>
              <a:rPr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至于一个队列中。</a:t>
            </a:r>
            <a:endParaRPr lang="en-US" altLang="zh-CN" sz="2400" b="1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8318" y="4762484"/>
            <a:ext cx="742587" cy="742587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87185" y="4762484"/>
            <a:ext cx="5815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舍弃</a:t>
            </a:r>
            <a:r>
              <a:rPr lang="en-US" altLang="zh-CN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n</a:t>
            </a:r>
            <a:r>
              <a:rPr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个队列中队列长度为</a:t>
            </a:r>
            <a:r>
              <a:rPr lang="en-US" altLang="zh-CN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个队列</a:t>
            </a:r>
            <a:endParaRPr lang="en-US" altLang="zh-CN" sz="2400" b="1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输出重复的</a:t>
            </a:r>
            <a:r>
              <a:rPr lang="en-US" altLang="zh-CN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paper</a:t>
            </a:r>
            <a:r>
              <a:rPr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在数据库中的</a:t>
            </a:r>
            <a:r>
              <a:rPr lang="en-US" altLang="zh-CN" sz="2400" b="1" dirty="0" err="1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paperId</a:t>
            </a:r>
            <a:endParaRPr lang="en-US" altLang="zh-CN" sz="2400" b="1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0599" y="0"/>
            <a:ext cx="1428825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46094" y="422506"/>
            <a:ext cx="13933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kumimoji="1"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922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087185" y="473398"/>
            <a:ext cx="31566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重复检测</a:t>
            </a:r>
            <a:r>
              <a:rPr kumimoji="1" lang="en-US" altLang="zh-CN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kumimoji="1" lang="zh-CN" altLang="en-US" sz="36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01" y="1659635"/>
            <a:ext cx="7972797" cy="4242594"/>
          </a:xfrm>
        </p:spPr>
      </p:pic>
      <p:sp>
        <p:nvSpPr>
          <p:cNvPr id="7" name="矩形 6"/>
          <p:cNvSpPr/>
          <p:nvPr/>
        </p:nvSpPr>
        <p:spPr>
          <a:xfrm>
            <a:off x="410599" y="0"/>
            <a:ext cx="1428825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6094" y="422506"/>
            <a:ext cx="13933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kumimoji="1"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88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74777" y="2774952"/>
            <a:ext cx="3920584" cy="897379"/>
          </a:xfrm>
          <a:ln>
            <a:solidFill>
              <a:schemeClr val="bg1"/>
            </a:solidFill>
          </a:ln>
        </p:spPr>
        <p:txBody>
          <a:bodyPr anchor="ctr">
            <a:no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venir Heavy"/>
              </a:rPr>
              <a:t>Thank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venir Heavy"/>
              </a:rPr>
              <a:t> </a:t>
            </a:r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venir Heavy"/>
              </a:rPr>
              <a:t>you</a:t>
            </a:r>
            <a:endParaRPr kumimoji="1"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83544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0600" y="0"/>
            <a:ext cx="1208012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6094" y="42250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kumimoji="1"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6022" y="1961301"/>
            <a:ext cx="742587" cy="742587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6023" y="3324377"/>
            <a:ext cx="742587" cy="742587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42117" y="2101761"/>
            <a:ext cx="381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100,000</a:t>
            </a:r>
            <a:r>
              <a:rPr kumimoji="1"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条文献记录</a:t>
            </a:r>
            <a:r>
              <a:rPr kumimoji="1" lang="en-US" altLang="zh-CN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+</a:t>
            </a:r>
            <a:r>
              <a:rPr kumimoji="1"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评价</a:t>
            </a:r>
            <a:endParaRPr kumimoji="1" lang="zh-CN" altLang="en-US" sz="2400" b="1" dirty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60230" y="3324377"/>
            <a:ext cx="5023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录入统计、评价统计、文献排序、文献查重</a:t>
            </a:r>
            <a:endParaRPr lang="en-US" altLang="zh-CN" sz="2400" b="1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0939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6672" y="1957449"/>
            <a:ext cx="2284510" cy="3754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sz="20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上限</a:t>
            </a:r>
            <a:r>
              <a:rPr kumimoji="1" lang="en-US" altLang="zh-CN" sz="2000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:50—&gt;250</a:t>
            </a:r>
            <a:endParaRPr kumimoji="1" lang="en-US" altLang="zh-CN" sz="1200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0600" y="0"/>
            <a:ext cx="1208012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6137" y="395291"/>
            <a:ext cx="6783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endParaRPr kumimoji="1"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38510" y="1331650"/>
            <a:ext cx="1008246" cy="1008246"/>
          </a:xfrm>
          <a:prstGeom prst="ellipse">
            <a:avLst/>
          </a:prstGeom>
          <a:noFill/>
          <a:ln>
            <a:solidFill>
              <a:srgbClr val="29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2980B9"/>
                </a:solidFill>
                <a:latin typeface="Arial"/>
                <a:ea typeface="微软雅黑" panose="020B0503020204020204" pitchFamily="34" charset="-122"/>
                <a:cs typeface="Arial"/>
              </a:rPr>
              <a:t>1</a:t>
            </a:r>
            <a:endParaRPr lang="zh-CN" altLang="en-US" sz="3200" dirty="0">
              <a:solidFill>
                <a:srgbClr val="2980B9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03345" y="1370307"/>
            <a:ext cx="4886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2,000</a:t>
            </a:r>
            <a:r>
              <a:rPr kumimoji="1" lang="zh-CN" altLang="en-US" sz="28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条英文单词</a:t>
            </a:r>
            <a:endParaRPr kumimoji="1" lang="en-US" altLang="zh-CN" sz="2800" b="1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08938" y="603164"/>
            <a:ext cx="3599464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记录生成</a:t>
            </a:r>
            <a:endParaRPr kumimoji="1" lang="en-US" altLang="zh-CN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38510" y="2784525"/>
            <a:ext cx="1008246" cy="1008246"/>
          </a:xfrm>
          <a:prstGeom prst="ellipse">
            <a:avLst/>
          </a:prstGeom>
          <a:noFill/>
          <a:ln>
            <a:solidFill>
              <a:srgbClr val="29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2980B9"/>
                </a:solidFill>
                <a:latin typeface="Arial"/>
                <a:ea typeface="微软雅黑" panose="020B0503020204020204" pitchFamily="34" charset="-122"/>
                <a:cs typeface="Arial"/>
              </a:rPr>
              <a:t>2</a:t>
            </a:r>
            <a:endParaRPr lang="zh-CN" altLang="en-US" sz="3200" dirty="0">
              <a:solidFill>
                <a:srgbClr val="2980B9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07502" y="3007941"/>
            <a:ext cx="202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data8.txt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938" y="3769912"/>
            <a:ext cx="6438659" cy="202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10599" y="0"/>
            <a:ext cx="1657227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46094" y="422506"/>
            <a:ext cx="16433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endParaRPr kumimoji="1"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29724" y="1668436"/>
            <a:ext cx="71903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>
                <a:latin typeface="Courier"/>
                <a:cs typeface="Courier"/>
              </a:rPr>
              <a:t>conference</a:t>
            </a:r>
          </a:p>
          <a:p>
            <a:r>
              <a:rPr kumimoji="1" lang="en-US" altLang="zh-CN" sz="1200" dirty="0" smtClean="0">
                <a:latin typeface="Courier"/>
                <a:cs typeface="Courier"/>
              </a:rPr>
              <a:t>-------------------------------------------------------------------------</a:t>
            </a:r>
          </a:p>
          <a:p>
            <a:r>
              <a:rPr kumimoji="1" lang="en-US" altLang="zh-CN" sz="1200" dirty="0" smtClean="0">
                <a:latin typeface="Courier"/>
                <a:cs typeface="Courier"/>
              </a:rPr>
              <a:t> </a:t>
            </a:r>
            <a:r>
              <a:rPr kumimoji="1" lang="en-US" altLang="zh-CN" sz="1200" dirty="0" err="1" smtClean="0">
                <a:latin typeface="Courier"/>
                <a:cs typeface="Courier"/>
              </a:rPr>
              <a:t>rowkey</a:t>
            </a:r>
            <a:r>
              <a:rPr kumimoji="1" lang="en-US" altLang="zh-CN" sz="1200" dirty="0" smtClean="0">
                <a:latin typeface="Courier"/>
                <a:cs typeface="Courier"/>
              </a:rPr>
              <a:t>       |             information</a:t>
            </a:r>
          </a:p>
          <a:p>
            <a:r>
              <a:rPr kumimoji="1" lang="en-US" altLang="zh-CN" sz="1200" dirty="0" smtClean="0">
                <a:latin typeface="Courier"/>
                <a:cs typeface="Courier"/>
              </a:rPr>
              <a:t>	         -----------------------------------------------------------</a:t>
            </a:r>
          </a:p>
          <a:p>
            <a:r>
              <a:rPr kumimoji="1" lang="en-US" altLang="zh-CN" sz="1200" dirty="0" smtClean="0">
                <a:latin typeface="Courier"/>
                <a:cs typeface="Courier"/>
              </a:rPr>
              <a:t>	         | title | year | conference | </a:t>
            </a:r>
            <a:r>
              <a:rPr kumimoji="1" lang="en-US" altLang="zh-CN" sz="1200" dirty="0">
                <a:latin typeface="Courier"/>
                <a:cs typeface="Courier"/>
              </a:rPr>
              <a:t>author </a:t>
            </a:r>
            <a:r>
              <a:rPr kumimoji="1" lang="en-US" altLang="zh-CN" sz="1200" dirty="0" smtClean="0">
                <a:latin typeface="Courier"/>
                <a:cs typeface="Courier"/>
              </a:rPr>
              <a:t>| </a:t>
            </a:r>
            <a:r>
              <a:rPr kumimoji="1" lang="en-US" altLang="zh-CN" sz="1200" dirty="0" err="1" smtClean="0">
                <a:latin typeface="Courier"/>
                <a:cs typeface="Courier"/>
              </a:rPr>
              <a:t>typeUser</a:t>
            </a:r>
            <a:r>
              <a:rPr kumimoji="1" lang="en-US" altLang="zh-CN" sz="1200" dirty="0" smtClean="0">
                <a:latin typeface="Courier"/>
                <a:cs typeface="Courier"/>
              </a:rPr>
              <a:t> | </a:t>
            </a:r>
            <a:r>
              <a:rPr kumimoji="1" lang="en-US" altLang="zh-CN" sz="1200" dirty="0" err="1" smtClean="0">
                <a:latin typeface="Courier"/>
                <a:cs typeface="Courier"/>
              </a:rPr>
              <a:t>typeDate</a:t>
            </a:r>
            <a:r>
              <a:rPr kumimoji="1" lang="en-US" altLang="zh-CN" sz="1200" dirty="0" smtClean="0">
                <a:latin typeface="Courier"/>
                <a:cs typeface="Courier"/>
              </a:rPr>
              <a:t>  </a:t>
            </a:r>
          </a:p>
          <a:p>
            <a:r>
              <a:rPr kumimoji="1" lang="en-US" altLang="zh-CN" sz="1200" dirty="0" smtClean="0">
                <a:latin typeface="Courier"/>
                <a:cs typeface="Courier"/>
              </a:rPr>
              <a:t>-------------------------------------------------------------------------</a:t>
            </a:r>
          </a:p>
          <a:p>
            <a:r>
              <a:rPr kumimoji="1" lang="en-US" altLang="zh-CN" sz="1200" dirty="0" smtClean="0">
                <a:latin typeface="Courier"/>
                <a:cs typeface="Courier"/>
              </a:rPr>
              <a:t> </a:t>
            </a:r>
            <a:r>
              <a:rPr kumimoji="1" lang="en-US" altLang="zh-CN" sz="1200" dirty="0" err="1" smtClean="0">
                <a:latin typeface="Courier"/>
                <a:cs typeface="Courier"/>
              </a:rPr>
              <a:t>paperId</a:t>
            </a:r>
            <a:r>
              <a:rPr kumimoji="1" lang="en-US" altLang="zh-CN" sz="1200" dirty="0" smtClean="0">
                <a:latin typeface="Courier"/>
                <a:cs typeface="Courier"/>
              </a:rPr>
              <a:t>      |</a:t>
            </a:r>
          </a:p>
          <a:p>
            <a:r>
              <a:rPr kumimoji="1" lang="en-US" altLang="zh-CN" sz="1200" dirty="0" smtClean="0">
                <a:latin typeface="Courier"/>
                <a:cs typeface="Courier"/>
              </a:rPr>
              <a:t>-------------------------------------------------------------------------</a:t>
            </a:r>
          </a:p>
          <a:p>
            <a:endParaRPr kumimoji="1" lang="en-US" altLang="zh-CN" sz="1200" dirty="0" smtClean="0">
              <a:latin typeface="Courier"/>
              <a:cs typeface="Courier"/>
            </a:endParaRPr>
          </a:p>
          <a:p>
            <a:r>
              <a:rPr kumimoji="1" lang="en-US" altLang="zh-CN" sz="1200" dirty="0" smtClean="0">
                <a:latin typeface="Courier"/>
                <a:cs typeface="Courier"/>
              </a:rPr>
              <a:t>comment</a:t>
            </a:r>
          </a:p>
          <a:p>
            <a:r>
              <a:rPr kumimoji="1" lang="en-US" altLang="zh-CN" sz="1200" dirty="0">
                <a:latin typeface="Courier"/>
                <a:cs typeface="Courier"/>
              </a:rPr>
              <a:t>-------------------------------------------------------------------------</a:t>
            </a:r>
            <a:endParaRPr kumimoji="1" lang="en-US" altLang="zh-CN" sz="1200" dirty="0" smtClean="0">
              <a:latin typeface="Courier"/>
              <a:cs typeface="Courier"/>
            </a:endParaRPr>
          </a:p>
          <a:p>
            <a:r>
              <a:rPr kumimoji="1" lang="en-US" altLang="zh-CN" sz="1200" dirty="0" smtClean="0">
                <a:latin typeface="Courier"/>
                <a:cs typeface="Courier"/>
              </a:rPr>
              <a:t> </a:t>
            </a:r>
            <a:r>
              <a:rPr kumimoji="1" lang="en-US" altLang="zh-CN" sz="1200" dirty="0" err="1" smtClean="0">
                <a:latin typeface="Courier"/>
                <a:cs typeface="Courier"/>
              </a:rPr>
              <a:t>rowkey</a:t>
            </a:r>
            <a:r>
              <a:rPr kumimoji="1" lang="en-US" altLang="zh-CN" sz="1200" dirty="0" smtClean="0">
                <a:latin typeface="Courier"/>
                <a:cs typeface="Courier"/>
              </a:rPr>
              <a:t>       </a:t>
            </a:r>
            <a:r>
              <a:rPr kumimoji="1" lang="en-US" altLang="zh-CN" sz="1200" dirty="0">
                <a:latin typeface="Courier"/>
                <a:cs typeface="Courier"/>
              </a:rPr>
              <a:t>|      </a:t>
            </a:r>
            <a:r>
              <a:rPr kumimoji="1" lang="en-US" altLang="zh-CN" sz="1200" dirty="0" err="1" smtClean="0">
                <a:latin typeface="Courier"/>
                <a:cs typeface="Courier"/>
              </a:rPr>
              <a:t>commentUser</a:t>
            </a:r>
            <a:r>
              <a:rPr kumimoji="1" lang="en-US" altLang="zh-CN" sz="1200" dirty="0" smtClean="0">
                <a:latin typeface="Courier"/>
                <a:cs typeface="Courier"/>
              </a:rPr>
              <a:t>           |      </a:t>
            </a:r>
            <a:r>
              <a:rPr kumimoji="1" lang="en-US" altLang="zh-CN" sz="1200" dirty="0" err="1" smtClean="0">
                <a:latin typeface="Courier"/>
                <a:cs typeface="Courier"/>
              </a:rPr>
              <a:t>commentDate</a:t>
            </a:r>
            <a:endParaRPr kumimoji="1" lang="en-US" altLang="zh-CN" sz="1200" dirty="0" smtClean="0">
              <a:latin typeface="Courier"/>
              <a:cs typeface="Courier"/>
            </a:endParaRPr>
          </a:p>
          <a:p>
            <a:r>
              <a:rPr kumimoji="1" lang="en-US" altLang="zh-CN" sz="1200" dirty="0" smtClean="0">
                <a:latin typeface="Courier"/>
                <a:cs typeface="Courier"/>
              </a:rPr>
              <a:t>	         </a:t>
            </a:r>
            <a:r>
              <a:rPr kumimoji="1" lang="en-US" altLang="zh-CN" sz="1200" dirty="0">
                <a:latin typeface="Courier"/>
                <a:cs typeface="Courier"/>
              </a:rPr>
              <a:t>-----------------------------------------------------------</a:t>
            </a:r>
            <a:endParaRPr kumimoji="1" lang="en-US" altLang="zh-CN" sz="1200" dirty="0" smtClean="0">
              <a:latin typeface="Courier"/>
              <a:cs typeface="Courier"/>
            </a:endParaRPr>
          </a:p>
          <a:p>
            <a:r>
              <a:rPr kumimoji="1" lang="en-US" altLang="zh-CN" sz="1200" dirty="0" smtClean="0">
                <a:latin typeface="Courier"/>
                <a:cs typeface="Courier"/>
              </a:rPr>
              <a:t>	         | </a:t>
            </a:r>
            <a:r>
              <a:rPr kumimoji="1" lang="en-US" altLang="zh-CN" sz="1200" dirty="0" err="1" smtClean="0">
                <a:latin typeface="Courier"/>
                <a:cs typeface="Courier"/>
              </a:rPr>
              <a:t>commentId</a:t>
            </a:r>
            <a:r>
              <a:rPr kumimoji="1" lang="en-US" altLang="zh-CN" sz="1200" dirty="0" smtClean="0">
                <a:latin typeface="Courier"/>
                <a:cs typeface="Courier"/>
              </a:rPr>
              <a:t> | </a:t>
            </a:r>
            <a:r>
              <a:rPr kumimoji="1" lang="en-US" altLang="zh-CN" sz="1200" dirty="0">
                <a:latin typeface="Courier"/>
                <a:cs typeface="Courier"/>
              </a:rPr>
              <a:t>... </a:t>
            </a:r>
            <a:r>
              <a:rPr kumimoji="1" lang="en-US" altLang="zh-CN" sz="1200" dirty="0" smtClean="0">
                <a:latin typeface="Courier"/>
                <a:cs typeface="Courier"/>
              </a:rPr>
              <a:t>           | </a:t>
            </a:r>
            <a:r>
              <a:rPr kumimoji="1" lang="en-US" altLang="zh-CN" sz="1200" dirty="0" err="1">
                <a:latin typeface="Courier"/>
                <a:cs typeface="Courier"/>
              </a:rPr>
              <a:t>commentId</a:t>
            </a:r>
            <a:r>
              <a:rPr kumimoji="1" lang="en-US" altLang="zh-CN" sz="1200" dirty="0">
                <a:latin typeface="Courier"/>
                <a:cs typeface="Courier"/>
              </a:rPr>
              <a:t> </a:t>
            </a:r>
            <a:r>
              <a:rPr kumimoji="1" lang="en-US" altLang="zh-CN" sz="1200" dirty="0" smtClean="0">
                <a:latin typeface="Courier"/>
                <a:cs typeface="Courier"/>
              </a:rPr>
              <a:t> | </a:t>
            </a:r>
            <a:r>
              <a:rPr kumimoji="1" lang="en-US" altLang="zh-CN" sz="1200" dirty="0">
                <a:latin typeface="Courier"/>
                <a:cs typeface="Courier"/>
              </a:rPr>
              <a:t>... </a:t>
            </a:r>
            <a:endParaRPr kumimoji="1" lang="en-US" altLang="zh-CN" sz="1200" dirty="0" smtClean="0">
              <a:latin typeface="Courier"/>
              <a:cs typeface="Courier"/>
            </a:endParaRPr>
          </a:p>
          <a:p>
            <a:r>
              <a:rPr kumimoji="1" lang="en-US" altLang="zh-CN" sz="1200" dirty="0">
                <a:latin typeface="Courier"/>
                <a:cs typeface="Courier"/>
              </a:rPr>
              <a:t>-------------------------------------------------------------------------</a:t>
            </a:r>
            <a:endParaRPr kumimoji="1" lang="en-US" altLang="zh-CN" sz="1200" dirty="0" smtClean="0">
              <a:latin typeface="Courier"/>
              <a:cs typeface="Courier"/>
            </a:endParaRPr>
          </a:p>
          <a:p>
            <a:r>
              <a:rPr kumimoji="1" lang="en-US" altLang="zh-CN" sz="1200" dirty="0" smtClean="0">
                <a:latin typeface="Courier"/>
                <a:cs typeface="Courier"/>
              </a:rPr>
              <a:t> </a:t>
            </a:r>
            <a:r>
              <a:rPr kumimoji="1" lang="en-US" altLang="zh-CN" sz="1200" dirty="0" err="1" smtClean="0">
                <a:latin typeface="Courier"/>
                <a:cs typeface="Courier"/>
              </a:rPr>
              <a:t>paperId</a:t>
            </a:r>
            <a:r>
              <a:rPr kumimoji="1" lang="en-US" altLang="zh-CN" sz="1200" dirty="0" smtClean="0">
                <a:latin typeface="Courier"/>
                <a:cs typeface="Courier"/>
              </a:rPr>
              <a:t>      | </a:t>
            </a:r>
            <a:r>
              <a:rPr kumimoji="1" lang="en-US" altLang="zh-CN" sz="1200" dirty="0">
                <a:latin typeface="Courier"/>
                <a:cs typeface="Courier"/>
              </a:rPr>
              <a:t>username  |                </a:t>
            </a:r>
            <a:r>
              <a:rPr kumimoji="1" lang="en-US" altLang="zh-CN" sz="1200" dirty="0" smtClean="0">
                <a:latin typeface="Courier"/>
                <a:cs typeface="Courier"/>
              </a:rPr>
              <a:t>| </a:t>
            </a:r>
            <a:r>
              <a:rPr kumimoji="1" lang="en-US" altLang="zh-CN" sz="1200" dirty="0" err="1" smtClean="0">
                <a:latin typeface="Courier"/>
                <a:cs typeface="Courier"/>
              </a:rPr>
              <a:t>commentDate</a:t>
            </a:r>
            <a:r>
              <a:rPr kumimoji="1" lang="en-US" altLang="zh-CN" sz="1200" dirty="0" smtClean="0">
                <a:latin typeface="Courier"/>
                <a:cs typeface="Courier"/>
              </a:rPr>
              <a:t>|</a:t>
            </a:r>
          </a:p>
          <a:p>
            <a:r>
              <a:rPr kumimoji="1" lang="en-US" altLang="zh-CN" sz="1200" dirty="0">
                <a:latin typeface="Courier"/>
                <a:cs typeface="Courier"/>
              </a:rPr>
              <a:t>-------------------------------------------------------------------------</a:t>
            </a:r>
            <a:endParaRPr kumimoji="1" lang="en-US" altLang="zh-CN" sz="1200" dirty="0" smtClean="0">
              <a:latin typeface="Courier"/>
              <a:cs typeface="Courier"/>
            </a:endParaRPr>
          </a:p>
          <a:p>
            <a:endParaRPr kumimoji="1" lang="en-US" altLang="zh-CN" sz="1200" dirty="0" smtClean="0">
              <a:latin typeface="Courier"/>
              <a:cs typeface="Courier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08938" y="603164"/>
            <a:ext cx="359946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数据库设计</a:t>
            </a:r>
            <a:endParaRPr kumimoji="1" lang="en-US" altLang="zh-CN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51350" y="5305685"/>
            <a:ext cx="316476" cy="325444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95818" y="5225216"/>
            <a:ext cx="5159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写入数据库 方法同</a:t>
            </a:r>
            <a:r>
              <a:rPr kumimoji="1" lang="en-US" altLang="zh-CN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assigment7</a:t>
            </a:r>
            <a:endParaRPr kumimoji="1" lang="zh-CN" altLang="en-US" sz="2400" b="1" dirty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3153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087185" y="473398"/>
            <a:ext cx="41713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录入统计 </a:t>
            </a:r>
            <a:r>
              <a:rPr kumimoji="1" lang="en-US" altLang="zh-CN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-mapper</a:t>
            </a:r>
            <a:endParaRPr kumimoji="1" lang="zh-CN" altLang="en-US" sz="36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6" y="1491343"/>
            <a:ext cx="7294874" cy="4669030"/>
          </a:xfrm>
        </p:spPr>
      </p:pic>
      <p:sp>
        <p:nvSpPr>
          <p:cNvPr id="2" name="矩形 1"/>
          <p:cNvSpPr/>
          <p:nvPr/>
        </p:nvSpPr>
        <p:spPr>
          <a:xfrm>
            <a:off x="3909799" y="3244334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XMLNotice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10599" y="0"/>
            <a:ext cx="1428825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46094" y="422506"/>
            <a:ext cx="13933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kumimoji="1"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55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087185" y="473398"/>
            <a:ext cx="41152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录入统计 </a:t>
            </a:r>
            <a:r>
              <a:rPr kumimoji="1" lang="en-US" altLang="zh-CN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-reducer</a:t>
            </a:r>
            <a:endParaRPr kumimoji="1" lang="zh-CN" altLang="en-US" sz="36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163" y="1335458"/>
            <a:ext cx="5505674" cy="4941840"/>
          </a:xfrm>
        </p:spPr>
      </p:pic>
      <p:sp>
        <p:nvSpPr>
          <p:cNvPr id="7" name="矩形 6"/>
          <p:cNvSpPr/>
          <p:nvPr/>
        </p:nvSpPr>
        <p:spPr>
          <a:xfrm>
            <a:off x="410599" y="0"/>
            <a:ext cx="1428825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6094" y="422506"/>
            <a:ext cx="13933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kumimoji="1"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66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087185" y="473398"/>
            <a:ext cx="33329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录入统计 </a:t>
            </a:r>
            <a:r>
              <a:rPr kumimoji="1" lang="en-US" altLang="zh-CN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kumimoji="1" lang="zh-CN" alt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kumimoji="1" lang="zh-CN" altLang="en-US" sz="36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4" y="2035969"/>
            <a:ext cx="8426857" cy="3259931"/>
          </a:xfrm>
        </p:spPr>
      </p:pic>
      <p:sp>
        <p:nvSpPr>
          <p:cNvPr id="7" name="矩形 6"/>
          <p:cNvSpPr/>
          <p:nvPr/>
        </p:nvSpPr>
        <p:spPr>
          <a:xfrm>
            <a:off x="410599" y="0"/>
            <a:ext cx="1428825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6094" y="422506"/>
            <a:ext cx="13933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kumimoji="1"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77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087185" y="473398"/>
            <a:ext cx="2037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评价统计</a:t>
            </a:r>
            <a:endParaRPr kumimoji="1" lang="zh-CN" altLang="en-US" sz="36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80" y="2523858"/>
            <a:ext cx="8117965" cy="2817890"/>
          </a:xfrm>
        </p:spPr>
      </p:pic>
      <p:sp>
        <p:nvSpPr>
          <p:cNvPr id="8" name="矩形 7"/>
          <p:cNvSpPr/>
          <p:nvPr/>
        </p:nvSpPr>
        <p:spPr>
          <a:xfrm>
            <a:off x="592680" y="1692623"/>
            <a:ext cx="316476" cy="325444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17111" y="1612154"/>
            <a:ext cx="6325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方法过程和录入统计极其类似，只给出结果</a:t>
            </a:r>
            <a:endParaRPr kumimoji="1" lang="zh-CN" altLang="en-US" sz="2400" b="1" dirty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0599" y="0"/>
            <a:ext cx="1428825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46094" y="422506"/>
            <a:ext cx="13933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kumimoji="1"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738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43919"/>
            <a:ext cx="9144000" cy="33306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087185" y="473398"/>
            <a:ext cx="2037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论文排序</a:t>
            </a:r>
            <a:endParaRPr kumimoji="1" lang="zh-CN" altLang="en-US" sz="36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02978" y="1592729"/>
            <a:ext cx="742587" cy="742587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02979" y="3435084"/>
            <a:ext cx="742587" cy="742587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70446" y="1559500"/>
            <a:ext cx="5418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利用进入</a:t>
            </a:r>
            <a:r>
              <a:rPr kumimoji="1" lang="en-US" altLang="zh-CN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reduce</a:t>
            </a:r>
            <a:r>
              <a:rPr kumimoji="1"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之前数据是排序的</a:t>
            </a:r>
            <a:endParaRPr kumimoji="1" lang="en-US" altLang="zh-CN" sz="2400" b="1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复合</a:t>
            </a:r>
            <a:r>
              <a:rPr kumimoji="1" lang="en-US" altLang="zh-CN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key</a:t>
            </a:r>
            <a:r>
              <a:rPr kumimoji="1"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sz="2400" b="1" dirty="0" err="1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count#AvgDate</a:t>
            </a:r>
            <a:endParaRPr kumimoji="1" lang="zh-CN" altLang="en-US" sz="2400" b="1" dirty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70446" y="3339179"/>
            <a:ext cx="55343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PaperSortPartition</a:t>
            </a:r>
            <a:r>
              <a:rPr lang="en-US" altLang="zh-CN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:</a:t>
            </a:r>
            <a:r>
              <a:rPr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暂无意义</a:t>
            </a:r>
            <a:endParaRPr lang="en-US" altLang="zh-CN" sz="2400" b="1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  <a:p>
            <a:endParaRPr lang="en-US" altLang="zh-CN" sz="2400" b="1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en-US" altLang="zh-CN" sz="2400" b="1" dirty="0" err="1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GroupComparator</a:t>
            </a:r>
            <a:r>
              <a:rPr lang="en-US" altLang="zh-CN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:</a:t>
            </a:r>
            <a:r>
              <a:rPr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设置</a:t>
            </a:r>
            <a:r>
              <a:rPr lang="en-US" altLang="zh-CN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group</a:t>
            </a:r>
            <a:r>
              <a:rPr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分组，可以调节每次</a:t>
            </a:r>
            <a:r>
              <a:rPr lang="en-US" altLang="zh-CN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reduce</a:t>
            </a:r>
            <a:r>
              <a:rPr lang="zh-CN" altLang="en-US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的组大小。</a:t>
            </a:r>
            <a:endParaRPr lang="en-US" altLang="zh-CN" sz="2400" b="1" dirty="0" smtClean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70446" y="2367125"/>
            <a:ext cx="7073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重写</a:t>
            </a:r>
            <a:r>
              <a:rPr kumimoji="1" lang="en-US" altLang="zh-CN" dirty="0" err="1" smtClean="0">
                <a:solidFill>
                  <a:srgbClr val="219DC9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SortComparator</a:t>
            </a:r>
            <a:endParaRPr kumimoji="1" lang="en-US" altLang="zh-CN" dirty="0" smtClean="0">
              <a:solidFill>
                <a:srgbClr val="219DC9"/>
              </a:solidFill>
              <a:latin typeface="Courier New" panose="02070309020205020404" pitchFamily="49" charset="0"/>
              <a:ea typeface="微软雅黑"/>
              <a:cs typeface="Courier New" panose="02070309020205020404" pitchFamily="49" charset="0"/>
            </a:endParaRPr>
          </a:p>
          <a:p>
            <a:pPr lvl="1"/>
            <a:r>
              <a:rPr kumimoji="1" lang="en-US" altLang="zh-CN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job.setSortComparatorClass</a:t>
            </a:r>
            <a:r>
              <a:rPr kumimoji="1" lang="en-US" altLang="zh-CN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(</a:t>
            </a:r>
            <a:r>
              <a:rPr kumimoji="1" lang="en-US" altLang="zh-CN" u="sng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KeyComparator</a:t>
            </a:r>
            <a:r>
              <a:rPr kumimoji="1" lang="en-US" altLang="zh-CN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.class</a:t>
            </a:r>
            <a:r>
              <a:rPr kumimoji="1" lang="en-US" altLang="zh-CN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);</a:t>
            </a:r>
            <a:endParaRPr kumimoji="1" lang="zh-CN" altLang="en-US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ea typeface="微软雅黑"/>
              <a:cs typeface="Courier New" panose="020703090202050204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" t="16210" r="83634" b="71207"/>
          <a:stretch/>
        </p:blipFill>
        <p:spPr>
          <a:xfrm>
            <a:off x="2445153" y="5005269"/>
            <a:ext cx="2053015" cy="109887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436683" y="5305063"/>
            <a:ext cx="1092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solidFill>
                  <a:srgbClr val="219DC9"/>
                </a:solidFill>
                <a:latin typeface="微软雅黑"/>
                <a:ea typeface="微软雅黑"/>
                <a:cs typeface="微软雅黑"/>
              </a:rPr>
              <a:t>  —&gt;</a:t>
            </a:r>
            <a:endParaRPr kumimoji="1" lang="zh-CN" altLang="en-US" sz="2400" b="1" dirty="0">
              <a:solidFill>
                <a:srgbClr val="219DC9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44550" r="81805" b="42152"/>
          <a:stretch/>
        </p:blipFill>
        <p:spPr>
          <a:xfrm>
            <a:off x="5727697" y="5005269"/>
            <a:ext cx="2046259" cy="108753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10599" y="0"/>
            <a:ext cx="1428825" cy="1041622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46094" y="422506"/>
            <a:ext cx="13933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kumimoji="1"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033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274</Words>
  <Application>Microsoft Office PowerPoint</Application>
  <PresentationFormat>全屏显示(4:3)</PresentationFormat>
  <Paragraphs>84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Avenir Heavy</vt:lpstr>
      <vt:lpstr>Courier</vt:lpstr>
      <vt:lpstr>Helvetica Neue</vt:lpstr>
      <vt:lpstr>宋体</vt:lpstr>
      <vt:lpstr>微软雅黑</vt:lpstr>
      <vt:lpstr>Arial</vt:lpstr>
      <vt:lpstr>Calibri</vt:lpstr>
      <vt:lpstr>Consolas</vt:lpstr>
      <vt:lpstr>Courier New</vt:lpstr>
      <vt:lpstr>Office 主题</vt:lpstr>
      <vt:lpstr>第八次实践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EyeContext: Recognition of High-level Contextual Cues from Human Visual Behaviour</dc:title>
  <dc:creator>Yiming Tang</dc:creator>
  <cp:lastModifiedBy>Lei Zhang</cp:lastModifiedBy>
  <cp:revision>418</cp:revision>
  <dcterms:created xsi:type="dcterms:W3CDTF">2014-02-26T08:26:42Z</dcterms:created>
  <dcterms:modified xsi:type="dcterms:W3CDTF">2014-03-19T12:32:43Z</dcterms:modified>
</cp:coreProperties>
</file>