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8"/>
  </p:notesMasterIdLst>
  <p:sldIdLst>
    <p:sldId id="256" r:id="rId2"/>
    <p:sldId id="275" r:id="rId3"/>
    <p:sldId id="277" r:id="rId4"/>
    <p:sldId id="278" r:id="rId5"/>
    <p:sldId id="279" r:id="rId6"/>
    <p:sldId id="276" r:id="rId7"/>
  </p:sldIdLst>
  <p:sldSz cx="9144000" cy="6858000" type="screen4x3"/>
  <p:notesSz cx="6797675" cy="987425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84">
          <p15:clr>
            <a:srgbClr val="A4A3A4"/>
          </p15:clr>
        </p15:guide>
        <p15:guide id="2" pos="2880">
          <p15:clr>
            <a:srgbClr val="A4A3A4"/>
          </p15:clr>
        </p15:guide>
      </p15:sldGuideLst>
    </p:ext>
    <p:ext uri="{505F2C04-C923-438B-8C0F-E0CD2BADF298}">
      <wppc:fontMiss xmlns="" xmlns:wppc="http://www.wps.cn/officeDocument/PresentationCustomData"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1404" y="60"/>
      </p:cViewPr>
      <p:guideLst>
        <p:guide orient="horz" pos="2184"/>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1" y="0"/>
            <a:ext cx="2946443" cy="49405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4" name="Google Shape;4;n"/>
          <p:cNvSpPr txBox="1">
            <a:spLocks noGrp="1"/>
          </p:cNvSpPr>
          <p:nvPr>
            <p:ph type="dt" idx="10"/>
          </p:nvPr>
        </p:nvSpPr>
        <p:spPr>
          <a:xfrm>
            <a:off x="3849664" y="0"/>
            <a:ext cx="2946443" cy="49405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5" name="Google Shape;5;n"/>
          <p:cNvSpPr>
            <a:spLocks noGrp="1" noRot="1" noChangeAspect="1"/>
          </p:cNvSpPr>
          <p:nvPr>
            <p:ph type="sldImg" idx="3"/>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1" y="9378514"/>
            <a:ext cx="2946443" cy="49405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8" name="Google Shape;8;n"/>
          <p:cNvSpPr txBox="1">
            <a:spLocks noGrp="1"/>
          </p:cNvSpPr>
          <p:nvPr>
            <p:ph type="sldNum" idx="12"/>
          </p:nvPr>
        </p:nvSpPr>
        <p:spPr>
          <a:xfrm>
            <a:off x="3849664" y="9378514"/>
            <a:ext cx="2946443" cy="49405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pPr marL="0" marR="0" lvl="0" indent="0" algn="r" rtl="0">
                <a:lnSpc>
                  <a:spcPct val="100000"/>
                </a:lnSpc>
                <a:spcBef>
                  <a:spcPts val="0"/>
                </a:spcBef>
                <a:spcAft>
                  <a:spcPts val="0"/>
                </a:spcAft>
                <a:buClr>
                  <a:srgbClr val="000000"/>
                </a:buClr>
                <a:buSzPts val="1200"/>
                <a:buFont typeface="Arial" panose="020B0604020202020204"/>
                <a:buNone/>
              </a:pPr>
              <a:t>‹#›</a:t>
            </a:fld>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
        <p:cNvGrpSpPr/>
        <p:nvPr/>
      </p:nvGrpSpPr>
      <p:grpSpPr>
        <a:xfrm>
          <a:off x="0" y="0"/>
          <a:ext cx="0" cy="0"/>
          <a:chOff x="0" y="0"/>
          <a:chExt cx="0" cy="0"/>
        </a:xfrm>
      </p:grpSpPr>
      <p:sp>
        <p:nvSpPr>
          <p:cNvPr id="19" name="Google Shape;19;p1: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0" name="Google Shape;20;p1: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0: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200"/>
              <a:buFont typeface="Calibri" panose="020F0502020204030204"/>
              <a:buNone/>
            </a:pPr>
            <a:endParaRPr/>
          </a:p>
        </p:txBody>
      </p:sp>
      <p:sp>
        <p:nvSpPr>
          <p:cNvPr id="163" name="Google Shape;163;p2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0: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200"/>
              <a:buFont typeface="Calibri" panose="020F0502020204030204"/>
              <a:buNone/>
            </a:pPr>
            <a:endParaRPr/>
          </a:p>
        </p:txBody>
      </p:sp>
      <p:sp>
        <p:nvSpPr>
          <p:cNvPr id="163" name="Google Shape;163;p2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0: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200"/>
              <a:buFont typeface="Calibri" panose="020F0502020204030204"/>
              <a:buNone/>
            </a:pPr>
            <a:endParaRPr/>
          </a:p>
        </p:txBody>
      </p:sp>
      <p:sp>
        <p:nvSpPr>
          <p:cNvPr id="163" name="Google Shape;163;p2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0: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200"/>
              <a:buFont typeface="Calibri" panose="020F0502020204030204"/>
              <a:buNone/>
            </a:pPr>
            <a:endParaRPr/>
          </a:p>
        </p:txBody>
      </p:sp>
      <p:sp>
        <p:nvSpPr>
          <p:cNvPr id="163" name="Google Shape;163;p2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21: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70" name="Google Shape;170;p21: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
        <p:cNvGrpSpPr/>
        <p:nvPr/>
      </p:nvGrpSpPr>
      <p:grpSpPr>
        <a:xfrm>
          <a:off x="0" y="0"/>
          <a:ext cx="0" cy="0"/>
          <a:chOff x="0" y="0"/>
          <a:chExt cx="0" cy="0"/>
        </a:xfrm>
      </p:grpSpPr>
      <p:sp>
        <p:nvSpPr>
          <p:cNvPr id="14" name="Google Shape;14;p23"/>
          <p:cNvSpPr txBox="1"/>
          <p:nvPr/>
        </p:nvSpPr>
        <p:spPr>
          <a:xfrm>
            <a:off x="0" y="152400"/>
            <a:ext cx="1447800" cy="120032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pic>
        <p:nvPicPr>
          <p:cNvPr id="15" name="Google Shape;15;p23" descr="https://lh4.googleusercontent.com/proxy/YA9Xoqs7jhpeuwrEjwhdi_EVSCDwUdpr72V-2YHZ2lz2y1FaqityK8c8RlZRTvUDEw3Y2TekyGNi07wcREil5Ez3ii80dA-DE8G6HAQjEmJVz8W32Wy2uaDAWwuZs6uPZtJp2zrUJ_Qps2T1CUmSpuPR8dk2XA=w128-h144-k-no"/>
          <p:cNvPicPr preferRelativeResize="0"/>
          <p:nvPr/>
        </p:nvPicPr>
        <p:blipFill rotWithShape="1">
          <a:blip r:embed="rId2"/>
          <a:srcRect/>
          <a:stretch>
            <a:fillRect/>
          </a:stretch>
        </p:blipFill>
        <p:spPr>
          <a:xfrm>
            <a:off x="179696" y="152400"/>
            <a:ext cx="868725" cy="972000"/>
          </a:xfrm>
          <a:prstGeom prst="rect">
            <a:avLst/>
          </a:prstGeom>
          <a:noFill/>
          <a:ln>
            <a:noFill/>
          </a:ln>
        </p:spPr>
      </p:pic>
      <p:pic>
        <p:nvPicPr>
          <p:cNvPr id="16" name="Google Shape;16;p23"/>
          <p:cNvPicPr preferRelativeResize="0"/>
          <p:nvPr/>
        </p:nvPicPr>
        <p:blipFill rotWithShape="1">
          <a:blip r:embed="rId3"/>
          <a:srcRect/>
          <a:stretch>
            <a:fillRect/>
          </a:stretch>
        </p:blipFill>
        <p:spPr>
          <a:xfrm>
            <a:off x="7530152" y="1676400"/>
            <a:ext cx="1600200" cy="5050808"/>
          </a:xfrm>
          <a:prstGeom prst="rect">
            <a:avLst/>
          </a:prstGeom>
          <a:noFill/>
          <a:ln>
            <a:noFill/>
          </a:ln>
        </p:spPr>
      </p:pic>
      <p:pic>
        <p:nvPicPr>
          <p:cNvPr id="17" name="Google Shape;17;p23"/>
          <p:cNvPicPr preferRelativeResize="0"/>
          <p:nvPr/>
        </p:nvPicPr>
        <p:blipFill rotWithShape="1">
          <a:blip r:embed="rId4"/>
          <a:srcRect/>
          <a:stretch>
            <a:fillRect/>
          </a:stretch>
        </p:blipFill>
        <p:spPr>
          <a:xfrm>
            <a:off x="1219200" y="152400"/>
            <a:ext cx="7924800" cy="1074537"/>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22"/>
          <p:cNvPicPr preferRelativeResize="0"/>
          <p:nvPr/>
        </p:nvPicPr>
        <p:blipFill rotWithShape="1">
          <a:blip r:embed="rId3"/>
          <a:srcRect/>
          <a:stretch>
            <a:fillRect/>
          </a:stretch>
        </p:blipFill>
        <p:spPr>
          <a:xfrm>
            <a:off x="1" y="-13648"/>
            <a:ext cx="9144000" cy="6934200"/>
          </a:xfrm>
          <a:prstGeom prst="rect">
            <a:avLst/>
          </a:prstGeom>
          <a:noFill/>
          <a:ln>
            <a:noFill/>
          </a:ln>
        </p:spPr>
      </p:pic>
      <p:sp>
        <p:nvSpPr>
          <p:cNvPr id="11" name="Google Shape;11;p22"/>
          <p:cNvSpPr txBox="1"/>
          <p:nvPr/>
        </p:nvSpPr>
        <p:spPr>
          <a:xfrm>
            <a:off x="0" y="152400"/>
            <a:ext cx="1524000" cy="120032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pic>
        <p:nvPicPr>
          <p:cNvPr id="12" name="Google Shape;12;p22" descr="https://lh4.googleusercontent.com/proxy/YA9Xoqs7jhpeuwrEjwhdi_EVSCDwUdpr72V-2YHZ2lz2y1FaqityK8c8RlZRTvUDEw3Y2TekyGNi07wcREil5Ez3ii80dA-DE8G6HAQjEmJVz8W32Wy2uaDAWwuZs6uPZtJp2zrUJ_Qps2T1CUmSpuPR8dk2XA=w128-h144-k-no"/>
          <p:cNvPicPr preferRelativeResize="0"/>
          <p:nvPr/>
        </p:nvPicPr>
        <p:blipFill rotWithShape="1">
          <a:blip r:embed="rId4"/>
          <a:srcRect/>
          <a:stretch>
            <a:fillRect/>
          </a:stretch>
        </p:blipFill>
        <p:spPr>
          <a:xfrm>
            <a:off x="312760" y="152400"/>
            <a:ext cx="868725" cy="972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
        <p:cNvGrpSpPr/>
        <p:nvPr/>
      </p:nvGrpSpPr>
      <p:grpSpPr>
        <a:xfrm>
          <a:off x="0" y="0"/>
          <a:ext cx="0" cy="0"/>
          <a:chOff x="0" y="0"/>
          <a:chExt cx="0" cy="0"/>
        </a:xfrm>
      </p:grpSpPr>
      <p:sp>
        <p:nvSpPr>
          <p:cNvPr id="22" name="Google Shape;22;p1"/>
          <p:cNvSpPr/>
          <p:nvPr/>
        </p:nvSpPr>
        <p:spPr>
          <a:xfrm>
            <a:off x="421500" y="1540250"/>
            <a:ext cx="8301000" cy="1323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000"/>
              <a:buFont typeface="Arial" panose="020B0604020202020204"/>
              <a:buNone/>
            </a:pPr>
            <a:r>
              <a:rPr lang="en-US" sz="28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Department of Computer Science &amp; Engineering</a:t>
            </a:r>
          </a:p>
          <a:p>
            <a:pPr marL="0" marR="0" lvl="0" indent="0" algn="ctr" rtl="0">
              <a:lnSpc>
                <a:spcPct val="100000"/>
              </a:lnSpc>
              <a:spcBef>
                <a:spcPts val="0"/>
              </a:spcBef>
              <a:spcAft>
                <a:spcPts val="0"/>
              </a:spcAft>
              <a:buClr>
                <a:srgbClr val="000000"/>
              </a:buClr>
              <a:buSzPts val="4000"/>
              <a:buFont typeface="Arial" panose="020B0604020202020204"/>
              <a:buNone/>
            </a:pPr>
            <a:endParaRPr lang="en-US" sz="32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endParaRPr>
          </a:p>
          <a:p>
            <a:pPr marL="0" marR="0" lvl="0" indent="0" algn="ctr" rtl="0">
              <a:lnSpc>
                <a:spcPct val="100000"/>
              </a:lnSpc>
              <a:spcBef>
                <a:spcPts val="0"/>
              </a:spcBef>
              <a:spcAft>
                <a:spcPts val="0"/>
              </a:spcAft>
              <a:buClr>
                <a:srgbClr val="000000"/>
              </a:buClr>
              <a:buSzPts val="4000"/>
              <a:buFont typeface="Arial" panose="020B0604020202020204"/>
              <a:buNone/>
            </a:pPr>
            <a:r>
              <a:rPr lang="en-US" sz="32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UE17CS355 – Web Tech II Laboratory</a:t>
            </a:r>
          </a:p>
          <a:p>
            <a:pPr marL="0" marR="0" lvl="0" indent="0" algn="ctr" rtl="0">
              <a:lnSpc>
                <a:spcPct val="100000"/>
              </a:lnSpc>
              <a:spcBef>
                <a:spcPts val="0"/>
              </a:spcBef>
              <a:spcAft>
                <a:spcPts val="0"/>
              </a:spcAft>
              <a:buClr>
                <a:srgbClr val="000000"/>
              </a:buClr>
              <a:buSzPts val="4000"/>
              <a:buFont typeface="Arial" panose="020B0604020202020204"/>
              <a:buNone/>
            </a:pPr>
            <a:endParaRPr lang="en-US" sz="4000" dirty="0">
              <a:solidFill>
                <a:srgbClr val="FF0000"/>
              </a:solidFill>
              <a:latin typeface="Trebuchet MS" panose="020B0603020202020204"/>
              <a:ea typeface="Trebuchet MS" panose="020B0603020202020204"/>
              <a:cs typeface="Trebuchet MS" panose="020B0603020202020204"/>
              <a:sym typeface="Trebuchet MS" panose="020B0603020202020204"/>
            </a:endParaRPr>
          </a:p>
          <a:p>
            <a:pPr marL="0" marR="0" lvl="0" indent="0" algn="ctr" rtl="0">
              <a:lnSpc>
                <a:spcPct val="100000"/>
              </a:lnSpc>
              <a:spcBef>
                <a:spcPts val="0"/>
              </a:spcBef>
              <a:spcAft>
                <a:spcPts val="0"/>
              </a:spcAft>
              <a:buClr>
                <a:srgbClr val="000000"/>
              </a:buClr>
              <a:buSzPts val="4000"/>
              <a:buFont typeface="Arial" panose="020B0604020202020204"/>
              <a:buNone/>
            </a:pPr>
            <a:r>
              <a:rPr lang="en-US" sz="40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Project Evaluation</a:t>
            </a:r>
            <a:endParaRPr sz="4000" b="0" i="0" u="none" strike="noStrike" cap="none">
              <a:solidFill>
                <a:srgbClr val="FF0000"/>
              </a:solidFill>
              <a:latin typeface="Trebuchet MS" panose="020B0603020202020204"/>
              <a:ea typeface="Trebuchet MS" panose="020B0603020202020204"/>
              <a:cs typeface="Trebuchet MS" panose="020B0603020202020204"/>
              <a:sym typeface="Trebuchet MS" panose="020B0603020202020204"/>
            </a:endParaRPr>
          </a:p>
        </p:txBody>
      </p:sp>
      <p:sp>
        <p:nvSpPr>
          <p:cNvPr id="23" name="Google Shape;23;p1"/>
          <p:cNvSpPr txBox="1"/>
          <p:nvPr/>
        </p:nvSpPr>
        <p:spPr>
          <a:xfrm>
            <a:off x="411400" y="4719111"/>
            <a:ext cx="8458200" cy="137197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rPr>
              <a:t>Project Title     :  </a:t>
            </a:r>
            <a:r>
              <a:rPr lang="en-US" sz="2000" dirty="0" err="1">
                <a:solidFill>
                  <a:srgbClr val="0070C0"/>
                </a:solidFill>
                <a:latin typeface="Trebuchet MS" panose="020B0603020202020204"/>
                <a:ea typeface="Trebuchet MS" panose="020B0603020202020204"/>
                <a:cs typeface="Trebuchet MS" panose="020B0603020202020204"/>
                <a:sym typeface="Trebuchet MS" panose="020B0603020202020204"/>
              </a:rPr>
              <a:t>ChasingWaves</a:t>
            </a:r>
            <a:endParaRPr sz="2000" dirty="0">
              <a:solidFill>
                <a:srgbClr val="0070C0"/>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spcBef>
                <a:spcPts val="0"/>
              </a:spcBef>
              <a:spcAft>
                <a:spcPts val="0"/>
              </a:spcAft>
              <a:buNone/>
            </a:pPr>
            <a:r>
              <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rPr>
              <a:t>Project Team 	:  PES1201700916 – Kaustubh R</a:t>
            </a:r>
          </a:p>
          <a:p>
            <a:pPr lvl="0"/>
            <a:r>
              <a:rPr lang="en-US" sz="2000" b="0" i="0" u="none" strike="noStrike" cap="none" dirty="0">
                <a:solidFill>
                  <a:srgbClr val="0070C0"/>
                </a:solidFill>
                <a:latin typeface="Trebuchet MS" panose="020B0603020202020204"/>
                <a:ea typeface="Trebuchet MS" panose="020B0603020202020204"/>
                <a:cs typeface="Trebuchet MS" panose="020B0603020202020204"/>
                <a:sym typeface="Trebuchet MS" panose="020B0603020202020204"/>
              </a:rPr>
              <a:t>		   PES120170</a:t>
            </a:r>
            <a:r>
              <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rPr>
              <a:t>1603 – Vihan 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0"/>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66" name="Google Shape;166;p20"/>
          <p:cNvSpPr txBox="1"/>
          <p:nvPr/>
        </p:nvSpPr>
        <p:spPr>
          <a:xfrm>
            <a:off x="2667000" y="1143000"/>
            <a:ext cx="6477000" cy="461665"/>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FF0000"/>
              </a:buClr>
              <a:buSzPts val="2400"/>
              <a:buFont typeface="Trebuchet MS" panose="020B0603020202020204"/>
              <a:buNone/>
            </a:pPr>
            <a:r>
              <a:rPr lang="en-US" sz="24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Project Description</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3" name="TextBox 2">
            <a:extLst>
              <a:ext uri="{FF2B5EF4-FFF2-40B4-BE49-F238E27FC236}">
                <a16:creationId xmlns:a16="http://schemas.microsoft.com/office/drawing/2014/main" id="{09DCBA08-BF07-4F79-BE58-366B104A6EC8}"/>
              </a:ext>
            </a:extLst>
          </p:cNvPr>
          <p:cNvSpPr txBox="1"/>
          <p:nvPr/>
        </p:nvSpPr>
        <p:spPr>
          <a:xfrm>
            <a:off x="309966" y="1890793"/>
            <a:ext cx="7842142" cy="4093428"/>
          </a:xfrm>
          <a:prstGeom prst="rect">
            <a:avLst/>
          </a:prstGeom>
          <a:noFill/>
        </p:spPr>
        <p:txBody>
          <a:bodyPr wrap="square" rtlCol="0">
            <a:spAutoFit/>
          </a:bodyPr>
          <a:lstStyle/>
          <a:p>
            <a:r>
              <a:rPr lang="en-US" sz="2000" dirty="0"/>
              <a:t>Our website </a:t>
            </a:r>
            <a:r>
              <a:rPr lang="en-US" sz="2000" dirty="0" err="1"/>
              <a:t>ChasingWaves</a:t>
            </a:r>
            <a:r>
              <a:rPr lang="en-US" sz="2000" dirty="0"/>
              <a:t> is an online portal created with the aim of bringing together seaside and sand loving </a:t>
            </a:r>
            <a:r>
              <a:rPr lang="en-US" sz="2000" dirty="0" err="1"/>
              <a:t>vacationeers</a:t>
            </a:r>
            <a:r>
              <a:rPr lang="en-US" sz="2000" dirty="0"/>
              <a:t> and adventurists to the land of Goa. Armed with a simplistic user interface that allows access to the dashboard from where they can pick out among multiple resource offerings varying across hotel choices and pricings, from which a user can book his or her trip dates and book a stay. The additional news feature allows one to stay in the loop of current happenings in the state of Goa. A cumulative data page contains the graphical representation of data points varying across cost and weather distributions and area popularity and so on. The forum section allows multiple users to share their experiences and any forth comings events that may interest other users of the platform</a:t>
            </a:r>
            <a:endParaRPr lang="fr-FR"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0"/>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66" name="Google Shape;166;p20"/>
          <p:cNvSpPr txBox="1"/>
          <p:nvPr/>
        </p:nvSpPr>
        <p:spPr>
          <a:xfrm>
            <a:off x="2667000" y="1143000"/>
            <a:ext cx="6477000" cy="461665"/>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FF0000"/>
              </a:buClr>
              <a:buSzPts val="2400"/>
              <a:buFont typeface="Trebuchet MS" panose="020B0603020202020204"/>
              <a:buNone/>
            </a:pPr>
            <a:r>
              <a:rPr lang="en-US" sz="24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Technologies Used</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 name="TextBox 1">
            <a:extLst>
              <a:ext uri="{FF2B5EF4-FFF2-40B4-BE49-F238E27FC236}">
                <a16:creationId xmlns:a16="http://schemas.microsoft.com/office/drawing/2014/main" id="{62C0279D-8DCF-4B8A-8F97-1B609ABE5C6D}"/>
              </a:ext>
            </a:extLst>
          </p:cNvPr>
          <p:cNvSpPr txBox="1"/>
          <p:nvPr/>
        </p:nvSpPr>
        <p:spPr>
          <a:xfrm>
            <a:off x="263471" y="2074783"/>
            <a:ext cx="8136611" cy="3631763"/>
          </a:xfrm>
          <a:prstGeom prst="rect">
            <a:avLst/>
          </a:prstGeom>
          <a:noFill/>
        </p:spPr>
        <p:txBody>
          <a:bodyPr wrap="square" rtlCol="0">
            <a:spAutoFit/>
          </a:bodyPr>
          <a:lstStyle/>
          <a:p>
            <a:pPr algn="ctr"/>
            <a:r>
              <a:rPr lang="en-US" sz="2400" b="1" i="1" dirty="0"/>
              <a:t>Front End:</a:t>
            </a:r>
          </a:p>
          <a:p>
            <a:pPr marL="285750" indent="-285750">
              <a:buFont typeface="Arial" panose="020B0604020202020204" pitchFamily="34" charset="0"/>
              <a:buChar char="•"/>
            </a:pPr>
            <a:r>
              <a:rPr lang="fr-FR" sz="2400" dirty="0"/>
              <a:t>HTML/CSS</a:t>
            </a:r>
          </a:p>
          <a:p>
            <a:pPr marL="285750" indent="-285750">
              <a:buFont typeface="Arial" panose="020B0604020202020204" pitchFamily="34" charset="0"/>
              <a:buChar char="•"/>
            </a:pPr>
            <a:r>
              <a:rPr lang="fr-FR" sz="2400" dirty="0"/>
              <a:t>Bootstrap 4</a:t>
            </a:r>
          </a:p>
          <a:p>
            <a:pPr marL="285750" indent="-285750">
              <a:buFont typeface="Arial" panose="020B0604020202020204" pitchFamily="34" charset="0"/>
              <a:buChar char="•"/>
            </a:pPr>
            <a:r>
              <a:rPr lang="fr-FR" sz="2400" dirty="0"/>
              <a:t>Javascript</a:t>
            </a:r>
          </a:p>
          <a:p>
            <a:pPr marL="285750" indent="-285750">
              <a:buFont typeface="Arial" panose="020B0604020202020204" pitchFamily="34" charset="0"/>
              <a:buChar char="•"/>
            </a:pPr>
            <a:r>
              <a:rPr lang="fr-FR" sz="2400" dirty="0"/>
              <a:t>JQuery </a:t>
            </a:r>
          </a:p>
          <a:p>
            <a:pPr marL="285750" indent="-285750">
              <a:buFont typeface="Arial" panose="020B0604020202020204" pitchFamily="34" charset="0"/>
              <a:buChar char="•"/>
            </a:pPr>
            <a:r>
              <a:rPr lang="fr-FR" sz="2400" dirty="0" err="1"/>
              <a:t>ChartJS</a:t>
            </a:r>
            <a:endParaRPr lang="fr-FR" sz="2400" dirty="0"/>
          </a:p>
          <a:p>
            <a:endParaRPr lang="fr-FR" sz="2400" dirty="0"/>
          </a:p>
          <a:p>
            <a:pPr algn="ctr"/>
            <a:r>
              <a:rPr lang="fr-FR" sz="2400" b="1" i="1" dirty="0"/>
              <a:t>Backend:</a:t>
            </a:r>
          </a:p>
          <a:p>
            <a:pPr marL="285750" indent="-285750">
              <a:buFont typeface="Arial" panose="020B0604020202020204" pitchFamily="34" charset="0"/>
              <a:buChar char="•"/>
            </a:pPr>
            <a:r>
              <a:rPr lang="fr-FR" sz="2400" dirty="0"/>
              <a:t>PHP/MySQL</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0"/>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66" name="Google Shape;166;p20"/>
          <p:cNvSpPr txBox="1"/>
          <p:nvPr/>
        </p:nvSpPr>
        <p:spPr>
          <a:xfrm>
            <a:off x="2667000" y="1143000"/>
            <a:ext cx="6477000" cy="461665"/>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FF0000"/>
              </a:buClr>
              <a:buSzPts val="2400"/>
              <a:buFont typeface="Trebuchet MS" panose="020B0603020202020204"/>
              <a:buNone/>
            </a:pPr>
            <a:r>
              <a:rPr lang="en-US" sz="24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Techniques Implemented</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 name="TextBox 1">
            <a:extLst>
              <a:ext uri="{FF2B5EF4-FFF2-40B4-BE49-F238E27FC236}">
                <a16:creationId xmlns:a16="http://schemas.microsoft.com/office/drawing/2014/main" id="{ABC3F654-847D-4F3C-9B5A-0D090726A830}"/>
              </a:ext>
            </a:extLst>
          </p:cNvPr>
          <p:cNvSpPr txBox="1"/>
          <p:nvPr/>
        </p:nvSpPr>
        <p:spPr>
          <a:xfrm>
            <a:off x="557939" y="1921790"/>
            <a:ext cx="7981627" cy="3539430"/>
          </a:xfrm>
          <a:prstGeom prst="rect">
            <a:avLst/>
          </a:prstGeom>
          <a:noFill/>
        </p:spPr>
        <p:txBody>
          <a:bodyPr wrap="square" rtlCol="0">
            <a:spAutoFit/>
          </a:bodyPr>
          <a:lstStyle/>
          <a:p>
            <a:pPr marL="285750" indent="-285750">
              <a:buFont typeface="Arial" panose="020B0604020202020204" pitchFamily="34" charset="0"/>
              <a:buChar char="•"/>
            </a:pPr>
            <a:r>
              <a:rPr lang="en-US" sz="3200" dirty="0"/>
              <a:t>We used RSS feed in our project. It is used to get the latest news for the users.</a:t>
            </a:r>
          </a:p>
          <a:p>
            <a:pPr marL="285750" indent="-285750">
              <a:buFont typeface="Arial" panose="020B0604020202020204" pitchFamily="34" charset="0"/>
              <a:buChar char="•"/>
            </a:pPr>
            <a:r>
              <a:rPr lang="en-US" sz="3200" dirty="0"/>
              <a:t>We used Ajax for our project. To be precise, we used it for XHR Get requests because we worked with datasets. AJAX was useful for getting the JSON file contents using XHR.</a:t>
            </a:r>
            <a:endParaRPr lang="fr-FR" sz="3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0"/>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66" name="Google Shape;166;p20"/>
          <p:cNvSpPr txBox="1"/>
          <p:nvPr/>
        </p:nvSpPr>
        <p:spPr>
          <a:xfrm>
            <a:off x="2667000" y="1143000"/>
            <a:ext cx="6477000" cy="461665"/>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FF0000"/>
              </a:buClr>
              <a:buSzPts val="2400"/>
              <a:buFont typeface="Trebuchet MS" panose="020B0603020202020204"/>
              <a:buNone/>
            </a:pPr>
            <a:r>
              <a:rPr lang="en-US" sz="24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Intelligent Functionality</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 name="TextBox 1">
            <a:extLst>
              <a:ext uri="{FF2B5EF4-FFF2-40B4-BE49-F238E27FC236}">
                <a16:creationId xmlns:a16="http://schemas.microsoft.com/office/drawing/2014/main" id="{918ED821-62B7-4198-9AC8-03748CC97427}"/>
              </a:ext>
            </a:extLst>
          </p:cNvPr>
          <p:cNvSpPr txBox="1"/>
          <p:nvPr/>
        </p:nvSpPr>
        <p:spPr>
          <a:xfrm>
            <a:off x="418454" y="1906292"/>
            <a:ext cx="8276095" cy="3416320"/>
          </a:xfrm>
          <a:prstGeom prst="rect">
            <a:avLst/>
          </a:prstGeom>
          <a:noFill/>
        </p:spPr>
        <p:txBody>
          <a:bodyPr wrap="square" rtlCol="0">
            <a:spAutoFit/>
          </a:bodyPr>
          <a:lstStyle/>
          <a:p>
            <a:r>
              <a:rPr lang="en-US" sz="2400" dirty="0"/>
              <a:t>Our Intelligent Functionality is a form of Exploratory Data Analysis(EDA). Exploratory data analysis is an approach to analyzing data sets to summarize their main characteristics, often with visual methods.</a:t>
            </a:r>
          </a:p>
          <a:p>
            <a:r>
              <a:rPr lang="en-US" sz="2400" dirty="0"/>
              <a:t>We used </a:t>
            </a:r>
            <a:r>
              <a:rPr lang="en-US" sz="2400" dirty="0" err="1"/>
              <a:t>ChartJS</a:t>
            </a:r>
            <a:r>
              <a:rPr lang="en-US" sz="2400" dirty="0"/>
              <a:t> to visualize the data.</a:t>
            </a:r>
          </a:p>
          <a:p>
            <a:r>
              <a:rPr lang="fr-FR" sz="2400" dirty="0"/>
              <a:t>This component </a:t>
            </a:r>
            <a:r>
              <a:rPr lang="fr-FR" sz="2400" dirty="0" err="1"/>
              <a:t>helps</a:t>
            </a:r>
            <a:r>
              <a:rPr lang="fr-FR" sz="2400" dirty="0"/>
              <a:t> </a:t>
            </a:r>
            <a:r>
              <a:rPr lang="fr-FR" sz="2400" dirty="0" err="1"/>
              <a:t>our</a:t>
            </a:r>
            <a:r>
              <a:rPr lang="fr-FR" sz="2400" dirty="0"/>
              <a:t> user plan </a:t>
            </a:r>
            <a:r>
              <a:rPr lang="fr-FR" sz="2400" dirty="0" err="1"/>
              <a:t>their</a:t>
            </a:r>
            <a:r>
              <a:rPr lang="fr-FR" sz="2400" dirty="0"/>
              <a:t> trip </a:t>
            </a:r>
            <a:r>
              <a:rPr lang="fr-FR" sz="2400" dirty="0" err="1"/>
              <a:t>better</a:t>
            </a:r>
            <a:r>
              <a:rPr lang="fr-FR" sz="2400" dirty="0"/>
              <a:t>.</a:t>
            </a:r>
          </a:p>
          <a:p>
            <a:r>
              <a:rPr lang="fr-FR" sz="2400" dirty="0" err="1"/>
              <a:t>We</a:t>
            </a:r>
            <a:r>
              <a:rPr lang="fr-FR" sz="2400" dirty="0"/>
              <a:t> </a:t>
            </a:r>
            <a:r>
              <a:rPr lang="fr-FR" sz="2400" dirty="0" err="1"/>
              <a:t>visualize</a:t>
            </a:r>
            <a:r>
              <a:rPr lang="fr-FR" sz="2400" dirty="0"/>
              <a:t> the ratings of the </a:t>
            </a:r>
            <a:r>
              <a:rPr lang="fr-FR" sz="2400" dirty="0" err="1"/>
              <a:t>hotels</a:t>
            </a:r>
            <a:r>
              <a:rPr lang="fr-FR" sz="2400" dirty="0"/>
              <a:t> in </a:t>
            </a:r>
            <a:r>
              <a:rPr lang="fr-FR" sz="2400" dirty="0" err="1"/>
              <a:t>different</a:t>
            </a:r>
            <a:r>
              <a:rPr lang="fr-FR" sz="2400" dirty="0"/>
              <a:t> </a:t>
            </a:r>
            <a:r>
              <a:rPr lang="fr-FR" sz="2400" dirty="0" err="1"/>
              <a:t>areas,the</a:t>
            </a:r>
            <a:r>
              <a:rPr lang="fr-FR" sz="2400" dirty="0"/>
              <a:t> </a:t>
            </a:r>
            <a:r>
              <a:rPr lang="fr-FR" sz="2400" dirty="0" err="1"/>
              <a:t>price</a:t>
            </a:r>
            <a:r>
              <a:rPr lang="fr-FR" sz="2400" dirty="0"/>
              <a:t> of </a:t>
            </a:r>
            <a:r>
              <a:rPr lang="fr-FR" sz="2400" dirty="0" err="1"/>
              <a:t>hotels</a:t>
            </a:r>
            <a:r>
              <a:rPr lang="fr-FR" sz="2400" dirty="0"/>
              <a:t> in </a:t>
            </a:r>
            <a:r>
              <a:rPr lang="fr-FR" sz="2400" dirty="0" err="1"/>
              <a:t>different</a:t>
            </a:r>
            <a:r>
              <a:rPr lang="fr-FR" sz="2400" dirty="0"/>
              <a:t> areas and the </a:t>
            </a:r>
            <a:r>
              <a:rPr lang="fr-FR" sz="2400" dirty="0" err="1"/>
              <a:t>weather</a:t>
            </a:r>
            <a:r>
              <a:rPr lang="fr-FR" sz="2400" dirty="0"/>
              <a:t> </a:t>
            </a:r>
            <a:r>
              <a:rPr lang="fr-FR" sz="2400" dirty="0" err="1"/>
              <a:t>across</a:t>
            </a:r>
            <a:r>
              <a:rPr lang="fr-FR" sz="2400" dirty="0"/>
              <a:t> a </a:t>
            </a:r>
            <a:r>
              <a:rPr lang="fr-FR" sz="2400" dirty="0" err="1"/>
              <a:t>year</a:t>
            </a:r>
            <a:r>
              <a:rPr lang="fr-FR" sz="2400" dirty="0"/>
              <a:t> in Goa.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1"/>
          <p:cNvSpPr/>
          <p:nvPr/>
        </p:nvSpPr>
        <p:spPr>
          <a:xfrm>
            <a:off x="1619753" y="3352800"/>
            <a:ext cx="3734400" cy="708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4000"/>
              <a:buFont typeface="Arial" panose="020B0604020202020204"/>
              <a:buNone/>
            </a:pPr>
            <a:r>
              <a:rPr lang="en-US" sz="4000" b="0" i="0" u="none" strike="noStrike" cap="none">
                <a:solidFill>
                  <a:srgbClr val="FF0000"/>
                </a:solidFill>
                <a:latin typeface="Trebuchet MS" panose="020B0603020202020204"/>
                <a:ea typeface="Trebuchet MS" panose="020B0603020202020204"/>
                <a:cs typeface="Trebuchet MS" panose="020B0603020202020204"/>
                <a:sym typeface="Trebuchet MS" panose="020B0603020202020204"/>
              </a:rPr>
              <a:t>Thank You</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344</TotalTime>
  <Words>333</Words>
  <Application>Microsoft Office PowerPoint</Application>
  <PresentationFormat>On-screen Show (4:3)</PresentationFormat>
  <Paragraphs>29</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Trebuchet MS</vt:lpstr>
      <vt:lpstr>Default Design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VJ</dc:creator>
  <cp:lastModifiedBy>Raghavans</cp:lastModifiedBy>
  <cp:revision>44</cp:revision>
  <dcterms:created xsi:type="dcterms:W3CDTF">2020-04-04T14:48:00Z</dcterms:created>
  <dcterms:modified xsi:type="dcterms:W3CDTF">2020-04-17T10:49:23Z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1033-11.2.0.9255</vt:lpwstr>
  </property>
</Properties>
</file>