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66" r:id="rId4"/>
    <p:sldId id="258" r:id="rId5"/>
    <p:sldId id="259" r:id="rId6"/>
    <p:sldId id="260" r:id="rId7"/>
    <p:sldId id="261" r:id="rId8"/>
    <p:sldId id="268" r:id="rId9"/>
    <p:sldId id="269" r:id="rId10"/>
    <p:sldId id="270" r:id="rId11"/>
    <p:sldId id="262" r:id="rId12"/>
    <p:sldId id="265" r:id="rId13"/>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50" y="4690250"/>
            <a:ext cx="5438125" cy="4443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2be78eb50_0_2:notes"/>
          <p:cNvSpPr txBox="1">
            <a:spLocks noGrp="1"/>
          </p:cNvSpPr>
          <p:nvPr>
            <p:ph type="body" idx="1"/>
          </p:nvPr>
        </p:nvSpPr>
        <p:spPr>
          <a:xfrm>
            <a:off x="679750" y="4690250"/>
            <a:ext cx="5438100" cy="44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82be78eb50_0_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16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0400" y="4690800"/>
            <a:ext cx="5437080" cy="4442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9" name="Google Shape;109;p6:notes"/>
          <p:cNvSpPr/>
          <p:nvPr/>
        </p:nvSpPr>
        <p:spPr>
          <a:xfrm>
            <a:off x="3849840" y="9378360"/>
            <a:ext cx="2945160" cy="493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11</a:t>
            </a:fld>
            <a:endParaRPr/>
          </a:p>
        </p:txBody>
      </p:sp>
      <p:sp>
        <p:nvSpPr>
          <p:cNvPr id="110" name="Google Shape;110;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33150" y="740550"/>
            <a:ext cx="4532000" cy="3702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5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79750" y="4690250"/>
            <a:ext cx="5438125" cy="4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2be78eb50_0_2:notes"/>
          <p:cNvSpPr txBox="1">
            <a:spLocks noGrp="1"/>
          </p:cNvSpPr>
          <p:nvPr>
            <p:ph type="body" idx="1"/>
          </p:nvPr>
        </p:nvSpPr>
        <p:spPr>
          <a:xfrm>
            <a:off x="679750" y="4690250"/>
            <a:ext cx="5438100" cy="44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82be78eb50_0_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2be78eb50_0_2:notes"/>
          <p:cNvSpPr txBox="1">
            <a:spLocks noGrp="1"/>
          </p:cNvSpPr>
          <p:nvPr>
            <p:ph type="body" idx="1"/>
          </p:nvPr>
        </p:nvSpPr>
        <p:spPr>
          <a:xfrm>
            <a:off x="679750" y="4690250"/>
            <a:ext cx="5438100" cy="44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82be78eb50_0_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681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2be78eb50_0_2:notes"/>
          <p:cNvSpPr txBox="1">
            <a:spLocks noGrp="1"/>
          </p:cNvSpPr>
          <p:nvPr>
            <p:ph type="body" idx="1"/>
          </p:nvPr>
        </p:nvSpPr>
        <p:spPr>
          <a:xfrm>
            <a:off x="679750" y="4690250"/>
            <a:ext cx="5438100" cy="44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82be78eb50_0_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29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1"/>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pic>
        <p:nvPicPr>
          <p:cNvPr id="61" name="Google Shape;61;p13"/>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62" name="Google Shape;62;p13"/>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457200" y="1604520"/>
            <a:ext cx="8229240" cy="3977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
        <p:cNvGrpSpPr/>
        <p:nvPr/>
      </p:nvGrpSpPr>
      <p:grpSpPr>
        <a:xfrm>
          <a:off x="0" y="0"/>
          <a:ext cx="0" cy="0"/>
          <a:chOff x="0" y="0"/>
          <a:chExt cx="0" cy="0"/>
        </a:xfrm>
      </p:grpSpPr>
      <p:sp>
        <p:nvSpPr>
          <p:cNvPr id="31" name="Google Shape;31;p7"/>
          <p:cNvSpPr txBox="1">
            <a:spLocks noGrp="1"/>
          </p:cNvSpPr>
          <p:nvPr>
            <p:ph type="subTitle" idx="1"/>
          </p:nvPr>
        </p:nvSpPr>
        <p:spPr>
          <a:xfrm>
            <a:off x="457200" y="273600"/>
            <a:ext cx="8229240" cy="53082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457200" y="273600"/>
            <a:ext cx="82292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0" y="-35280"/>
            <a:ext cx="9142920" cy="6933240"/>
          </a:xfrm>
          <a:prstGeom prst="rect">
            <a:avLst/>
          </a:prstGeom>
          <a:noFill/>
          <a:ln>
            <a:noFill/>
          </a:ln>
        </p:spPr>
      </p:pic>
      <p:sp>
        <p:nvSpPr>
          <p:cNvPr id="7" name="Google Shape;7;p1"/>
          <p:cNvSpPr/>
          <p:nvPr/>
        </p:nvSpPr>
        <p:spPr>
          <a:xfrm>
            <a:off x="0" y="152280"/>
            <a:ext cx="1446840" cy="1199160"/>
          </a:xfrm>
          <a:prstGeom prst="rect">
            <a:avLst/>
          </a:prstGeom>
          <a:solidFill>
            <a:srgbClr val="FFFFFF"/>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p:txBody>
      </p:sp>
      <p:pic>
        <p:nvPicPr>
          <p:cNvPr id="8" name="Google Shape;8;p1"/>
          <p:cNvPicPr preferRelativeResize="0"/>
          <p:nvPr/>
        </p:nvPicPr>
        <p:blipFill rotWithShape="1">
          <a:blip r:embed="rId15">
            <a:alphaModFix/>
          </a:blip>
          <a:srcRect/>
          <a:stretch/>
        </p:blipFill>
        <p:spPr>
          <a:xfrm>
            <a:off x="179640" y="138600"/>
            <a:ext cx="867600" cy="970920"/>
          </a:xfrm>
          <a:prstGeom prst="rect">
            <a:avLst/>
          </a:prstGeom>
          <a:noFill/>
          <a:ln>
            <a:noFill/>
          </a:ln>
        </p:spPr>
      </p:pic>
      <p:pic>
        <p:nvPicPr>
          <p:cNvPr id="9" name="Google Shape;9;p1"/>
          <p:cNvPicPr preferRelativeResize="0"/>
          <p:nvPr/>
        </p:nvPicPr>
        <p:blipFill rotWithShape="1">
          <a:blip r:embed="rId16">
            <a:alphaModFix/>
          </a:blip>
          <a:srcRect/>
          <a:stretch/>
        </p:blipFill>
        <p:spPr>
          <a:xfrm>
            <a:off x="2702520" y="103320"/>
            <a:ext cx="1620000" cy="989640"/>
          </a:xfrm>
          <a:prstGeom prst="rect">
            <a:avLst/>
          </a:prstGeom>
          <a:noFill/>
          <a:ln>
            <a:noFill/>
          </a:ln>
        </p:spPr>
      </p:pic>
      <p:pic>
        <p:nvPicPr>
          <p:cNvPr id="10" name="Google Shape;10;p1"/>
          <p:cNvPicPr preferRelativeResize="0"/>
          <p:nvPr/>
        </p:nvPicPr>
        <p:blipFill rotWithShape="1">
          <a:blip r:embed="rId17">
            <a:alphaModFix/>
          </a:blip>
          <a:srcRect/>
          <a:stretch/>
        </p:blipFill>
        <p:spPr>
          <a:xfrm>
            <a:off x="4323600" y="106560"/>
            <a:ext cx="1618920" cy="987480"/>
          </a:xfrm>
          <a:prstGeom prst="rect">
            <a:avLst/>
          </a:prstGeom>
          <a:noFill/>
          <a:ln>
            <a:noFill/>
          </a:ln>
        </p:spPr>
      </p:pic>
      <p:pic>
        <p:nvPicPr>
          <p:cNvPr id="11" name="Google Shape;11;p1"/>
          <p:cNvPicPr preferRelativeResize="0"/>
          <p:nvPr/>
        </p:nvPicPr>
        <p:blipFill rotWithShape="1">
          <a:blip r:embed="rId18">
            <a:alphaModFix/>
          </a:blip>
          <a:srcRect/>
          <a:stretch/>
        </p:blipFill>
        <p:spPr>
          <a:xfrm>
            <a:off x="5923800" y="117000"/>
            <a:ext cx="1618920" cy="988920"/>
          </a:xfrm>
          <a:prstGeom prst="rect">
            <a:avLst/>
          </a:prstGeom>
          <a:noFill/>
          <a:ln>
            <a:noFill/>
          </a:ln>
        </p:spPr>
      </p:pic>
      <p:pic>
        <p:nvPicPr>
          <p:cNvPr id="12" name="Google Shape;12;p1"/>
          <p:cNvPicPr preferRelativeResize="0"/>
          <p:nvPr/>
        </p:nvPicPr>
        <p:blipFill rotWithShape="1">
          <a:blip r:embed="rId19">
            <a:alphaModFix/>
          </a:blip>
          <a:srcRect/>
          <a:stretch/>
        </p:blipFill>
        <p:spPr>
          <a:xfrm>
            <a:off x="7524000" y="111960"/>
            <a:ext cx="1618920" cy="988920"/>
          </a:xfrm>
          <a:prstGeom prst="rect">
            <a:avLst/>
          </a:prstGeom>
          <a:noFill/>
          <a:ln>
            <a:noFill/>
          </a:ln>
        </p:spPr>
      </p:pic>
      <p:pic>
        <p:nvPicPr>
          <p:cNvPr id="13" name="Google Shape;13;p1"/>
          <p:cNvPicPr preferRelativeResize="0"/>
          <p:nvPr/>
        </p:nvPicPr>
        <p:blipFill rotWithShape="1">
          <a:blip r:embed="rId20">
            <a:alphaModFix/>
          </a:blip>
          <a:srcRect/>
          <a:stretch/>
        </p:blipFill>
        <p:spPr>
          <a:xfrm>
            <a:off x="1219320" y="102240"/>
            <a:ext cx="1618920" cy="988920"/>
          </a:xfrm>
          <a:prstGeom prst="rect">
            <a:avLst/>
          </a:prstGeom>
          <a:noFill/>
          <a:ln>
            <a:noFill/>
          </a:ln>
        </p:spPr>
      </p:pic>
      <p:pic>
        <p:nvPicPr>
          <p:cNvPr id="14" name="Google Shape;14;p1"/>
          <p:cNvPicPr preferRelativeResize="0"/>
          <p:nvPr/>
        </p:nvPicPr>
        <p:blipFill rotWithShape="1">
          <a:blip r:embed="rId21">
            <a:alphaModFix/>
          </a:blip>
          <a:srcRect/>
          <a:stretch/>
        </p:blipFill>
        <p:spPr>
          <a:xfrm>
            <a:off x="7530120" y="1600200"/>
            <a:ext cx="1599120" cy="5126040"/>
          </a:xfrm>
          <a:prstGeom prst="rect">
            <a:avLst/>
          </a:prstGeom>
          <a:noFill/>
          <a:ln>
            <a:noFill/>
          </a:ln>
        </p:spPr>
      </p:pic>
      <p:sp>
        <p:nvSpPr>
          <p:cNvPr id="15" name="Google Shape;15;p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267480" y="1891800"/>
            <a:ext cx="8299800" cy="11314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3600" dirty="0">
                <a:solidFill>
                  <a:srgbClr val="FF0000"/>
                </a:solidFill>
                <a:latin typeface="Trebuchet MS"/>
                <a:ea typeface="Trebuchet MS"/>
                <a:cs typeface="Trebuchet MS"/>
                <a:sym typeface="Trebuchet MS"/>
              </a:rPr>
              <a:t>Knowledge Management</a:t>
            </a:r>
            <a:endParaRPr dirty="0"/>
          </a:p>
          <a:p>
            <a:pPr marL="0" marR="0" lvl="0" indent="0" algn="ctr" rtl="0">
              <a:lnSpc>
                <a:spcPct val="100000"/>
              </a:lnSpc>
              <a:spcBef>
                <a:spcPts val="0"/>
              </a:spcBef>
              <a:spcAft>
                <a:spcPts val="0"/>
              </a:spcAft>
              <a:buNone/>
            </a:pPr>
            <a:r>
              <a:rPr lang="en-IN" sz="3600" b="0" i="0" u="none" strike="noStrike" cap="none" dirty="0">
                <a:solidFill>
                  <a:srgbClr val="FF0000"/>
                </a:solidFill>
                <a:latin typeface="Trebuchet MS"/>
                <a:ea typeface="Trebuchet MS"/>
                <a:cs typeface="Trebuchet MS"/>
                <a:sym typeface="Trebuchet MS"/>
              </a:rPr>
              <a:t>UE17CS3</a:t>
            </a:r>
            <a:r>
              <a:rPr lang="en-IN" sz="3600" dirty="0">
                <a:solidFill>
                  <a:srgbClr val="FF0000"/>
                </a:solidFill>
                <a:latin typeface="Trebuchet MS"/>
                <a:ea typeface="Trebuchet MS"/>
                <a:cs typeface="Trebuchet MS"/>
                <a:sym typeface="Trebuchet MS"/>
              </a:rPr>
              <a:t>42</a:t>
            </a:r>
            <a:endParaRPr sz="1800" b="0" i="0" u="none" strike="noStrike" cap="none" dirty="0"/>
          </a:p>
          <a:p>
            <a:pPr marL="0" marR="0" lvl="0" indent="0" algn="l" rtl="0">
              <a:lnSpc>
                <a:spcPct val="100000"/>
              </a:lnSpc>
              <a:spcBef>
                <a:spcPts val="0"/>
              </a:spcBef>
              <a:spcAft>
                <a:spcPts val="0"/>
              </a:spcAft>
              <a:buNone/>
            </a:pPr>
            <a:endParaRPr sz="1800" b="0" i="0" u="none" strike="noStrike" cap="none" dirty="0"/>
          </a:p>
        </p:txBody>
      </p:sp>
      <p:sp>
        <p:nvSpPr>
          <p:cNvPr id="68" name="Google Shape;68;p14"/>
          <p:cNvSpPr/>
          <p:nvPr/>
        </p:nvSpPr>
        <p:spPr>
          <a:xfrm>
            <a:off x="411480" y="3528000"/>
            <a:ext cx="8457120" cy="210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000" b="0" i="0" u="none" strike="noStrike" cap="none" dirty="0">
                <a:solidFill>
                  <a:schemeClr val="tx1"/>
                </a:solidFill>
                <a:latin typeface="Trebuchet MS"/>
                <a:ea typeface="Trebuchet MS"/>
                <a:cs typeface="Trebuchet MS"/>
                <a:sym typeface="Trebuchet MS"/>
              </a:rPr>
              <a:t>Project Title     :  </a:t>
            </a:r>
            <a:r>
              <a:rPr lang="en-IN" sz="2000" dirty="0">
                <a:solidFill>
                  <a:schemeClr val="tx1"/>
                </a:solidFill>
                <a:latin typeface="Trebuchet MS"/>
                <a:ea typeface="Trebuchet MS"/>
                <a:cs typeface="Trebuchet MS"/>
                <a:sym typeface="Trebuchet MS"/>
              </a:rPr>
              <a:t>Project Management System Website</a:t>
            </a:r>
            <a:endParaRPr dirty="0">
              <a:solidFill>
                <a:schemeClr val="tx1"/>
              </a:solidFill>
            </a:endParaRPr>
          </a:p>
          <a:p>
            <a:pPr marL="0" marR="0" lvl="0" indent="0" algn="l" rtl="0">
              <a:lnSpc>
                <a:spcPct val="100000"/>
              </a:lnSpc>
              <a:spcBef>
                <a:spcPts val="0"/>
              </a:spcBef>
              <a:spcAft>
                <a:spcPts val="0"/>
              </a:spcAft>
              <a:buNone/>
            </a:pPr>
            <a:r>
              <a:rPr lang="en-IN" sz="2000" b="0" i="0" u="none" strike="noStrike" cap="none" dirty="0">
                <a:solidFill>
                  <a:schemeClr val="tx1"/>
                </a:solidFill>
                <a:latin typeface="Trebuchet MS"/>
                <a:ea typeface="Trebuchet MS"/>
                <a:cs typeface="Trebuchet MS"/>
                <a:sym typeface="Trebuchet MS"/>
              </a:rPr>
              <a:t>Project Guide	:     Dr. Jayashree             </a:t>
            </a:r>
            <a:endParaRPr dirty="0">
              <a:solidFill>
                <a:schemeClr val="tx1"/>
              </a:solidFill>
            </a:endParaRPr>
          </a:p>
          <a:p>
            <a:r>
              <a:rPr lang="en-IN" sz="2000" b="0" i="0" u="none" strike="noStrike" cap="none" dirty="0">
                <a:solidFill>
                  <a:schemeClr val="tx1"/>
                </a:solidFill>
                <a:latin typeface="Trebuchet MS"/>
                <a:ea typeface="Trebuchet MS"/>
                <a:cs typeface="Trebuchet MS"/>
                <a:sym typeface="Trebuchet MS"/>
              </a:rPr>
              <a:t>Project Team 	:  </a:t>
            </a:r>
            <a:r>
              <a:rPr lang="en-US" sz="2000" dirty="0"/>
              <a:t>Kethan MV - PES1201701085</a:t>
            </a:r>
          </a:p>
          <a:p>
            <a:r>
              <a:rPr lang="en-US" sz="2000" dirty="0"/>
              <a:t>		    Kaustubh R - PES1201700916</a:t>
            </a:r>
          </a:p>
          <a:p>
            <a:r>
              <a:rPr lang="en-US" sz="2000" dirty="0"/>
              <a:t>		    Suraj MM - PES1201701551</a:t>
            </a:r>
          </a:p>
          <a:p>
            <a:r>
              <a:rPr lang="en-US" sz="2000" dirty="0"/>
              <a:t>		    K Suhas - PES1201700816</a:t>
            </a:r>
          </a:p>
          <a:p>
            <a:r>
              <a:rPr lang="en-US" sz="2000" dirty="0"/>
              <a:t>		    Vihan Murthy - PES1201701603</a:t>
            </a:r>
          </a:p>
          <a:p>
            <a:pPr marL="0" marR="0" lvl="0" indent="0" algn="l" rtl="0">
              <a:lnSpc>
                <a:spcPct val="100000"/>
              </a:lnSpc>
              <a:spcBef>
                <a:spcPts val="0"/>
              </a:spcBef>
              <a:spcAft>
                <a:spcPts val="0"/>
              </a:spcAft>
              <a:buNone/>
            </a:pPr>
            <a:endParaRPr lang="en-IN" sz="2000" dirty="0">
              <a:solidFill>
                <a:schemeClr val="tx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000" dirty="0">
                <a:solidFill>
                  <a:schemeClr val="tx1"/>
                </a:solidFill>
                <a:latin typeface="Trebuchet MS"/>
                <a:ea typeface="Trebuchet MS"/>
                <a:cs typeface="Trebuchet MS"/>
                <a:sym typeface="Trebuchet MS"/>
              </a:rPr>
              <a:t>		    </a:t>
            </a:r>
          </a:p>
          <a:p>
            <a:pPr marL="0" marR="0" lvl="0" indent="0" algn="l" rtl="0">
              <a:lnSpc>
                <a:spcPct val="100000"/>
              </a:lnSpc>
              <a:spcBef>
                <a:spcPts val="0"/>
              </a:spcBef>
              <a:spcAft>
                <a:spcPts val="0"/>
              </a:spcAft>
              <a:buNone/>
            </a:pPr>
            <a:r>
              <a:rPr lang="en-IN" sz="2000" dirty="0">
                <a:solidFill>
                  <a:srgbClr val="0033CC"/>
                </a:solidFill>
                <a:latin typeface="Trebuchet MS"/>
                <a:ea typeface="Trebuchet MS"/>
                <a:cs typeface="Trebuchet MS"/>
                <a:sym typeface="Trebuchet MS"/>
              </a:rPr>
              <a:t>		  </a:t>
            </a:r>
            <a:endParaRPr sz="2000" b="0" i="0" u="none" strike="noStrike" cap="none" dirty="0">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000" b="0" i="0" u="none" strike="noStrike" cap="none"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1523880" y="1581120"/>
            <a:ext cx="7619100" cy="3570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1371600" y="1143000"/>
            <a:ext cx="777120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Design Description/UI Design</a:t>
            </a:r>
            <a:endParaRPr/>
          </a:p>
        </p:txBody>
      </p:sp>
      <p:pic>
        <p:nvPicPr>
          <p:cNvPr id="3" name="Picture 2">
            <a:extLst>
              <a:ext uri="{FF2B5EF4-FFF2-40B4-BE49-F238E27FC236}">
                <a16:creationId xmlns:a16="http://schemas.microsoft.com/office/drawing/2014/main" id="{3133BADF-380F-4598-8ECA-0F4379C61971}"/>
              </a:ext>
            </a:extLst>
          </p:cNvPr>
          <p:cNvPicPr>
            <a:picLocks noChangeAspect="1"/>
          </p:cNvPicPr>
          <p:nvPr/>
        </p:nvPicPr>
        <p:blipFill>
          <a:blip r:embed="rId3"/>
          <a:stretch>
            <a:fillRect/>
          </a:stretch>
        </p:blipFill>
        <p:spPr>
          <a:xfrm>
            <a:off x="236220" y="1733080"/>
            <a:ext cx="7254240" cy="3344948"/>
          </a:xfrm>
          <a:prstGeom prst="rect">
            <a:avLst/>
          </a:prstGeom>
        </p:spPr>
      </p:pic>
      <p:sp>
        <p:nvSpPr>
          <p:cNvPr id="6" name="Subtitle 5">
            <a:extLst>
              <a:ext uri="{FF2B5EF4-FFF2-40B4-BE49-F238E27FC236}">
                <a16:creationId xmlns:a16="http://schemas.microsoft.com/office/drawing/2014/main" id="{1DEA4859-F12F-4638-81AD-3A6B68D52B3E}"/>
              </a:ext>
            </a:extLst>
          </p:cNvPr>
          <p:cNvSpPr>
            <a:spLocks noGrp="1"/>
          </p:cNvSpPr>
          <p:nvPr>
            <p:ph type="subTitle" idx="1"/>
          </p:nvPr>
        </p:nvSpPr>
        <p:spPr>
          <a:xfrm>
            <a:off x="236220" y="4980562"/>
            <a:ext cx="7254240" cy="1615546"/>
          </a:xfrm>
        </p:spPr>
        <p:txBody>
          <a:bodyPr/>
          <a:lstStyle/>
          <a:p>
            <a:r>
              <a:rPr lang="en-US" dirty="0"/>
              <a:t>A forum where users and administrator can communicate with each </a:t>
            </a:r>
          </a:p>
          <a:p>
            <a:r>
              <a:rPr lang="en-US" dirty="0"/>
              <a:t>other.</a:t>
            </a:r>
          </a:p>
          <a:p>
            <a:endParaRPr lang="en-US" dirty="0"/>
          </a:p>
          <a:p>
            <a:endParaRPr lang="en-US" dirty="0"/>
          </a:p>
          <a:p>
            <a:endParaRPr lang="en-US" dirty="0"/>
          </a:p>
        </p:txBody>
      </p:sp>
    </p:spTree>
    <p:extLst>
      <p:ext uri="{BB962C8B-B14F-4D97-AF65-F5344CB8AC3E}">
        <p14:creationId xmlns:p14="http://schemas.microsoft.com/office/powerpoint/2010/main" val="107864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Technologies Used</a:t>
            </a:r>
            <a:endParaRPr/>
          </a:p>
        </p:txBody>
      </p:sp>
      <p:sp>
        <p:nvSpPr>
          <p:cNvPr id="114" name="Google Shape;114;p20"/>
          <p:cNvSpPr/>
          <p:nvPr/>
        </p:nvSpPr>
        <p:spPr>
          <a:xfrm>
            <a:off x="518400" y="1828800"/>
            <a:ext cx="6862680" cy="4723200"/>
          </a:xfrm>
          <a:prstGeom prst="rect">
            <a:avLst/>
          </a:prstGeom>
          <a:noFill/>
          <a:ln>
            <a:noFill/>
          </a:ln>
        </p:spPr>
        <p:txBody>
          <a:bodyPr spcFirstLastPara="1" wrap="square" lIns="90000" tIns="45000" rIns="90000" bIns="45000" numCol="1" anchor="ctr" anchorCtr="0">
            <a:noAutofit/>
          </a:bodyPr>
          <a:lstStyle/>
          <a:p>
            <a:pPr marL="342900" marR="0" lvl="0" indent="-342900" rtl="0">
              <a:lnSpc>
                <a:spcPct val="100000"/>
              </a:lnSpc>
              <a:spcBef>
                <a:spcPts val="0"/>
              </a:spcBef>
              <a:spcAft>
                <a:spcPts val="0"/>
              </a:spcAft>
              <a:buFont typeface="Arial" panose="020B0604020202020204" pitchFamily="34" charset="0"/>
              <a:buChar char="•"/>
            </a:pPr>
            <a:r>
              <a:rPr lang="en-US" sz="2000" b="1" dirty="0">
                <a:solidFill>
                  <a:schemeClr val="tx1"/>
                </a:solidFill>
                <a:latin typeface="Trebuchet MS"/>
                <a:ea typeface="Trebuchet MS"/>
                <a:cs typeface="Trebuchet MS"/>
                <a:sym typeface="Trebuchet MS"/>
              </a:rPr>
              <a:t>Front end:</a:t>
            </a:r>
            <a:r>
              <a:rPr lang="en-US" sz="1800" dirty="0">
                <a:solidFill>
                  <a:schemeClr val="tx1"/>
                </a:solidFill>
                <a:latin typeface="Trebuchet MS"/>
                <a:ea typeface="Trebuchet MS"/>
                <a:cs typeface="Trebuchet MS"/>
                <a:sym typeface="Trebuchet MS"/>
              </a:rPr>
              <a:t>			</a:t>
            </a:r>
          </a:p>
          <a:p>
            <a:pPr lvl="6" algn="just"/>
            <a:r>
              <a:rPr lang="en-US" sz="1800" dirty="0">
                <a:solidFill>
                  <a:schemeClr val="tx1"/>
                </a:solidFill>
                <a:latin typeface="Trebuchet MS"/>
                <a:ea typeface="Trebuchet MS"/>
                <a:cs typeface="Trebuchet MS"/>
                <a:sym typeface="Trebuchet MS"/>
              </a:rPr>
              <a:t>	</a:t>
            </a:r>
            <a:r>
              <a:rPr lang="en-US" sz="1600" dirty="0">
                <a:solidFill>
                  <a:schemeClr val="tx1"/>
                </a:solidFill>
                <a:latin typeface="Trebuchet MS"/>
                <a:ea typeface="Trebuchet MS"/>
                <a:cs typeface="Trebuchet MS"/>
                <a:sym typeface="Trebuchet MS"/>
              </a:rPr>
              <a:t>HTML and CSS and JavaScript</a:t>
            </a:r>
            <a:endParaRPr lang="en-US" sz="1800"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lang="en-US" sz="1800" dirty="0">
              <a:solidFill>
                <a:schemeClr val="tx1"/>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Font typeface="Arial" panose="020B0604020202020204" pitchFamily="34" charset="0"/>
              <a:buChar char="•"/>
            </a:pPr>
            <a:r>
              <a:rPr lang="en-US" sz="2000" b="1" dirty="0">
                <a:solidFill>
                  <a:schemeClr val="tx1"/>
                </a:solidFill>
                <a:latin typeface="Trebuchet MS"/>
                <a:ea typeface="Trebuchet MS"/>
                <a:cs typeface="Trebuchet MS"/>
                <a:sym typeface="Trebuchet MS"/>
              </a:rPr>
              <a:t>Backend:</a:t>
            </a:r>
          </a:p>
          <a:p>
            <a:pPr marL="0" marR="0" lvl="0" indent="0" algn="just" rtl="0">
              <a:lnSpc>
                <a:spcPct val="100000"/>
              </a:lnSpc>
              <a:spcBef>
                <a:spcPts val="0"/>
              </a:spcBef>
              <a:spcAft>
                <a:spcPts val="0"/>
              </a:spcAft>
              <a:buNone/>
            </a:pPr>
            <a:r>
              <a:rPr lang="en-US" sz="1800" dirty="0">
                <a:solidFill>
                  <a:schemeClr val="tx1"/>
                </a:solidFill>
                <a:latin typeface="Trebuchet MS"/>
                <a:ea typeface="Trebuchet MS"/>
                <a:cs typeface="Trebuchet MS"/>
                <a:sym typeface="Trebuchet MS"/>
              </a:rPr>
              <a:t>	</a:t>
            </a:r>
            <a:r>
              <a:rPr lang="en-US" sz="1600" dirty="0">
                <a:solidFill>
                  <a:schemeClr val="tx1"/>
                </a:solidFill>
                <a:latin typeface="Trebuchet MS"/>
                <a:ea typeface="Trebuchet MS"/>
                <a:cs typeface="Trebuchet MS"/>
                <a:sym typeface="Trebuchet MS"/>
              </a:rPr>
              <a:t>PHP</a:t>
            </a:r>
            <a:endParaRPr lang="en-US" sz="1800" dirty="0">
              <a:solidFill>
                <a:schemeClr val="tx1"/>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Font typeface="Arial" panose="020B0604020202020204" pitchFamily="34" charset="0"/>
              <a:buChar char="•"/>
            </a:pPr>
            <a:endParaRPr lang="en-US" sz="1800" b="1" dirty="0">
              <a:solidFill>
                <a:schemeClr val="tx1"/>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Font typeface="Arial" panose="020B0604020202020204" pitchFamily="34" charset="0"/>
              <a:buChar char="•"/>
            </a:pPr>
            <a:r>
              <a:rPr lang="en-US" sz="2000" b="1" dirty="0">
                <a:solidFill>
                  <a:schemeClr val="tx1"/>
                </a:solidFill>
                <a:latin typeface="Trebuchet MS"/>
                <a:ea typeface="Trebuchet MS"/>
                <a:cs typeface="Trebuchet MS"/>
                <a:sym typeface="Trebuchet MS"/>
              </a:rPr>
              <a:t>Database:</a:t>
            </a:r>
          </a:p>
          <a:p>
            <a:pPr marL="0" marR="0" lvl="0" indent="0" algn="just" rtl="0">
              <a:lnSpc>
                <a:spcPct val="100000"/>
              </a:lnSpc>
              <a:spcBef>
                <a:spcPts val="0"/>
              </a:spcBef>
              <a:spcAft>
                <a:spcPts val="0"/>
              </a:spcAft>
              <a:buNone/>
            </a:pPr>
            <a:r>
              <a:rPr lang="en-US" sz="1800" dirty="0">
                <a:solidFill>
                  <a:schemeClr val="tx1"/>
                </a:solidFill>
                <a:latin typeface="Trebuchet MS"/>
                <a:ea typeface="Trebuchet MS"/>
                <a:cs typeface="Trebuchet MS"/>
                <a:sym typeface="Trebuchet MS"/>
              </a:rPr>
              <a:t>	</a:t>
            </a:r>
            <a:r>
              <a:rPr lang="en-US" sz="1600" dirty="0">
                <a:solidFill>
                  <a:schemeClr val="tx1"/>
                </a:solidFill>
                <a:latin typeface="Trebuchet MS"/>
                <a:ea typeface="Trebuchet MS"/>
                <a:cs typeface="Trebuchet MS"/>
                <a:sym typeface="Trebuchet MS"/>
              </a:rPr>
              <a:t>MySQL</a:t>
            </a:r>
            <a:endParaRPr lang="en-US" sz="1800"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lang="en-US" sz="1800" dirty="0">
              <a:solidFill>
                <a:schemeClr val="tx1"/>
              </a:solidFill>
              <a:latin typeface="Trebuchet MS"/>
              <a:ea typeface="Trebuchet MS"/>
              <a:cs typeface="Trebuchet MS"/>
              <a:sym typeface="Trebuchet MS"/>
            </a:endParaRPr>
          </a:p>
          <a:p>
            <a:pPr marL="285750" marR="0" lvl="0" indent="-285750" algn="just" rtl="0">
              <a:lnSpc>
                <a:spcPct val="100000"/>
              </a:lnSpc>
              <a:spcBef>
                <a:spcPts val="0"/>
              </a:spcBef>
              <a:spcAft>
                <a:spcPts val="0"/>
              </a:spcAft>
              <a:buFont typeface="Arial" panose="020B0604020202020204" pitchFamily="34" charset="0"/>
              <a:buChar char="•"/>
            </a:pPr>
            <a:r>
              <a:rPr lang="en-US" sz="2000" b="1" dirty="0">
                <a:solidFill>
                  <a:schemeClr val="tx1"/>
                </a:solidFill>
                <a:latin typeface="Trebuchet MS"/>
                <a:ea typeface="Trebuchet MS"/>
                <a:cs typeface="Trebuchet MS"/>
                <a:sym typeface="Trebuchet MS"/>
              </a:rPr>
              <a:t>Tables used:</a:t>
            </a:r>
          </a:p>
          <a:p>
            <a:pPr marR="0" lvl="0" algn="just" rtl="0">
              <a:lnSpc>
                <a:spcPct val="100000"/>
              </a:lnSpc>
              <a:spcBef>
                <a:spcPts val="0"/>
              </a:spcBef>
              <a:spcAft>
                <a:spcPts val="0"/>
              </a:spcAft>
            </a:pPr>
            <a:r>
              <a:rPr lang="en-US" sz="2000" b="1" dirty="0">
                <a:solidFill>
                  <a:schemeClr val="tx1"/>
                </a:solidFill>
                <a:latin typeface="Trebuchet MS"/>
                <a:ea typeface="Trebuchet MS"/>
                <a:cs typeface="Trebuchet MS"/>
                <a:sym typeface="Trebuchet MS"/>
              </a:rPr>
              <a:t>	</a:t>
            </a:r>
            <a:r>
              <a:rPr lang="en-US" sz="1600" dirty="0">
                <a:solidFill>
                  <a:schemeClr val="tx1"/>
                </a:solidFill>
                <a:latin typeface="Trebuchet MS"/>
                <a:ea typeface="Trebuchet MS"/>
                <a:cs typeface="Trebuchet MS"/>
                <a:sym typeface="Trebuchet MS"/>
              </a:rPr>
              <a:t>Users</a:t>
            </a:r>
            <a:endParaRPr lang="en-US" sz="2000" b="1"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US" sz="1800" dirty="0">
                <a:solidFill>
                  <a:schemeClr val="tx1"/>
                </a:solidFill>
                <a:latin typeface="Trebuchet MS"/>
                <a:ea typeface="Trebuchet MS"/>
                <a:cs typeface="Trebuchet MS"/>
                <a:sym typeface="Trebuchet MS"/>
              </a:rPr>
              <a:t>	</a:t>
            </a:r>
            <a:r>
              <a:rPr lang="en-US" sz="1600" dirty="0">
                <a:solidFill>
                  <a:schemeClr val="tx1"/>
                </a:solidFill>
                <a:latin typeface="Trebuchet MS"/>
                <a:ea typeface="Trebuchet MS"/>
                <a:cs typeface="Trebuchet MS"/>
                <a:sym typeface="Trebuchet MS"/>
              </a:rPr>
              <a:t>Project</a:t>
            </a:r>
          </a:p>
          <a:p>
            <a:pPr marL="0" marR="0" lvl="0" indent="0" algn="just" rtl="0">
              <a:lnSpc>
                <a:spcPct val="100000"/>
              </a:lnSpc>
              <a:spcBef>
                <a:spcPts val="0"/>
              </a:spcBef>
              <a:spcAft>
                <a:spcPts val="0"/>
              </a:spcAft>
              <a:buNone/>
            </a:pPr>
            <a:r>
              <a:rPr lang="en-US" sz="1600" dirty="0">
                <a:solidFill>
                  <a:schemeClr val="tx1"/>
                </a:solidFill>
                <a:latin typeface="Trebuchet MS"/>
                <a:ea typeface="Trebuchet MS"/>
                <a:cs typeface="Trebuchet MS"/>
                <a:sym typeface="Trebuchet MS"/>
              </a:rPr>
              <a:t>	</a:t>
            </a:r>
            <a:endParaRPr lang="en-US" sz="1800"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lang="en-US" sz="1800"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lang="en-US" sz="1800" dirty="0">
              <a:solidFill>
                <a:schemeClr val="tx1"/>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1800" dirty="0">
              <a:solidFill>
                <a:schemeClr val="tx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p:nvPr/>
        </p:nvSpPr>
        <p:spPr>
          <a:xfrm>
            <a:off x="2847600" y="3352680"/>
            <a:ext cx="2922840" cy="7066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4000" b="0" i="0" u="none" strike="noStrike" cap="none">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Project </a:t>
            </a:r>
            <a:r>
              <a:rPr lang="en-IN" sz="2400" b="0" i="0" u="none" strike="noStrike" cap="none" dirty="0">
                <a:solidFill>
                  <a:srgbClr val="FF0000"/>
                </a:solidFill>
                <a:latin typeface="Trebuchet MS"/>
                <a:ea typeface="Trebuchet MS"/>
                <a:cs typeface="Trebuchet MS"/>
                <a:sym typeface="Trebuchet MS"/>
              </a:rPr>
              <a:t>Abstract  </a:t>
            </a:r>
            <a:endParaRPr dirty="0"/>
          </a:p>
        </p:txBody>
      </p:sp>
      <p:sp>
        <p:nvSpPr>
          <p:cNvPr id="5" name="Subtitle 4">
            <a:extLst>
              <a:ext uri="{FF2B5EF4-FFF2-40B4-BE49-F238E27FC236}">
                <a16:creationId xmlns:a16="http://schemas.microsoft.com/office/drawing/2014/main" id="{90999886-2A2F-4CC2-83BE-2DE28906D426}"/>
              </a:ext>
            </a:extLst>
          </p:cNvPr>
          <p:cNvSpPr>
            <a:spLocks noGrp="1"/>
          </p:cNvSpPr>
          <p:nvPr>
            <p:ph type="subTitle" idx="1"/>
          </p:nvPr>
        </p:nvSpPr>
        <p:spPr>
          <a:xfrm>
            <a:off x="457199" y="1604520"/>
            <a:ext cx="8349450" cy="4814266"/>
          </a:xfrm>
        </p:spPr>
        <p:txBody>
          <a:bodyPr/>
          <a:lstStyle/>
          <a:p>
            <a:endParaRPr lang="en-US" dirty="0"/>
          </a:p>
          <a:p>
            <a:endParaRPr lang="en-US" dirty="0"/>
          </a:p>
          <a:p>
            <a:endParaRPr lang="en-US" dirty="0"/>
          </a:p>
          <a:p>
            <a:endParaRPr lang="en-US" dirty="0"/>
          </a:p>
          <a:p>
            <a:endParaRPr lang="en-US" dirty="0"/>
          </a:p>
          <a:p>
            <a:r>
              <a:rPr lang="en-US" dirty="0"/>
              <a:t>Project Management System is a web-based application developed using php.</a:t>
            </a:r>
          </a:p>
          <a:p>
            <a:r>
              <a:rPr lang="en-US" dirty="0"/>
              <a:t>It helps the users to manage their project work and review the work of the </a:t>
            </a:r>
          </a:p>
          <a:p>
            <a:r>
              <a:rPr lang="en-US" dirty="0"/>
              <a:t>ongoing projects. It offers a convenient and flexible way of searching and 	</a:t>
            </a:r>
          </a:p>
          <a:p>
            <a:r>
              <a:rPr lang="en-US" dirty="0"/>
              <a:t>uploading the projects.</a:t>
            </a:r>
          </a:p>
          <a:p>
            <a:endParaRPr lang="en-US" dirty="0"/>
          </a:p>
          <a:p>
            <a:r>
              <a:rPr lang="en-US" dirty="0"/>
              <a:t>It helps plan, organize, and handle resource pools and develop resource</a:t>
            </a:r>
          </a:p>
          <a:p>
            <a:r>
              <a:rPr lang="en-US" dirty="0"/>
              <a:t>estimates. Depending on the scope of the application, these resources may be</a:t>
            </a:r>
          </a:p>
          <a:p>
            <a:r>
              <a:rPr lang="en-US" dirty="0"/>
              <a:t>decision-making, planning and tracking, resource allocation, quality</a:t>
            </a:r>
          </a:p>
          <a:p>
            <a:r>
              <a:rPr lang="en-US" dirty="0"/>
              <a:t>management and communication.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Design </a:t>
            </a:r>
            <a:r>
              <a:rPr lang="en-IN" sz="2400" b="0" i="0" u="none" strike="noStrike" cap="none" dirty="0">
                <a:solidFill>
                  <a:srgbClr val="FF0000"/>
                </a:solidFill>
                <a:latin typeface="Trebuchet MS"/>
                <a:ea typeface="Trebuchet MS"/>
                <a:cs typeface="Trebuchet MS"/>
                <a:sym typeface="Trebuchet MS"/>
              </a:rPr>
              <a:t>Approach  </a:t>
            </a:r>
            <a:endParaRPr lang="en-IN" dirty="0"/>
          </a:p>
        </p:txBody>
      </p:sp>
      <p:sp>
        <p:nvSpPr>
          <p:cNvPr id="5" name="Subtitle 4">
            <a:extLst>
              <a:ext uri="{FF2B5EF4-FFF2-40B4-BE49-F238E27FC236}">
                <a16:creationId xmlns:a16="http://schemas.microsoft.com/office/drawing/2014/main" id="{90999886-2A2F-4CC2-83BE-2DE28906D426}"/>
              </a:ext>
            </a:extLst>
          </p:cNvPr>
          <p:cNvSpPr>
            <a:spLocks noGrp="1"/>
          </p:cNvSpPr>
          <p:nvPr>
            <p:ph type="subTitle" idx="1"/>
          </p:nvPr>
        </p:nvSpPr>
        <p:spPr>
          <a:xfrm>
            <a:off x="457199" y="1604520"/>
            <a:ext cx="8349450" cy="4814266"/>
          </a:xfrm>
        </p:spPr>
        <p:txBody>
          <a:bodyPr/>
          <a:lstStyle/>
          <a:p>
            <a:endParaRPr lang="en-US" dirty="0"/>
          </a:p>
          <a:p>
            <a:endParaRPr lang="en-US" dirty="0"/>
          </a:p>
          <a:p>
            <a:endParaRPr lang="en-US" dirty="0"/>
          </a:p>
          <a:p>
            <a:endParaRPr lang="en-US" dirty="0"/>
          </a:p>
          <a:p>
            <a:endParaRPr lang="en-US" dirty="0"/>
          </a:p>
          <a:p>
            <a:r>
              <a:rPr lang="en-US" dirty="0"/>
              <a:t>It has a user-friendly interface which helps the user to login to the portal and</a:t>
            </a:r>
          </a:p>
          <a:p>
            <a:r>
              <a:rPr lang="en-US" dirty="0"/>
              <a:t>he can upload his own projects. There is an administrator who manages the</a:t>
            </a:r>
          </a:p>
          <a:p>
            <a:r>
              <a:rPr lang="en-US" dirty="0"/>
              <a:t>users and the projects and he can process the requests of the users if the user</a:t>
            </a:r>
          </a:p>
          <a:p>
            <a:r>
              <a:rPr lang="en-US" dirty="0"/>
              <a:t>asks for the source code of a particular project </a:t>
            </a:r>
          </a:p>
          <a:p>
            <a:endParaRPr lang="en-US" dirty="0"/>
          </a:p>
          <a:p>
            <a:r>
              <a:rPr lang="en-US" dirty="0"/>
              <a:t>All the users, projects are stored in MySQL database and the users   </a:t>
            </a:r>
          </a:p>
          <a:p>
            <a:r>
              <a:rPr lang="en-US" dirty="0"/>
              <a:t>can upload, and download projects from the website and the</a:t>
            </a:r>
          </a:p>
          <a:p>
            <a:r>
              <a:rPr lang="en-US" dirty="0"/>
              <a:t>information is retrieved from the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701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1523880" y="1581120"/>
            <a:ext cx="7619040" cy="3528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666880" y="1143000"/>
            <a:ext cx="6476040" cy="4604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Modules</a:t>
            </a:r>
            <a:r>
              <a:rPr lang="en-IN" sz="2400" b="0" i="0" u="none" strike="noStrike" cap="none" dirty="0">
                <a:solidFill>
                  <a:srgbClr val="FF0000"/>
                </a:solidFill>
                <a:latin typeface="Trebuchet MS"/>
                <a:ea typeface="Trebuchet MS"/>
                <a:cs typeface="Trebuchet MS"/>
                <a:sym typeface="Trebuchet MS"/>
              </a:rPr>
              <a:t> Used</a:t>
            </a:r>
            <a:endParaRPr lang="en-IN" dirty="0"/>
          </a:p>
        </p:txBody>
      </p:sp>
      <p:sp>
        <p:nvSpPr>
          <p:cNvPr id="82" name="Google Shape;82;p16"/>
          <p:cNvSpPr/>
          <p:nvPr/>
        </p:nvSpPr>
        <p:spPr>
          <a:xfrm>
            <a:off x="408373" y="1616390"/>
            <a:ext cx="8202967" cy="4723200"/>
          </a:xfrm>
          <a:prstGeom prst="rect">
            <a:avLst/>
          </a:prstGeom>
          <a:noFill/>
          <a:ln>
            <a:noFill/>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endParaRPr sz="1800" dirty="0">
              <a:solidFill>
                <a:srgbClr val="0000FF"/>
              </a:solidFill>
              <a:latin typeface="Trebuchet MS"/>
              <a:ea typeface="Trebuchet MS"/>
              <a:cs typeface="Trebuchet MS"/>
              <a:sym typeface="Trebuchet MS"/>
            </a:endParaRPr>
          </a:p>
        </p:txBody>
      </p:sp>
      <p:sp>
        <p:nvSpPr>
          <p:cNvPr id="3" name="Subtitle 2">
            <a:extLst>
              <a:ext uri="{FF2B5EF4-FFF2-40B4-BE49-F238E27FC236}">
                <a16:creationId xmlns:a16="http://schemas.microsoft.com/office/drawing/2014/main" id="{C13852B1-A9B7-454E-8A7B-8248D913156A}"/>
              </a:ext>
            </a:extLst>
          </p:cNvPr>
          <p:cNvSpPr>
            <a:spLocks noGrp="1"/>
          </p:cNvSpPr>
          <p:nvPr>
            <p:ph type="subTitle" idx="1"/>
          </p:nvPr>
        </p:nvSpPr>
        <p:spPr>
          <a:xfrm>
            <a:off x="457200" y="1604520"/>
            <a:ext cx="8229240" cy="4723200"/>
          </a:xfrm>
        </p:spPr>
        <p:txBody>
          <a:bodyPr/>
          <a:lstStyle/>
          <a:p>
            <a:endParaRPr lang="en-US"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endParaRPr lang="en-US" b="1" dirty="0"/>
          </a:p>
          <a:p>
            <a:pPr marL="514350" indent="-285750">
              <a:buFont typeface="Arial" panose="020B0604020202020204" pitchFamily="34" charset="0"/>
              <a:buChar char="•"/>
            </a:pPr>
            <a:r>
              <a:rPr lang="en-US" b="1" dirty="0"/>
              <a:t>Sign UP/Registration</a:t>
            </a:r>
            <a:r>
              <a:rPr lang="en-US" dirty="0"/>
              <a:t>: New users can sign up into project management system application by providing details such as name, email, birthday, gender, and mobile number. </a:t>
            </a:r>
          </a:p>
          <a:p>
            <a:pPr marL="514350" indent="-285750">
              <a:buFont typeface="Arial" panose="020B0604020202020204" pitchFamily="34" charset="0"/>
              <a:buChar char="•"/>
            </a:pPr>
            <a:endParaRPr lang="en-US" b="1" dirty="0"/>
          </a:p>
          <a:p>
            <a:pPr marL="228600" indent="0"/>
            <a:endParaRPr lang="en-US" b="1" dirty="0"/>
          </a:p>
          <a:p>
            <a:pPr marL="514350" indent="-285750">
              <a:buFont typeface="Arial" panose="020B0604020202020204" pitchFamily="34" charset="0"/>
              <a:buChar char="•"/>
            </a:pPr>
            <a:r>
              <a:rPr lang="en-US" b="1" dirty="0"/>
              <a:t>Admin</a:t>
            </a:r>
            <a:r>
              <a:rPr lang="en-US" dirty="0"/>
              <a:t>: Admin is the main controller of this application. They are assigned with tasks such as manage projects, manage users, view uploaded projects, delete projects, delete users, etc.</a:t>
            </a:r>
          </a:p>
          <a:p>
            <a:endParaRPr lang="en-US" dirty="0"/>
          </a:p>
          <a:p>
            <a:endParaRPr lang="en-US" dirty="0"/>
          </a:p>
          <a:p>
            <a:pPr marL="514350" indent="-285750">
              <a:buFont typeface="Arial" panose="020B0604020202020204" pitchFamily="34" charset="0"/>
              <a:buChar char="•"/>
            </a:pPr>
            <a:r>
              <a:rPr lang="en-US" b="1" dirty="0"/>
              <a:t>Upload Projects</a:t>
            </a:r>
            <a:r>
              <a:rPr lang="en-US" dirty="0"/>
              <a:t>: This module consists of project title, authors, acknowledgement, project abstract, year, programming language used, and domain. These options can be filled out to upload files of the project to the website.</a:t>
            </a:r>
          </a:p>
          <a:p>
            <a:pPr marL="5143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1184400" y="1143000"/>
            <a:ext cx="79585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dirty="0">
                <a:solidFill>
                  <a:srgbClr val="FF0000"/>
                </a:solidFill>
                <a:latin typeface="Trebuchet MS"/>
                <a:ea typeface="Trebuchet MS"/>
                <a:cs typeface="Trebuchet MS"/>
                <a:sym typeface="Trebuchet MS"/>
              </a:rPr>
              <a:t>Knowledge Management</a:t>
            </a:r>
            <a:endParaRPr dirty="0"/>
          </a:p>
        </p:txBody>
      </p:sp>
      <p:sp>
        <p:nvSpPr>
          <p:cNvPr id="89" name="Google Shape;89;p17"/>
          <p:cNvSpPr/>
          <p:nvPr/>
        </p:nvSpPr>
        <p:spPr>
          <a:xfrm>
            <a:off x="353106" y="1692390"/>
            <a:ext cx="7619041" cy="4723200"/>
          </a:xfrm>
          <a:prstGeom prst="rect">
            <a:avLst/>
          </a:prstGeom>
          <a:noFill/>
          <a:ln>
            <a:noFill/>
          </a:ln>
        </p:spPr>
        <p:txBody>
          <a:bodyPr spcFirstLastPara="1" wrap="square" lIns="90000" tIns="45000" rIns="90000" bIns="45000" anchor="ctr" anchorCtr="0">
            <a:noAutofit/>
          </a:bodyPr>
          <a:lstStyle/>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20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20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20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20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20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r>
              <a:rPr lang="en-US" sz="2000" dirty="0">
                <a:solidFill>
                  <a:schemeClr val="tx1"/>
                </a:solidFill>
                <a:latin typeface="Trebuchet MS"/>
                <a:ea typeface="Trebuchet MS"/>
                <a:cs typeface="Trebuchet MS"/>
                <a:sym typeface="Trebuchet MS"/>
              </a:rPr>
              <a:t>The four knowledge management processes:</a:t>
            </a: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400050" marR="0" lvl="0" indent="-285750" algn="just" rtl="0">
              <a:lnSpc>
                <a:spcPct val="100000"/>
              </a:lnSpc>
              <a:spcBef>
                <a:spcPts val="0"/>
              </a:spcBef>
              <a:spcAft>
                <a:spcPts val="0"/>
              </a:spcAft>
              <a:buClr>
                <a:schemeClr val="tx1"/>
              </a:buClr>
              <a:buSzPts val="1800"/>
              <a:buFont typeface="Arial" panose="020B0604020202020204" pitchFamily="34" charset="0"/>
              <a:buChar char="•"/>
            </a:pPr>
            <a:r>
              <a:rPr lang="en-US" sz="1800" b="1" dirty="0">
                <a:solidFill>
                  <a:schemeClr val="tx1"/>
                </a:solidFill>
                <a:latin typeface="Trebuchet MS"/>
                <a:ea typeface="Trebuchet MS"/>
                <a:cs typeface="Trebuchet MS"/>
                <a:sym typeface="Trebuchet MS"/>
              </a:rPr>
              <a:t>Capturing: </a:t>
            </a:r>
            <a:r>
              <a:rPr lang="en-US" sz="1800" dirty="0">
                <a:solidFill>
                  <a:schemeClr val="tx1"/>
                </a:solidFill>
                <a:latin typeface="Trebuchet MS"/>
                <a:ea typeface="Trebuchet MS"/>
                <a:cs typeface="Trebuchet MS"/>
                <a:sym typeface="Trebuchet MS"/>
              </a:rPr>
              <a:t>Uploading of projects by faculty, students etc.</a:t>
            </a:r>
            <a:endParaRPr lang="en-US" sz="1800" b="1"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400050" marR="0" lvl="0" indent="-285750" algn="just" rtl="0">
              <a:lnSpc>
                <a:spcPct val="100000"/>
              </a:lnSpc>
              <a:spcBef>
                <a:spcPts val="0"/>
              </a:spcBef>
              <a:spcAft>
                <a:spcPts val="0"/>
              </a:spcAft>
              <a:buClr>
                <a:schemeClr val="tx1"/>
              </a:buClr>
              <a:buSzPts val="1800"/>
              <a:buFont typeface="Arial" panose="020B0604020202020204" pitchFamily="34" charset="0"/>
              <a:buChar char="•"/>
            </a:pPr>
            <a:r>
              <a:rPr lang="en-US" sz="1800" b="1" dirty="0">
                <a:solidFill>
                  <a:schemeClr val="tx1"/>
                </a:solidFill>
                <a:latin typeface="Trebuchet MS"/>
                <a:ea typeface="Trebuchet MS"/>
                <a:cs typeface="Trebuchet MS"/>
                <a:sym typeface="Trebuchet MS"/>
              </a:rPr>
              <a:t>Organizing: </a:t>
            </a:r>
            <a:r>
              <a:rPr lang="en-US" sz="1800" dirty="0">
                <a:solidFill>
                  <a:schemeClr val="tx1"/>
                </a:solidFill>
                <a:latin typeface="Trebuchet MS"/>
                <a:ea typeface="Trebuchet MS"/>
                <a:cs typeface="Trebuchet MS"/>
                <a:sym typeface="Trebuchet MS"/>
              </a:rPr>
              <a:t>Sorting of these projects based on the year, branch to 	            which it belongs such as Computer Science, Electronics </a:t>
            </a:r>
            <a:endParaRPr lang="en-US" sz="1800" b="1"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r>
              <a:rPr lang="en-US" sz="1800" dirty="0">
                <a:solidFill>
                  <a:schemeClr val="tx1"/>
                </a:solidFill>
                <a:latin typeface="Trebuchet MS"/>
                <a:ea typeface="Trebuchet MS"/>
                <a:cs typeface="Trebuchet MS"/>
                <a:sym typeface="Trebuchet MS"/>
              </a:rPr>
              <a:t>	            etc.</a:t>
            </a:r>
          </a:p>
          <a:p>
            <a:pPr marL="400050" marR="0" lvl="0" indent="-285750" algn="just" rtl="0">
              <a:lnSpc>
                <a:spcPct val="100000"/>
              </a:lnSpc>
              <a:spcBef>
                <a:spcPts val="0"/>
              </a:spcBef>
              <a:spcAft>
                <a:spcPts val="0"/>
              </a:spcAft>
              <a:buClr>
                <a:schemeClr val="tx1"/>
              </a:buClr>
              <a:buSzPts val="1800"/>
              <a:buFont typeface="Arial" panose="020B0604020202020204" pitchFamily="34" charset="0"/>
              <a:buChar char="•"/>
            </a:pPr>
            <a:endParaRPr lang="en-US" sz="1800" b="1" dirty="0">
              <a:solidFill>
                <a:schemeClr val="tx1"/>
              </a:solidFill>
              <a:latin typeface="Trebuchet MS"/>
              <a:ea typeface="Trebuchet MS"/>
              <a:cs typeface="Trebuchet MS"/>
              <a:sym typeface="Trebuchet MS"/>
            </a:endParaRPr>
          </a:p>
          <a:p>
            <a:pPr marL="400050" indent="-285750" algn="just">
              <a:buClr>
                <a:schemeClr val="tx1"/>
              </a:buClr>
              <a:buSzPts val="1800"/>
              <a:buFont typeface="Arial" panose="020B0604020202020204" pitchFamily="34" charset="0"/>
              <a:buChar char="•"/>
            </a:pPr>
            <a:r>
              <a:rPr lang="en-US" sz="1800" b="1" dirty="0">
                <a:solidFill>
                  <a:schemeClr val="tx1"/>
                </a:solidFill>
                <a:latin typeface="Trebuchet MS"/>
                <a:ea typeface="Trebuchet MS"/>
                <a:cs typeface="Trebuchet MS"/>
                <a:sym typeface="Trebuchet MS"/>
              </a:rPr>
              <a:t>Refining: </a:t>
            </a:r>
            <a:r>
              <a:rPr lang="en-US" sz="1800" dirty="0">
                <a:solidFill>
                  <a:schemeClr val="tx1"/>
                </a:solidFill>
                <a:latin typeface="Trebuchet MS"/>
                <a:ea typeface="Trebuchet MS"/>
                <a:cs typeface="Trebuchet MS"/>
                <a:sym typeface="Trebuchet MS"/>
              </a:rPr>
              <a:t>Can communicate between multiple users within a chat </a:t>
            </a:r>
          </a:p>
          <a:p>
            <a:pPr marL="114300" algn="just">
              <a:buClr>
                <a:schemeClr val="tx1"/>
              </a:buClr>
              <a:buSzPts val="1800"/>
            </a:pPr>
            <a:r>
              <a:rPr lang="en-US" sz="1800" dirty="0">
                <a:solidFill>
                  <a:schemeClr val="tx1"/>
                </a:solidFill>
                <a:latin typeface="Trebuchet MS"/>
                <a:ea typeface="Trebuchet MS"/>
                <a:cs typeface="Trebuchet MS"/>
                <a:sym typeface="Trebuchet MS"/>
              </a:rPr>
              <a:t>                   box so that it will be easier for the users to review the </a:t>
            </a:r>
          </a:p>
          <a:p>
            <a:pPr marL="114300" algn="just">
              <a:buClr>
                <a:schemeClr val="tx1"/>
              </a:buClr>
              <a:buSzPts val="1800"/>
            </a:pPr>
            <a:r>
              <a:rPr lang="en-US" sz="1800" dirty="0">
                <a:solidFill>
                  <a:schemeClr val="tx1"/>
                </a:solidFill>
                <a:latin typeface="Trebuchet MS"/>
                <a:ea typeface="Trebuchet MS"/>
                <a:cs typeface="Trebuchet MS"/>
                <a:sym typeface="Trebuchet MS"/>
              </a:rPr>
              <a:t>	       projects.</a:t>
            </a:r>
          </a:p>
          <a:p>
            <a:pPr marL="400050" marR="0" lvl="0" indent="-285750" algn="just" rtl="0">
              <a:lnSpc>
                <a:spcPct val="100000"/>
              </a:lnSpc>
              <a:spcBef>
                <a:spcPts val="0"/>
              </a:spcBef>
              <a:spcAft>
                <a:spcPts val="0"/>
              </a:spcAft>
              <a:buClr>
                <a:schemeClr val="tx1"/>
              </a:buClr>
              <a:buSzPts val="1800"/>
              <a:buFont typeface="Arial" panose="020B0604020202020204" pitchFamily="34" charset="0"/>
              <a:buChar char="•"/>
            </a:pPr>
            <a:r>
              <a:rPr lang="en-US" sz="1800" b="1" dirty="0">
                <a:solidFill>
                  <a:schemeClr val="tx1"/>
                </a:solidFill>
                <a:latin typeface="Trebuchet MS"/>
                <a:ea typeface="Trebuchet MS"/>
                <a:cs typeface="Trebuchet MS"/>
                <a:sym typeface="Trebuchet MS"/>
              </a:rPr>
              <a:t>Transfer: </a:t>
            </a:r>
            <a:r>
              <a:rPr lang="en-US" sz="1800" dirty="0">
                <a:solidFill>
                  <a:schemeClr val="tx1"/>
                </a:solidFill>
                <a:latin typeface="Trebuchet MS"/>
                <a:ea typeface="Trebuchet MS"/>
                <a:cs typeface="Trebuchet MS"/>
                <a:sym typeface="Trebuchet MS"/>
              </a:rPr>
              <a:t>Sharing of these project information between students.</a:t>
            </a:r>
            <a:endParaRPr lang="en-US" sz="1800" b="1"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a:p>
            <a:pPr marL="114300" marR="0" lvl="0" algn="just" rtl="0">
              <a:lnSpc>
                <a:spcPct val="100000"/>
              </a:lnSpc>
              <a:spcBef>
                <a:spcPts val="0"/>
              </a:spcBef>
              <a:spcAft>
                <a:spcPts val="0"/>
              </a:spcAft>
              <a:buClr>
                <a:srgbClr val="0000FF"/>
              </a:buClr>
              <a:buSzPts val="1800"/>
            </a:pPr>
            <a:endParaRPr lang="en-US" sz="1800" dirty="0">
              <a:solidFill>
                <a:schemeClr val="tx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p:nvPr/>
        </p:nvSpPr>
        <p:spPr>
          <a:xfrm>
            <a:off x="1523880" y="1581120"/>
            <a:ext cx="7619040" cy="3564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371600" y="1143000"/>
            <a:ext cx="777132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Design Description/UI Design</a:t>
            </a:r>
            <a:endParaRPr/>
          </a:p>
        </p:txBody>
      </p:sp>
      <p:pic>
        <p:nvPicPr>
          <p:cNvPr id="4" name="Picture 3">
            <a:extLst>
              <a:ext uri="{FF2B5EF4-FFF2-40B4-BE49-F238E27FC236}">
                <a16:creationId xmlns:a16="http://schemas.microsoft.com/office/drawing/2014/main" id="{CBA7AFF0-7148-4189-A0B5-AE062436219D}"/>
              </a:ext>
            </a:extLst>
          </p:cNvPr>
          <p:cNvPicPr>
            <a:picLocks noChangeAspect="1"/>
          </p:cNvPicPr>
          <p:nvPr/>
        </p:nvPicPr>
        <p:blipFill>
          <a:blip r:embed="rId3"/>
          <a:stretch>
            <a:fillRect/>
          </a:stretch>
        </p:blipFill>
        <p:spPr>
          <a:xfrm>
            <a:off x="178808" y="1754875"/>
            <a:ext cx="7250692" cy="3522005"/>
          </a:xfrm>
          <a:prstGeom prst="rect">
            <a:avLst/>
          </a:prstGeom>
        </p:spPr>
      </p:pic>
      <p:sp>
        <p:nvSpPr>
          <p:cNvPr id="8" name="Subtitle 7">
            <a:extLst>
              <a:ext uri="{FF2B5EF4-FFF2-40B4-BE49-F238E27FC236}">
                <a16:creationId xmlns:a16="http://schemas.microsoft.com/office/drawing/2014/main" id="{0A7C4ED2-EE88-4BC7-A666-20C3824325BA}"/>
              </a:ext>
            </a:extLst>
          </p:cNvPr>
          <p:cNvSpPr>
            <a:spLocks noGrp="1"/>
          </p:cNvSpPr>
          <p:nvPr>
            <p:ph type="subTitle" idx="1"/>
          </p:nvPr>
        </p:nvSpPr>
        <p:spPr>
          <a:xfrm>
            <a:off x="178808" y="5463594"/>
            <a:ext cx="7250692" cy="1219146"/>
          </a:xfrm>
        </p:spPr>
        <p:txBody>
          <a:bodyPr/>
          <a:lstStyle/>
          <a:p>
            <a:r>
              <a:rPr lang="en-US" dirty="0"/>
              <a:t>Login and Registration form </a:t>
            </a:r>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1523880" y="1581120"/>
            <a:ext cx="7619100" cy="3570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1371600" y="1143000"/>
            <a:ext cx="777120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Design Description/UI Design</a:t>
            </a:r>
            <a:endParaRPr/>
          </a:p>
        </p:txBody>
      </p:sp>
      <p:pic>
        <p:nvPicPr>
          <p:cNvPr id="4" name="Picture 3">
            <a:extLst>
              <a:ext uri="{FF2B5EF4-FFF2-40B4-BE49-F238E27FC236}">
                <a16:creationId xmlns:a16="http://schemas.microsoft.com/office/drawing/2014/main" id="{AE4B0B21-E0C1-4DFC-A57A-6318BFCB96F7}"/>
              </a:ext>
            </a:extLst>
          </p:cNvPr>
          <p:cNvPicPr>
            <a:picLocks noChangeAspect="1"/>
          </p:cNvPicPr>
          <p:nvPr/>
        </p:nvPicPr>
        <p:blipFill>
          <a:blip r:embed="rId3"/>
          <a:stretch>
            <a:fillRect/>
          </a:stretch>
        </p:blipFill>
        <p:spPr>
          <a:xfrm>
            <a:off x="312420" y="1784481"/>
            <a:ext cx="7124700" cy="3275199"/>
          </a:xfrm>
          <a:prstGeom prst="rect">
            <a:avLst/>
          </a:prstGeom>
        </p:spPr>
      </p:pic>
      <p:sp>
        <p:nvSpPr>
          <p:cNvPr id="7" name="Subtitle 6">
            <a:extLst>
              <a:ext uri="{FF2B5EF4-FFF2-40B4-BE49-F238E27FC236}">
                <a16:creationId xmlns:a16="http://schemas.microsoft.com/office/drawing/2014/main" id="{35305623-C9DD-4714-8660-FD3F2F2A2030}"/>
              </a:ext>
            </a:extLst>
          </p:cNvPr>
          <p:cNvSpPr>
            <a:spLocks noGrp="1"/>
          </p:cNvSpPr>
          <p:nvPr>
            <p:ph type="subTitle" idx="1"/>
          </p:nvPr>
        </p:nvSpPr>
        <p:spPr>
          <a:xfrm>
            <a:off x="121920" y="5312580"/>
            <a:ext cx="7315200" cy="1387050"/>
          </a:xfrm>
        </p:spPr>
        <p:txBody>
          <a:bodyPr/>
          <a:lstStyle/>
          <a:p>
            <a:r>
              <a:rPr lang="en-US" dirty="0"/>
              <a:t>List of all the projects which are uploaded and can be managed </a:t>
            </a:r>
          </a:p>
          <a:p>
            <a:r>
              <a:rPr lang="en-US" dirty="0"/>
              <a:t>by the administrator.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1523880" y="1581120"/>
            <a:ext cx="7619100" cy="3570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1371600" y="1143000"/>
            <a:ext cx="777120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Design Description/UI Design</a:t>
            </a:r>
            <a:endParaRPr/>
          </a:p>
        </p:txBody>
      </p:sp>
      <p:pic>
        <p:nvPicPr>
          <p:cNvPr id="4" name="Picture 3">
            <a:extLst>
              <a:ext uri="{FF2B5EF4-FFF2-40B4-BE49-F238E27FC236}">
                <a16:creationId xmlns:a16="http://schemas.microsoft.com/office/drawing/2014/main" id="{FE31B05C-8CF2-464E-AF77-83F02588F514}"/>
              </a:ext>
            </a:extLst>
          </p:cNvPr>
          <p:cNvPicPr>
            <a:picLocks noChangeAspect="1"/>
          </p:cNvPicPr>
          <p:nvPr/>
        </p:nvPicPr>
        <p:blipFill>
          <a:blip r:embed="rId3"/>
          <a:stretch>
            <a:fillRect/>
          </a:stretch>
        </p:blipFill>
        <p:spPr>
          <a:xfrm>
            <a:off x="266700" y="1725137"/>
            <a:ext cx="7185660" cy="2994643"/>
          </a:xfrm>
          <a:prstGeom prst="rect">
            <a:avLst/>
          </a:prstGeom>
        </p:spPr>
      </p:pic>
      <p:sp>
        <p:nvSpPr>
          <p:cNvPr id="7" name="Subtitle 6">
            <a:extLst>
              <a:ext uri="{FF2B5EF4-FFF2-40B4-BE49-F238E27FC236}">
                <a16:creationId xmlns:a16="http://schemas.microsoft.com/office/drawing/2014/main" id="{8436DE3D-F05F-459F-8D0A-1AAA84A71905}"/>
              </a:ext>
            </a:extLst>
          </p:cNvPr>
          <p:cNvSpPr>
            <a:spLocks noGrp="1"/>
          </p:cNvSpPr>
          <p:nvPr>
            <p:ph type="subTitle" idx="1"/>
          </p:nvPr>
        </p:nvSpPr>
        <p:spPr>
          <a:xfrm>
            <a:off x="266700" y="4706760"/>
            <a:ext cx="7185660" cy="1960740"/>
          </a:xfrm>
        </p:spPr>
        <p:txBody>
          <a:bodyPr/>
          <a:lstStyle/>
          <a:p>
            <a:endParaRPr lang="en-US" dirty="0"/>
          </a:p>
          <a:p>
            <a:r>
              <a:rPr lang="en-US" dirty="0"/>
              <a:t>List of all the users who are registered and can be managed by the </a:t>
            </a:r>
          </a:p>
          <a:p>
            <a:r>
              <a:rPr lang="en-US" dirty="0"/>
              <a:t>administrator.</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627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p:nvPr/>
        </p:nvSpPr>
        <p:spPr>
          <a:xfrm>
            <a:off x="1523880" y="1581120"/>
            <a:ext cx="7619100" cy="35700"/>
          </a:xfrm>
          <a:prstGeom prst="rect">
            <a:avLst/>
          </a:prstGeom>
          <a:solidFill>
            <a:srgbClr val="33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1371600" y="1143000"/>
            <a:ext cx="7771200" cy="460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2400" b="0" i="0" u="none" strike="noStrike" cap="none">
                <a:solidFill>
                  <a:srgbClr val="FF0000"/>
                </a:solidFill>
                <a:latin typeface="Trebuchet MS"/>
                <a:ea typeface="Trebuchet MS"/>
                <a:cs typeface="Trebuchet MS"/>
                <a:sym typeface="Trebuchet MS"/>
              </a:rPr>
              <a:t>Design Description/UI Design</a:t>
            </a:r>
            <a:endParaRPr/>
          </a:p>
        </p:txBody>
      </p:sp>
      <p:pic>
        <p:nvPicPr>
          <p:cNvPr id="3" name="Picture 2">
            <a:extLst>
              <a:ext uri="{FF2B5EF4-FFF2-40B4-BE49-F238E27FC236}">
                <a16:creationId xmlns:a16="http://schemas.microsoft.com/office/drawing/2014/main" id="{1A917C2E-3D50-49C2-A377-7D82C547D569}"/>
              </a:ext>
            </a:extLst>
          </p:cNvPr>
          <p:cNvPicPr>
            <a:picLocks noChangeAspect="1"/>
          </p:cNvPicPr>
          <p:nvPr/>
        </p:nvPicPr>
        <p:blipFill>
          <a:blip r:embed="rId3"/>
          <a:stretch>
            <a:fillRect/>
          </a:stretch>
        </p:blipFill>
        <p:spPr>
          <a:xfrm>
            <a:off x="426720" y="1723310"/>
            <a:ext cx="6987540" cy="3252550"/>
          </a:xfrm>
          <a:prstGeom prst="rect">
            <a:avLst/>
          </a:prstGeom>
        </p:spPr>
      </p:pic>
      <p:sp>
        <p:nvSpPr>
          <p:cNvPr id="6" name="Subtitle 5">
            <a:extLst>
              <a:ext uri="{FF2B5EF4-FFF2-40B4-BE49-F238E27FC236}">
                <a16:creationId xmlns:a16="http://schemas.microsoft.com/office/drawing/2014/main" id="{8184A1D9-D765-4840-BC8B-98D1B27BC54F}"/>
              </a:ext>
            </a:extLst>
          </p:cNvPr>
          <p:cNvSpPr>
            <a:spLocks noGrp="1"/>
          </p:cNvSpPr>
          <p:nvPr>
            <p:ph type="subTitle" idx="1"/>
          </p:nvPr>
        </p:nvSpPr>
        <p:spPr>
          <a:xfrm>
            <a:off x="195309" y="5082350"/>
            <a:ext cx="7218951" cy="1584780"/>
          </a:xfrm>
        </p:spPr>
        <p:txBody>
          <a:bodyPr/>
          <a:lstStyle/>
          <a:p>
            <a:r>
              <a:rPr lang="en-US" dirty="0"/>
              <a:t>Form to upload the projects.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687593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542</Words>
  <Application>Microsoft Office PowerPoint</Application>
  <PresentationFormat>On-screen Show (4:3)</PresentationFormat>
  <Paragraphs>148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kethan mv</cp:lastModifiedBy>
  <cp:revision>25</cp:revision>
  <dcterms:modified xsi:type="dcterms:W3CDTF">2020-04-11T10:38:50Z</dcterms:modified>
</cp:coreProperties>
</file>