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0" r:id="rId3"/>
    <p:sldId id="257" r:id="rId4"/>
    <p:sldId id="259" r:id="rId5"/>
    <p:sldId id="281" r:id="rId6"/>
    <p:sldId id="282" r:id="rId7"/>
    <p:sldId id="260" r:id="rId8"/>
    <p:sldId id="261" r:id="rId9"/>
    <p:sldId id="262" r:id="rId10"/>
    <p:sldId id="283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84" r:id="rId20"/>
    <p:sldId id="272" r:id="rId21"/>
    <p:sldId id="274" r:id="rId22"/>
    <p:sldId id="275" r:id="rId23"/>
    <p:sldId id="276" r:id="rId24"/>
    <p:sldId id="277" r:id="rId25"/>
    <p:sldId id="279" r:id="rId2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3842" autoAdjust="0"/>
  </p:normalViewPr>
  <p:slideViewPr>
    <p:cSldViewPr>
      <p:cViewPr varScale="1">
        <p:scale>
          <a:sx n="84" d="100"/>
          <a:sy n="84" d="100"/>
        </p:scale>
        <p:origin x="92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463169" y="2266945"/>
            <a:ext cx="4200516" cy="628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406909" y="349"/>
            <a:ext cx="1737071" cy="51427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3981" cy="514348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5202" y="2264532"/>
            <a:ext cx="737359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RobotoRegular"/>
                <a:cs typeface="RobotoRegular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191" y="1184098"/>
            <a:ext cx="3741420" cy="1263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95959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3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80658" y="-44101"/>
            <a:ext cx="9143981" cy="5143489"/>
            <a:chOff x="-4458" y="349"/>
            <a:chExt cx="9143981" cy="5143489"/>
          </a:xfrm>
        </p:grpSpPr>
        <p:sp>
          <p:nvSpPr>
            <p:cNvPr id="3" name="object 3"/>
            <p:cNvSpPr/>
            <p:nvPr/>
          </p:nvSpPr>
          <p:spPr>
            <a:xfrm>
              <a:off x="-4458" y="349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349"/>
              <a:ext cx="1758871" cy="51427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08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 </a:t>
            </a:r>
            <a:r>
              <a:rPr spc="-5" dirty="0"/>
              <a:t>to Object</a:t>
            </a:r>
            <a:r>
              <a:rPr spc="-95" dirty="0"/>
              <a:t> </a:t>
            </a:r>
            <a:r>
              <a:rPr spc="-5" dirty="0"/>
              <a:t>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4D372C-F7AD-4F4C-B9D9-14569AB5278C}"/>
              </a:ext>
            </a:extLst>
          </p:cNvPr>
          <p:cNvSpPr txBox="1"/>
          <p:nvPr/>
        </p:nvSpPr>
        <p:spPr>
          <a:xfrm flipH="1">
            <a:off x="4876800" y="4171950"/>
            <a:ext cx="3581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Raghav Khajuria 2020PMD4213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1CB4-193D-4282-843A-C45A0173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150"/>
            <a:ext cx="9144000" cy="508635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3F7BF-6409-4464-B5B7-467BAF86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7150"/>
            <a:ext cx="9143999" cy="50863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49EEF-3A50-4765-9E5E-F467004E5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0"/>
            <a:ext cx="90677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63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12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5" dirty="0">
                <a:solidFill>
                  <a:srgbClr val="000000"/>
                </a:solidFill>
                <a:latin typeface="Roboto"/>
                <a:cs typeface="Roboto"/>
              </a:rPr>
              <a:t>Computer </a:t>
            </a:r>
            <a:r>
              <a:rPr sz="2400" b="0" spc="-75" dirty="0">
                <a:solidFill>
                  <a:srgbClr val="000000"/>
                </a:solidFill>
                <a:latin typeface="Roboto"/>
                <a:cs typeface="Roboto"/>
              </a:rPr>
              <a:t>Vision</a:t>
            </a: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 Tasks</a:t>
            </a:r>
            <a:endParaRPr sz="2400" dirty="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976972"/>
            <a:ext cx="9144000" cy="4166527"/>
            <a:chOff x="0" y="976973"/>
            <a:chExt cx="9144000" cy="3860800"/>
          </a:xfrm>
        </p:grpSpPr>
        <p:sp>
          <p:nvSpPr>
            <p:cNvPr id="4" name="object 4"/>
            <p:cNvSpPr/>
            <p:nvPr/>
          </p:nvSpPr>
          <p:spPr>
            <a:xfrm>
              <a:off x="0" y="976973"/>
              <a:ext cx="9143944" cy="38602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027086"/>
              <a:ext cx="9077325" cy="3810635"/>
            </a:xfrm>
            <a:custGeom>
              <a:avLst/>
              <a:gdLst/>
              <a:ahLst/>
              <a:cxnLst/>
              <a:rect l="l" t="t" r="r" b="b"/>
              <a:pathLst>
                <a:path w="9077325" h="3810635">
                  <a:moveTo>
                    <a:pt x="4336681" y="40525"/>
                  </a:moveTo>
                  <a:lnTo>
                    <a:pt x="0" y="40525"/>
                  </a:lnTo>
                  <a:lnTo>
                    <a:pt x="0" y="3800411"/>
                  </a:lnTo>
                  <a:lnTo>
                    <a:pt x="4336681" y="3800411"/>
                  </a:lnTo>
                  <a:lnTo>
                    <a:pt x="4336681" y="40525"/>
                  </a:lnTo>
                  <a:close/>
                </a:path>
                <a:path w="9077325" h="3810635">
                  <a:moveTo>
                    <a:pt x="9077046" y="0"/>
                  </a:moveTo>
                  <a:lnTo>
                    <a:pt x="6730149" y="0"/>
                  </a:lnTo>
                  <a:lnTo>
                    <a:pt x="6730149" y="3002330"/>
                  </a:lnTo>
                  <a:lnTo>
                    <a:pt x="4336834" y="3002330"/>
                  </a:lnTo>
                  <a:lnTo>
                    <a:pt x="4336834" y="3800335"/>
                  </a:lnTo>
                  <a:lnTo>
                    <a:pt x="6730149" y="3800335"/>
                  </a:lnTo>
                  <a:lnTo>
                    <a:pt x="6730149" y="3810012"/>
                  </a:lnTo>
                  <a:lnTo>
                    <a:pt x="9077046" y="3810012"/>
                  </a:lnTo>
                  <a:lnTo>
                    <a:pt x="9077046" y="0"/>
                  </a:lnTo>
                  <a:close/>
                </a:path>
              </a:pathLst>
            </a:custGeom>
            <a:solidFill>
              <a:srgbClr val="FFFFFF">
                <a:alpha val="71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3981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735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Object </a:t>
            </a:r>
            <a:r>
              <a:rPr sz="2400" b="0" spc="-50" dirty="0">
                <a:solidFill>
                  <a:srgbClr val="000000"/>
                </a:solidFill>
                <a:latin typeface="Roboto"/>
                <a:cs typeface="Roboto"/>
              </a:rPr>
              <a:t>Detection</a:t>
            </a:r>
            <a:r>
              <a:rPr sz="2400" b="0" spc="-1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105" dirty="0">
                <a:solidFill>
                  <a:srgbClr val="000000"/>
                </a:solidFill>
                <a:latin typeface="Roboto"/>
                <a:cs typeface="Roboto"/>
              </a:rPr>
              <a:t>2001-2007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199" y="1184088"/>
            <a:ext cx="4279161" cy="2646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16100"/>
              </a:lnSpc>
              <a:spcBef>
                <a:spcPts val="100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Rapid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Object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Detection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using </a:t>
            </a:r>
            <a:r>
              <a:rPr sz="1400" b="0" spc="5" dirty="0">
                <a:solidFill>
                  <a:srgbClr val="595959"/>
                </a:solidFill>
                <a:latin typeface="Roboto"/>
                <a:cs typeface="Roboto"/>
              </a:rPr>
              <a:t>a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Boosted 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Cascade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of 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Simple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Features</a:t>
            </a:r>
            <a:r>
              <a:rPr sz="1400" b="0" spc="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(2001)</a:t>
            </a:r>
            <a:endParaRPr sz="1400" dirty="0">
              <a:latin typeface="Roboto"/>
              <a:cs typeface="Roboto"/>
            </a:endParaRPr>
          </a:p>
          <a:p>
            <a:pPr marL="628015" lvl="1" indent="-257810">
              <a:lnSpc>
                <a:spcPct val="100000"/>
              </a:lnSpc>
              <a:spcBef>
                <a:spcPts val="275"/>
              </a:spcBef>
              <a:buClr>
                <a:srgbClr val="FFAA3F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b="0" spc="-40" dirty="0">
                <a:solidFill>
                  <a:srgbClr val="595959"/>
                </a:solidFill>
                <a:latin typeface="Roboto"/>
                <a:cs typeface="Roboto"/>
              </a:rPr>
              <a:t>Viola </a:t>
            </a:r>
            <a:r>
              <a:rPr sz="1200" b="0" spc="-75" dirty="0">
                <a:solidFill>
                  <a:srgbClr val="595959"/>
                </a:solidFill>
                <a:latin typeface="Roboto"/>
                <a:cs typeface="Roboto"/>
              </a:rPr>
              <a:t>&amp;</a:t>
            </a:r>
            <a:r>
              <a:rPr sz="1200" b="0" spc="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200" b="0" spc="-20" dirty="0">
                <a:solidFill>
                  <a:srgbClr val="595959"/>
                </a:solidFill>
                <a:latin typeface="Roboto"/>
                <a:cs typeface="Roboto"/>
              </a:rPr>
              <a:t>Jones</a:t>
            </a:r>
            <a:endParaRPr sz="1200" dirty="0">
              <a:latin typeface="Roboto"/>
              <a:cs typeface="Roboto"/>
            </a:endParaRPr>
          </a:p>
          <a:p>
            <a:pPr marL="285115" marR="505459" indent="-273050">
              <a:lnSpc>
                <a:spcPts val="1950"/>
              </a:lnSpc>
              <a:spcBef>
                <a:spcPts val="45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Histograms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of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Oriented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Gradients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for </a:t>
            </a:r>
            <a:r>
              <a:rPr sz="1400" b="0" spc="-5" dirty="0">
                <a:solidFill>
                  <a:srgbClr val="595959"/>
                </a:solidFill>
                <a:latin typeface="Roboto"/>
                <a:cs typeface="Roboto"/>
              </a:rPr>
              <a:t>Human 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Detection</a:t>
            </a:r>
            <a:r>
              <a:rPr sz="1400" b="0" spc="-2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(2005)</a:t>
            </a:r>
            <a:endParaRPr sz="1400" dirty="0">
              <a:latin typeface="Roboto"/>
              <a:cs typeface="Roboto"/>
            </a:endParaRPr>
          </a:p>
          <a:p>
            <a:pPr marL="628015" lvl="1" indent="-257810">
              <a:lnSpc>
                <a:spcPct val="100000"/>
              </a:lnSpc>
              <a:spcBef>
                <a:spcPts val="165"/>
              </a:spcBef>
              <a:buClr>
                <a:srgbClr val="FFAA3F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b="0" spc="-25" dirty="0">
                <a:solidFill>
                  <a:srgbClr val="595959"/>
                </a:solidFill>
                <a:latin typeface="Roboto"/>
                <a:cs typeface="Roboto"/>
              </a:rPr>
              <a:t>Dalal </a:t>
            </a:r>
            <a:r>
              <a:rPr sz="1200" b="0" spc="-75" dirty="0">
                <a:solidFill>
                  <a:srgbClr val="595959"/>
                </a:solidFill>
                <a:latin typeface="Roboto"/>
                <a:cs typeface="Roboto"/>
              </a:rPr>
              <a:t>&amp;</a:t>
            </a:r>
            <a:r>
              <a:rPr sz="1200" b="0" spc="-8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200" b="0" spc="-40" dirty="0">
                <a:solidFill>
                  <a:srgbClr val="595959"/>
                </a:solidFill>
                <a:latin typeface="Roboto"/>
                <a:cs typeface="Roboto"/>
              </a:rPr>
              <a:t>Triggs</a:t>
            </a:r>
            <a:endParaRPr sz="1200" dirty="0">
              <a:latin typeface="Roboto"/>
              <a:cs typeface="Roboto"/>
            </a:endParaRPr>
          </a:p>
          <a:p>
            <a:pPr marL="285115" marR="73660" indent="-273050">
              <a:lnSpc>
                <a:spcPts val="1950"/>
              </a:lnSpc>
              <a:spcBef>
                <a:spcPts val="45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Object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Detection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with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Discriminatively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Trained Part 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Based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Models</a:t>
            </a:r>
            <a:r>
              <a:rPr sz="1400" b="0" spc="-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(2010)</a:t>
            </a:r>
            <a:endParaRPr sz="1400" dirty="0">
              <a:latin typeface="Roboto"/>
              <a:cs typeface="Roboto"/>
            </a:endParaRPr>
          </a:p>
          <a:p>
            <a:pPr marL="628015" lvl="1" indent="-257810">
              <a:lnSpc>
                <a:spcPct val="100000"/>
              </a:lnSpc>
              <a:spcBef>
                <a:spcPts val="165"/>
              </a:spcBef>
              <a:buClr>
                <a:srgbClr val="FFAA3F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b="0" spc="-30" dirty="0">
                <a:solidFill>
                  <a:srgbClr val="595959"/>
                </a:solidFill>
                <a:latin typeface="Roboto"/>
                <a:cs typeface="Roboto"/>
              </a:rPr>
              <a:t>Felzenszwalb, </a:t>
            </a:r>
            <a:r>
              <a:rPr sz="1200" b="0" spc="-45" dirty="0">
                <a:solidFill>
                  <a:srgbClr val="595959"/>
                </a:solidFill>
                <a:latin typeface="Roboto"/>
                <a:cs typeface="Roboto"/>
              </a:rPr>
              <a:t>Girshick,</a:t>
            </a:r>
            <a:r>
              <a:rPr sz="1200" b="0" spc="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200" b="0" spc="-10" dirty="0">
                <a:solidFill>
                  <a:srgbClr val="595959"/>
                </a:solidFill>
                <a:latin typeface="Roboto"/>
                <a:cs typeface="Roboto"/>
              </a:rPr>
              <a:t>Ramanan</a:t>
            </a:r>
            <a:endParaRPr sz="1200" dirty="0">
              <a:latin typeface="Roboto"/>
              <a:cs typeface="Roboto"/>
            </a:endParaRPr>
          </a:p>
          <a:p>
            <a:pPr marL="285115" indent="-273050">
              <a:lnSpc>
                <a:spcPct val="100000"/>
              </a:lnSpc>
              <a:spcBef>
                <a:spcPts val="204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10" dirty="0">
                <a:solidFill>
                  <a:srgbClr val="595959"/>
                </a:solidFill>
                <a:latin typeface="Roboto"/>
                <a:cs typeface="Roboto"/>
              </a:rPr>
              <a:t>Fast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Feature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Pyramids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for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Object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Detection</a:t>
            </a:r>
            <a:r>
              <a:rPr sz="1400" b="0" spc="7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(2014)</a:t>
            </a:r>
            <a:endParaRPr sz="1400" dirty="0">
              <a:latin typeface="Roboto"/>
              <a:cs typeface="Roboto"/>
            </a:endParaRPr>
          </a:p>
          <a:p>
            <a:pPr marL="628015" lvl="1" indent="-257810">
              <a:lnSpc>
                <a:spcPct val="100000"/>
              </a:lnSpc>
              <a:spcBef>
                <a:spcPts val="275"/>
              </a:spcBef>
              <a:buClr>
                <a:srgbClr val="FFAA3F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b="0" spc="-35" dirty="0">
                <a:solidFill>
                  <a:srgbClr val="595959"/>
                </a:solidFill>
                <a:latin typeface="Roboto"/>
                <a:cs typeface="Roboto"/>
              </a:rPr>
              <a:t>Dollar</a:t>
            </a:r>
            <a:endParaRPr sz="1200" dirty="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69239" y="897016"/>
            <a:ext cx="3905250" cy="4265534"/>
            <a:chOff x="5069239" y="988790"/>
            <a:chExt cx="3905250" cy="3416300"/>
          </a:xfrm>
        </p:grpSpPr>
        <p:sp>
          <p:nvSpPr>
            <p:cNvPr id="6" name="object 6"/>
            <p:cNvSpPr/>
            <p:nvPr/>
          </p:nvSpPr>
          <p:spPr>
            <a:xfrm>
              <a:off x="5069239" y="1016987"/>
              <a:ext cx="2402370" cy="15805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44284" y="988790"/>
              <a:ext cx="1429797" cy="163692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69239" y="2665232"/>
              <a:ext cx="3904842" cy="173943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73570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Object </a:t>
            </a:r>
            <a:r>
              <a:rPr sz="2400" b="0" spc="-50" dirty="0">
                <a:solidFill>
                  <a:srgbClr val="000000"/>
                </a:solidFill>
                <a:latin typeface="Roboto"/>
                <a:cs typeface="Roboto"/>
              </a:rPr>
              <a:t>Detection</a:t>
            </a:r>
            <a:r>
              <a:rPr sz="2400" b="0" spc="-1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105" dirty="0">
                <a:solidFill>
                  <a:srgbClr val="000000"/>
                </a:solidFill>
                <a:latin typeface="Roboto"/>
                <a:cs typeface="Roboto"/>
              </a:rPr>
              <a:t>2007-2012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1017672"/>
            <a:ext cx="7766934" cy="4125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127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Object </a:t>
            </a:r>
            <a:r>
              <a:rPr sz="2400" b="0" spc="-50" dirty="0">
                <a:solidFill>
                  <a:srgbClr val="000000"/>
                </a:solidFill>
                <a:latin typeface="Roboto"/>
                <a:cs typeface="Roboto"/>
              </a:rPr>
              <a:t>Detection</a:t>
            </a:r>
            <a:r>
              <a:rPr sz="2400" b="0" spc="-3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45" dirty="0">
                <a:solidFill>
                  <a:srgbClr val="000000"/>
                </a:solidFill>
                <a:latin typeface="Roboto"/>
                <a:cs typeface="Roboto"/>
              </a:rPr>
              <a:t>Today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17672"/>
            <a:ext cx="8081707" cy="4125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50" y="-33192"/>
            <a:ext cx="9144000" cy="5543550"/>
            <a:chOff x="0" y="0"/>
            <a:chExt cx="9144000" cy="51435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3981" cy="514348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1049" y="1171482"/>
              <a:ext cx="8687435" cy="655320"/>
            </a:xfrm>
            <a:custGeom>
              <a:avLst/>
              <a:gdLst/>
              <a:ahLst/>
              <a:cxnLst/>
              <a:rect l="l" t="t" r="r" b="b"/>
              <a:pathLst>
                <a:path w="8687435" h="655319">
                  <a:moveTo>
                    <a:pt x="8359633" y="654898"/>
                  </a:moveTo>
                  <a:lnTo>
                    <a:pt x="8359633" y="491174"/>
                  </a:lnTo>
                  <a:lnTo>
                    <a:pt x="0" y="491174"/>
                  </a:lnTo>
                  <a:lnTo>
                    <a:pt x="0" y="163724"/>
                  </a:lnTo>
                  <a:lnTo>
                    <a:pt x="8359633" y="163724"/>
                  </a:lnTo>
                  <a:lnTo>
                    <a:pt x="8359633" y="0"/>
                  </a:lnTo>
                  <a:lnTo>
                    <a:pt x="8687082" y="327449"/>
                  </a:lnTo>
                  <a:lnTo>
                    <a:pt x="8359633" y="654898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1049" y="1171482"/>
              <a:ext cx="8687435" cy="655320"/>
            </a:xfrm>
            <a:custGeom>
              <a:avLst/>
              <a:gdLst/>
              <a:ahLst/>
              <a:cxnLst/>
              <a:rect l="l" t="t" r="r" b="b"/>
              <a:pathLst>
                <a:path w="8687435" h="655319">
                  <a:moveTo>
                    <a:pt x="0" y="163724"/>
                  </a:moveTo>
                  <a:lnTo>
                    <a:pt x="8359633" y="163724"/>
                  </a:lnTo>
                  <a:lnTo>
                    <a:pt x="8359633" y="0"/>
                  </a:lnTo>
                  <a:lnTo>
                    <a:pt x="8687082" y="327449"/>
                  </a:lnTo>
                  <a:lnTo>
                    <a:pt x="8359633" y="654898"/>
                  </a:lnTo>
                  <a:lnTo>
                    <a:pt x="8359633" y="491174"/>
                  </a:lnTo>
                  <a:lnTo>
                    <a:pt x="0" y="491174"/>
                  </a:lnTo>
                  <a:lnTo>
                    <a:pt x="0" y="1637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547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Object </a:t>
            </a:r>
            <a:r>
              <a:rPr sz="2400" b="0" spc="-70" dirty="0">
                <a:solidFill>
                  <a:srgbClr val="000000"/>
                </a:solidFill>
                <a:latin typeface="Roboto"/>
                <a:cs typeface="Roboto"/>
              </a:rPr>
              <a:t>Detection:</a:t>
            </a:r>
            <a:r>
              <a:rPr sz="2400" b="0" spc="-1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25" dirty="0">
                <a:solidFill>
                  <a:srgbClr val="000000"/>
                </a:solidFill>
                <a:latin typeface="Roboto"/>
                <a:cs typeface="Roboto"/>
              </a:rPr>
              <a:t>Datasets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8532" y="1058132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2007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725" y="1402872"/>
            <a:ext cx="2070077" cy="12952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205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595959"/>
                </a:solidFill>
                <a:latin typeface="RobotoRegular"/>
                <a:cs typeface="RobotoRegular"/>
              </a:rPr>
              <a:t>Pascal</a:t>
            </a:r>
            <a:r>
              <a:rPr sz="2300" spc="-90" dirty="0">
                <a:solidFill>
                  <a:srgbClr val="595959"/>
                </a:solidFill>
                <a:latin typeface="RobotoRegular"/>
                <a:cs typeface="RobotoRegular"/>
              </a:rPr>
              <a:t> </a:t>
            </a:r>
            <a:r>
              <a:rPr sz="2300" spc="-5" dirty="0">
                <a:solidFill>
                  <a:srgbClr val="595959"/>
                </a:solidFill>
                <a:latin typeface="RobotoRegular"/>
                <a:cs typeface="RobotoRegular"/>
              </a:rPr>
              <a:t>VOC</a:t>
            </a:r>
            <a:endParaRPr sz="2300" dirty="0">
              <a:latin typeface="RobotoRegular"/>
              <a:cs typeface="RobotoRegular"/>
            </a:endParaRPr>
          </a:p>
          <a:p>
            <a:pPr marL="285115" indent="-273050">
              <a:lnSpc>
                <a:spcPct val="100000"/>
              </a:lnSpc>
              <a:spcBef>
                <a:spcPts val="1625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20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Classes</a:t>
            </a:r>
            <a:endParaRPr sz="1400" dirty="0">
              <a:latin typeface="Roboto"/>
              <a:cs typeface="Roboto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11K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Training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images</a:t>
            </a:r>
            <a:endParaRPr sz="1400" dirty="0">
              <a:latin typeface="Roboto"/>
              <a:cs typeface="Roboto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27K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Training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objects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724" y="3022311"/>
            <a:ext cx="216408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0" spc="5" dirty="0">
                <a:solidFill>
                  <a:srgbClr val="595959"/>
                </a:solidFill>
                <a:latin typeface="Roboto"/>
                <a:cs typeface="Roboto"/>
              </a:rPr>
              <a:t>Was 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de-facto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standard,  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currently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used </a:t>
            </a:r>
            <a:r>
              <a:rPr sz="1400" b="0" spc="-5" dirty="0">
                <a:solidFill>
                  <a:srgbClr val="595959"/>
                </a:solidFill>
                <a:latin typeface="Roboto"/>
                <a:cs typeface="Roboto"/>
              </a:rPr>
              <a:t>as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quick 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benchmark </a:t>
            </a:r>
            <a:r>
              <a:rPr sz="1400" b="0" spc="-20" dirty="0">
                <a:solidFill>
                  <a:srgbClr val="595959"/>
                </a:solidFill>
                <a:latin typeface="Roboto"/>
                <a:cs typeface="Roboto"/>
              </a:rPr>
              <a:t>to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evaluate 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new 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detection</a:t>
            </a:r>
            <a:r>
              <a:rPr sz="1400" b="0" spc="-2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algorithms.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62247" y="1058132"/>
            <a:ext cx="41973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2013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17908" y="1416141"/>
            <a:ext cx="2481483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595959"/>
                </a:solidFill>
                <a:latin typeface="RobotoRegular"/>
                <a:cs typeface="RobotoRegular"/>
              </a:rPr>
              <a:t>ImageNet</a:t>
            </a:r>
            <a:r>
              <a:rPr sz="2300" spc="-90" dirty="0">
                <a:solidFill>
                  <a:srgbClr val="595959"/>
                </a:solidFill>
                <a:latin typeface="RobotoRegular"/>
                <a:cs typeface="RobotoRegular"/>
              </a:rPr>
              <a:t> </a:t>
            </a:r>
            <a:r>
              <a:rPr sz="2300" spc="-5" dirty="0">
                <a:solidFill>
                  <a:srgbClr val="595959"/>
                </a:solidFill>
                <a:latin typeface="RobotoRegular"/>
                <a:cs typeface="RobotoRegular"/>
              </a:rPr>
              <a:t>ILSVRC</a:t>
            </a:r>
            <a:endParaRPr sz="2300" dirty="0">
              <a:latin typeface="RobotoRegular"/>
              <a:cs typeface="RobotoRegular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1723" y="1899965"/>
            <a:ext cx="1999614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370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200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Classes</a:t>
            </a:r>
            <a:endParaRPr sz="1400" dirty="0">
              <a:latin typeface="Roboto"/>
              <a:cs typeface="Roboto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476K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Training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images</a:t>
            </a:r>
            <a:endParaRPr sz="1400" dirty="0">
              <a:latin typeface="Roboto"/>
              <a:cs typeface="Roboto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534K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Training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objects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78863" y="2987862"/>
            <a:ext cx="238061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Essentially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scaled </a:t>
            </a:r>
            <a:r>
              <a:rPr sz="1400" b="0" spc="-20" dirty="0">
                <a:solidFill>
                  <a:srgbClr val="595959"/>
                </a:solidFill>
                <a:latin typeface="Roboto"/>
                <a:cs typeface="Roboto"/>
              </a:rPr>
              <a:t>up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version 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of </a:t>
            </a:r>
            <a:r>
              <a:rPr sz="1400" b="0" spc="-55" dirty="0">
                <a:solidFill>
                  <a:srgbClr val="595959"/>
                </a:solidFill>
                <a:latin typeface="Roboto"/>
                <a:cs typeface="Roboto"/>
              </a:rPr>
              <a:t>PASCAL VOC,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similar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object 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statistics.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52163" y="1200150"/>
            <a:ext cx="2070077" cy="1551066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66700" algn="ctr">
              <a:lnSpc>
                <a:spcPct val="100000"/>
              </a:lnSpc>
              <a:spcBef>
                <a:spcPts val="215"/>
              </a:spcBef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2015</a:t>
            </a:r>
            <a:endParaRPr sz="1400" dirty="0">
              <a:latin typeface="Roboto"/>
              <a:cs typeface="Roboto"/>
            </a:endParaRPr>
          </a:p>
          <a:p>
            <a:pPr marL="265430" algn="ctr">
              <a:lnSpc>
                <a:spcPct val="100000"/>
              </a:lnSpc>
              <a:spcBef>
                <a:spcPts val="195"/>
              </a:spcBef>
            </a:pPr>
            <a:r>
              <a:rPr sz="2300" spc="-5" dirty="0">
                <a:solidFill>
                  <a:srgbClr val="595959"/>
                </a:solidFill>
                <a:latin typeface="RobotoRegular"/>
                <a:cs typeface="RobotoRegular"/>
              </a:rPr>
              <a:t>MS</a:t>
            </a:r>
            <a:r>
              <a:rPr sz="2300" spc="-30" dirty="0">
                <a:solidFill>
                  <a:srgbClr val="595959"/>
                </a:solidFill>
                <a:latin typeface="RobotoRegular"/>
                <a:cs typeface="RobotoRegular"/>
              </a:rPr>
              <a:t> </a:t>
            </a:r>
            <a:r>
              <a:rPr sz="2300" spc="-5" dirty="0">
                <a:solidFill>
                  <a:srgbClr val="595959"/>
                </a:solidFill>
                <a:latin typeface="RobotoRegular"/>
                <a:cs typeface="RobotoRegular"/>
              </a:rPr>
              <a:t>COCO</a:t>
            </a:r>
            <a:endParaRPr sz="2300" dirty="0">
              <a:latin typeface="RobotoRegular"/>
              <a:cs typeface="RobotoRegular"/>
            </a:endParaRPr>
          </a:p>
          <a:p>
            <a:pPr marL="285115" indent="-273050">
              <a:lnSpc>
                <a:spcPct val="100000"/>
              </a:lnSpc>
              <a:spcBef>
                <a:spcPts val="1630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80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Classes</a:t>
            </a:r>
            <a:endParaRPr sz="1400" dirty="0">
              <a:latin typeface="Roboto"/>
              <a:cs typeface="Roboto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200K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Training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images</a:t>
            </a:r>
            <a:endParaRPr sz="1400" dirty="0">
              <a:latin typeface="Roboto"/>
              <a:cs typeface="Roboto"/>
            </a:endParaRPr>
          </a:p>
          <a:p>
            <a:pPr marL="285115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1.5M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Training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 objects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6126" y="2973577"/>
            <a:ext cx="2343150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More categories 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and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more 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object instances 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in </a:t>
            </a:r>
            <a:r>
              <a:rPr sz="1400" b="0" spc="-55" dirty="0">
                <a:solidFill>
                  <a:srgbClr val="595959"/>
                </a:solidFill>
                <a:latin typeface="Roboto"/>
                <a:cs typeface="Roboto"/>
              </a:rPr>
              <a:t>every 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image. 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Only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10% of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images  contain </a:t>
            </a:r>
            <a:r>
              <a:rPr sz="1400" b="0" spc="5" dirty="0">
                <a:solidFill>
                  <a:srgbClr val="595959"/>
                </a:solidFill>
                <a:latin typeface="Roboto"/>
                <a:cs typeface="Roboto"/>
              </a:rPr>
              <a:t>a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single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object 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category,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60% 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in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Pascal. More 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small objects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than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large 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objects.</a:t>
            </a:r>
            <a:endParaRPr sz="14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2292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40" dirty="0">
                <a:solidFill>
                  <a:srgbClr val="000000"/>
                </a:solidFill>
                <a:latin typeface="Roboto"/>
                <a:cs typeface="Roboto"/>
              </a:rPr>
              <a:t>Pascal</a:t>
            </a:r>
            <a:r>
              <a:rPr sz="2400" b="0" spc="-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30" dirty="0">
                <a:solidFill>
                  <a:srgbClr val="000000"/>
                </a:solidFill>
                <a:latin typeface="Roboto"/>
                <a:cs typeface="Roboto"/>
              </a:rPr>
              <a:t>Examples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789052"/>
            <a:ext cx="8991600" cy="4525898"/>
            <a:chOff x="268786" y="789053"/>
            <a:chExt cx="8606790" cy="4060190"/>
          </a:xfrm>
        </p:grpSpPr>
        <p:sp>
          <p:nvSpPr>
            <p:cNvPr id="4" name="object 4"/>
            <p:cNvSpPr/>
            <p:nvPr/>
          </p:nvSpPr>
          <p:spPr>
            <a:xfrm>
              <a:off x="306894" y="921380"/>
              <a:ext cx="2735694" cy="18023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57318" y="789053"/>
              <a:ext cx="2573394" cy="19580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2868" y="2803594"/>
              <a:ext cx="2740194" cy="2043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8786" y="2815844"/>
              <a:ext cx="2687982" cy="20333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69563" y="825798"/>
              <a:ext cx="2773794" cy="18584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76388" y="2889319"/>
              <a:ext cx="2998793" cy="18185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2209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0" dirty="0">
                <a:solidFill>
                  <a:srgbClr val="000000"/>
                </a:solidFill>
                <a:latin typeface="Roboto"/>
                <a:cs typeface="Roboto"/>
              </a:rPr>
              <a:t>COCO</a:t>
            </a:r>
            <a:r>
              <a:rPr sz="2400" b="0" spc="-9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30" dirty="0">
                <a:solidFill>
                  <a:srgbClr val="000000"/>
                </a:solidFill>
                <a:latin typeface="Roboto"/>
                <a:cs typeface="Roboto"/>
              </a:rPr>
              <a:t>Examples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152400" y="910298"/>
            <a:ext cx="8839200" cy="4233202"/>
            <a:chOff x="551136" y="910298"/>
            <a:chExt cx="8042275" cy="3955415"/>
          </a:xfrm>
        </p:grpSpPr>
        <p:sp>
          <p:nvSpPr>
            <p:cNvPr id="4" name="object 4"/>
            <p:cNvSpPr/>
            <p:nvPr/>
          </p:nvSpPr>
          <p:spPr>
            <a:xfrm>
              <a:off x="551136" y="910298"/>
              <a:ext cx="2580894" cy="1717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87168" y="936973"/>
              <a:ext cx="2579694" cy="1721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7262" y="923548"/>
              <a:ext cx="2457594" cy="18428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1936" y="2694969"/>
              <a:ext cx="2170483" cy="217049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06768" y="2784644"/>
              <a:ext cx="2669994" cy="2002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987113" y="2880869"/>
              <a:ext cx="2605794" cy="19544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745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Object </a:t>
            </a:r>
            <a:r>
              <a:rPr sz="2400" b="0" spc="-70" dirty="0">
                <a:solidFill>
                  <a:srgbClr val="000000"/>
                </a:solidFill>
                <a:latin typeface="Roboto"/>
                <a:cs typeface="Roboto"/>
              </a:rPr>
              <a:t>Detection:</a:t>
            </a:r>
            <a:r>
              <a:rPr sz="2400" b="0" spc="2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50" dirty="0">
                <a:solidFill>
                  <a:srgbClr val="000000"/>
                </a:solidFill>
                <a:latin typeface="Roboto"/>
                <a:cs typeface="Roboto"/>
              </a:rPr>
              <a:t>Evaluation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8" y="1176351"/>
            <a:ext cx="5676900" cy="209232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14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True </a:t>
            </a:r>
            <a:r>
              <a:rPr sz="1800" b="0" spc="-65" dirty="0">
                <a:solidFill>
                  <a:srgbClr val="595959"/>
                </a:solidFill>
                <a:latin typeface="Roboto"/>
                <a:cs typeface="Roboto"/>
              </a:rPr>
              <a:t>positive: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correct </a:t>
            </a: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class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prediction </a:t>
            </a:r>
            <a:r>
              <a:rPr sz="1800" spc="-5" dirty="0">
                <a:solidFill>
                  <a:srgbClr val="595959"/>
                </a:solidFill>
                <a:latin typeface="RobotoRegular"/>
                <a:cs typeface="RobotoRegular"/>
              </a:rPr>
              <a:t>AND </a:t>
            </a: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IoU </a:t>
            </a:r>
            <a:r>
              <a:rPr sz="1800" b="0" spc="5" dirty="0">
                <a:solidFill>
                  <a:srgbClr val="595959"/>
                </a:solidFill>
                <a:latin typeface="Roboto"/>
                <a:cs typeface="Roboto"/>
              </a:rPr>
              <a:t>&gt;</a:t>
            </a:r>
            <a:r>
              <a:rPr sz="1800" b="0" spc="22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50%.</a:t>
            </a:r>
            <a:endParaRPr sz="1800">
              <a:latin typeface="Roboto"/>
              <a:cs typeface="Roboto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False </a:t>
            </a:r>
            <a:r>
              <a:rPr sz="1800" b="0" spc="-65" dirty="0">
                <a:solidFill>
                  <a:srgbClr val="595959"/>
                </a:solidFill>
                <a:latin typeface="Roboto"/>
                <a:cs typeface="Roboto"/>
              </a:rPr>
              <a:t>positive: </a:t>
            </a:r>
            <a:r>
              <a:rPr sz="1800" b="0" spc="-25" dirty="0">
                <a:solidFill>
                  <a:srgbClr val="595959"/>
                </a:solidFill>
                <a:latin typeface="Roboto"/>
                <a:cs typeface="Roboto"/>
              </a:rPr>
              <a:t>wrong </a:t>
            </a: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class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or </a:t>
            </a: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IoU </a:t>
            </a:r>
            <a:r>
              <a:rPr sz="1800" b="0" dirty="0">
                <a:solidFill>
                  <a:srgbClr val="595959"/>
                </a:solidFill>
                <a:latin typeface="Roboto"/>
                <a:cs typeface="Roboto"/>
              </a:rPr>
              <a:t>&lt;</a:t>
            </a:r>
            <a:r>
              <a:rPr sz="1800" b="0" spc="114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50%.</a:t>
            </a:r>
            <a:endParaRPr sz="1800">
              <a:latin typeface="Roboto"/>
              <a:cs typeface="Roboto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False </a:t>
            </a:r>
            <a:r>
              <a:rPr sz="1800" b="0" spc="-65" dirty="0">
                <a:solidFill>
                  <a:srgbClr val="595959"/>
                </a:solidFill>
                <a:latin typeface="Roboto"/>
                <a:cs typeface="Roboto"/>
              </a:rPr>
              <a:t>negative: </a:t>
            </a: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missed </a:t>
            </a:r>
            <a:r>
              <a:rPr sz="1800" b="0" spc="-40" dirty="0">
                <a:solidFill>
                  <a:srgbClr val="595959"/>
                </a:solidFill>
                <a:latin typeface="Roboto"/>
                <a:cs typeface="Roboto"/>
              </a:rPr>
              <a:t>(not detected)</a:t>
            </a:r>
            <a:r>
              <a:rPr sz="1800" b="0" spc="9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40" dirty="0">
                <a:solidFill>
                  <a:srgbClr val="595959"/>
                </a:solidFill>
                <a:latin typeface="Roboto"/>
                <a:cs typeface="Roboto"/>
              </a:rPr>
              <a:t>object</a:t>
            </a:r>
            <a:endParaRPr sz="1800">
              <a:latin typeface="Roboto"/>
              <a:cs typeface="Roboto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Only </a:t>
            </a: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one </a:t>
            </a:r>
            <a:r>
              <a:rPr sz="1800" b="0" spc="-40" dirty="0">
                <a:solidFill>
                  <a:srgbClr val="595959"/>
                </a:solidFill>
                <a:latin typeface="Roboto"/>
                <a:cs typeface="Roboto"/>
              </a:rPr>
              <a:t>detection </a:t>
            </a:r>
            <a:r>
              <a:rPr sz="1800" b="0" spc="-15" dirty="0">
                <a:solidFill>
                  <a:srgbClr val="595959"/>
                </a:solidFill>
                <a:latin typeface="Roboto"/>
                <a:cs typeface="Roboto"/>
              </a:rPr>
              <a:t>can </a:t>
            </a:r>
            <a:r>
              <a:rPr sz="1800" b="0" spc="-40" dirty="0">
                <a:solidFill>
                  <a:srgbClr val="595959"/>
                </a:solidFill>
                <a:latin typeface="Roboto"/>
                <a:cs typeface="Roboto"/>
              </a:rPr>
              <a:t>be </a:t>
            </a:r>
            <a:r>
              <a:rPr sz="1800" b="0" spc="-20" dirty="0">
                <a:solidFill>
                  <a:srgbClr val="595959"/>
                </a:solidFill>
                <a:latin typeface="Roboto"/>
                <a:cs typeface="Roboto"/>
              </a:rPr>
              <a:t>matched </a:t>
            </a:r>
            <a:r>
              <a:rPr sz="1800" b="0" spc="-25" dirty="0">
                <a:solidFill>
                  <a:srgbClr val="595959"/>
                </a:solidFill>
                <a:latin typeface="Roboto"/>
                <a:cs typeface="Roboto"/>
              </a:rPr>
              <a:t>to </a:t>
            </a:r>
            <a:r>
              <a:rPr sz="1800" b="0" spc="-15" dirty="0">
                <a:solidFill>
                  <a:srgbClr val="595959"/>
                </a:solidFill>
                <a:latin typeface="Roboto"/>
                <a:cs typeface="Roboto"/>
              </a:rPr>
              <a:t>an</a:t>
            </a:r>
            <a:r>
              <a:rPr sz="1800" b="0" spc="9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object.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21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800" dirty="0">
                <a:solidFill>
                  <a:srgbClr val="FFAA3F"/>
                </a:solidFill>
                <a:latin typeface="Arial"/>
                <a:cs typeface="Arial"/>
              </a:rPr>
              <a:t>●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1" y="2505944"/>
            <a:ext cx="8941638" cy="2637556"/>
            <a:chOff x="668223" y="2505944"/>
            <a:chExt cx="8349615" cy="2352675"/>
          </a:xfrm>
        </p:grpSpPr>
        <p:sp>
          <p:nvSpPr>
            <p:cNvPr id="5" name="object 5"/>
            <p:cNvSpPr/>
            <p:nvPr/>
          </p:nvSpPr>
          <p:spPr>
            <a:xfrm>
              <a:off x="4869940" y="2505944"/>
              <a:ext cx="4147766" cy="235257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8223" y="2786444"/>
              <a:ext cx="2881494" cy="6761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8F3A-7372-4B9E-8D45-D89D60E1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107722"/>
            <a:ext cx="9144000" cy="51435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10DDF-49C9-4D29-A080-7C8250C26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" y="209550"/>
            <a:ext cx="8915400" cy="3447098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2800" b="1" dirty="0">
                <a:solidFill>
                  <a:srgbClr val="0070C0"/>
                </a:solidFill>
                <a:latin typeface="Comic Sans MS" panose="030F0702030302020204" pitchFamily="66" charset="0"/>
              </a:rPr>
              <a:t>Confusion Matrix: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table that is often used to describe the performance of a classification model (or "classifier") on a set of test data for which the true values are known. The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itself is relatively simple to understand, but the related terminology can be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confusing.</a:t>
            </a: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US" b="1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endParaRPr lang="en-IN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E4158-AAE4-4C8E-9CEA-F43C72DB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235280"/>
            <a:ext cx="4014475" cy="270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94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8E79-3554-474A-A38C-56DBFB0AE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A5969C-0FFF-457D-98B5-95524F540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492" y="0"/>
            <a:ext cx="6055504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58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745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Object </a:t>
            </a:r>
            <a:r>
              <a:rPr sz="2400" b="0" spc="-70" dirty="0">
                <a:solidFill>
                  <a:srgbClr val="000000"/>
                </a:solidFill>
                <a:latin typeface="Roboto"/>
                <a:cs typeface="Roboto"/>
              </a:rPr>
              <a:t>Detection:</a:t>
            </a:r>
            <a:r>
              <a:rPr sz="2400" b="0" spc="2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50" dirty="0">
                <a:solidFill>
                  <a:srgbClr val="000000"/>
                </a:solidFill>
                <a:latin typeface="Roboto"/>
                <a:cs typeface="Roboto"/>
              </a:rPr>
              <a:t>Evaluation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8" y="1176351"/>
            <a:ext cx="8112759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14599"/>
              </a:lnSpc>
              <a:spcBef>
                <a:spcPts val="100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Mean </a:t>
            </a: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Average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Precision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(mAP) </a:t>
            </a:r>
            <a:r>
              <a:rPr sz="1800" b="0" spc="-25" dirty="0">
                <a:solidFill>
                  <a:srgbClr val="595959"/>
                </a:solidFill>
                <a:latin typeface="Roboto"/>
                <a:cs typeface="Roboto"/>
              </a:rPr>
              <a:t>across </a:t>
            </a:r>
            <a:r>
              <a:rPr sz="1800" b="0" spc="-65" dirty="0">
                <a:solidFill>
                  <a:srgbClr val="595959"/>
                </a:solidFill>
                <a:latin typeface="Roboto"/>
                <a:cs typeface="Roboto"/>
              </a:rPr>
              <a:t>all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classes, </a:t>
            </a:r>
            <a:r>
              <a:rPr sz="1800" b="0" spc="-20" dirty="0">
                <a:solidFill>
                  <a:srgbClr val="595959"/>
                </a:solidFill>
                <a:latin typeface="Roboto"/>
                <a:cs typeface="Roboto"/>
              </a:rPr>
              <a:t>based on </a:t>
            </a: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Average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Precision  </a:t>
            </a:r>
            <a:r>
              <a:rPr sz="1800" b="0" spc="-75" dirty="0">
                <a:solidFill>
                  <a:srgbClr val="595959"/>
                </a:solidFill>
                <a:latin typeface="Roboto"/>
                <a:cs typeface="Roboto"/>
              </a:rPr>
              <a:t>(AP)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per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class, </a:t>
            </a:r>
            <a:r>
              <a:rPr sz="1800" b="0" spc="-20" dirty="0">
                <a:solidFill>
                  <a:srgbClr val="595959"/>
                </a:solidFill>
                <a:latin typeface="Roboto"/>
                <a:cs typeface="Roboto"/>
              </a:rPr>
              <a:t>based on </a:t>
            </a:r>
            <a:r>
              <a:rPr sz="1800" spc="-5" dirty="0">
                <a:solidFill>
                  <a:srgbClr val="595959"/>
                </a:solidFill>
                <a:latin typeface="RobotoRegular"/>
                <a:cs typeface="RobotoRegular"/>
              </a:rPr>
              <a:t>Precision </a:t>
            </a:r>
            <a:r>
              <a:rPr sz="1800" b="0" spc="-15" dirty="0">
                <a:solidFill>
                  <a:srgbClr val="595959"/>
                </a:solidFill>
                <a:latin typeface="Roboto"/>
                <a:cs typeface="Roboto"/>
              </a:rPr>
              <a:t>and</a:t>
            </a:r>
            <a:r>
              <a:rPr sz="1800" b="0" spc="18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RobotoRegular"/>
                <a:cs typeface="RobotoRegular"/>
              </a:rPr>
              <a:t>Recall</a:t>
            </a:r>
            <a:r>
              <a:rPr sz="1800" b="0" spc="-20" dirty="0">
                <a:solidFill>
                  <a:srgbClr val="595959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2400" y="1627956"/>
            <a:ext cx="8836517" cy="3515544"/>
            <a:chOff x="1252077" y="1627956"/>
            <a:chExt cx="7736840" cy="3209290"/>
          </a:xfrm>
        </p:grpSpPr>
        <p:sp>
          <p:nvSpPr>
            <p:cNvPr id="5" name="object 5"/>
            <p:cNvSpPr/>
            <p:nvPr/>
          </p:nvSpPr>
          <p:spPr>
            <a:xfrm>
              <a:off x="6552536" y="1627956"/>
              <a:ext cx="2435994" cy="32087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2077" y="2227655"/>
              <a:ext cx="3388488" cy="226018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299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90" dirty="0">
                <a:solidFill>
                  <a:srgbClr val="000000"/>
                </a:solidFill>
                <a:latin typeface="Roboto"/>
                <a:cs typeface="Roboto"/>
              </a:rPr>
              <a:t>Precision-Recall</a:t>
            </a:r>
            <a:r>
              <a:rPr sz="2400" b="0" spc="-4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70" dirty="0">
                <a:solidFill>
                  <a:srgbClr val="000000"/>
                </a:solidFill>
                <a:latin typeface="Roboto"/>
                <a:cs typeface="Roboto"/>
              </a:rPr>
              <a:t>Curve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057324"/>
            <a:ext cx="7848599" cy="408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0619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75" dirty="0">
                <a:solidFill>
                  <a:srgbClr val="000000"/>
                </a:solidFill>
                <a:latin typeface="Roboto"/>
                <a:cs typeface="Roboto"/>
              </a:rPr>
              <a:t>Average </a:t>
            </a:r>
            <a:r>
              <a:rPr sz="2400" b="0" spc="-70" dirty="0">
                <a:solidFill>
                  <a:srgbClr val="000000"/>
                </a:solidFill>
                <a:latin typeface="Roboto"/>
                <a:cs typeface="Roboto"/>
              </a:rPr>
              <a:t>Precision</a:t>
            </a:r>
            <a:r>
              <a:rPr sz="2400" b="0" spc="-1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100" dirty="0">
                <a:solidFill>
                  <a:srgbClr val="000000"/>
                </a:solidFill>
                <a:latin typeface="Roboto"/>
                <a:cs typeface="Roboto"/>
              </a:rPr>
              <a:t>(AP)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8" y="1216356"/>
            <a:ext cx="724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100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[In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the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vision </a:t>
            </a:r>
            <a:r>
              <a:rPr sz="1800" b="0" spc="-35" dirty="0">
                <a:solidFill>
                  <a:srgbClr val="595959"/>
                </a:solidFill>
                <a:latin typeface="Roboto"/>
                <a:cs typeface="Roboto"/>
              </a:rPr>
              <a:t>community] </a:t>
            </a:r>
            <a:r>
              <a:rPr sz="1800" b="0" spc="-90" dirty="0">
                <a:solidFill>
                  <a:srgbClr val="595959"/>
                </a:solidFill>
                <a:latin typeface="Roboto"/>
                <a:cs typeface="Roboto"/>
              </a:rPr>
              <a:t>AP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is</a:t>
            </a:r>
            <a:r>
              <a:rPr sz="1800" b="0" spc="3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the </a:t>
            </a:r>
            <a:r>
              <a:rPr sz="1800" b="0" spc="-35" dirty="0">
                <a:solidFill>
                  <a:srgbClr val="595959"/>
                </a:solidFill>
                <a:latin typeface="Roboto"/>
                <a:cs typeface="Roboto"/>
              </a:rPr>
              <a:t>estimated area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under the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PR curve</a:t>
            </a:r>
            <a:endParaRPr sz="18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" y="1916868"/>
            <a:ext cx="8975073" cy="3249492"/>
            <a:chOff x="675623" y="1894008"/>
            <a:chExt cx="8375650" cy="2973705"/>
          </a:xfrm>
        </p:grpSpPr>
        <p:sp>
          <p:nvSpPr>
            <p:cNvPr id="5" name="object 5"/>
            <p:cNvSpPr/>
            <p:nvPr/>
          </p:nvSpPr>
          <p:spPr>
            <a:xfrm>
              <a:off x="795148" y="1894008"/>
              <a:ext cx="6871486" cy="97198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5623" y="3225743"/>
              <a:ext cx="5020484" cy="10568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2738" y="2890019"/>
              <a:ext cx="3118193" cy="1977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4156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5" dirty="0">
                <a:solidFill>
                  <a:srgbClr val="000000"/>
                </a:solidFill>
                <a:latin typeface="Roboto"/>
                <a:cs typeface="Roboto"/>
              </a:rPr>
              <a:t>Mean </a:t>
            </a:r>
            <a:r>
              <a:rPr sz="2400" b="0" spc="-75" dirty="0">
                <a:solidFill>
                  <a:srgbClr val="000000"/>
                </a:solidFill>
                <a:latin typeface="Roboto"/>
                <a:cs typeface="Roboto"/>
              </a:rPr>
              <a:t>Average </a:t>
            </a:r>
            <a:r>
              <a:rPr sz="2400" b="0" spc="-70" dirty="0">
                <a:solidFill>
                  <a:srgbClr val="000000"/>
                </a:solidFill>
                <a:latin typeface="Roboto"/>
                <a:cs typeface="Roboto"/>
              </a:rPr>
              <a:t>Precision</a:t>
            </a:r>
            <a:r>
              <a:rPr sz="2400" b="0" spc="1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70" dirty="0">
                <a:solidFill>
                  <a:srgbClr val="000000"/>
                </a:solidFill>
                <a:latin typeface="Roboto"/>
                <a:cs typeface="Roboto"/>
              </a:rPr>
              <a:t>(mAP)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8" y="1176351"/>
            <a:ext cx="8096884" cy="968375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14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The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winner </a:t>
            </a:r>
            <a:r>
              <a:rPr sz="1800" b="0" spc="-35" dirty="0">
                <a:solidFill>
                  <a:srgbClr val="595959"/>
                </a:solidFill>
                <a:latin typeface="Roboto"/>
                <a:cs typeface="Roboto"/>
              </a:rPr>
              <a:t>of </a:t>
            </a:r>
            <a:r>
              <a:rPr sz="1800" b="0" spc="-25" dirty="0">
                <a:solidFill>
                  <a:srgbClr val="595959"/>
                </a:solidFill>
                <a:latin typeface="Roboto"/>
                <a:cs typeface="Roboto"/>
              </a:rPr>
              <a:t>each </a:t>
            </a:r>
            <a:r>
              <a:rPr sz="1800" b="0" spc="-40" dirty="0">
                <a:solidFill>
                  <a:srgbClr val="595959"/>
                </a:solidFill>
                <a:latin typeface="Roboto"/>
                <a:cs typeface="Roboto"/>
              </a:rPr>
              <a:t>object </a:t>
            </a: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class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is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the </a:t>
            </a:r>
            <a:r>
              <a:rPr sz="1800" b="0" spc="-15" dirty="0">
                <a:solidFill>
                  <a:srgbClr val="595959"/>
                </a:solidFill>
                <a:latin typeface="Roboto"/>
                <a:cs typeface="Roboto"/>
              </a:rPr>
              <a:t>team </a:t>
            </a:r>
            <a:r>
              <a:rPr sz="1800" b="0" spc="-35" dirty="0">
                <a:solidFill>
                  <a:srgbClr val="595959"/>
                </a:solidFill>
                <a:latin typeface="Roboto"/>
                <a:cs typeface="Roboto"/>
              </a:rPr>
              <a:t>with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the highest average</a:t>
            </a:r>
            <a:r>
              <a:rPr sz="1800" b="0" spc="34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precision</a:t>
            </a:r>
            <a:endParaRPr sz="1800">
              <a:latin typeface="Roboto"/>
              <a:cs typeface="Roboto"/>
            </a:endParaRPr>
          </a:p>
          <a:p>
            <a:pPr marL="315595" marR="730885" indent="-303530">
              <a:lnSpc>
                <a:spcPct val="114599"/>
              </a:lnSpc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The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winner </a:t>
            </a:r>
            <a:r>
              <a:rPr sz="1800" b="0" spc="-35" dirty="0">
                <a:solidFill>
                  <a:srgbClr val="595959"/>
                </a:solidFill>
                <a:latin typeface="Roboto"/>
                <a:cs typeface="Roboto"/>
              </a:rPr>
              <a:t>of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the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challenge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is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the </a:t>
            </a:r>
            <a:r>
              <a:rPr sz="1800" b="0" spc="-15" dirty="0">
                <a:solidFill>
                  <a:srgbClr val="595959"/>
                </a:solidFill>
                <a:latin typeface="Roboto"/>
                <a:cs typeface="Roboto"/>
              </a:rPr>
              <a:t>team </a:t>
            </a:r>
            <a:r>
              <a:rPr sz="1800" b="0" spc="-35" dirty="0">
                <a:solidFill>
                  <a:srgbClr val="595959"/>
                </a:solidFill>
                <a:latin typeface="Roboto"/>
                <a:cs typeface="Roboto"/>
              </a:rPr>
              <a:t>with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the highest </a:t>
            </a:r>
            <a:r>
              <a:rPr sz="1800" b="0" spc="-10" dirty="0">
                <a:solidFill>
                  <a:srgbClr val="595959"/>
                </a:solidFill>
                <a:latin typeface="Roboto"/>
                <a:cs typeface="Roboto"/>
              </a:rPr>
              <a:t>mean </a:t>
            </a: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Average 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Precision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(mAP) </a:t>
            </a:r>
            <a:r>
              <a:rPr sz="1800" b="0" spc="-25" dirty="0">
                <a:solidFill>
                  <a:srgbClr val="595959"/>
                </a:solidFill>
                <a:latin typeface="Roboto"/>
                <a:cs typeface="Roboto"/>
              </a:rPr>
              <a:t>across </a:t>
            </a:r>
            <a:r>
              <a:rPr sz="1800" b="0" spc="-65" dirty="0">
                <a:solidFill>
                  <a:srgbClr val="595959"/>
                </a:solidFill>
                <a:latin typeface="Roboto"/>
                <a:cs typeface="Roboto"/>
              </a:rPr>
              <a:t>all</a:t>
            </a:r>
            <a:r>
              <a:rPr sz="1800" b="0" spc="7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classes.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446921"/>
            <a:ext cx="8320990" cy="2719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7452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Object </a:t>
            </a:r>
            <a:r>
              <a:rPr sz="2400" b="0" spc="-70" dirty="0">
                <a:solidFill>
                  <a:srgbClr val="000000"/>
                </a:solidFill>
                <a:latin typeface="Roboto"/>
                <a:cs typeface="Roboto"/>
              </a:rPr>
              <a:t>Detection:</a:t>
            </a:r>
            <a:r>
              <a:rPr sz="2400" b="0" spc="2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50" dirty="0">
                <a:solidFill>
                  <a:srgbClr val="000000"/>
                </a:solidFill>
                <a:latin typeface="Roboto"/>
                <a:cs typeface="Roboto"/>
              </a:rPr>
              <a:t>Evaluation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8" y="1176351"/>
            <a:ext cx="8112759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 marR="5080" indent="-303530">
              <a:lnSpc>
                <a:spcPct val="114599"/>
              </a:lnSpc>
              <a:spcBef>
                <a:spcPts val="100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Mean </a:t>
            </a: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Average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Precision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(mAP) </a:t>
            </a:r>
            <a:r>
              <a:rPr sz="1800" b="0" spc="-25" dirty="0">
                <a:solidFill>
                  <a:srgbClr val="595959"/>
                </a:solidFill>
                <a:latin typeface="Roboto"/>
                <a:cs typeface="Roboto"/>
              </a:rPr>
              <a:t>across </a:t>
            </a:r>
            <a:r>
              <a:rPr sz="1800" b="0" spc="-65" dirty="0">
                <a:solidFill>
                  <a:srgbClr val="595959"/>
                </a:solidFill>
                <a:latin typeface="Roboto"/>
                <a:cs typeface="Roboto"/>
              </a:rPr>
              <a:t>all </a:t>
            </a: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classes, </a:t>
            </a:r>
            <a:r>
              <a:rPr sz="1800" b="0" spc="-20" dirty="0">
                <a:solidFill>
                  <a:srgbClr val="595959"/>
                </a:solidFill>
                <a:latin typeface="Roboto"/>
                <a:cs typeface="Roboto"/>
              </a:rPr>
              <a:t>based on </a:t>
            </a:r>
            <a:r>
              <a:rPr sz="1800" b="0" spc="-60" dirty="0">
                <a:solidFill>
                  <a:srgbClr val="595959"/>
                </a:solidFill>
                <a:latin typeface="Roboto"/>
                <a:cs typeface="Roboto"/>
              </a:rPr>
              <a:t>Average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Precision  </a:t>
            </a:r>
            <a:r>
              <a:rPr sz="1800" b="0" spc="-75" dirty="0">
                <a:solidFill>
                  <a:srgbClr val="595959"/>
                </a:solidFill>
                <a:latin typeface="Roboto"/>
                <a:cs typeface="Roboto"/>
              </a:rPr>
              <a:t>(AP)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per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class, </a:t>
            </a:r>
            <a:r>
              <a:rPr sz="1800" b="0" spc="-20" dirty="0">
                <a:solidFill>
                  <a:srgbClr val="595959"/>
                </a:solidFill>
                <a:latin typeface="Roboto"/>
                <a:cs typeface="Roboto"/>
              </a:rPr>
              <a:t>based on </a:t>
            </a:r>
            <a:r>
              <a:rPr sz="1800" spc="-5" dirty="0">
                <a:solidFill>
                  <a:srgbClr val="595959"/>
                </a:solidFill>
                <a:latin typeface="RobotoRegular"/>
                <a:cs typeface="RobotoRegular"/>
              </a:rPr>
              <a:t>Precision </a:t>
            </a:r>
            <a:r>
              <a:rPr sz="1800" b="0" spc="-15" dirty="0">
                <a:solidFill>
                  <a:srgbClr val="595959"/>
                </a:solidFill>
                <a:latin typeface="Roboto"/>
                <a:cs typeface="Roboto"/>
              </a:rPr>
              <a:t>and</a:t>
            </a:r>
            <a:r>
              <a:rPr sz="1800" b="0" spc="18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RobotoRegular"/>
                <a:cs typeface="RobotoRegular"/>
              </a:rPr>
              <a:t>Recall</a:t>
            </a:r>
            <a:r>
              <a:rPr sz="1800" b="0" spc="-20" dirty="0">
                <a:solidFill>
                  <a:srgbClr val="595959"/>
                </a:solidFill>
                <a:latin typeface="Roboto"/>
                <a:cs typeface="Roboto"/>
              </a:rPr>
              <a:t>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" y="2385032"/>
            <a:ext cx="8832206" cy="27584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B55B13-F231-449A-99DD-946B4E22C7FD}"/>
              </a:ext>
            </a:extLst>
          </p:cNvPr>
          <p:cNvSpPr txBox="1"/>
          <p:nvPr/>
        </p:nvSpPr>
        <p:spPr>
          <a:xfrm>
            <a:off x="914400" y="1809750"/>
            <a:ext cx="7086600" cy="52322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             </a:t>
            </a:r>
            <a:r>
              <a:rPr lang="en-IN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12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35" dirty="0">
                <a:solidFill>
                  <a:srgbClr val="000000"/>
                </a:solidFill>
                <a:latin typeface="Roboto"/>
                <a:cs typeface="Roboto"/>
              </a:rPr>
              <a:t>Computer </a:t>
            </a:r>
            <a:r>
              <a:rPr sz="2400" b="0" spc="-75" dirty="0">
                <a:solidFill>
                  <a:srgbClr val="000000"/>
                </a:solidFill>
                <a:latin typeface="Roboto"/>
                <a:cs typeface="Roboto"/>
              </a:rPr>
              <a:t>Vision</a:t>
            </a: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 Tasks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76973"/>
            <a:ext cx="9143944" cy="4166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743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Classification </a:t>
            </a:r>
            <a:r>
              <a:rPr sz="2400" b="0" spc="70" dirty="0">
                <a:solidFill>
                  <a:srgbClr val="000000"/>
                </a:solidFill>
                <a:latin typeface="Roboto"/>
                <a:cs typeface="Roboto"/>
              </a:rPr>
              <a:t>+</a:t>
            </a:r>
            <a:r>
              <a:rPr sz="2400" b="0" spc="-15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Localization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162309"/>
            <a:ext cx="4343400" cy="3768339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525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Classification:</a:t>
            </a:r>
            <a:endParaRPr sz="18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33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Input: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Image</a:t>
            </a:r>
            <a:endParaRPr sz="14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Output: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Class</a:t>
            </a:r>
            <a:r>
              <a:rPr sz="1400" b="0" spc="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label</a:t>
            </a:r>
            <a:endParaRPr sz="14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Loss: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Cross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entropy</a:t>
            </a:r>
            <a:r>
              <a:rPr sz="1400" b="0" spc="2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(Softmaxlog)</a:t>
            </a:r>
            <a:endParaRPr sz="14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Evaluation 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metric:</a:t>
            </a:r>
            <a:r>
              <a:rPr sz="1400" b="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Accuracy</a:t>
            </a:r>
            <a:endParaRPr sz="1400" dirty="0">
              <a:latin typeface="Roboto"/>
              <a:cs typeface="Roboto"/>
            </a:endParaRPr>
          </a:p>
          <a:p>
            <a:pPr marL="315595" indent="-303530">
              <a:lnSpc>
                <a:spcPct val="100000"/>
              </a:lnSpc>
              <a:spcBef>
                <a:spcPts val="254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Localization:</a:t>
            </a:r>
            <a:endParaRPr sz="18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33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Input: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Image</a:t>
            </a:r>
            <a:endParaRPr sz="14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Output: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Box 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in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the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image </a:t>
            </a:r>
            <a:r>
              <a:rPr sz="1400" b="0" spc="-70" dirty="0">
                <a:solidFill>
                  <a:srgbClr val="595959"/>
                </a:solidFill>
                <a:latin typeface="Roboto"/>
                <a:cs typeface="Roboto"/>
              </a:rPr>
              <a:t>(x, </a:t>
            </a:r>
            <a:r>
              <a:rPr sz="1400" b="0" spc="-90" dirty="0">
                <a:solidFill>
                  <a:srgbClr val="595959"/>
                </a:solidFill>
                <a:latin typeface="Roboto"/>
                <a:cs typeface="Roboto"/>
              </a:rPr>
              <a:t>y,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w,</a:t>
            </a:r>
            <a:r>
              <a:rPr sz="1400" b="0" spc="23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h)</a:t>
            </a:r>
            <a:endParaRPr sz="14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Loss: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L2 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Loss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(Euclidean</a:t>
            </a:r>
            <a:r>
              <a:rPr sz="1400" b="0" spc="2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distance)</a:t>
            </a:r>
            <a:endParaRPr sz="14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Evaluation 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metric: </a:t>
            </a: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Intersection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over</a:t>
            </a:r>
            <a:r>
              <a:rPr sz="1400" b="0" spc="7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Union</a:t>
            </a:r>
            <a:endParaRPr sz="1400" dirty="0">
              <a:latin typeface="Roboto"/>
              <a:cs typeface="Roboto"/>
            </a:endParaRPr>
          </a:p>
          <a:p>
            <a:pPr marL="315595" indent="-303530">
              <a:lnSpc>
                <a:spcPct val="100000"/>
              </a:lnSpc>
              <a:spcBef>
                <a:spcPts val="254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45" dirty="0">
                <a:solidFill>
                  <a:srgbClr val="595959"/>
                </a:solidFill>
                <a:latin typeface="Roboto"/>
                <a:cs typeface="Roboto"/>
              </a:rPr>
              <a:t>Classification </a:t>
            </a:r>
            <a:r>
              <a:rPr sz="1800" b="0" spc="50" dirty="0">
                <a:solidFill>
                  <a:srgbClr val="595959"/>
                </a:solidFill>
                <a:latin typeface="Roboto"/>
                <a:cs typeface="Roboto"/>
              </a:rPr>
              <a:t>+</a:t>
            </a:r>
            <a:r>
              <a:rPr sz="1800" b="0" spc="1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Localization:</a:t>
            </a:r>
            <a:endParaRPr sz="18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33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Input: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Image</a:t>
            </a:r>
            <a:endParaRPr sz="14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Output: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Class </a:t>
            </a:r>
            <a:r>
              <a:rPr sz="1400" b="0" spc="-45" dirty="0">
                <a:solidFill>
                  <a:srgbClr val="595959"/>
                </a:solidFill>
                <a:latin typeface="Roboto"/>
                <a:cs typeface="Roboto"/>
              </a:rPr>
              <a:t>label </a:t>
            </a:r>
            <a:r>
              <a:rPr sz="1400" b="0" spc="40" dirty="0">
                <a:solidFill>
                  <a:srgbClr val="595959"/>
                </a:solidFill>
                <a:latin typeface="Roboto"/>
                <a:cs typeface="Roboto"/>
              </a:rPr>
              <a:t>+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box </a:t>
            </a:r>
            <a:r>
              <a:rPr sz="1400" b="0" spc="-50" dirty="0">
                <a:solidFill>
                  <a:srgbClr val="595959"/>
                </a:solidFill>
                <a:latin typeface="Roboto"/>
                <a:cs typeface="Roboto"/>
              </a:rPr>
              <a:t>in </a:t>
            </a:r>
            <a:r>
              <a:rPr sz="1400" b="0" spc="-35" dirty="0">
                <a:solidFill>
                  <a:srgbClr val="595959"/>
                </a:solidFill>
                <a:latin typeface="Roboto"/>
                <a:cs typeface="Roboto"/>
              </a:rPr>
              <a:t>the</a:t>
            </a:r>
            <a:r>
              <a:rPr sz="1400" b="0" spc="6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image</a:t>
            </a:r>
            <a:endParaRPr sz="1400" dirty="0">
              <a:latin typeface="Roboto"/>
              <a:cs typeface="Roboto"/>
            </a:endParaRPr>
          </a:p>
          <a:p>
            <a:pPr marL="658495" lvl="1" indent="-273050">
              <a:lnSpc>
                <a:spcPct val="100000"/>
              </a:lnSpc>
              <a:spcBef>
                <a:spcPts val="270"/>
              </a:spcBef>
              <a:buClr>
                <a:srgbClr val="FFAA3F"/>
              </a:buClr>
              <a:buFont typeface="Arial"/>
              <a:buChar char="○"/>
              <a:tabLst>
                <a:tab pos="658495" algn="l"/>
                <a:tab pos="659130" algn="l"/>
              </a:tabLst>
            </a:pPr>
            <a:r>
              <a:rPr sz="1400" b="0" spc="-40" dirty="0">
                <a:solidFill>
                  <a:srgbClr val="595959"/>
                </a:solidFill>
                <a:latin typeface="Roboto"/>
                <a:cs typeface="Roboto"/>
              </a:rPr>
              <a:t>Loss: </a:t>
            </a:r>
            <a:r>
              <a:rPr sz="1400" b="0" spc="-15" dirty="0">
                <a:solidFill>
                  <a:srgbClr val="595959"/>
                </a:solidFill>
                <a:latin typeface="Roboto"/>
                <a:cs typeface="Roboto"/>
              </a:rPr>
              <a:t>Sum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of </a:t>
            </a:r>
            <a:r>
              <a:rPr sz="1400" b="0" spc="-25" dirty="0">
                <a:solidFill>
                  <a:srgbClr val="595959"/>
                </a:solidFill>
                <a:latin typeface="Roboto"/>
                <a:cs typeface="Roboto"/>
              </a:rPr>
              <a:t>both</a:t>
            </a:r>
            <a:r>
              <a:rPr sz="1400" b="0" spc="3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losses</a:t>
            </a:r>
            <a:endParaRPr sz="14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95800" y="505857"/>
            <a:ext cx="4288567" cy="4637644"/>
            <a:chOff x="5499513" y="1152465"/>
            <a:chExt cx="3284854" cy="2689225"/>
          </a:xfrm>
        </p:grpSpPr>
        <p:sp>
          <p:nvSpPr>
            <p:cNvPr id="5" name="object 5"/>
            <p:cNvSpPr/>
            <p:nvPr/>
          </p:nvSpPr>
          <p:spPr>
            <a:xfrm>
              <a:off x="5499513" y="1152465"/>
              <a:ext cx="3284243" cy="26891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44886" y="1249890"/>
              <a:ext cx="1431925" cy="2522855"/>
            </a:xfrm>
            <a:custGeom>
              <a:avLst/>
              <a:gdLst/>
              <a:ahLst/>
              <a:cxnLst/>
              <a:rect l="l" t="t" r="r" b="b"/>
              <a:pathLst>
                <a:path w="1431925" h="2522854">
                  <a:moveTo>
                    <a:pt x="0" y="0"/>
                  </a:moveTo>
                  <a:lnTo>
                    <a:pt x="1431597" y="0"/>
                  </a:lnTo>
                  <a:lnTo>
                    <a:pt x="1431597" y="2522402"/>
                  </a:lnTo>
                  <a:lnTo>
                    <a:pt x="0" y="2522402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C5DE-B39C-4A53-9807-EAFD66B42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0"/>
            <a:ext cx="8991600" cy="51435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12D2E-F363-4D85-8C52-3403FF1CE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71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FCB3-08C9-40C6-A9B6-7FCCEC789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" y="133350"/>
            <a:ext cx="9067800" cy="1295400"/>
          </a:xfrm>
        </p:spPr>
        <p:txBody>
          <a:bodyPr/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bounding box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an imaginary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rectangle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that serves as a point of reference for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 detection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and creates a collision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box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for that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Data annotators draw these rectangles over images, outlining the 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of interest within each image by defining its X and Y coordinates.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25D8E-E24F-404C-98F7-09CEB9AAD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256"/>
            <a:ext cx="9144000" cy="385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4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65792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Classification </a:t>
            </a:r>
            <a:r>
              <a:rPr sz="2400" b="0" spc="70" dirty="0">
                <a:solidFill>
                  <a:srgbClr val="000000"/>
                </a:solidFill>
                <a:latin typeface="Roboto"/>
                <a:cs typeface="Roboto"/>
              </a:rPr>
              <a:t>+ </a:t>
            </a:r>
            <a:r>
              <a:rPr sz="2400" b="0" spc="-65" dirty="0">
                <a:solidFill>
                  <a:srgbClr val="000000"/>
                </a:solidFill>
                <a:latin typeface="Roboto"/>
                <a:cs typeface="Roboto"/>
              </a:rPr>
              <a:t>Localization: </a:t>
            </a:r>
            <a:r>
              <a:rPr sz="2400" b="0" spc="-35" dirty="0">
                <a:solidFill>
                  <a:srgbClr val="000000"/>
                </a:solidFill>
                <a:latin typeface="Roboto"/>
                <a:cs typeface="Roboto"/>
              </a:rPr>
              <a:t>ImageNet</a:t>
            </a:r>
            <a:r>
              <a:rPr sz="2400" b="0" spc="-4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65" dirty="0">
                <a:solidFill>
                  <a:srgbClr val="000000"/>
                </a:solidFill>
                <a:latin typeface="Roboto"/>
                <a:cs typeface="Roboto"/>
              </a:rPr>
              <a:t>Challenge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5191" y="1177197"/>
            <a:ext cx="3747770" cy="2422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425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20" dirty="0">
                <a:solidFill>
                  <a:srgbClr val="595959"/>
                </a:solidFill>
                <a:latin typeface="Roboto"/>
                <a:cs typeface="Roboto"/>
              </a:rPr>
              <a:t>Dataset</a:t>
            </a:r>
            <a:endParaRPr sz="1400" dirty="0">
              <a:latin typeface="Roboto"/>
              <a:cs typeface="Roboto"/>
            </a:endParaRPr>
          </a:p>
          <a:p>
            <a:pPr marL="628015" lvl="1" indent="-257810">
              <a:lnSpc>
                <a:spcPct val="100000"/>
              </a:lnSpc>
              <a:spcBef>
                <a:spcPts val="275"/>
              </a:spcBef>
              <a:buClr>
                <a:srgbClr val="FFAA3F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b="0" spc="-35" dirty="0">
                <a:solidFill>
                  <a:srgbClr val="595959"/>
                </a:solidFill>
                <a:latin typeface="Roboto"/>
                <a:cs typeface="Roboto"/>
              </a:rPr>
              <a:t>1000</a:t>
            </a:r>
            <a:r>
              <a:rPr sz="1200" b="0" spc="-10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200" b="0" spc="-30" dirty="0">
                <a:solidFill>
                  <a:srgbClr val="595959"/>
                </a:solidFill>
                <a:latin typeface="Roboto"/>
                <a:cs typeface="Roboto"/>
              </a:rPr>
              <a:t>Classes.</a:t>
            </a:r>
            <a:endParaRPr sz="1200" dirty="0">
              <a:latin typeface="Roboto"/>
              <a:cs typeface="Roboto"/>
            </a:endParaRPr>
          </a:p>
          <a:p>
            <a:pPr marL="628015" marR="418465" lvl="1" indent="-257175">
              <a:lnSpc>
                <a:spcPct val="114599"/>
              </a:lnSpc>
              <a:buClr>
                <a:srgbClr val="FFAA3F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b="0" spc="-10" dirty="0">
                <a:solidFill>
                  <a:srgbClr val="595959"/>
                </a:solidFill>
                <a:latin typeface="Roboto"/>
                <a:cs typeface="Roboto"/>
              </a:rPr>
              <a:t>Each </a:t>
            </a:r>
            <a:r>
              <a:rPr sz="1200" b="0" spc="-25" dirty="0">
                <a:solidFill>
                  <a:srgbClr val="595959"/>
                </a:solidFill>
                <a:latin typeface="Roboto"/>
                <a:cs typeface="Roboto"/>
              </a:rPr>
              <a:t>image </a:t>
            </a:r>
            <a:r>
              <a:rPr sz="1200" b="0" spc="-10" dirty="0">
                <a:solidFill>
                  <a:srgbClr val="595959"/>
                </a:solidFill>
                <a:latin typeface="Roboto"/>
                <a:cs typeface="Roboto"/>
              </a:rPr>
              <a:t>has </a:t>
            </a:r>
            <a:r>
              <a:rPr sz="1200" b="0" spc="-30" dirty="0">
                <a:solidFill>
                  <a:srgbClr val="595959"/>
                </a:solidFill>
                <a:latin typeface="Roboto"/>
                <a:cs typeface="Roboto"/>
              </a:rPr>
              <a:t>1 </a:t>
            </a:r>
            <a:r>
              <a:rPr sz="1200" b="0" spc="-20" dirty="0">
                <a:solidFill>
                  <a:srgbClr val="595959"/>
                </a:solidFill>
                <a:latin typeface="Roboto"/>
                <a:cs typeface="Roboto"/>
              </a:rPr>
              <a:t>class </a:t>
            </a:r>
            <a:r>
              <a:rPr sz="1200" b="0" spc="-25" dirty="0">
                <a:solidFill>
                  <a:srgbClr val="595959"/>
                </a:solidFill>
                <a:latin typeface="Roboto"/>
                <a:cs typeface="Roboto"/>
              </a:rPr>
              <a:t>with </a:t>
            </a:r>
            <a:r>
              <a:rPr sz="1200" b="0" spc="-15" dirty="0">
                <a:solidFill>
                  <a:srgbClr val="595959"/>
                </a:solidFill>
                <a:latin typeface="Roboto"/>
                <a:cs typeface="Roboto"/>
              </a:rPr>
              <a:t>at </a:t>
            </a:r>
            <a:r>
              <a:rPr sz="1200" b="0" spc="-30" dirty="0">
                <a:solidFill>
                  <a:srgbClr val="595959"/>
                </a:solidFill>
                <a:latin typeface="Roboto"/>
                <a:cs typeface="Roboto"/>
              </a:rPr>
              <a:t>least </a:t>
            </a:r>
            <a:r>
              <a:rPr sz="1200" b="0" spc="-25" dirty="0">
                <a:solidFill>
                  <a:srgbClr val="595959"/>
                </a:solidFill>
                <a:latin typeface="Roboto"/>
                <a:cs typeface="Roboto"/>
              </a:rPr>
              <a:t>one  bounding</a:t>
            </a:r>
            <a:r>
              <a:rPr sz="1200" b="0" spc="-1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200" b="0" spc="-40" dirty="0">
                <a:solidFill>
                  <a:srgbClr val="595959"/>
                </a:solidFill>
                <a:latin typeface="Roboto"/>
                <a:cs typeface="Roboto"/>
              </a:rPr>
              <a:t>box.</a:t>
            </a:r>
            <a:endParaRPr sz="1200" dirty="0">
              <a:latin typeface="Roboto"/>
              <a:cs typeface="Roboto"/>
            </a:endParaRPr>
          </a:p>
          <a:p>
            <a:pPr marL="628015" lvl="1" indent="-257810">
              <a:lnSpc>
                <a:spcPct val="100000"/>
              </a:lnSpc>
              <a:spcBef>
                <a:spcPts val="210"/>
              </a:spcBef>
              <a:buClr>
                <a:srgbClr val="FFAA3F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b="0" spc="-15" dirty="0">
                <a:solidFill>
                  <a:srgbClr val="595959"/>
                </a:solidFill>
                <a:latin typeface="Roboto"/>
                <a:cs typeface="Roboto"/>
              </a:rPr>
              <a:t>~800 </a:t>
            </a:r>
            <a:r>
              <a:rPr sz="1200" b="0" spc="-40" dirty="0">
                <a:solidFill>
                  <a:srgbClr val="595959"/>
                </a:solidFill>
                <a:latin typeface="Roboto"/>
                <a:cs typeface="Roboto"/>
              </a:rPr>
              <a:t>Training </a:t>
            </a:r>
            <a:r>
              <a:rPr sz="1200" b="0" spc="-20" dirty="0">
                <a:solidFill>
                  <a:srgbClr val="595959"/>
                </a:solidFill>
                <a:latin typeface="Roboto"/>
                <a:cs typeface="Roboto"/>
              </a:rPr>
              <a:t>images </a:t>
            </a:r>
            <a:r>
              <a:rPr sz="1200" b="0" spc="-35" dirty="0">
                <a:solidFill>
                  <a:srgbClr val="595959"/>
                </a:solidFill>
                <a:latin typeface="Roboto"/>
                <a:cs typeface="Roboto"/>
              </a:rPr>
              <a:t>per</a:t>
            </a:r>
            <a:r>
              <a:rPr sz="1200" b="0" spc="3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200" b="0" spc="-35" dirty="0">
                <a:solidFill>
                  <a:srgbClr val="595959"/>
                </a:solidFill>
                <a:latin typeface="Roboto"/>
                <a:cs typeface="Roboto"/>
              </a:rPr>
              <a:t>class.</a:t>
            </a:r>
            <a:endParaRPr sz="1200" dirty="0">
              <a:latin typeface="Roboto"/>
              <a:cs typeface="Roboto"/>
            </a:endParaRPr>
          </a:p>
          <a:p>
            <a:pPr marL="285115" indent="-273050">
              <a:lnSpc>
                <a:spcPct val="100000"/>
              </a:lnSpc>
              <a:spcBef>
                <a:spcPts val="204"/>
              </a:spcBef>
              <a:buClr>
                <a:srgbClr val="FFAA3F"/>
              </a:buClr>
              <a:buFont typeface="Arial"/>
              <a:buChar char="●"/>
              <a:tabLst>
                <a:tab pos="284480" algn="l"/>
                <a:tab pos="285750" algn="l"/>
              </a:tabLst>
            </a:pPr>
            <a:r>
              <a:rPr sz="1400" b="0" spc="-30" dirty="0">
                <a:solidFill>
                  <a:srgbClr val="595959"/>
                </a:solidFill>
                <a:latin typeface="Roboto"/>
                <a:cs typeface="Roboto"/>
              </a:rPr>
              <a:t>Evaluation</a:t>
            </a:r>
            <a:endParaRPr sz="1400" dirty="0">
              <a:latin typeface="Roboto"/>
              <a:cs typeface="Roboto"/>
            </a:endParaRPr>
          </a:p>
          <a:p>
            <a:pPr marL="628015" marR="132080" lvl="1" indent="-257175">
              <a:lnSpc>
                <a:spcPct val="114599"/>
              </a:lnSpc>
              <a:spcBef>
                <a:spcPts val="65"/>
              </a:spcBef>
              <a:buClr>
                <a:srgbClr val="FFAA3F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b="0" spc="-40" dirty="0">
                <a:solidFill>
                  <a:srgbClr val="595959"/>
                </a:solidFill>
                <a:latin typeface="Roboto"/>
                <a:cs typeface="Roboto"/>
              </a:rPr>
              <a:t>Algorithm </a:t>
            </a:r>
            <a:r>
              <a:rPr sz="1200" b="0" spc="-25" dirty="0">
                <a:solidFill>
                  <a:srgbClr val="595959"/>
                </a:solidFill>
                <a:latin typeface="Roboto"/>
                <a:cs typeface="Roboto"/>
              </a:rPr>
              <a:t>produces </a:t>
            </a:r>
            <a:r>
              <a:rPr sz="1200" b="0" spc="-30" dirty="0">
                <a:solidFill>
                  <a:srgbClr val="595959"/>
                </a:solidFill>
                <a:latin typeface="Roboto"/>
                <a:cs typeface="Roboto"/>
              </a:rPr>
              <a:t>5 </a:t>
            </a:r>
            <a:r>
              <a:rPr sz="1200" b="0" spc="-25" dirty="0">
                <a:solidFill>
                  <a:srgbClr val="595959"/>
                </a:solidFill>
                <a:latin typeface="Roboto"/>
                <a:cs typeface="Roboto"/>
              </a:rPr>
              <a:t>(class </a:t>
            </a:r>
            <a:r>
              <a:rPr sz="1200" b="0" spc="35" dirty="0">
                <a:solidFill>
                  <a:srgbClr val="595959"/>
                </a:solidFill>
                <a:latin typeface="Roboto"/>
                <a:cs typeface="Roboto"/>
              </a:rPr>
              <a:t>+ </a:t>
            </a:r>
            <a:r>
              <a:rPr sz="1200" b="0" spc="-25" dirty="0">
                <a:solidFill>
                  <a:srgbClr val="595959"/>
                </a:solidFill>
                <a:latin typeface="Roboto"/>
                <a:cs typeface="Roboto"/>
              </a:rPr>
              <a:t>bounding box)  </a:t>
            </a:r>
            <a:r>
              <a:rPr sz="1200" b="0" spc="-35" dirty="0">
                <a:solidFill>
                  <a:srgbClr val="595959"/>
                </a:solidFill>
                <a:latin typeface="Roboto"/>
                <a:cs typeface="Roboto"/>
              </a:rPr>
              <a:t>guesses.</a:t>
            </a:r>
            <a:endParaRPr sz="1200" dirty="0">
              <a:latin typeface="Roboto"/>
              <a:cs typeface="Roboto"/>
            </a:endParaRPr>
          </a:p>
          <a:p>
            <a:pPr marL="628015" marR="5080" lvl="1" indent="-257175">
              <a:lnSpc>
                <a:spcPct val="114599"/>
              </a:lnSpc>
              <a:buClr>
                <a:srgbClr val="FFAA3F"/>
              </a:buClr>
              <a:buFont typeface="Arial"/>
              <a:buChar char="○"/>
              <a:tabLst>
                <a:tab pos="627380" algn="l"/>
                <a:tab pos="628650" algn="l"/>
              </a:tabLst>
            </a:pPr>
            <a:r>
              <a:rPr sz="1200" spc="-5" dirty="0">
                <a:solidFill>
                  <a:srgbClr val="595959"/>
                </a:solidFill>
                <a:latin typeface="RobotoRegular"/>
                <a:cs typeface="RobotoRegular"/>
              </a:rPr>
              <a:t>Example is correct if at least one of guess has  correct class AND bounding box at least 50%  intersection over</a:t>
            </a:r>
            <a:r>
              <a:rPr sz="1200" spc="-10" dirty="0">
                <a:solidFill>
                  <a:srgbClr val="595959"/>
                </a:solidFill>
                <a:latin typeface="RobotoRegular"/>
                <a:cs typeface="RobotoRegular"/>
              </a:rPr>
              <a:t> </a:t>
            </a:r>
            <a:r>
              <a:rPr sz="1200" spc="-15" dirty="0">
                <a:solidFill>
                  <a:srgbClr val="595959"/>
                </a:solidFill>
                <a:latin typeface="RobotoRegular"/>
                <a:cs typeface="RobotoRegular"/>
              </a:rPr>
              <a:t>union</a:t>
            </a:r>
            <a:r>
              <a:rPr sz="1200" b="0" spc="-15" dirty="0">
                <a:solidFill>
                  <a:srgbClr val="595959"/>
                </a:solidFill>
                <a:latin typeface="Roboto"/>
                <a:cs typeface="Roboto"/>
              </a:rPr>
              <a:t>.</a:t>
            </a:r>
            <a:endParaRPr sz="1200" dirty="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419600" y="965919"/>
            <a:ext cx="4678680" cy="4108667"/>
            <a:chOff x="4361316" y="1011973"/>
            <a:chExt cx="4678680" cy="4102735"/>
          </a:xfrm>
        </p:grpSpPr>
        <p:sp>
          <p:nvSpPr>
            <p:cNvPr id="6" name="object 6"/>
            <p:cNvSpPr/>
            <p:nvPr/>
          </p:nvSpPr>
          <p:spPr>
            <a:xfrm>
              <a:off x="7506735" y="4788990"/>
              <a:ext cx="1533146" cy="3251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61316" y="1011973"/>
              <a:ext cx="4678540" cy="36973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3858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60" dirty="0">
                <a:solidFill>
                  <a:srgbClr val="000000"/>
                </a:solidFill>
                <a:latin typeface="Roboto"/>
                <a:cs typeface="Roboto"/>
              </a:rPr>
              <a:t>Intersection </a:t>
            </a:r>
            <a:r>
              <a:rPr sz="2400" b="0" spc="-80" dirty="0">
                <a:solidFill>
                  <a:srgbClr val="000000"/>
                </a:solidFill>
                <a:latin typeface="Roboto"/>
                <a:cs typeface="Roboto"/>
              </a:rPr>
              <a:t>Over </a:t>
            </a:r>
            <a:r>
              <a:rPr sz="2400" b="0" spc="-50" dirty="0">
                <a:solidFill>
                  <a:srgbClr val="000000"/>
                </a:solidFill>
                <a:latin typeface="Roboto"/>
                <a:cs typeface="Roboto"/>
              </a:rPr>
              <a:t>Union</a:t>
            </a:r>
            <a:r>
              <a:rPr sz="2400" b="0" spc="6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60" dirty="0">
                <a:solidFill>
                  <a:srgbClr val="000000"/>
                </a:solidFill>
                <a:latin typeface="Roboto"/>
                <a:cs typeface="Roboto"/>
              </a:rPr>
              <a:t>(IoU)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4448" y="1176351"/>
            <a:ext cx="5023485" cy="6540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15595" indent="-303530">
              <a:lnSpc>
                <a:spcPct val="100000"/>
              </a:lnSpc>
              <a:spcBef>
                <a:spcPts val="414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Important measurement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for </a:t>
            </a:r>
            <a:r>
              <a:rPr sz="1800" b="0" spc="-40" dirty="0">
                <a:solidFill>
                  <a:srgbClr val="595959"/>
                </a:solidFill>
                <a:latin typeface="Roboto"/>
                <a:cs typeface="Roboto"/>
              </a:rPr>
              <a:t>object</a:t>
            </a:r>
            <a:r>
              <a:rPr sz="1800" b="0" spc="95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localization.</a:t>
            </a:r>
            <a:endParaRPr sz="1800">
              <a:latin typeface="Roboto"/>
              <a:cs typeface="Roboto"/>
            </a:endParaRPr>
          </a:p>
          <a:p>
            <a:pPr marL="315595" indent="-303530">
              <a:lnSpc>
                <a:spcPct val="100000"/>
              </a:lnSpc>
              <a:spcBef>
                <a:spcPts val="315"/>
              </a:spcBef>
              <a:buClr>
                <a:srgbClr val="FFAA3F"/>
              </a:buClr>
              <a:buFont typeface="Arial"/>
              <a:buChar char="●"/>
              <a:tabLst>
                <a:tab pos="315595" algn="l"/>
                <a:tab pos="316230" algn="l"/>
              </a:tabLst>
            </a:pP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Used </a:t>
            </a:r>
            <a:r>
              <a:rPr sz="1800" b="0" spc="-65" dirty="0">
                <a:solidFill>
                  <a:srgbClr val="595959"/>
                </a:solidFill>
                <a:latin typeface="Roboto"/>
                <a:cs typeface="Roboto"/>
              </a:rPr>
              <a:t>in </a:t>
            </a:r>
            <a:r>
              <a:rPr sz="1800" b="0" spc="-30" dirty="0">
                <a:solidFill>
                  <a:srgbClr val="595959"/>
                </a:solidFill>
                <a:latin typeface="Roboto"/>
                <a:cs typeface="Roboto"/>
              </a:rPr>
              <a:t>both </a:t>
            </a:r>
            <a:r>
              <a:rPr sz="1800" b="0" spc="-55" dirty="0">
                <a:solidFill>
                  <a:srgbClr val="595959"/>
                </a:solidFill>
                <a:latin typeface="Roboto"/>
                <a:cs typeface="Roboto"/>
              </a:rPr>
              <a:t>training </a:t>
            </a:r>
            <a:r>
              <a:rPr sz="1800" b="0" spc="-15" dirty="0">
                <a:solidFill>
                  <a:srgbClr val="595959"/>
                </a:solidFill>
                <a:latin typeface="Roboto"/>
                <a:cs typeface="Roboto"/>
              </a:rPr>
              <a:t>and</a:t>
            </a:r>
            <a:r>
              <a:rPr sz="1800" b="0" spc="100" dirty="0">
                <a:solidFill>
                  <a:srgbClr val="595959"/>
                </a:solidFill>
                <a:latin typeface="Roboto"/>
                <a:cs typeface="Roboto"/>
              </a:rPr>
              <a:t> </a:t>
            </a:r>
            <a:r>
              <a:rPr sz="1800" b="0" spc="-50" dirty="0">
                <a:solidFill>
                  <a:srgbClr val="595959"/>
                </a:solidFill>
                <a:latin typeface="Roboto"/>
                <a:cs typeface="Roboto"/>
              </a:rPr>
              <a:t>evaluation.</a:t>
            </a:r>
            <a:endParaRPr sz="18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03934" y="2556837"/>
            <a:ext cx="2563124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B6D6A8"/>
                </a:solidFill>
                <a:latin typeface="RobotoRegular"/>
                <a:cs typeface="RobotoRegular"/>
              </a:rPr>
              <a:t>Intersection(A,B)</a:t>
            </a:r>
            <a:endParaRPr sz="23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52800" y="3166436"/>
            <a:ext cx="1921172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5" dirty="0">
                <a:solidFill>
                  <a:srgbClr val="E99999"/>
                </a:solidFill>
                <a:latin typeface="RobotoRegular"/>
                <a:cs typeface="RobotoRegular"/>
              </a:rPr>
              <a:t>Union(A,B)</a:t>
            </a:r>
            <a:endParaRPr sz="2300" dirty="0">
              <a:latin typeface="RobotoRegular"/>
              <a:cs typeface="RobotoRegular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96313" y="701436"/>
            <a:ext cx="5279390" cy="2437130"/>
            <a:chOff x="3378493" y="650098"/>
            <a:chExt cx="5279390" cy="2437130"/>
          </a:xfrm>
        </p:grpSpPr>
        <p:sp>
          <p:nvSpPr>
            <p:cNvPr id="7" name="object 7"/>
            <p:cNvSpPr/>
            <p:nvPr/>
          </p:nvSpPr>
          <p:spPr>
            <a:xfrm>
              <a:off x="3378493" y="3077493"/>
              <a:ext cx="2340610" cy="0"/>
            </a:xfrm>
            <a:custGeom>
              <a:avLst/>
              <a:gdLst/>
              <a:ahLst/>
              <a:cxnLst/>
              <a:rect l="l" t="t" r="r" b="b"/>
              <a:pathLst>
                <a:path w="2340610">
                  <a:moveTo>
                    <a:pt x="0" y="0"/>
                  </a:moveTo>
                  <a:lnTo>
                    <a:pt x="2340595" y="0"/>
                  </a:lnTo>
                </a:path>
              </a:pathLst>
            </a:custGeom>
            <a:ln w="1904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325135" y="814853"/>
              <a:ext cx="1098550" cy="1341755"/>
            </a:xfrm>
            <a:custGeom>
              <a:avLst/>
              <a:gdLst/>
              <a:ahLst/>
              <a:cxnLst/>
              <a:rect l="l" t="t" r="r" b="b"/>
              <a:pathLst>
                <a:path w="1098550" h="1341755">
                  <a:moveTo>
                    <a:pt x="1098447" y="1341672"/>
                  </a:moveTo>
                  <a:lnTo>
                    <a:pt x="0" y="1341672"/>
                  </a:lnTo>
                  <a:lnTo>
                    <a:pt x="0" y="0"/>
                  </a:lnTo>
                  <a:lnTo>
                    <a:pt x="1098447" y="0"/>
                  </a:lnTo>
                  <a:lnTo>
                    <a:pt x="1098447" y="1341672"/>
                  </a:lnTo>
                  <a:close/>
                </a:path>
              </a:pathLst>
            </a:custGeom>
            <a:solidFill>
              <a:srgbClr val="B6D6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325135" y="814853"/>
              <a:ext cx="1098550" cy="1341755"/>
            </a:xfrm>
            <a:custGeom>
              <a:avLst/>
              <a:gdLst/>
              <a:ahLst/>
              <a:cxnLst/>
              <a:rect l="l" t="t" r="r" b="b"/>
              <a:pathLst>
                <a:path w="1098550" h="1341755">
                  <a:moveTo>
                    <a:pt x="0" y="0"/>
                  </a:moveTo>
                  <a:lnTo>
                    <a:pt x="1098447" y="0"/>
                  </a:lnTo>
                  <a:lnTo>
                    <a:pt x="1098447" y="1341672"/>
                  </a:lnTo>
                  <a:lnTo>
                    <a:pt x="0" y="1341672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9085" y="664386"/>
              <a:ext cx="1674495" cy="1821180"/>
            </a:xfrm>
            <a:custGeom>
              <a:avLst/>
              <a:gdLst/>
              <a:ahLst/>
              <a:cxnLst/>
              <a:rect l="l" t="t" r="r" b="b"/>
              <a:pathLst>
                <a:path w="1674495" h="1821180">
                  <a:moveTo>
                    <a:pt x="356049" y="0"/>
                  </a:moveTo>
                  <a:lnTo>
                    <a:pt x="1674096" y="0"/>
                  </a:lnTo>
                  <a:lnTo>
                    <a:pt x="1674096" y="1492196"/>
                  </a:lnTo>
                  <a:lnTo>
                    <a:pt x="356049" y="1492196"/>
                  </a:lnTo>
                  <a:lnTo>
                    <a:pt x="356049" y="0"/>
                  </a:lnTo>
                  <a:close/>
                </a:path>
                <a:path w="1674495" h="1821180">
                  <a:moveTo>
                    <a:pt x="0" y="150467"/>
                  </a:moveTo>
                  <a:lnTo>
                    <a:pt x="1454397" y="150467"/>
                  </a:lnTo>
                  <a:lnTo>
                    <a:pt x="1454397" y="1820638"/>
                  </a:lnTo>
                  <a:lnTo>
                    <a:pt x="0" y="1820638"/>
                  </a:lnTo>
                  <a:lnTo>
                    <a:pt x="0" y="150467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10008" y="2865323"/>
            <a:ext cx="2193925" cy="728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5" dirty="0">
                <a:solidFill>
                  <a:srgbClr val="595959"/>
                </a:solidFill>
                <a:latin typeface="Roboto"/>
                <a:cs typeface="Roboto"/>
              </a:rPr>
              <a:t>IoU(A,B)</a:t>
            </a:r>
            <a:endParaRPr sz="2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2300" b="1" dirty="0">
                <a:solidFill>
                  <a:srgbClr val="595959"/>
                </a:solidFill>
                <a:latin typeface="Roboto"/>
                <a:cs typeface="Roboto"/>
              </a:rPr>
              <a:t>=</a:t>
            </a:r>
            <a:endParaRPr sz="2300" dirty="0">
              <a:latin typeface="Roboto"/>
              <a:cs typeface="Roboto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148299"/>
              </p:ext>
            </p:extLst>
          </p:nvPr>
        </p:nvGraphicFramePr>
        <p:xfrm>
          <a:off x="6749191" y="3322855"/>
          <a:ext cx="1674494" cy="1820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04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72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E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999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4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E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505856"/>
            <a:ext cx="4707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Classification </a:t>
            </a:r>
            <a:r>
              <a:rPr sz="2400" b="0" spc="70" dirty="0">
                <a:solidFill>
                  <a:srgbClr val="000000"/>
                </a:solidFill>
                <a:latin typeface="Roboto"/>
                <a:cs typeface="Roboto"/>
              </a:rPr>
              <a:t>+ </a:t>
            </a:r>
            <a:r>
              <a:rPr sz="2400" b="0" spc="-65" dirty="0">
                <a:solidFill>
                  <a:srgbClr val="000000"/>
                </a:solidFill>
                <a:latin typeface="Roboto"/>
                <a:cs typeface="Roboto"/>
              </a:rPr>
              <a:t>Localization:</a:t>
            </a:r>
            <a:r>
              <a:rPr sz="2400" b="0" spc="-120" dirty="0">
                <a:solidFill>
                  <a:srgbClr val="000000"/>
                </a:solidFill>
                <a:latin typeface="Roboto"/>
                <a:cs typeface="Roboto"/>
              </a:rPr>
              <a:t> </a:t>
            </a:r>
            <a:r>
              <a:rPr sz="2400" b="0" spc="-55" dirty="0">
                <a:solidFill>
                  <a:srgbClr val="000000"/>
                </a:solidFill>
                <a:latin typeface="Roboto"/>
                <a:cs typeface="Roboto"/>
              </a:rPr>
              <a:t>Model</a:t>
            </a:r>
            <a:endParaRPr sz="2400">
              <a:latin typeface="Roboto"/>
              <a:cs typeface="Robo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131952"/>
            <a:ext cx="7467600" cy="4011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4706" y="1480820"/>
            <a:ext cx="1630680" cy="657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Roboto"/>
                <a:cs typeface="Roboto"/>
              </a:rPr>
              <a:t>Classification</a:t>
            </a:r>
            <a:r>
              <a:rPr sz="1400" b="1" spc="-70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Head:</a:t>
            </a:r>
            <a:endParaRPr sz="1400" dirty="0">
              <a:latin typeface="Roboto"/>
              <a:cs typeface="Roboto"/>
            </a:endParaRPr>
          </a:p>
          <a:p>
            <a:pPr marL="354965" marR="135255" indent="-2730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latin typeface="RobotoRegular"/>
                <a:cs typeface="RobotoRegular"/>
              </a:rPr>
              <a:t>C </a:t>
            </a:r>
            <a:r>
              <a:rPr sz="1400" spc="-5" dirty="0">
                <a:latin typeface="RobotoRegular"/>
                <a:cs typeface="RobotoRegular"/>
              </a:rPr>
              <a:t>Scores for</a:t>
            </a:r>
            <a:r>
              <a:rPr sz="1400" spc="-100" dirty="0">
                <a:latin typeface="RobotoRegular"/>
                <a:cs typeface="RobotoRegular"/>
              </a:rPr>
              <a:t> </a:t>
            </a:r>
            <a:r>
              <a:rPr sz="1400" dirty="0">
                <a:latin typeface="RobotoRegular"/>
                <a:cs typeface="RobotoRegular"/>
              </a:rPr>
              <a:t>C  </a:t>
            </a:r>
            <a:r>
              <a:rPr sz="1400" spc="-5" dirty="0">
                <a:latin typeface="RobotoRegular"/>
                <a:cs typeface="RobotoRegular"/>
              </a:rPr>
              <a:t>classes</a:t>
            </a:r>
            <a:endParaRPr sz="1400" dirty="0">
              <a:latin typeface="RobotoRegular"/>
              <a:cs typeface="RobotoRegula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7600" y="3333750"/>
            <a:ext cx="1571625" cy="107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64"/>
              </a:lnSpc>
              <a:spcBef>
                <a:spcPts val="100"/>
              </a:spcBef>
            </a:pPr>
            <a:r>
              <a:rPr sz="1400" b="1" spc="-5" dirty="0">
                <a:latin typeface="Roboto"/>
                <a:cs typeface="Roboto"/>
              </a:rPr>
              <a:t>Localization</a:t>
            </a:r>
            <a:r>
              <a:rPr sz="1400" b="1" spc="-40" dirty="0">
                <a:latin typeface="Roboto"/>
                <a:cs typeface="Roboto"/>
              </a:rPr>
              <a:t> </a:t>
            </a:r>
            <a:r>
              <a:rPr sz="1400" b="1" spc="-5" dirty="0">
                <a:latin typeface="Roboto"/>
                <a:cs typeface="Roboto"/>
              </a:rPr>
              <a:t>Head:</a:t>
            </a:r>
            <a:endParaRPr sz="1400" dirty="0">
              <a:latin typeface="Roboto"/>
              <a:cs typeface="Roboto"/>
            </a:endParaRPr>
          </a:p>
          <a:p>
            <a:pPr marL="354965" marR="5080" indent="-273050">
              <a:lnSpc>
                <a:spcPts val="1650"/>
              </a:lnSpc>
              <a:spcBef>
                <a:spcPts val="65"/>
              </a:spcBef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400" spc="-5" dirty="0">
                <a:latin typeface="RobotoRegular"/>
                <a:cs typeface="RobotoRegular"/>
              </a:rPr>
              <a:t>Class</a:t>
            </a:r>
            <a:r>
              <a:rPr sz="1400" spc="-9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agnostic:  (x,y,w,h)</a:t>
            </a:r>
            <a:endParaRPr sz="1400" dirty="0">
              <a:latin typeface="RobotoRegular"/>
              <a:cs typeface="RobotoRegular"/>
            </a:endParaRPr>
          </a:p>
          <a:p>
            <a:pPr marL="354965" marR="66040" indent="-273050">
              <a:lnSpc>
                <a:spcPts val="1650"/>
              </a:lnSpc>
              <a:buFont typeface="Arial"/>
              <a:buChar char="●"/>
              <a:tabLst>
                <a:tab pos="354965" algn="l"/>
                <a:tab pos="355600" algn="l"/>
              </a:tabLst>
            </a:pPr>
            <a:r>
              <a:rPr sz="1400" spc="-5" dirty="0">
                <a:latin typeface="RobotoRegular"/>
                <a:cs typeface="RobotoRegular"/>
              </a:rPr>
              <a:t>Class</a:t>
            </a:r>
            <a:r>
              <a:rPr sz="1400" spc="-90" dirty="0">
                <a:latin typeface="RobotoRegular"/>
                <a:cs typeface="RobotoRegular"/>
              </a:rPr>
              <a:t> </a:t>
            </a:r>
            <a:r>
              <a:rPr sz="1400" spc="-5" dirty="0">
                <a:latin typeface="RobotoRegular"/>
                <a:cs typeface="RobotoRegular"/>
              </a:rPr>
              <a:t>specific:  (x,y,w,h) </a:t>
            </a:r>
            <a:r>
              <a:rPr sz="1400" dirty="0">
                <a:latin typeface="RobotoRegular"/>
                <a:cs typeface="RobotoRegular"/>
              </a:rPr>
              <a:t>X</a:t>
            </a:r>
            <a:r>
              <a:rPr sz="1400" spc="-35" dirty="0">
                <a:latin typeface="RobotoRegular"/>
                <a:cs typeface="RobotoRegular"/>
              </a:rPr>
              <a:t> </a:t>
            </a:r>
            <a:r>
              <a:rPr sz="1400" dirty="0">
                <a:latin typeface="RobotoRegular"/>
                <a:cs typeface="RobotoRegular"/>
              </a:rPr>
              <a:t>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</TotalTime>
  <Words>681</Words>
  <Application>Microsoft Office PowerPoint</Application>
  <PresentationFormat>On-screen Show (16:9)</PresentationFormat>
  <Paragraphs>102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</vt:lpstr>
      <vt:lpstr>Calibri</vt:lpstr>
      <vt:lpstr>Comic Sans MS</vt:lpstr>
      <vt:lpstr>Roboto</vt:lpstr>
      <vt:lpstr>RobotoRegular</vt:lpstr>
      <vt:lpstr>Times New Roman</vt:lpstr>
      <vt:lpstr>Office Theme</vt:lpstr>
      <vt:lpstr>Introduction to Object Detection</vt:lpstr>
      <vt:lpstr>PowerPoint Presentation</vt:lpstr>
      <vt:lpstr>Computer Vision Tasks</vt:lpstr>
      <vt:lpstr>Classification + Localization</vt:lpstr>
      <vt:lpstr>PowerPoint Presentation</vt:lpstr>
      <vt:lpstr>A bounding box is an imaginary rectangle that serves as a point of reference for object detection and creates a collision box for that object. Data annotators draw these rectangles over images, outlining the object of interest within each image by defining its X and Y coordinates.</vt:lpstr>
      <vt:lpstr>Classification + Localization: ImageNet Challenge</vt:lpstr>
      <vt:lpstr>Intersection Over Union (IoU)</vt:lpstr>
      <vt:lpstr>Classification + Localization: Model</vt:lpstr>
      <vt:lpstr>PowerPoint Presentation</vt:lpstr>
      <vt:lpstr>Computer Vision Tasks</vt:lpstr>
      <vt:lpstr>Object Detection 2001-2007</vt:lpstr>
      <vt:lpstr>Object Detection 2007-2012</vt:lpstr>
      <vt:lpstr>Object Detection Today</vt:lpstr>
      <vt:lpstr>Object Detection: Datasets</vt:lpstr>
      <vt:lpstr>Pascal Examples</vt:lpstr>
      <vt:lpstr>COCO Examples</vt:lpstr>
      <vt:lpstr>Object Detection: Evaluation</vt:lpstr>
      <vt:lpstr>PowerPoint Presentation</vt:lpstr>
      <vt:lpstr>Object Detection: Evaluation</vt:lpstr>
      <vt:lpstr>Precision-Recall Curve</vt:lpstr>
      <vt:lpstr>Average Precision (AP)</vt:lpstr>
      <vt:lpstr>Mean Average Precision (mAP)</vt:lpstr>
      <vt:lpstr>Object Detection: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Detection</dc:title>
  <cp:lastModifiedBy>Raghav Khajuria</cp:lastModifiedBy>
  <cp:revision>15</cp:revision>
  <dcterms:created xsi:type="dcterms:W3CDTF">2021-03-07T14:36:55Z</dcterms:created>
  <dcterms:modified xsi:type="dcterms:W3CDTF">2021-03-10T02:17:34Z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2021-03-07T00:00:00Z</vt:filetime>
  </property>
</Properties>
</file>