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576938-2BAF-439A-A4C9-8AE52202BFF1}">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92"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B39427-3040-4A07-BF5B-1A2D844B5CAF}"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36412033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0038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127312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6356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323350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BB39427-3040-4A07-BF5B-1A2D844B5CAF}"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38202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BB39427-3040-4A07-BF5B-1A2D844B5CAF}"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367515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39427-3040-4A07-BF5B-1A2D844B5CAF}"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1682522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39427-3040-4A07-BF5B-1A2D844B5CAF}"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16202962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39427-3040-4A07-BF5B-1A2D844B5CAF}"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89381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39427-3040-4A07-BF5B-1A2D844B5CAF}"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4099516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393287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B39427-3040-4A07-BF5B-1A2D844B5CAF}"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64609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B39427-3040-4A07-BF5B-1A2D844B5CAF}"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7872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BB39427-3040-4A07-BF5B-1A2D844B5CAF}"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123142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29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39427-3040-4A07-BF5B-1A2D844B5CAF}"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1969C5-6773-428A-BFB0-0D63D5A32CEA}" type="slidenum">
              <a:rPr lang="en-US" smtClean="0"/>
              <a:t>‹#›</a:t>
            </a:fld>
            <a:endParaRPr lang="en-US"/>
          </a:p>
        </p:txBody>
      </p:sp>
    </p:spTree>
    <p:extLst>
      <p:ext uri="{BB962C8B-B14F-4D97-AF65-F5344CB8AC3E}">
        <p14:creationId xmlns:p14="http://schemas.microsoft.com/office/powerpoint/2010/main" val="203541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BB39427-3040-4A07-BF5B-1A2D844B5CAF}" type="datetimeFigureOut">
              <a:rPr lang="en-US" smtClean="0"/>
              <a:t>11/10/2017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81969C5-6773-428A-BFB0-0D63D5A32CEA}" type="slidenum">
              <a:rPr lang="en-US" smtClean="0"/>
              <a:t>‹#›</a:t>
            </a:fld>
            <a:endParaRPr lang="en-US"/>
          </a:p>
        </p:txBody>
      </p:sp>
    </p:spTree>
    <p:extLst>
      <p:ext uri="{BB962C8B-B14F-4D97-AF65-F5344CB8AC3E}">
        <p14:creationId xmlns:p14="http://schemas.microsoft.com/office/powerpoint/2010/main" val="38124879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81F49-DF6E-4A1D-8645-A43A00D2D572}"/>
              </a:ext>
            </a:extLst>
          </p:cNvPr>
          <p:cNvSpPr>
            <a:spLocks noGrp="1"/>
          </p:cNvSpPr>
          <p:nvPr>
            <p:ph type="title"/>
          </p:nvPr>
        </p:nvSpPr>
        <p:spPr>
          <a:xfrm>
            <a:off x="838200" y="365126"/>
            <a:ext cx="10515600" cy="528010"/>
          </a:xfrm>
        </p:spPr>
        <p:txBody>
          <a:bodyPr>
            <a:normAutofit/>
          </a:bodyPr>
          <a:lstStyle/>
          <a:p>
            <a:r>
              <a:rPr lang="en-US" sz="2800" dirty="0" smtClean="0"/>
              <a:t>Mancala </a:t>
            </a:r>
            <a:r>
              <a:rPr lang="en-US" sz="2800" dirty="0"/>
              <a:t>Instructions</a:t>
            </a:r>
          </a:p>
        </p:txBody>
      </p:sp>
      <p:sp>
        <p:nvSpPr>
          <p:cNvPr id="3" name="Content Placeholder 2">
            <a:extLst>
              <a:ext uri="{FF2B5EF4-FFF2-40B4-BE49-F238E27FC236}">
                <a16:creationId xmlns="" xmlns:a16="http://schemas.microsoft.com/office/drawing/2014/main" id="{05766AF9-FEC3-4F59-9522-72BEA0E38DB5}"/>
              </a:ext>
            </a:extLst>
          </p:cNvPr>
          <p:cNvSpPr>
            <a:spLocks noGrp="1"/>
          </p:cNvSpPr>
          <p:nvPr>
            <p:ph sz="quarter" idx="13"/>
          </p:nvPr>
        </p:nvSpPr>
        <p:spPr>
          <a:xfrm>
            <a:off x="838200" y="893136"/>
            <a:ext cx="10515600" cy="5283827"/>
          </a:xfrm>
        </p:spPr>
        <p:txBody>
          <a:bodyPr>
            <a:normAutofit fontScale="77500" lnSpcReduction="20000"/>
          </a:bodyPr>
          <a:lstStyle/>
          <a:p>
            <a:r>
              <a:rPr lang="en-US" sz="1600" dirty="0"/>
              <a:t>The Mancala board is made up of two rows. Pieces are placed in each of the holes. Each player has a store (called a Mancala) that begin with 0 pieces in them. </a:t>
            </a:r>
          </a:p>
          <a:p>
            <a:r>
              <a:rPr lang="en-US" sz="1600" dirty="0"/>
              <a:t>The game begins with one player picking up all of the pieces in any one of the holes on his side.</a:t>
            </a:r>
          </a:p>
          <a:p>
            <a:r>
              <a:rPr lang="en-US" sz="1600" dirty="0"/>
              <a:t>Moving counter-clockwise, the player deposits one of the stones in each hole until the stones run out.</a:t>
            </a:r>
          </a:p>
          <a:p>
            <a:r>
              <a:rPr lang="en-US" sz="1600" dirty="0"/>
              <a:t>If you run into your own store, deposit one piece in it. If you run into your opponent's store, skip it.</a:t>
            </a:r>
          </a:p>
          <a:p>
            <a:r>
              <a:rPr lang="en-US" sz="1600" dirty="0"/>
              <a:t>If the last piece you drop is in your own store, you get a free turn.</a:t>
            </a:r>
          </a:p>
          <a:p>
            <a:r>
              <a:rPr lang="en-US" sz="1600" dirty="0"/>
              <a:t>If the last piece you drop is in an empty hole on your side, you capture that piece and any pieces in the hole directly opposite. Captured pieces are placed in your store.</a:t>
            </a:r>
          </a:p>
          <a:p>
            <a:r>
              <a:rPr lang="en-US" sz="1600" dirty="0"/>
              <a:t>After Player 1’s first turn Player 2 can choose to switch positions with Player 1. After switching positions Player 1 will get to go again. This rule is only applicable immediately after Player 1’s first move.</a:t>
            </a:r>
          </a:p>
          <a:p>
            <a:r>
              <a:rPr lang="en-US" sz="1600" dirty="0"/>
              <a:t>The game ends when all six spaces on one side of the Mancala board are empty.</a:t>
            </a:r>
          </a:p>
          <a:p>
            <a:r>
              <a:rPr lang="en-US" sz="1600" dirty="0"/>
              <a:t>The player who still has pieces on his side of the board when the game ends capture all of those pieces.</a:t>
            </a:r>
          </a:p>
          <a:p>
            <a:r>
              <a:rPr lang="en-US" sz="1600" dirty="0"/>
              <a:t>Count all the pieces in each store. The winner is the player with the most pieces.</a:t>
            </a:r>
          </a:p>
          <a:p>
            <a:pPr marL="0" indent="0">
              <a:buNone/>
            </a:pPr>
            <a:r>
              <a:rPr lang="en-US" sz="1600" dirty="0"/>
              <a:t>Optional Rule</a:t>
            </a:r>
          </a:p>
          <a:p>
            <a:r>
              <a:rPr lang="en-US" sz="1600" dirty="0"/>
              <a:t>If Random is selected, the amount of pieces in each hole is randomized. The total number of pieces on each side will be equal to the amount of holes plus the amount of pieces per hole selected in the opening screen. The two sides will mirror each other, meaning the first hole on Player 1’s side will have the same amount of pieces as the first hole on Player 2’s side, etc. for all of the holes.</a:t>
            </a:r>
          </a:p>
        </p:txBody>
      </p:sp>
      <p:sp>
        <p:nvSpPr>
          <p:cNvPr id="5" name="TextBox 4">
            <a:extLst>
              <a:ext uri="{FF2B5EF4-FFF2-40B4-BE49-F238E27FC236}">
                <a16:creationId xmlns="" xmlns:a16="http://schemas.microsoft.com/office/drawing/2014/main" id="{CF51BB8F-A626-439F-8F75-6DC1E891419E}"/>
              </a:ext>
            </a:extLst>
          </p:cNvPr>
          <p:cNvSpPr txBox="1"/>
          <p:nvPr/>
        </p:nvSpPr>
        <p:spPr>
          <a:xfrm>
            <a:off x="0" y="6176963"/>
            <a:ext cx="12192000" cy="369332"/>
          </a:xfrm>
          <a:prstGeom prst="rect">
            <a:avLst/>
          </a:prstGeom>
          <a:noFill/>
        </p:spPr>
        <p:txBody>
          <a:bodyPr wrap="square" rtlCol="0">
            <a:spAutoFit/>
          </a:bodyPr>
          <a:lstStyle/>
          <a:p>
            <a:pPr algn="ctr"/>
            <a:r>
              <a:rPr lang="en-US" dirty="0"/>
              <a:t>Rules adapted from thespruce.com</a:t>
            </a:r>
          </a:p>
        </p:txBody>
      </p:sp>
    </p:spTree>
    <p:extLst>
      <p:ext uri="{BB962C8B-B14F-4D97-AF65-F5344CB8AC3E}">
        <p14:creationId xmlns:p14="http://schemas.microsoft.com/office/powerpoint/2010/main" val="15140590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27</TotalTime>
  <Words>35</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Droplet</vt:lpstr>
      <vt:lpstr>Mancala 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Mancala Instructions</dc:title>
  <dc:creator>Drew</dc:creator>
  <cp:lastModifiedBy>Haaris Padela</cp:lastModifiedBy>
  <cp:revision>6</cp:revision>
  <dcterms:created xsi:type="dcterms:W3CDTF">2017-11-10T22:49:35Z</dcterms:created>
  <dcterms:modified xsi:type="dcterms:W3CDTF">2017-11-11T01:02:36Z</dcterms:modified>
</cp:coreProperties>
</file>