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2C7B-8EDD-49B8-BCC1-A0279C426D7A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27A4-2BED-49E9-B125-C01401F55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58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2C7B-8EDD-49B8-BCC1-A0279C426D7A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27A4-2BED-49E9-B125-C01401F55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2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2C7B-8EDD-49B8-BCC1-A0279C426D7A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27A4-2BED-49E9-B125-C01401F55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77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2C7B-8EDD-49B8-BCC1-A0279C426D7A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27A4-2BED-49E9-B125-C01401F55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56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2C7B-8EDD-49B8-BCC1-A0279C426D7A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27A4-2BED-49E9-B125-C01401F55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67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2C7B-8EDD-49B8-BCC1-A0279C426D7A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27A4-2BED-49E9-B125-C01401F55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88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2C7B-8EDD-49B8-BCC1-A0279C426D7A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27A4-2BED-49E9-B125-C01401F55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96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2C7B-8EDD-49B8-BCC1-A0279C426D7A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27A4-2BED-49E9-B125-C01401F55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69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2C7B-8EDD-49B8-BCC1-A0279C426D7A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27A4-2BED-49E9-B125-C01401F55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58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2C7B-8EDD-49B8-BCC1-A0279C426D7A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27A4-2BED-49E9-B125-C01401F55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93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2C7B-8EDD-49B8-BCC1-A0279C426D7A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27A4-2BED-49E9-B125-C01401F55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82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22C7B-8EDD-49B8-BCC1-A0279C426D7A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727A4-2BED-49E9-B125-C01401F55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17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43400" y="448245"/>
            <a:ext cx="2895600" cy="4572000"/>
            <a:chOff x="990600" y="1295400"/>
            <a:chExt cx="2895600" cy="4572000"/>
          </a:xfrm>
        </p:grpSpPr>
        <p:sp>
          <p:nvSpPr>
            <p:cNvPr id="4" name="Rectangle 3"/>
            <p:cNvSpPr/>
            <p:nvPr/>
          </p:nvSpPr>
          <p:spPr bwMode="auto">
            <a:xfrm>
              <a:off x="990600" y="1295400"/>
              <a:ext cx="2895600" cy="4572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gradFill>
                  <a:gsLst>
                    <a:gs pos="0">
                      <a:srgbClr val="292929"/>
                    </a:gs>
                    <a:gs pos="100000">
                      <a:srgbClr val="292929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341158" y="1447798"/>
              <a:ext cx="2209800" cy="3803072"/>
              <a:chOff x="8635201" y="2168053"/>
              <a:chExt cx="2209800" cy="380307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8635201" y="3733225"/>
                <a:ext cx="2209800" cy="559475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FFFFFF">
                        <a:alpha val="99000"/>
                      </a:srgbClr>
                    </a:solidFill>
                  </a:rPr>
                  <a:t>AppXManifest.xml</a:t>
                </a:r>
                <a:endParaRPr lang="en-US" sz="1600" dirty="0">
                  <a:solidFill>
                    <a:srgbClr val="FFFFFF">
                      <a:alpha val="99000"/>
                    </a:srgbClr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8635201" y="4292700"/>
                <a:ext cx="2209800" cy="559475"/>
              </a:xfrm>
              <a:prstGeom prst="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FFFFFF">
                        <a:alpha val="99000"/>
                      </a:srgbClr>
                    </a:solidFill>
                  </a:rPr>
                  <a:t>AppBlockMap.xml</a:t>
                </a:r>
                <a:endParaRPr lang="en-US" sz="1600" dirty="0">
                  <a:solidFill>
                    <a:srgbClr val="FFFFFF">
                      <a:alpha val="99000"/>
                    </a:srgbClr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8635201" y="4852175"/>
                <a:ext cx="2209800" cy="559475"/>
              </a:xfrm>
              <a:prstGeom prst="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FFFFFF">
                        <a:alpha val="99000"/>
                      </a:srgbClr>
                    </a:solidFill>
                  </a:rPr>
                  <a:t>Signature</a:t>
                </a:r>
                <a:endParaRPr lang="en-US" sz="1600" dirty="0">
                  <a:solidFill>
                    <a:srgbClr val="FFFFFF">
                      <a:alpha val="99000"/>
                    </a:srgbClr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639082" y="5411650"/>
                <a:ext cx="2202039" cy="559475"/>
              </a:xfrm>
              <a:prstGeom prst="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</a:rPr>
                  <a:t>(Some other stuff)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8635201" y="2168053"/>
                <a:ext cx="2209800" cy="1565172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 dirty="0" smtClean="0">
                  <a:solidFill>
                    <a:srgbClr val="FFFFFF">
                      <a:alpha val="99000"/>
                    </a:srgbClr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508010" y="5410200"/>
              <a:ext cx="187609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FFFFF">
                      <a:alpha val="99000"/>
                    </a:srgbClr>
                  </a:solidFill>
                </a:rPr>
                <a:t>.appx package</a:t>
              </a:r>
            </a:p>
          </p:txBody>
        </p:sp>
        <p:sp>
          <p:nvSpPr>
            <p:cNvPr id="15" name="Flowchart: Multidocument 14"/>
            <p:cNvSpPr/>
            <p:nvPr/>
          </p:nvSpPr>
          <p:spPr>
            <a:xfrm>
              <a:off x="1447800" y="1524000"/>
              <a:ext cx="1981200" cy="1371600"/>
            </a:xfrm>
            <a:prstGeom prst="flowChartMultidocument">
              <a:avLst/>
            </a:prstGeom>
            <a:ln w="952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Files and Assets</a:t>
              </a:r>
              <a:br>
                <a:rPr lang="en-US" sz="1600" dirty="0" smtClean="0"/>
              </a:br>
              <a:r>
                <a:rPr lang="en-US" sz="1400" dirty="0" smtClean="0"/>
                <a:t>(.</a:t>
              </a:r>
              <a:r>
                <a:rPr lang="en-US" sz="1400" dirty="0" err="1" smtClean="0"/>
                <a:t>js</a:t>
              </a:r>
              <a:r>
                <a:rPr lang="en-US" sz="1400" dirty="0" smtClean="0"/>
                <a:t>, .html, .</a:t>
              </a:r>
              <a:r>
                <a:rPr lang="en-US" sz="1400" dirty="0" err="1" smtClean="0"/>
                <a:t>css</a:t>
              </a:r>
              <a:r>
                <a:rPr lang="en-US" sz="1400" dirty="0" smtClean="0"/>
                <a:t>, images, resources, DLLs, etc.)</a:t>
              </a:r>
              <a:endParaRPr lang="en-US" sz="16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85800" y="676845"/>
            <a:ext cx="112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36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685800"/>
            <a:ext cx="112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1-2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6" y="1524000"/>
            <a:ext cx="7315200" cy="41127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616" y="2906693"/>
            <a:ext cx="4114800" cy="26289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1" name="Straight Arrow Connector 20"/>
          <p:cNvCxnSpPr/>
          <p:nvPr/>
        </p:nvCxnSpPr>
        <p:spPr>
          <a:xfrm>
            <a:off x="2207491" y="2836667"/>
            <a:ext cx="2751525" cy="470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467091" y="2623543"/>
            <a:ext cx="749635" cy="3147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/>
          <p:cNvSpPr txBox="1"/>
          <p:nvPr/>
        </p:nvSpPr>
        <p:spPr>
          <a:xfrm>
            <a:off x="4919264" y="4099412"/>
            <a:ext cx="20161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registry</a:t>
            </a:r>
            <a:br>
              <a:rPr lang="en-US" dirty="0" smtClean="0"/>
            </a:br>
            <a:r>
              <a:rPr lang="en-US" dirty="0" smtClean="0"/>
              <a:t>entries based on</a:t>
            </a:r>
            <a:br>
              <a:rPr lang="en-US" dirty="0" smtClean="0"/>
            </a:br>
            <a:r>
              <a:rPr lang="en-US" dirty="0" smtClean="0"/>
              <a:t>manifest (including</a:t>
            </a:r>
            <a:br>
              <a:rPr lang="en-US" dirty="0" smtClean="0"/>
            </a:br>
            <a:r>
              <a:rPr lang="en-US" dirty="0" smtClean="0"/>
              <a:t>Start page tile, etc.)</a:t>
            </a:r>
            <a:endParaRPr lang="en-US" sz="1400" dirty="0"/>
          </a:p>
        </p:txBody>
      </p:sp>
      <p:sp>
        <p:nvSpPr>
          <p:cNvPr id="61" name="Can 60"/>
          <p:cNvSpPr/>
          <p:nvPr/>
        </p:nvSpPr>
        <p:spPr>
          <a:xfrm>
            <a:off x="6948736" y="5089829"/>
            <a:ext cx="1143000" cy="1148834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Registry</a:t>
            </a:r>
            <a:endParaRPr lang="en-US" dirty="0"/>
          </a:p>
        </p:txBody>
      </p:sp>
      <p:sp>
        <p:nvSpPr>
          <p:cNvPr id="62" name="Right Arrow 61"/>
          <p:cNvSpPr/>
          <p:nvPr/>
        </p:nvSpPr>
        <p:spPr>
          <a:xfrm>
            <a:off x="6132937" y="5318758"/>
            <a:ext cx="762000" cy="22568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/>
          <p:cNvGrpSpPr/>
          <p:nvPr/>
        </p:nvGrpSpPr>
        <p:grpSpPr>
          <a:xfrm>
            <a:off x="717651" y="1023025"/>
            <a:ext cx="3725603" cy="2693335"/>
            <a:chOff x="184251" y="503100"/>
            <a:chExt cx="3725603" cy="2693335"/>
          </a:xfrm>
        </p:grpSpPr>
        <p:grpSp>
          <p:nvGrpSpPr>
            <p:cNvPr id="13" name="Group 12"/>
            <p:cNvGrpSpPr/>
            <p:nvPr/>
          </p:nvGrpSpPr>
          <p:grpSpPr>
            <a:xfrm>
              <a:off x="293113" y="890691"/>
              <a:ext cx="685800" cy="1066799"/>
              <a:chOff x="990600" y="1295400"/>
              <a:chExt cx="2895600" cy="4123755"/>
            </a:xfrm>
          </p:grpSpPr>
          <p:sp>
            <p:nvSpPr>
              <p:cNvPr id="14" name="Rectangle 13"/>
              <p:cNvSpPr/>
              <p:nvPr/>
            </p:nvSpPr>
            <p:spPr bwMode="auto">
              <a:xfrm>
                <a:off x="990600" y="1295400"/>
                <a:ext cx="2895600" cy="4123755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 smtClean="0">
                  <a:gradFill>
                    <a:gsLst>
                      <a:gs pos="0">
                        <a:srgbClr val="292929"/>
                      </a:gs>
                      <a:gs pos="100000">
                        <a:srgbClr val="292929"/>
                      </a:gs>
                    </a:gsLst>
                    <a:lin ang="5400000" scaled="0"/>
                  </a:gradFill>
                </a:endParaRP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1341158" y="1447798"/>
                <a:ext cx="2209800" cy="3803072"/>
                <a:chOff x="8635201" y="2168053"/>
                <a:chExt cx="2209800" cy="3803072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8635201" y="3733225"/>
                  <a:ext cx="2209800" cy="559475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rgbClr val="FFFFFF">
                        <a:alpha val="99000"/>
                      </a:srgbClr>
                    </a:solidFill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8635201" y="4292700"/>
                  <a:ext cx="2209800" cy="559475"/>
                </a:xfrm>
                <a:prstGeom prst="rect">
                  <a:avLst/>
                </a:prstGeom>
                <a:ln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rgbClr val="FFFFFF">
                        <a:alpha val="99000"/>
                      </a:srgbClr>
                    </a:solidFill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8635201" y="4852175"/>
                  <a:ext cx="2209800" cy="559475"/>
                </a:xfrm>
                <a:prstGeom prst="rect">
                  <a:avLst/>
                </a:prstGeom>
                <a:ln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rgbClr val="FFFFFF">
                        <a:alpha val="99000"/>
                      </a:srgbClr>
                    </a:solidFill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8639082" y="5411650"/>
                  <a:ext cx="2202039" cy="559475"/>
                </a:xfrm>
                <a:prstGeom prst="rect">
                  <a:avLst/>
                </a:prstGeom>
                <a:ln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8635201" y="2168053"/>
                  <a:ext cx="2209800" cy="1565172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600" dirty="0" smtClean="0">
                    <a:solidFill>
                      <a:srgbClr val="FFFFFF">
                        <a:alpha val="99000"/>
                      </a:srgbClr>
                    </a:solidFill>
                  </a:endParaRPr>
                </a:p>
              </p:txBody>
            </p:sp>
          </p:grpSp>
          <p:sp>
            <p:nvSpPr>
              <p:cNvPr id="16" name="Flowchart: Multidocument 15"/>
              <p:cNvSpPr/>
              <p:nvPr/>
            </p:nvSpPr>
            <p:spPr>
              <a:xfrm>
                <a:off x="1447800" y="1524000"/>
                <a:ext cx="1981200" cy="1371600"/>
              </a:xfrm>
              <a:prstGeom prst="flowChartMultidocument">
                <a:avLst/>
              </a:prstGeom>
              <a:ln w="9525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1803315" y="1165110"/>
              <a:ext cx="2106539" cy="2031325"/>
              <a:chOff x="1847664" y="1100951"/>
              <a:chExt cx="2106539" cy="2031325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1847664" y="1100951"/>
                <a:ext cx="2106539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App folder (hidden)</a:t>
                </a:r>
              </a:p>
              <a:p>
                <a:r>
                  <a:rPr lang="en-US" dirty="0" smtClean="0"/>
                  <a:t>          html</a:t>
                </a:r>
              </a:p>
              <a:p>
                <a:r>
                  <a:rPr lang="en-US" dirty="0" smtClean="0"/>
                  <a:t>          </a:t>
                </a:r>
                <a:r>
                  <a:rPr lang="en-US" dirty="0" err="1" smtClean="0"/>
                  <a:t>js</a:t>
                </a:r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</a:t>
                </a:r>
                <a:r>
                  <a:rPr lang="en-US" dirty="0" err="1" smtClean="0"/>
                  <a:t>css</a:t>
                </a:r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images</a:t>
                </a:r>
              </a:p>
              <a:p>
                <a:r>
                  <a:rPr lang="en-US" dirty="0" smtClean="0"/>
                  <a:t>     appxmanifest.xml</a:t>
                </a:r>
              </a:p>
              <a:p>
                <a:r>
                  <a:rPr lang="en-US" dirty="0" smtClean="0"/>
                  <a:t>     etc.</a:t>
                </a:r>
                <a:endParaRPr lang="en-US" dirty="0"/>
              </a:p>
            </p:txBody>
          </p:sp>
          <p:sp>
            <p:nvSpPr>
              <p:cNvPr id="25" name="File"/>
              <p:cNvSpPr>
                <a:spLocks noEditPoints="1" noChangeArrowheads="1"/>
              </p:cNvSpPr>
              <p:nvPr/>
            </p:nvSpPr>
            <p:spPr bwMode="auto">
              <a:xfrm>
                <a:off x="2163351" y="1474694"/>
                <a:ext cx="228600" cy="167359"/>
              </a:xfrm>
              <a:custGeom>
                <a:avLst/>
                <a:gdLst>
                  <a:gd name="T0" fmla="*/ 10981 w 21600"/>
                  <a:gd name="T1" fmla="*/ 3240 h 21600"/>
                  <a:gd name="T2" fmla="*/ 0 w 21600"/>
                  <a:gd name="T3" fmla="*/ 10800 h 21600"/>
                  <a:gd name="T4" fmla="*/ 10800 w 21600"/>
                  <a:gd name="T5" fmla="*/ 21600 h 21600"/>
                  <a:gd name="T6" fmla="*/ 21600 w 21600"/>
                  <a:gd name="T7" fmla="*/ 10800 h 21600"/>
                  <a:gd name="T8" fmla="*/ 0 w 21600"/>
                  <a:gd name="T9" fmla="*/ 21600 h 21600"/>
                  <a:gd name="T10" fmla="*/ 21600 w 21600"/>
                  <a:gd name="T11" fmla="*/ 21600 h 21600"/>
                  <a:gd name="T12" fmla="*/ 1086 w 21600"/>
                  <a:gd name="T13" fmla="*/ 4628 h 21600"/>
                  <a:gd name="T14" fmla="*/ 20635 w 21600"/>
                  <a:gd name="T15" fmla="*/ 2028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21600" h="21600">
                    <a:moveTo>
                      <a:pt x="19790" y="3240"/>
                    </a:moveTo>
                    <a:cubicBezTo>
                      <a:pt x="10981" y="3240"/>
                      <a:pt x="9171" y="3240"/>
                      <a:pt x="9050" y="3086"/>
                    </a:cubicBezTo>
                    <a:cubicBezTo>
                      <a:pt x="9050" y="2931"/>
                      <a:pt x="8930" y="2777"/>
                      <a:pt x="8930" y="2469"/>
                    </a:cubicBezTo>
                    <a:cubicBezTo>
                      <a:pt x="8930" y="2160"/>
                      <a:pt x="8809" y="1851"/>
                      <a:pt x="8688" y="1389"/>
                    </a:cubicBezTo>
                    <a:cubicBezTo>
                      <a:pt x="8568" y="1080"/>
                      <a:pt x="8326" y="771"/>
                      <a:pt x="8085" y="463"/>
                    </a:cubicBezTo>
                    <a:cubicBezTo>
                      <a:pt x="7723" y="154"/>
                      <a:pt x="7361" y="0"/>
                      <a:pt x="7361" y="0"/>
                    </a:cubicBezTo>
                    <a:cubicBezTo>
                      <a:pt x="7361" y="0"/>
                      <a:pt x="2293" y="0"/>
                      <a:pt x="2051" y="154"/>
                    </a:cubicBezTo>
                    <a:cubicBezTo>
                      <a:pt x="1689" y="309"/>
                      <a:pt x="1448" y="463"/>
                      <a:pt x="1327" y="771"/>
                    </a:cubicBezTo>
                    <a:cubicBezTo>
                      <a:pt x="1207" y="1080"/>
                      <a:pt x="1086" y="1389"/>
                      <a:pt x="965" y="1697"/>
                    </a:cubicBezTo>
                    <a:cubicBezTo>
                      <a:pt x="845" y="2160"/>
                      <a:pt x="724" y="2314"/>
                      <a:pt x="724" y="2469"/>
                    </a:cubicBezTo>
                    <a:cubicBezTo>
                      <a:pt x="603" y="2623"/>
                      <a:pt x="603" y="2777"/>
                      <a:pt x="483" y="2931"/>
                    </a:cubicBezTo>
                    <a:cubicBezTo>
                      <a:pt x="483" y="3086"/>
                      <a:pt x="362" y="3240"/>
                      <a:pt x="241" y="3240"/>
                    </a:cubicBezTo>
                    <a:lnTo>
                      <a:pt x="0" y="3394"/>
                    </a:lnTo>
                    <a:lnTo>
                      <a:pt x="0" y="3703"/>
                    </a:lnTo>
                    <a:lnTo>
                      <a:pt x="0" y="10800"/>
                    </a:lnTo>
                    <a:lnTo>
                      <a:pt x="0" y="21600"/>
                    </a:lnTo>
                    <a:lnTo>
                      <a:pt x="10981" y="21600"/>
                    </a:lnTo>
                    <a:lnTo>
                      <a:pt x="21600" y="21600"/>
                    </a:lnTo>
                    <a:lnTo>
                      <a:pt x="21600" y="10800"/>
                    </a:lnTo>
                    <a:lnTo>
                      <a:pt x="21600" y="5246"/>
                    </a:lnTo>
                    <a:lnTo>
                      <a:pt x="21600" y="4783"/>
                    </a:lnTo>
                    <a:cubicBezTo>
                      <a:pt x="21479" y="4320"/>
                      <a:pt x="21359" y="4011"/>
                      <a:pt x="21117" y="3703"/>
                    </a:cubicBezTo>
                    <a:cubicBezTo>
                      <a:pt x="20876" y="3549"/>
                      <a:pt x="20514" y="3394"/>
                      <a:pt x="20152" y="3240"/>
                    </a:cubicBezTo>
                    <a:close/>
                  </a:path>
                </a:pathLst>
              </a:cu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ile"/>
              <p:cNvSpPr>
                <a:spLocks noEditPoints="1" noChangeArrowheads="1"/>
              </p:cNvSpPr>
              <p:nvPr/>
            </p:nvSpPr>
            <p:spPr bwMode="auto">
              <a:xfrm>
                <a:off x="2163351" y="2032764"/>
                <a:ext cx="228600" cy="167359"/>
              </a:xfrm>
              <a:custGeom>
                <a:avLst/>
                <a:gdLst>
                  <a:gd name="T0" fmla="*/ 10981 w 21600"/>
                  <a:gd name="T1" fmla="*/ 3240 h 21600"/>
                  <a:gd name="T2" fmla="*/ 0 w 21600"/>
                  <a:gd name="T3" fmla="*/ 10800 h 21600"/>
                  <a:gd name="T4" fmla="*/ 10800 w 21600"/>
                  <a:gd name="T5" fmla="*/ 21600 h 21600"/>
                  <a:gd name="T6" fmla="*/ 21600 w 21600"/>
                  <a:gd name="T7" fmla="*/ 10800 h 21600"/>
                  <a:gd name="T8" fmla="*/ 0 w 21600"/>
                  <a:gd name="T9" fmla="*/ 21600 h 21600"/>
                  <a:gd name="T10" fmla="*/ 21600 w 21600"/>
                  <a:gd name="T11" fmla="*/ 21600 h 21600"/>
                  <a:gd name="T12" fmla="*/ 1086 w 21600"/>
                  <a:gd name="T13" fmla="*/ 4628 h 21600"/>
                  <a:gd name="T14" fmla="*/ 20635 w 21600"/>
                  <a:gd name="T15" fmla="*/ 2028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21600" h="21600">
                    <a:moveTo>
                      <a:pt x="19790" y="3240"/>
                    </a:moveTo>
                    <a:cubicBezTo>
                      <a:pt x="10981" y="3240"/>
                      <a:pt x="9171" y="3240"/>
                      <a:pt x="9050" y="3086"/>
                    </a:cubicBezTo>
                    <a:cubicBezTo>
                      <a:pt x="9050" y="2931"/>
                      <a:pt x="8930" y="2777"/>
                      <a:pt x="8930" y="2469"/>
                    </a:cubicBezTo>
                    <a:cubicBezTo>
                      <a:pt x="8930" y="2160"/>
                      <a:pt x="8809" y="1851"/>
                      <a:pt x="8688" y="1389"/>
                    </a:cubicBezTo>
                    <a:cubicBezTo>
                      <a:pt x="8568" y="1080"/>
                      <a:pt x="8326" y="771"/>
                      <a:pt x="8085" y="463"/>
                    </a:cubicBezTo>
                    <a:cubicBezTo>
                      <a:pt x="7723" y="154"/>
                      <a:pt x="7361" y="0"/>
                      <a:pt x="7361" y="0"/>
                    </a:cubicBezTo>
                    <a:cubicBezTo>
                      <a:pt x="7361" y="0"/>
                      <a:pt x="2293" y="0"/>
                      <a:pt x="2051" y="154"/>
                    </a:cubicBezTo>
                    <a:cubicBezTo>
                      <a:pt x="1689" y="309"/>
                      <a:pt x="1448" y="463"/>
                      <a:pt x="1327" y="771"/>
                    </a:cubicBezTo>
                    <a:cubicBezTo>
                      <a:pt x="1207" y="1080"/>
                      <a:pt x="1086" y="1389"/>
                      <a:pt x="965" y="1697"/>
                    </a:cubicBezTo>
                    <a:cubicBezTo>
                      <a:pt x="845" y="2160"/>
                      <a:pt x="724" y="2314"/>
                      <a:pt x="724" y="2469"/>
                    </a:cubicBezTo>
                    <a:cubicBezTo>
                      <a:pt x="603" y="2623"/>
                      <a:pt x="603" y="2777"/>
                      <a:pt x="483" y="2931"/>
                    </a:cubicBezTo>
                    <a:cubicBezTo>
                      <a:pt x="483" y="3086"/>
                      <a:pt x="362" y="3240"/>
                      <a:pt x="241" y="3240"/>
                    </a:cubicBezTo>
                    <a:lnTo>
                      <a:pt x="0" y="3394"/>
                    </a:lnTo>
                    <a:lnTo>
                      <a:pt x="0" y="3703"/>
                    </a:lnTo>
                    <a:lnTo>
                      <a:pt x="0" y="10800"/>
                    </a:lnTo>
                    <a:lnTo>
                      <a:pt x="0" y="21600"/>
                    </a:lnTo>
                    <a:lnTo>
                      <a:pt x="10981" y="21600"/>
                    </a:lnTo>
                    <a:lnTo>
                      <a:pt x="21600" y="21600"/>
                    </a:lnTo>
                    <a:lnTo>
                      <a:pt x="21600" y="10800"/>
                    </a:lnTo>
                    <a:lnTo>
                      <a:pt x="21600" y="5246"/>
                    </a:lnTo>
                    <a:lnTo>
                      <a:pt x="21600" y="4783"/>
                    </a:lnTo>
                    <a:cubicBezTo>
                      <a:pt x="21479" y="4320"/>
                      <a:pt x="21359" y="4011"/>
                      <a:pt x="21117" y="3703"/>
                    </a:cubicBezTo>
                    <a:cubicBezTo>
                      <a:pt x="20876" y="3549"/>
                      <a:pt x="20514" y="3394"/>
                      <a:pt x="20152" y="3240"/>
                    </a:cubicBezTo>
                    <a:close/>
                  </a:path>
                </a:pathLst>
              </a:cu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ile"/>
              <p:cNvSpPr>
                <a:spLocks noEditPoints="1" noChangeArrowheads="1"/>
              </p:cNvSpPr>
              <p:nvPr/>
            </p:nvSpPr>
            <p:spPr bwMode="auto">
              <a:xfrm>
                <a:off x="2163351" y="1771312"/>
                <a:ext cx="228600" cy="167359"/>
              </a:xfrm>
              <a:custGeom>
                <a:avLst/>
                <a:gdLst>
                  <a:gd name="T0" fmla="*/ 10981 w 21600"/>
                  <a:gd name="T1" fmla="*/ 3240 h 21600"/>
                  <a:gd name="T2" fmla="*/ 0 w 21600"/>
                  <a:gd name="T3" fmla="*/ 10800 h 21600"/>
                  <a:gd name="T4" fmla="*/ 10800 w 21600"/>
                  <a:gd name="T5" fmla="*/ 21600 h 21600"/>
                  <a:gd name="T6" fmla="*/ 21600 w 21600"/>
                  <a:gd name="T7" fmla="*/ 10800 h 21600"/>
                  <a:gd name="T8" fmla="*/ 0 w 21600"/>
                  <a:gd name="T9" fmla="*/ 21600 h 21600"/>
                  <a:gd name="T10" fmla="*/ 21600 w 21600"/>
                  <a:gd name="T11" fmla="*/ 21600 h 21600"/>
                  <a:gd name="T12" fmla="*/ 1086 w 21600"/>
                  <a:gd name="T13" fmla="*/ 4628 h 21600"/>
                  <a:gd name="T14" fmla="*/ 20635 w 21600"/>
                  <a:gd name="T15" fmla="*/ 2028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21600" h="21600">
                    <a:moveTo>
                      <a:pt x="19790" y="3240"/>
                    </a:moveTo>
                    <a:cubicBezTo>
                      <a:pt x="10981" y="3240"/>
                      <a:pt x="9171" y="3240"/>
                      <a:pt x="9050" y="3086"/>
                    </a:cubicBezTo>
                    <a:cubicBezTo>
                      <a:pt x="9050" y="2931"/>
                      <a:pt x="8930" y="2777"/>
                      <a:pt x="8930" y="2469"/>
                    </a:cubicBezTo>
                    <a:cubicBezTo>
                      <a:pt x="8930" y="2160"/>
                      <a:pt x="8809" y="1851"/>
                      <a:pt x="8688" y="1389"/>
                    </a:cubicBezTo>
                    <a:cubicBezTo>
                      <a:pt x="8568" y="1080"/>
                      <a:pt x="8326" y="771"/>
                      <a:pt x="8085" y="463"/>
                    </a:cubicBezTo>
                    <a:cubicBezTo>
                      <a:pt x="7723" y="154"/>
                      <a:pt x="7361" y="0"/>
                      <a:pt x="7361" y="0"/>
                    </a:cubicBezTo>
                    <a:cubicBezTo>
                      <a:pt x="7361" y="0"/>
                      <a:pt x="2293" y="0"/>
                      <a:pt x="2051" y="154"/>
                    </a:cubicBezTo>
                    <a:cubicBezTo>
                      <a:pt x="1689" y="309"/>
                      <a:pt x="1448" y="463"/>
                      <a:pt x="1327" y="771"/>
                    </a:cubicBezTo>
                    <a:cubicBezTo>
                      <a:pt x="1207" y="1080"/>
                      <a:pt x="1086" y="1389"/>
                      <a:pt x="965" y="1697"/>
                    </a:cubicBezTo>
                    <a:cubicBezTo>
                      <a:pt x="845" y="2160"/>
                      <a:pt x="724" y="2314"/>
                      <a:pt x="724" y="2469"/>
                    </a:cubicBezTo>
                    <a:cubicBezTo>
                      <a:pt x="603" y="2623"/>
                      <a:pt x="603" y="2777"/>
                      <a:pt x="483" y="2931"/>
                    </a:cubicBezTo>
                    <a:cubicBezTo>
                      <a:pt x="483" y="3086"/>
                      <a:pt x="362" y="3240"/>
                      <a:pt x="241" y="3240"/>
                    </a:cubicBezTo>
                    <a:lnTo>
                      <a:pt x="0" y="3394"/>
                    </a:lnTo>
                    <a:lnTo>
                      <a:pt x="0" y="3703"/>
                    </a:lnTo>
                    <a:lnTo>
                      <a:pt x="0" y="10800"/>
                    </a:lnTo>
                    <a:lnTo>
                      <a:pt x="0" y="21600"/>
                    </a:lnTo>
                    <a:lnTo>
                      <a:pt x="10981" y="21600"/>
                    </a:lnTo>
                    <a:lnTo>
                      <a:pt x="21600" y="21600"/>
                    </a:lnTo>
                    <a:lnTo>
                      <a:pt x="21600" y="10800"/>
                    </a:lnTo>
                    <a:lnTo>
                      <a:pt x="21600" y="5246"/>
                    </a:lnTo>
                    <a:lnTo>
                      <a:pt x="21600" y="4783"/>
                    </a:lnTo>
                    <a:cubicBezTo>
                      <a:pt x="21479" y="4320"/>
                      <a:pt x="21359" y="4011"/>
                      <a:pt x="21117" y="3703"/>
                    </a:cubicBezTo>
                    <a:cubicBezTo>
                      <a:pt x="20876" y="3549"/>
                      <a:pt x="20514" y="3394"/>
                      <a:pt x="20152" y="3240"/>
                    </a:cubicBezTo>
                    <a:close/>
                  </a:path>
                </a:pathLst>
              </a:cu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ile"/>
              <p:cNvSpPr>
                <a:spLocks noEditPoints="1" noChangeArrowheads="1"/>
              </p:cNvSpPr>
              <p:nvPr/>
            </p:nvSpPr>
            <p:spPr bwMode="auto">
              <a:xfrm>
                <a:off x="2163351" y="2297455"/>
                <a:ext cx="228600" cy="167359"/>
              </a:xfrm>
              <a:custGeom>
                <a:avLst/>
                <a:gdLst>
                  <a:gd name="T0" fmla="*/ 10981 w 21600"/>
                  <a:gd name="T1" fmla="*/ 3240 h 21600"/>
                  <a:gd name="T2" fmla="*/ 0 w 21600"/>
                  <a:gd name="T3" fmla="*/ 10800 h 21600"/>
                  <a:gd name="T4" fmla="*/ 10800 w 21600"/>
                  <a:gd name="T5" fmla="*/ 21600 h 21600"/>
                  <a:gd name="T6" fmla="*/ 21600 w 21600"/>
                  <a:gd name="T7" fmla="*/ 10800 h 21600"/>
                  <a:gd name="T8" fmla="*/ 0 w 21600"/>
                  <a:gd name="T9" fmla="*/ 21600 h 21600"/>
                  <a:gd name="T10" fmla="*/ 21600 w 21600"/>
                  <a:gd name="T11" fmla="*/ 21600 h 21600"/>
                  <a:gd name="T12" fmla="*/ 1086 w 21600"/>
                  <a:gd name="T13" fmla="*/ 4628 h 21600"/>
                  <a:gd name="T14" fmla="*/ 20635 w 21600"/>
                  <a:gd name="T15" fmla="*/ 2028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21600" h="21600">
                    <a:moveTo>
                      <a:pt x="19790" y="3240"/>
                    </a:moveTo>
                    <a:cubicBezTo>
                      <a:pt x="10981" y="3240"/>
                      <a:pt x="9171" y="3240"/>
                      <a:pt x="9050" y="3086"/>
                    </a:cubicBezTo>
                    <a:cubicBezTo>
                      <a:pt x="9050" y="2931"/>
                      <a:pt x="8930" y="2777"/>
                      <a:pt x="8930" y="2469"/>
                    </a:cubicBezTo>
                    <a:cubicBezTo>
                      <a:pt x="8930" y="2160"/>
                      <a:pt x="8809" y="1851"/>
                      <a:pt x="8688" y="1389"/>
                    </a:cubicBezTo>
                    <a:cubicBezTo>
                      <a:pt x="8568" y="1080"/>
                      <a:pt x="8326" y="771"/>
                      <a:pt x="8085" y="463"/>
                    </a:cubicBezTo>
                    <a:cubicBezTo>
                      <a:pt x="7723" y="154"/>
                      <a:pt x="7361" y="0"/>
                      <a:pt x="7361" y="0"/>
                    </a:cubicBezTo>
                    <a:cubicBezTo>
                      <a:pt x="7361" y="0"/>
                      <a:pt x="2293" y="0"/>
                      <a:pt x="2051" y="154"/>
                    </a:cubicBezTo>
                    <a:cubicBezTo>
                      <a:pt x="1689" y="309"/>
                      <a:pt x="1448" y="463"/>
                      <a:pt x="1327" y="771"/>
                    </a:cubicBezTo>
                    <a:cubicBezTo>
                      <a:pt x="1207" y="1080"/>
                      <a:pt x="1086" y="1389"/>
                      <a:pt x="965" y="1697"/>
                    </a:cubicBezTo>
                    <a:cubicBezTo>
                      <a:pt x="845" y="2160"/>
                      <a:pt x="724" y="2314"/>
                      <a:pt x="724" y="2469"/>
                    </a:cubicBezTo>
                    <a:cubicBezTo>
                      <a:pt x="603" y="2623"/>
                      <a:pt x="603" y="2777"/>
                      <a:pt x="483" y="2931"/>
                    </a:cubicBezTo>
                    <a:cubicBezTo>
                      <a:pt x="483" y="3086"/>
                      <a:pt x="362" y="3240"/>
                      <a:pt x="241" y="3240"/>
                    </a:cubicBezTo>
                    <a:lnTo>
                      <a:pt x="0" y="3394"/>
                    </a:lnTo>
                    <a:lnTo>
                      <a:pt x="0" y="3703"/>
                    </a:lnTo>
                    <a:lnTo>
                      <a:pt x="0" y="10800"/>
                    </a:lnTo>
                    <a:lnTo>
                      <a:pt x="0" y="21600"/>
                    </a:lnTo>
                    <a:lnTo>
                      <a:pt x="10981" y="21600"/>
                    </a:lnTo>
                    <a:lnTo>
                      <a:pt x="21600" y="21600"/>
                    </a:lnTo>
                    <a:lnTo>
                      <a:pt x="21600" y="10800"/>
                    </a:lnTo>
                    <a:lnTo>
                      <a:pt x="21600" y="5246"/>
                    </a:lnTo>
                    <a:lnTo>
                      <a:pt x="21600" y="4783"/>
                    </a:lnTo>
                    <a:cubicBezTo>
                      <a:pt x="21479" y="4320"/>
                      <a:pt x="21359" y="4011"/>
                      <a:pt x="21117" y="3703"/>
                    </a:cubicBezTo>
                    <a:cubicBezTo>
                      <a:pt x="20876" y="3549"/>
                      <a:pt x="20514" y="3394"/>
                      <a:pt x="20152" y="3240"/>
                    </a:cubicBezTo>
                    <a:close/>
                  </a:path>
                </a:pathLst>
              </a:cu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>
                <a:off x="2000064" y="1418773"/>
                <a:ext cx="0" cy="1524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2000064" y="1558373"/>
                <a:ext cx="163287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2000064" y="2116442"/>
                <a:ext cx="163287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2000064" y="1854991"/>
                <a:ext cx="163287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2000064" y="2387882"/>
                <a:ext cx="163287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2000064" y="2661236"/>
                <a:ext cx="163287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2000064" y="2942772"/>
                <a:ext cx="163287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Right Arrow 42"/>
            <p:cNvSpPr/>
            <p:nvPr/>
          </p:nvSpPr>
          <p:spPr>
            <a:xfrm>
              <a:off x="1117515" y="1165110"/>
              <a:ext cx="685800" cy="373743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unzip</a:t>
              </a:r>
              <a:endParaRPr lang="en-US" sz="14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84251" y="503100"/>
              <a:ext cx="3378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Download and install app package</a:t>
              </a:r>
              <a:endParaRPr lang="en-US" dirty="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4823022" y="993545"/>
            <a:ext cx="3707746" cy="2590781"/>
            <a:chOff x="5181600" y="818493"/>
            <a:chExt cx="3707746" cy="2590781"/>
          </a:xfrm>
        </p:grpSpPr>
        <p:sp>
          <p:nvSpPr>
            <p:cNvPr id="45" name="TextBox 44"/>
            <p:cNvSpPr txBox="1"/>
            <p:nvPr/>
          </p:nvSpPr>
          <p:spPr>
            <a:xfrm>
              <a:off x="5181600" y="1654948"/>
              <a:ext cx="3707746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user\</a:t>
              </a:r>
              <a:r>
                <a:rPr lang="en-US" dirty="0" err="1" smtClean="0"/>
                <a:t>appdata</a:t>
              </a:r>
              <a:r>
                <a:rPr lang="en-US" dirty="0" smtClean="0"/>
                <a:t>\local\packages\&lt;app&gt;</a:t>
              </a:r>
            </a:p>
            <a:p>
              <a:r>
                <a:rPr lang="en-US" dirty="0"/>
                <a:t>          </a:t>
              </a:r>
              <a:r>
                <a:rPr lang="en-US" dirty="0" smtClean="0"/>
                <a:t>Settings </a:t>
              </a:r>
              <a:r>
                <a:rPr lang="en-US" dirty="0"/>
                <a:t>(+ settings.dat</a:t>
              </a:r>
              <a:r>
                <a:rPr lang="en-US" dirty="0" smtClean="0"/>
                <a:t>)</a:t>
              </a:r>
              <a:endParaRPr lang="en-US" dirty="0" smtClean="0"/>
            </a:p>
            <a:p>
              <a:r>
                <a:rPr lang="en-US" dirty="0" smtClean="0"/>
                <a:t>          </a:t>
              </a:r>
              <a:r>
                <a:rPr lang="en-US" dirty="0" err="1" smtClean="0"/>
                <a:t>LocalState</a:t>
              </a:r>
              <a:endParaRPr lang="en-US" dirty="0" smtClean="0"/>
            </a:p>
            <a:p>
              <a:r>
                <a:rPr lang="en-US" dirty="0" smtClean="0"/>
                <a:t>          </a:t>
              </a:r>
              <a:r>
                <a:rPr lang="en-US" dirty="0" err="1" smtClean="0"/>
                <a:t>TempState</a:t>
              </a:r>
              <a:endParaRPr lang="en-US" dirty="0" smtClean="0"/>
            </a:p>
            <a:p>
              <a:r>
                <a:rPr lang="en-US" dirty="0"/>
                <a:t> </a:t>
              </a:r>
              <a:r>
                <a:rPr lang="en-US" dirty="0" smtClean="0"/>
                <a:t>         </a:t>
              </a:r>
              <a:r>
                <a:rPr lang="en-US" dirty="0" err="1" smtClean="0"/>
                <a:t>RoamingState</a:t>
              </a:r>
              <a:r>
                <a:rPr lang="en-US" dirty="0" smtClean="0"/>
                <a:t> (automatically</a:t>
              </a:r>
              <a:br>
                <a:rPr lang="en-US" dirty="0" smtClean="0"/>
              </a:br>
              <a:r>
                <a:rPr lang="en-US" dirty="0" smtClean="0"/>
                <a:t>          downloaded from the cloud)</a:t>
              </a:r>
              <a:endParaRPr lang="en-US" dirty="0" smtClean="0"/>
            </a:p>
          </p:txBody>
        </p:sp>
        <p:sp>
          <p:nvSpPr>
            <p:cNvPr id="46" name="File"/>
            <p:cNvSpPr>
              <a:spLocks noEditPoints="1" noChangeArrowheads="1"/>
            </p:cNvSpPr>
            <p:nvPr/>
          </p:nvSpPr>
          <p:spPr bwMode="auto">
            <a:xfrm>
              <a:off x="5497287" y="2028691"/>
              <a:ext cx="228600" cy="167359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ile"/>
            <p:cNvSpPr>
              <a:spLocks noEditPoints="1" noChangeArrowheads="1"/>
            </p:cNvSpPr>
            <p:nvPr/>
          </p:nvSpPr>
          <p:spPr bwMode="auto">
            <a:xfrm>
              <a:off x="5497287" y="2586761"/>
              <a:ext cx="228600" cy="167359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ile"/>
            <p:cNvSpPr>
              <a:spLocks noEditPoints="1" noChangeArrowheads="1"/>
            </p:cNvSpPr>
            <p:nvPr/>
          </p:nvSpPr>
          <p:spPr bwMode="auto">
            <a:xfrm>
              <a:off x="5497287" y="2325309"/>
              <a:ext cx="228600" cy="167359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ile"/>
            <p:cNvSpPr>
              <a:spLocks noEditPoints="1" noChangeArrowheads="1"/>
            </p:cNvSpPr>
            <p:nvPr/>
          </p:nvSpPr>
          <p:spPr bwMode="auto">
            <a:xfrm>
              <a:off x="5497287" y="2851452"/>
              <a:ext cx="228600" cy="167359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5334000" y="1959748"/>
              <a:ext cx="0" cy="9821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5334000" y="2112370"/>
              <a:ext cx="163287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5334000" y="2670439"/>
              <a:ext cx="163287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334000" y="2408988"/>
              <a:ext cx="163287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5334000" y="2941879"/>
              <a:ext cx="163287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Down Arrow 56"/>
            <p:cNvSpPr/>
            <p:nvPr/>
          </p:nvSpPr>
          <p:spPr>
            <a:xfrm>
              <a:off x="5415643" y="1243569"/>
              <a:ext cx="310244" cy="457200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241556" y="818493"/>
              <a:ext cx="26191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</a:t>
              </a:r>
              <a:r>
                <a:rPr lang="en-US" dirty="0" err="1" smtClean="0"/>
                <a:t>appdata</a:t>
              </a:r>
              <a:r>
                <a:rPr lang="en-US" dirty="0" smtClean="0"/>
                <a:t> structures</a:t>
              </a:r>
              <a:endParaRPr lang="en-US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841027" y="4071248"/>
            <a:ext cx="3519040" cy="1941731"/>
            <a:chOff x="637827" y="4096435"/>
            <a:chExt cx="3519040" cy="1941731"/>
          </a:xfrm>
        </p:grpSpPr>
        <p:grpSp>
          <p:nvGrpSpPr>
            <p:cNvPr id="63" name="Group 62"/>
            <p:cNvGrpSpPr/>
            <p:nvPr/>
          </p:nvGrpSpPr>
          <p:grpSpPr>
            <a:xfrm>
              <a:off x="780422" y="4971367"/>
              <a:ext cx="685800" cy="1066799"/>
              <a:chOff x="990600" y="1295400"/>
              <a:chExt cx="2895600" cy="4123755"/>
            </a:xfrm>
          </p:grpSpPr>
          <p:sp>
            <p:nvSpPr>
              <p:cNvPr id="64" name="Rectangle 63"/>
              <p:cNvSpPr/>
              <p:nvPr/>
            </p:nvSpPr>
            <p:spPr bwMode="auto">
              <a:xfrm>
                <a:off x="990600" y="1295400"/>
                <a:ext cx="2895600" cy="4123755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 smtClean="0">
                  <a:gradFill>
                    <a:gsLst>
                      <a:gs pos="0">
                        <a:srgbClr val="292929"/>
                      </a:gs>
                      <a:gs pos="100000">
                        <a:srgbClr val="292929"/>
                      </a:gs>
                    </a:gsLst>
                    <a:lin ang="5400000" scaled="0"/>
                  </a:gradFill>
                </a:endParaRPr>
              </a:p>
            </p:txBody>
          </p:sp>
          <p:grpSp>
            <p:nvGrpSpPr>
              <p:cNvPr id="65" name="Group 64"/>
              <p:cNvGrpSpPr/>
              <p:nvPr/>
            </p:nvGrpSpPr>
            <p:grpSpPr>
              <a:xfrm>
                <a:off x="1341158" y="1447798"/>
                <a:ext cx="2209800" cy="3803072"/>
                <a:chOff x="8635201" y="2168053"/>
                <a:chExt cx="2209800" cy="3803072"/>
              </a:xfrm>
            </p:grpSpPr>
            <p:sp>
              <p:nvSpPr>
                <p:cNvPr id="67" name="Rectangle 66"/>
                <p:cNvSpPr/>
                <p:nvPr/>
              </p:nvSpPr>
              <p:spPr>
                <a:xfrm>
                  <a:off x="8635201" y="3733225"/>
                  <a:ext cx="2209800" cy="559475"/>
                </a:xfrm>
                <a:prstGeom prst="rect">
                  <a:avLst/>
                </a:prstGeom>
                <a:ln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rgbClr val="FFFFFF">
                        <a:alpha val="99000"/>
                      </a:srgbClr>
                    </a:solidFill>
                  </a:endParaRP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8635201" y="4292700"/>
                  <a:ext cx="2209800" cy="559475"/>
                </a:xfrm>
                <a:prstGeom prst="rect">
                  <a:avLst/>
                </a:prstGeom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rgbClr val="FFFFFF">
                        <a:alpha val="99000"/>
                      </a:srgbClr>
                    </a:solidFill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8635201" y="4852175"/>
                  <a:ext cx="2209800" cy="559475"/>
                </a:xfrm>
                <a:prstGeom prst="rect">
                  <a:avLst/>
                </a:prstGeom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rgbClr val="FFFFFF">
                        <a:alpha val="99000"/>
                      </a:srgbClr>
                    </a:solidFill>
                  </a:endParaRP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8639082" y="5411650"/>
                  <a:ext cx="2202039" cy="559475"/>
                </a:xfrm>
                <a:prstGeom prst="rect">
                  <a:avLst/>
                </a:prstGeom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8635201" y="2168053"/>
                  <a:ext cx="2209800" cy="1565172"/>
                </a:xfrm>
                <a:prstGeom prst="rect">
                  <a:avLst/>
                </a:prstGeom>
                <a:ln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600" dirty="0" smtClean="0">
                    <a:solidFill>
                      <a:srgbClr val="FFFFFF">
                        <a:alpha val="99000"/>
                      </a:srgbClr>
                    </a:solidFill>
                  </a:endParaRPr>
                </a:p>
              </p:txBody>
            </p:sp>
          </p:grpSp>
          <p:sp>
            <p:nvSpPr>
              <p:cNvPr id="66" name="Flowchart: Multidocument 65"/>
              <p:cNvSpPr/>
              <p:nvPr/>
            </p:nvSpPr>
            <p:spPr>
              <a:xfrm>
                <a:off x="1447800" y="1524000"/>
                <a:ext cx="1981200" cy="1371600"/>
              </a:xfrm>
              <a:prstGeom prst="flowChartMultidocumen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2288810" y="5320101"/>
              <a:ext cx="1547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System folders</a:t>
              </a:r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37827" y="4096435"/>
              <a:ext cx="35190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Download and install dependencies</a:t>
              </a:r>
            </a:p>
            <a:p>
              <a:r>
                <a:rPr lang="en-US" dirty="0" smtClean="0"/>
                <a:t>(identified in the manifest)</a:t>
              </a:r>
              <a:endParaRPr lang="en-US" dirty="0"/>
            </a:p>
          </p:txBody>
        </p:sp>
        <p:sp>
          <p:nvSpPr>
            <p:cNvPr id="89" name="Right Arrow 88"/>
            <p:cNvSpPr/>
            <p:nvPr/>
          </p:nvSpPr>
          <p:spPr>
            <a:xfrm>
              <a:off x="1610267" y="5302170"/>
              <a:ext cx="685800" cy="373743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unzip</a:t>
              </a:r>
              <a:endParaRPr lang="en-US" sz="1400" dirty="0"/>
            </a:p>
          </p:txBody>
        </p:sp>
      </p:grpSp>
      <p:sp>
        <p:nvSpPr>
          <p:cNvPr id="90" name="Rectangle 89"/>
          <p:cNvSpPr/>
          <p:nvPr/>
        </p:nvSpPr>
        <p:spPr>
          <a:xfrm>
            <a:off x="609600" y="914400"/>
            <a:ext cx="7924800" cy="56388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0" idx="0"/>
            <a:endCxn id="90" idx="2"/>
          </p:cNvCxnSpPr>
          <p:nvPr/>
        </p:nvCxnSpPr>
        <p:spPr>
          <a:xfrm>
            <a:off x="4572000" y="914400"/>
            <a:ext cx="0" cy="563880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" name="Straight Connector 93"/>
          <p:cNvCxnSpPr>
            <a:stCxn id="90" idx="1"/>
            <a:endCxn id="90" idx="3"/>
          </p:cNvCxnSpPr>
          <p:nvPr/>
        </p:nvCxnSpPr>
        <p:spPr>
          <a:xfrm>
            <a:off x="609600" y="3733800"/>
            <a:ext cx="7924800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5" name="TextBox 104"/>
          <p:cNvSpPr txBox="1"/>
          <p:nvPr/>
        </p:nvSpPr>
        <p:spPr>
          <a:xfrm>
            <a:off x="717651" y="457200"/>
            <a:ext cx="112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1-3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120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an 47"/>
          <p:cNvSpPr/>
          <p:nvPr/>
        </p:nvSpPr>
        <p:spPr>
          <a:xfrm>
            <a:off x="318340" y="171490"/>
            <a:ext cx="2384872" cy="2438400"/>
          </a:xfrm>
          <a:prstGeom prst="can">
            <a:avLst>
              <a:gd name="adj" fmla="val 953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3025645" y="2438400"/>
            <a:ext cx="3733800" cy="369154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725" tIns="60862" rIns="121725" bIns="60862" rtlCol="0" anchor="b"/>
          <a:lstStyle/>
          <a:p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App Container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Snip Single Corner Rectangle 11"/>
          <p:cNvSpPr>
            <a:spLocks noChangeAspect="1"/>
          </p:cNvSpPr>
          <p:nvPr/>
        </p:nvSpPr>
        <p:spPr bwMode="auto">
          <a:xfrm>
            <a:off x="3178044" y="2609890"/>
            <a:ext cx="3429000" cy="3127917"/>
          </a:xfrm>
          <a:prstGeom prst="snip1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21725" tIns="60862" rIns="121725" bIns="60862" rtlCol="0" anchor="t" anchorCtr="1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+mj-lt"/>
              </a:rPr>
              <a:t>App Host </a:t>
            </a:r>
            <a:r>
              <a:rPr lang="en-US" sz="2000" b="1" dirty="0">
                <a:solidFill>
                  <a:schemeClr val="bg1"/>
                </a:solidFill>
                <a:latin typeface="+mj-lt"/>
              </a:rPr>
              <a:t>Process</a:t>
            </a:r>
          </a:p>
        </p:txBody>
      </p:sp>
      <p:sp>
        <p:nvSpPr>
          <p:cNvPr id="18" name="Rectangle 17"/>
          <p:cNvSpPr>
            <a:spLocks noChangeAspect="1"/>
          </p:cNvSpPr>
          <p:nvPr/>
        </p:nvSpPr>
        <p:spPr bwMode="auto">
          <a:xfrm>
            <a:off x="3415704" y="3352800"/>
            <a:ext cx="1608887" cy="2068656"/>
          </a:xfrm>
          <a:prstGeom prst="rect">
            <a:avLst/>
          </a:prstGeom>
          <a:noFill/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725" tIns="60862" rIns="121725" bIns="60862"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+mj-lt"/>
              </a:rPr>
              <a:t>JavaScript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  <a:latin typeface="+mj-lt"/>
              </a:rPr>
              <a:t>Engine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Rectangle 18"/>
          <p:cNvSpPr>
            <a:spLocks noChangeAspect="1"/>
          </p:cNvSpPr>
          <p:nvPr/>
        </p:nvSpPr>
        <p:spPr bwMode="auto">
          <a:xfrm>
            <a:off x="4892544" y="3572929"/>
            <a:ext cx="1562781" cy="2068656"/>
          </a:xfrm>
          <a:prstGeom prst="rect">
            <a:avLst/>
          </a:prstGeom>
          <a:noFill/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725" tIns="60862" rIns="121725" bIns="60862"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+mj-lt"/>
              </a:rPr>
              <a:t>HTML/CSS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  <a:latin typeface="+mj-lt"/>
              </a:rPr>
              <a:t>Rendering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  <a:latin typeface="+mj-lt"/>
              </a:rPr>
              <a:t>Engine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32763" y="458877"/>
            <a:ext cx="2106539" cy="2031325"/>
            <a:chOff x="1847664" y="1100951"/>
            <a:chExt cx="2106539" cy="2031325"/>
          </a:xfrm>
        </p:grpSpPr>
        <p:sp>
          <p:nvSpPr>
            <p:cNvPr id="27" name="TextBox 26"/>
            <p:cNvSpPr txBox="1"/>
            <p:nvPr/>
          </p:nvSpPr>
          <p:spPr>
            <a:xfrm>
              <a:off x="1847664" y="1100951"/>
              <a:ext cx="2106539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App folder</a:t>
              </a:r>
            </a:p>
            <a:p>
              <a:r>
                <a:rPr lang="en-US" dirty="0" smtClean="0"/>
                <a:t>          html</a:t>
              </a:r>
            </a:p>
            <a:p>
              <a:r>
                <a:rPr lang="en-US" dirty="0" smtClean="0"/>
                <a:t>          </a:t>
              </a:r>
              <a:r>
                <a:rPr lang="en-US" dirty="0" err="1" smtClean="0"/>
                <a:t>js</a:t>
              </a:r>
              <a:endParaRPr lang="en-US" dirty="0" smtClean="0"/>
            </a:p>
            <a:p>
              <a:r>
                <a:rPr lang="en-US" dirty="0"/>
                <a:t> </a:t>
              </a:r>
              <a:r>
                <a:rPr lang="en-US" dirty="0" smtClean="0"/>
                <a:t>         </a:t>
              </a:r>
              <a:r>
                <a:rPr lang="en-US" dirty="0" err="1" smtClean="0"/>
                <a:t>css</a:t>
              </a:r>
              <a:endParaRPr lang="en-US" dirty="0" smtClean="0"/>
            </a:p>
            <a:p>
              <a:r>
                <a:rPr lang="en-US" dirty="0"/>
                <a:t> </a:t>
              </a:r>
              <a:r>
                <a:rPr lang="en-US" dirty="0" smtClean="0"/>
                <a:t>         images</a:t>
              </a:r>
            </a:p>
            <a:p>
              <a:r>
                <a:rPr lang="en-US" dirty="0" smtClean="0"/>
                <a:t>     appxmanifest.xml</a:t>
              </a:r>
            </a:p>
            <a:p>
              <a:r>
                <a:rPr lang="en-US" dirty="0" smtClean="0"/>
                <a:t>     etc.</a:t>
              </a:r>
              <a:endParaRPr lang="en-US" dirty="0"/>
            </a:p>
          </p:txBody>
        </p:sp>
        <p:sp>
          <p:nvSpPr>
            <p:cNvPr id="28" name="File"/>
            <p:cNvSpPr>
              <a:spLocks noEditPoints="1" noChangeArrowheads="1"/>
            </p:cNvSpPr>
            <p:nvPr/>
          </p:nvSpPr>
          <p:spPr bwMode="auto">
            <a:xfrm>
              <a:off x="2163351" y="1474694"/>
              <a:ext cx="228600" cy="167359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ile"/>
            <p:cNvSpPr>
              <a:spLocks noEditPoints="1" noChangeArrowheads="1"/>
            </p:cNvSpPr>
            <p:nvPr/>
          </p:nvSpPr>
          <p:spPr bwMode="auto">
            <a:xfrm>
              <a:off x="2163351" y="2032764"/>
              <a:ext cx="228600" cy="167359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ile"/>
            <p:cNvSpPr>
              <a:spLocks noEditPoints="1" noChangeArrowheads="1"/>
            </p:cNvSpPr>
            <p:nvPr/>
          </p:nvSpPr>
          <p:spPr bwMode="auto">
            <a:xfrm>
              <a:off x="2163351" y="1771312"/>
              <a:ext cx="228600" cy="167359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ile"/>
            <p:cNvSpPr>
              <a:spLocks noEditPoints="1" noChangeArrowheads="1"/>
            </p:cNvSpPr>
            <p:nvPr/>
          </p:nvSpPr>
          <p:spPr bwMode="auto">
            <a:xfrm>
              <a:off x="2163351" y="2297455"/>
              <a:ext cx="228600" cy="167359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2000064" y="1418773"/>
              <a:ext cx="0" cy="152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000064" y="1558373"/>
              <a:ext cx="163287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00064" y="2116442"/>
              <a:ext cx="163287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000064" y="1854991"/>
              <a:ext cx="163287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000064" y="2387882"/>
              <a:ext cx="163287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000064" y="2661236"/>
              <a:ext cx="163287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000064" y="2942772"/>
              <a:ext cx="163287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532763" y="2613434"/>
            <a:ext cx="1983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(on the file system)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220148" y="6162684"/>
            <a:ext cx="134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(in memory)</a:t>
            </a:r>
            <a:endParaRPr lang="en-US" dirty="0"/>
          </a:p>
        </p:txBody>
      </p:sp>
      <p:sp>
        <p:nvSpPr>
          <p:cNvPr id="52" name="Bent Arrow 51"/>
          <p:cNvSpPr/>
          <p:nvPr/>
        </p:nvSpPr>
        <p:spPr>
          <a:xfrm rot="5400000" flipH="1">
            <a:off x="6237222" y="2487466"/>
            <a:ext cx="1730244" cy="990600"/>
          </a:xfrm>
          <a:prstGeom prst="bentArrow">
            <a:avLst>
              <a:gd name="adj1" fmla="val 8843"/>
              <a:gd name="adj2" fmla="val 10680"/>
              <a:gd name="adj3" fmla="val 23531"/>
              <a:gd name="adj4" fmla="val 4742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6019800" y="381000"/>
            <a:ext cx="2819400" cy="16688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Display</a:t>
            </a:r>
            <a:endParaRPr lang="en-US" sz="3200" dirty="0"/>
          </a:p>
        </p:txBody>
      </p:sp>
      <p:sp>
        <p:nvSpPr>
          <p:cNvPr id="55" name="Bent Arrow 54"/>
          <p:cNvSpPr/>
          <p:nvPr/>
        </p:nvSpPr>
        <p:spPr>
          <a:xfrm rot="10800000" flipH="1">
            <a:off x="1301171" y="2982765"/>
            <a:ext cx="1876874" cy="1088476"/>
          </a:xfrm>
          <a:prstGeom prst="bentArrow">
            <a:avLst>
              <a:gd name="adj1" fmla="val 8843"/>
              <a:gd name="adj2" fmla="val 12145"/>
              <a:gd name="adj3" fmla="val 23531"/>
              <a:gd name="adj4" fmla="val 4742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18340" y="6162684"/>
            <a:ext cx="112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1-4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581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7010400" y="2133599"/>
            <a:ext cx="1" cy="4495801"/>
          </a:xfrm>
          <a:prstGeom prst="line">
            <a:avLst/>
          </a:prstGeom>
          <a:ln w="762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507206" y="5715000"/>
            <a:ext cx="3787787" cy="838200"/>
          </a:xfrm>
          <a:prstGeom prst="roundRect">
            <a:avLst>
              <a:gd name="adj" fmla="val 1038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2400" dirty="0" smtClean="0">
                <a:solidFill>
                  <a:schemeClr val="tx1">
                    <a:alpha val="99000"/>
                  </a:schemeClr>
                </a:solidFill>
              </a:rPr>
              <a:t>System APIs</a:t>
            </a:r>
            <a:endParaRPr lang="en-US" sz="24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22" name="Left-Right Arrow 21"/>
          <p:cNvSpPr/>
          <p:nvPr/>
        </p:nvSpPr>
        <p:spPr bwMode="auto">
          <a:xfrm>
            <a:off x="5648823" y="2743200"/>
            <a:ext cx="1361578" cy="586798"/>
          </a:xfrm>
          <a:prstGeom prst="leftRightArrow">
            <a:avLst>
              <a:gd name="adj1" fmla="val 50000"/>
              <a:gd name="adj2" fmla="val 3908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</a:rPr>
              <a:t>Contracts</a:t>
            </a:r>
          </a:p>
        </p:txBody>
      </p:sp>
      <p:sp>
        <p:nvSpPr>
          <p:cNvPr id="32" name="Bent Arrow 31"/>
          <p:cNvSpPr/>
          <p:nvPr/>
        </p:nvSpPr>
        <p:spPr>
          <a:xfrm rot="5400000" flipV="1">
            <a:off x="1013741" y="3007348"/>
            <a:ext cx="2608312" cy="2806991"/>
          </a:xfrm>
          <a:prstGeom prst="bentArrow">
            <a:avLst>
              <a:gd name="adj1" fmla="val 7140"/>
              <a:gd name="adj2" fmla="val 9497"/>
              <a:gd name="adj3" fmla="val 11956"/>
              <a:gd name="adj4" fmla="val 4375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 rot="16200000">
            <a:off x="158476" y="4423076"/>
            <a:ext cx="142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 Access</a:t>
            </a:r>
            <a:endParaRPr lang="en-US" dirty="0"/>
          </a:p>
        </p:txBody>
      </p:sp>
      <p:sp>
        <p:nvSpPr>
          <p:cNvPr id="34" name="Bent Arrow 33"/>
          <p:cNvSpPr/>
          <p:nvPr/>
        </p:nvSpPr>
        <p:spPr>
          <a:xfrm rot="5400000" flipV="1">
            <a:off x="2026560" y="4020173"/>
            <a:ext cx="1974605" cy="1415054"/>
          </a:xfrm>
          <a:prstGeom prst="bentArrow">
            <a:avLst>
              <a:gd name="adj1" fmla="val 7140"/>
              <a:gd name="adj2" fmla="val 9497"/>
              <a:gd name="adj3" fmla="val 11956"/>
              <a:gd name="adj4" fmla="val 4375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 rot="16200000">
            <a:off x="1266177" y="4543034"/>
            <a:ext cx="1710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Brokered Access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 bwMode="auto">
          <a:xfrm>
            <a:off x="2294739" y="5065302"/>
            <a:ext cx="1320352" cy="3097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Manifest</a:t>
            </a:r>
          </a:p>
        </p:txBody>
      </p:sp>
      <p:sp>
        <p:nvSpPr>
          <p:cNvPr id="38" name="Can 37"/>
          <p:cNvSpPr/>
          <p:nvPr/>
        </p:nvSpPr>
        <p:spPr>
          <a:xfrm>
            <a:off x="411425" y="304800"/>
            <a:ext cx="2636575" cy="1657310"/>
          </a:xfrm>
          <a:prstGeom prst="can">
            <a:avLst>
              <a:gd name="adj" fmla="val 953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651962" y="614671"/>
            <a:ext cx="2153639" cy="51878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45720" tIns="45718" rIns="4572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solidFill>
                  <a:schemeClr val="tx1">
                    <a:alpha val="99000"/>
                  </a:schemeClr>
                </a:solidFill>
              </a:rPr>
              <a:t>AppData</a:t>
            </a:r>
            <a:r>
              <a:rPr lang="en-US" sz="1600" dirty="0" smtClean="0">
                <a:solidFill>
                  <a:schemeClr val="tx1">
                    <a:alpha val="99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tx1">
                    <a:alpha val="99000"/>
                  </a:schemeClr>
                </a:solidFill>
              </a:rPr>
            </a:br>
            <a:r>
              <a:rPr lang="en-US" sz="1600" dirty="0" smtClean="0">
                <a:solidFill>
                  <a:schemeClr val="tx1">
                    <a:alpha val="99000"/>
                  </a:schemeClr>
                </a:solidFill>
              </a:rPr>
              <a:t>Local, Temp, Roaming</a:t>
            </a:r>
            <a:endParaRPr lang="en-US" sz="16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662296" y="1296166"/>
            <a:ext cx="2153639" cy="51878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45720" tIns="45718" rIns="4572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chemeClr val="tx1">
                    <a:alpha val="99000"/>
                  </a:schemeClr>
                </a:solidFill>
              </a:rPr>
              <a:t>All other areas</a:t>
            </a:r>
            <a:endParaRPr lang="en-US" sz="16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40" name="Bent Arrow 39"/>
          <p:cNvSpPr/>
          <p:nvPr/>
        </p:nvSpPr>
        <p:spPr>
          <a:xfrm rot="10800000" flipV="1">
            <a:off x="2764019" y="725309"/>
            <a:ext cx="2265181" cy="1560692"/>
          </a:xfrm>
          <a:prstGeom prst="bentArrow">
            <a:avLst>
              <a:gd name="adj1" fmla="val 7140"/>
              <a:gd name="adj2" fmla="val 9497"/>
              <a:gd name="adj3" fmla="val 11956"/>
              <a:gd name="adj4" fmla="val 4375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Bent Arrow 40"/>
          <p:cNvSpPr/>
          <p:nvPr/>
        </p:nvSpPr>
        <p:spPr>
          <a:xfrm rot="10800000" flipV="1">
            <a:off x="2764018" y="1404346"/>
            <a:ext cx="1426982" cy="881654"/>
          </a:xfrm>
          <a:prstGeom prst="bentArrow">
            <a:avLst>
              <a:gd name="adj1" fmla="val 13170"/>
              <a:gd name="adj2" fmla="val 15527"/>
              <a:gd name="adj3" fmla="val 15574"/>
              <a:gd name="adj4" fmla="val 4375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49772" y="430005"/>
            <a:ext cx="142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 Access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049772" y="1104229"/>
            <a:ext cx="1710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Brokered Access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3357971" y="1680840"/>
            <a:ext cx="1320352" cy="3097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Manifest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7137991" y="2339163"/>
            <a:ext cx="1892602" cy="533401"/>
          </a:xfrm>
          <a:prstGeom prst="roundRect">
            <a:avLst>
              <a:gd name="adj" fmla="val 1038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2000" dirty="0" smtClean="0">
                <a:solidFill>
                  <a:schemeClr val="tx1">
                    <a:alpha val="99000"/>
                  </a:schemeClr>
                </a:solidFill>
              </a:rPr>
              <a:t>App Process</a:t>
            </a:r>
            <a:endParaRPr lang="en-US" sz="20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7137991" y="3205288"/>
            <a:ext cx="1892602" cy="533401"/>
          </a:xfrm>
          <a:prstGeom prst="roundRect">
            <a:avLst>
              <a:gd name="adj" fmla="val 1038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2000" dirty="0" smtClean="0">
                <a:solidFill>
                  <a:schemeClr val="tx1">
                    <a:alpha val="99000"/>
                  </a:schemeClr>
                </a:solidFill>
              </a:rPr>
              <a:t>App Process</a:t>
            </a:r>
            <a:endParaRPr lang="en-US" sz="20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7137991" y="4071413"/>
            <a:ext cx="1892602" cy="533401"/>
          </a:xfrm>
          <a:prstGeom prst="roundRect">
            <a:avLst>
              <a:gd name="adj" fmla="val 1038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2000" dirty="0" smtClean="0">
                <a:solidFill>
                  <a:schemeClr val="tx1">
                    <a:alpha val="99000"/>
                  </a:schemeClr>
                </a:solidFill>
              </a:rPr>
              <a:t>App Process</a:t>
            </a:r>
            <a:endParaRPr lang="en-US" sz="20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7137991" y="5639594"/>
            <a:ext cx="1892602" cy="533401"/>
          </a:xfrm>
          <a:prstGeom prst="roundRect">
            <a:avLst>
              <a:gd name="adj" fmla="val 1038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2000" dirty="0" smtClean="0">
                <a:solidFill>
                  <a:schemeClr val="tx1">
                    <a:alpha val="99000"/>
                  </a:schemeClr>
                </a:solidFill>
              </a:rPr>
              <a:t>App Process</a:t>
            </a:r>
            <a:endParaRPr lang="en-US" sz="20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182293" y="4937538"/>
            <a:ext cx="184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4" name="Arc 53"/>
          <p:cNvSpPr/>
          <p:nvPr/>
        </p:nvSpPr>
        <p:spPr>
          <a:xfrm>
            <a:off x="5334001" y="1404346"/>
            <a:ext cx="2590800" cy="2177054"/>
          </a:xfrm>
          <a:prstGeom prst="arc">
            <a:avLst>
              <a:gd name="adj1" fmla="val 11578386"/>
              <a:gd name="adj2" fmla="val 21039070"/>
            </a:avLst>
          </a:prstGeom>
          <a:ln w="28575">
            <a:solidFill>
              <a:schemeClr val="bg1">
                <a:lumMod val="65000"/>
              </a:schemeClr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loud 52"/>
          <p:cNvSpPr/>
          <p:nvPr/>
        </p:nvSpPr>
        <p:spPr>
          <a:xfrm>
            <a:off x="5842591" y="367097"/>
            <a:ext cx="2590800" cy="1532715"/>
          </a:xfrm>
          <a:prstGeom prst="cloud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0000">
                <a:schemeClr val="dk1">
                  <a:tint val="37000"/>
                  <a:satMod val="300000"/>
                  <a:lumMod val="11000"/>
                  <a:lumOff val="89000"/>
                </a:schemeClr>
              </a:gs>
              <a:gs pos="100000">
                <a:schemeClr val="bg1"/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Communication</a:t>
            </a:r>
          </a:p>
          <a:p>
            <a:pPr algn="ctr"/>
            <a:r>
              <a:rPr lang="en-US" dirty="0" smtClean="0"/>
              <a:t>via Cloud</a:t>
            </a:r>
            <a:endParaRPr lang="en-US" dirty="0"/>
          </a:p>
        </p:txBody>
      </p:sp>
      <p:sp>
        <p:nvSpPr>
          <p:cNvPr id="55" name="Rectangle 54"/>
          <p:cNvSpPr>
            <a:spLocks noChangeAspect="1"/>
          </p:cNvSpPr>
          <p:nvPr/>
        </p:nvSpPr>
        <p:spPr>
          <a:xfrm>
            <a:off x="3477508" y="2286000"/>
            <a:ext cx="2171318" cy="215575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725" tIns="60862" rIns="121725" bIns="60862" rtlCol="0" anchor="b"/>
          <a:lstStyle/>
          <a:p>
            <a:r>
              <a:rPr lang="en-US" sz="1400" b="1" dirty="0" smtClean="0">
                <a:solidFill>
                  <a:schemeClr val="tx1"/>
                </a:solidFill>
                <a:latin typeface="+mj-lt"/>
              </a:rPr>
              <a:t>App Container</a:t>
            </a:r>
            <a:endParaRPr lang="en-US" sz="1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6" name="Snip Single Corner Rectangle 55"/>
          <p:cNvSpPr>
            <a:spLocks noChangeAspect="1"/>
          </p:cNvSpPr>
          <p:nvPr/>
        </p:nvSpPr>
        <p:spPr bwMode="auto">
          <a:xfrm>
            <a:off x="3566133" y="2382390"/>
            <a:ext cx="1994068" cy="1758113"/>
          </a:xfrm>
          <a:prstGeom prst="snip1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21725" tIns="60862" rIns="121725" bIns="60862" rtlCol="0" anchor="t" anchorCtr="1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App Host Process</a:t>
            </a:r>
          </a:p>
        </p:txBody>
      </p:sp>
      <p:sp>
        <p:nvSpPr>
          <p:cNvPr id="57" name="Rectangle 56"/>
          <p:cNvSpPr>
            <a:spLocks noChangeAspect="1"/>
          </p:cNvSpPr>
          <p:nvPr/>
        </p:nvSpPr>
        <p:spPr bwMode="auto">
          <a:xfrm>
            <a:off x="3704339" y="2923686"/>
            <a:ext cx="935617" cy="1039005"/>
          </a:xfrm>
          <a:prstGeom prst="rect">
            <a:avLst/>
          </a:prstGeom>
          <a:noFill/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725" tIns="60862" rIns="121725" bIns="60862" rtlCol="0" anchor="ctr"/>
          <a:lstStyle/>
          <a:p>
            <a:pPr algn="ctr"/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8" name="Rectangle 57"/>
          <p:cNvSpPr>
            <a:spLocks noChangeAspect="1"/>
          </p:cNvSpPr>
          <p:nvPr/>
        </p:nvSpPr>
        <p:spPr bwMode="auto">
          <a:xfrm>
            <a:off x="4563166" y="3106687"/>
            <a:ext cx="908805" cy="979732"/>
          </a:xfrm>
          <a:prstGeom prst="rect">
            <a:avLst/>
          </a:prstGeom>
          <a:noFill/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725" tIns="60862" rIns="121725" bIns="60862" rtlCol="0" anchor="ctr"/>
          <a:lstStyle/>
          <a:p>
            <a:pPr algn="ctr"/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172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556594" y="1649690"/>
            <a:ext cx="2701206" cy="17450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08935" y="1835927"/>
            <a:ext cx="2396521" cy="13725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2800" dirty="0">
                <a:solidFill>
                  <a:prstClr val="white">
                    <a:alpha val="99000"/>
                  </a:prstClr>
                </a:solidFill>
              </a:rPr>
              <a:t>Full </a:t>
            </a:r>
            <a:r>
              <a:rPr lang="en-US" sz="2800" dirty="0" smtClean="0">
                <a:solidFill>
                  <a:prstClr val="white">
                    <a:alpha val="99000"/>
                  </a:prstClr>
                </a:solidFill>
              </a:rPr>
              <a:t>screen</a:t>
            </a:r>
            <a:br>
              <a:rPr lang="en-US" sz="2800" dirty="0" smtClean="0">
                <a:solidFill>
                  <a:prstClr val="white">
                    <a:alpha val="99000"/>
                  </a:prstClr>
                </a:solidFill>
              </a:rPr>
            </a:br>
            <a:r>
              <a:rPr lang="en-US" sz="2800" dirty="0" smtClean="0">
                <a:solidFill>
                  <a:prstClr val="white">
                    <a:alpha val="99000"/>
                  </a:prstClr>
                </a:solidFill>
              </a:rPr>
              <a:t>Landscape</a:t>
            </a:r>
            <a:endParaRPr lang="en-US" sz="2800" dirty="0">
              <a:solidFill>
                <a:prstClr val="white">
                  <a:alpha val="99000"/>
                </a:prst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 rot="5400000">
            <a:off x="-8915" y="1566078"/>
            <a:ext cx="2701205" cy="174506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rot="5400000">
            <a:off x="143431" y="1752312"/>
            <a:ext cx="2396522" cy="13725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04595" y="2903137"/>
            <a:ext cx="2701205" cy="174506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21661" tIns="60829" rIns="121661" bIns="60829" spcCol="0" rtlCol="0" anchor="ctr"/>
          <a:lstStyle/>
          <a:p>
            <a:pPr algn="ctr" defTabSz="914400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604595" y="693547"/>
            <a:ext cx="2701205" cy="174506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21661" tIns="60829" rIns="121661" bIns="60829" spcCol="0" rtlCol="0" anchor="ctr"/>
          <a:lstStyle/>
          <a:p>
            <a:pPr algn="ctr" defTabSz="914400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51781" y="851589"/>
            <a:ext cx="666050" cy="139681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21661" tIns="60829" rIns="121661" bIns="60829" spcCol="0" rtlCol="0" anchor="ctr"/>
          <a:lstStyle/>
          <a:p>
            <a:pPr algn="ctr" defTabSz="914400"/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17831" y="851589"/>
            <a:ext cx="1730471" cy="13968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2800" dirty="0" smtClean="0">
                <a:solidFill>
                  <a:prstClr val="white">
                    <a:alpha val="99000"/>
                  </a:prstClr>
                </a:solidFill>
              </a:rPr>
              <a:t>Filled</a:t>
            </a:r>
            <a:endParaRPr lang="en-US" sz="2800" dirty="0">
              <a:solidFill>
                <a:prstClr val="white">
                  <a:alpha val="99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7188" y="1752318"/>
            <a:ext cx="1289007" cy="138499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 defTabSz="914400"/>
            <a:r>
              <a:rPr lang="en-US" sz="2800" dirty="0" smtClean="0">
                <a:solidFill>
                  <a:prstClr val="white">
                    <a:alpha val="99000"/>
                  </a:prstClr>
                </a:solidFill>
              </a:rPr>
              <a:t>Full</a:t>
            </a:r>
          </a:p>
          <a:p>
            <a:pPr algn="ctr" defTabSz="914400"/>
            <a:r>
              <a:rPr lang="en-US" sz="2800" dirty="0" smtClean="0">
                <a:solidFill>
                  <a:prstClr val="white">
                    <a:alpha val="99000"/>
                  </a:prstClr>
                </a:solidFill>
              </a:rPr>
              <a:t>screen</a:t>
            </a:r>
          </a:p>
          <a:p>
            <a:pPr algn="ctr" defTabSz="914400"/>
            <a:r>
              <a:rPr lang="en-US" sz="2800" dirty="0" smtClean="0">
                <a:solidFill>
                  <a:prstClr val="white">
                    <a:alpha val="99000"/>
                  </a:prstClr>
                </a:solidFill>
              </a:rPr>
              <a:t>Portrait</a:t>
            </a:r>
            <a:endParaRPr lang="en-US" sz="2800" dirty="0">
              <a:solidFill>
                <a:prstClr val="white">
                  <a:alpha val="99000"/>
                </a:prst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743691" y="851589"/>
            <a:ext cx="580909" cy="13968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21661" tIns="60829" rIns="121661" bIns="60829" spcCol="0" rtlCol="0" anchor="ctr"/>
          <a:lstStyle/>
          <a:p>
            <a:pPr algn="ctr" defTabSz="914400"/>
            <a:r>
              <a:rPr lang="en-US" sz="2800" dirty="0" smtClean="0">
                <a:solidFill>
                  <a:prstClr val="white">
                    <a:alpha val="99000"/>
                  </a:prstClr>
                </a:solidFill>
              </a:rPr>
              <a:t>Snapped</a:t>
            </a:r>
            <a:endParaRPr lang="en-US" sz="2800" dirty="0">
              <a:solidFill>
                <a:prstClr val="white">
                  <a:alpha val="99000"/>
                </a:prst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457567" y="3083424"/>
            <a:ext cx="666050" cy="13844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21661" tIns="60829" rIns="121661" bIns="60829" spcCol="0" rtlCol="0" anchor="ctr"/>
          <a:lstStyle/>
          <a:p>
            <a:pPr algn="ctr" defTabSz="914400"/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51781" y="3079456"/>
            <a:ext cx="1730471" cy="13884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2800" dirty="0" smtClean="0">
                <a:solidFill>
                  <a:prstClr val="white">
                    <a:alpha val="99000"/>
                  </a:prstClr>
                </a:solidFill>
              </a:rPr>
              <a:t>Filled</a:t>
            </a:r>
            <a:endParaRPr lang="en-US" sz="2800" dirty="0">
              <a:solidFill>
                <a:prstClr val="white">
                  <a:alpha val="99000"/>
                </a:prst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563532" y="3083424"/>
            <a:ext cx="580909" cy="13844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21661" tIns="60829" rIns="121661" bIns="60829" spcCol="0" rtlCol="0" anchor="ctr"/>
          <a:lstStyle/>
          <a:p>
            <a:pPr algn="ctr" defTabSz="914400"/>
            <a:r>
              <a:rPr lang="en-US" sz="2800" dirty="0" smtClean="0">
                <a:solidFill>
                  <a:prstClr val="white">
                    <a:alpha val="99000"/>
                  </a:prstClr>
                </a:solidFill>
              </a:rPr>
              <a:t>Snapped</a:t>
            </a:r>
            <a:endParaRPr lang="en-US" sz="2800" dirty="0">
              <a:solidFill>
                <a:prstClr val="white">
                  <a:alpha val="99000"/>
                </a:prst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40487" y="247449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r: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970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16"/>
          <a:stretch/>
        </p:blipFill>
        <p:spPr>
          <a:xfrm>
            <a:off x="2819400" y="838200"/>
            <a:ext cx="6219414" cy="39318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6" t="40895" r="21014" b="2337"/>
          <a:stretch/>
        </p:blipFill>
        <p:spPr>
          <a:xfrm>
            <a:off x="334839" y="3005983"/>
            <a:ext cx="4314627" cy="266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08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37924" y="1326196"/>
            <a:ext cx="8062727" cy="3322004"/>
            <a:chOff x="637924" y="1326196"/>
            <a:chExt cx="8062727" cy="3322004"/>
          </a:xfrm>
        </p:grpSpPr>
        <p:sp>
          <p:nvSpPr>
            <p:cNvPr id="4" name="Flowchart: Process 3"/>
            <p:cNvSpPr/>
            <p:nvPr/>
          </p:nvSpPr>
          <p:spPr bwMode="auto">
            <a:xfrm>
              <a:off x="1973695" y="1716157"/>
              <a:ext cx="1013289" cy="1218684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18" rIns="0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Running</a:t>
              </a:r>
            </a:p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App</a:t>
              </a:r>
            </a:p>
          </p:txBody>
        </p:sp>
        <p:sp>
          <p:nvSpPr>
            <p:cNvPr id="5" name="Flowchart: Process 4"/>
            <p:cNvSpPr/>
            <p:nvPr/>
          </p:nvSpPr>
          <p:spPr bwMode="auto">
            <a:xfrm>
              <a:off x="4885603" y="1716157"/>
              <a:ext cx="1013289" cy="1218684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45718" rIns="0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Suspended</a:t>
              </a:r>
            </a:p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App</a:t>
              </a:r>
            </a:p>
          </p:txBody>
        </p:sp>
        <p:sp>
          <p:nvSpPr>
            <p:cNvPr id="6" name="Right Arrow 5"/>
            <p:cNvSpPr/>
            <p:nvPr/>
          </p:nvSpPr>
          <p:spPr bwMode="auto">
            <a:xfrm>
              <a:off x="3220991" y="1700185"/>
              <a:ext cx="1489679" cy="632174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suspending</a:t>
              </a:r>
            </a:p>
          </p:txBody>
        </p:sp>
        <p:sp>
          <p:nvSpPr>
            <p:cNvPr id="7" name="Flowchart: Process 6"/>
            <p:cNvSpPr/>
            <p:nvPr/>
          </p:nvSpPr>
          <p:spPr bwMode="auto">
            <a:xfrm>
              <a:off x="7499915" y="1716157"/>
              <a:ext cx="1101228" cy="1218684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Terminated</a:t>
              </a:r>
            </a:p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App</a:t>
              </a:r>
            </a:p>
          </p:txBody>
        </p:sp>
        <p:sp>
          <p:nvSpPr>
            <p:cNvPr id="8" name="Right Arrow 7"/>
            <p:cNvSpPr/>
            <p:nvPr/>
          </p:nvSpPr>
          <p:spPr bwMode="auto">
            <a:xfrm>
              <a:off x="6061966" y="2028725"/>
              <a:ext cx="1365280" cy="593547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/>
                  </a:solidFill>
                </a:rPr>
                <a:t>Low </a:t>
              </a:r>
              <a:r>
                <a:rPr lang="en-US" sz="1200" dirty="0" smtClean="0">
                  <a:solidFill>
                    <a:schemeClr val="tx1"/>
                  </a:solidFill>
                </a:rPr>
                <a:t>Resources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973695" y="3721561"/>
              <a:ext cx="2700318" cy="50573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Code gets to run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637924" y="3468692"/>
              <a:ext cx="8062727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 bwMode="auto">
            <a:xfrm>
              <a:off x="4885603" y="3721561"/>
              <a:ext cx="1013289" cy="50573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45718" rIns="0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No code runs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6116308" y="3732097"/>
              <a:ext cx="2484835" cy="50573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App not running</a:t>
              </a:r>
            </a:p>
          </p:txBody>
        </p:sp>
        <p:sp>
          <p:nvSpPr>
            <p:cNvPr id="13" name="Left Arrow 12"/>
            <p:cNvSpPr/>
            <p:nvPr/>
          </p:nvSpPr>
          <p:spPr bwMode="auto">
            <a:xfrm>
              <a:off x="3193907" y="2266920"/>
              <a:ext cx="1489679" cy="625139"/>
            </a:xfrm>
            <a:prstGeom prst="lef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resuming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37061" y="1326196"/>
              <a:ext cx="1678806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>
                  <a:latin typeface="Segoe UI Light" pitchFamily="34" charset="0"/>
                </a:rPr>
                <a:t>App gets 5s to handle suspend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61966" y="1326196"/>
              <a:ext cx="1467216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>
                  <a:latin typeface="Segoe UI Light" pitchFamily="34" charset="0"/>
                </a:rPr>
                <a:t>App is </a:t>
              </a:r>
              <a:r>
                <a:rPr lang="en-US" sz="1100" u="sng" dirty="0" smtClean="0">
                  <a:latin typeface="Segoe UI Light" pitchFamily="34" charset="0"/>
                </a:rPr>
                <a:t>not</a:t>
              </a:r>
              <a:r>
                <a:rPr lang="en-US" sz="1100" dirty="0" smtClean="0">
                  <a:latin typeface="Segoe UI Light" pitchFamily="34" charset="0"/>
                </a:rPr>
                <a:t> notified before termination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65261" y="2950077"/>
              <a:ext cx="1623603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>
                  <a:latin typeface="Segoe UI Light" pitchFamily="34" charset="0"/>
                </a:rPr>
                <a:t>Apps are notified when they have been resumed</a:t>
              </a:r>
            </a:p>
          </p:txBody>
        </p:sp>
        <p:sp>
          <p:nvSpPr>
            <p:cNvPr id="17" name="Pentagon 16"/>
            <p:cNvSpPr/>
            <p:nvPr/>
          </p:nvSpPr>
          <p:spPr bwMode="auto">
            <a:xfrm>
              <a:off x="723222" y="1806621"/>
              <a:ext cx="971683" cy="1085438"/>
            </a:xfrm>
            <a:prstGeom prst="homePlate">
              <a:avLst>
                <a:gd name="adj" fmla="val 107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 smtClean="0">
                  <a:solidFill>
                    <a:schemeClr val="tx1"/>
                  </a:solidFill>
                  <a:latin typeface="Segoe UI Light" pitchFamily="34" charset="0"/>
                </a:rPr>
                <a:t>User Launches App</a:t>
              </a: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723222" y="3706290"/>
              <a:ext cx="1011594" cy="50573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 smtClean="0">
                  <a:solidFill>
                    <a:schemeClr val="tx1"/>
                  </a:solidFill>
                  <a:latin typeface="Segoe UI Light" pitchFamily="34" charset="0"/>
                </a:rPr>
                <a:t>Splash screen</a:t>
              </a:r>
            </a:p>
          </p:txBody>
        </p:sp>
        <p:sp>
          <p:nvSpPr>
            <p:cNvPr id="2" name="Rectangle 1"/>
            <p:cNvSpPr/>
            <p:nvPr/>
          </p:nvSpPr>
          <p:spPr>
            <a:xfrm>
              <a:off x="4885603" y="4343400"/>
              <a:ext cx="371554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chemeClr val="tx1"/>
                  </a:solidFill>
                </a:rPr>
                <a:t>Limited background tasks can run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5580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n 6"/>
          <p:cNvSpPr/>
          <p:nvPr/>
        </p:nvSpPr>
        <p:spPr bwMode="auto">
          <a:xfrm>
            <a:off x="604304" y="3707570"/>
            <a:ext cx="1981200" cy="1588523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err="1" smtClean="0">
                <a:solidFill>
                  <a:schemeClr val="tx1"/>
                </a:solidFill>
              </a:rPr>
              <a:t>AppData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tx1"/>
                </a:solidFill>
              </a:rPr>
              <a:t>Roaming folder and settings</a:t>
            </a:r>
          </a:p>
        </p:txBody>
      </p:sp>
      <p:sp>
        <p:nvSpPr>
          <p:cNvPr id="22" name="Rectangle 21"/>
          <p:cNvSpPr>
            <a:spLocks noChangeAspect="1"/>
          </p:cNvSpPr>
          <p:nvPr/>
        </p:nvSpPr>
        <p:spPr>
          <a:xfrm>
            <a:off x="533400" y="789031"/>
            <a:ext cx="2171318" cy="215575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725" tIns="60862" rIns="121725" bIns="60862" rtlCol="0" anchor="b"/>
          <a:lstStyle/>
          <a:p>
            <a:r>
              <a:rPr lang="en-US" sz="1400" b="1" dirty="0" smtClean="0">
                <a:solidFill>
                  <a:schemeClr val="tx1"/>
                </a:solidFill>
                <a:latin typeface="+mj-lt"/>
              </a:rPr>
              <a:t>App Container</a:t>
            </a:r>
            <a:endParaRPr lang="en-US" sz="1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Snip Single Corner Rectangle 22"/>
          <p:cNvSpPr>
            <a:spLocks noChangeAspect="1"/>
          </p:cNvSpPr>
          <p:nvPr/>
        </p:nvSpPr>
        <p:spPr bwMode="auto">
          <a:xfrm>
            <a:off x="622025" y="885421"/>
            <a:ext cx="1994068" cy="1758113"/>
          </a:xfrm>
          <a:prstGeom prst="snip1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21725" tIns="60862" rIns="121725" bIns="60862" rtlCol="0" anchor="t" anchorCtr="1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App Host Process</a:t>
            </a:r>
          </a:p>
        </p:txBody>
      </p:sp>
      <p:sp>
        <p:nvSpPr>
          <p:cNvPr id="24" name="Rectangle 23"/>
          <p:cNvSpPr>
            <a:spLocks noChangeAspect="1"/>
          </p:cNvSpPr>
          <p:nvPr/>
        </p:nvSpPr>
        <p:spPr bwMode="auto">
          <a:xfrm>
            <a:off x="760231" y="1426717"/>
            <a:ext cx="935617" cy="1039005"/>
          </a:xfrm>
          <a:prstGeom prst="rect">
            <a:avLst/>
          </a:prstGeom>
          <a:noFill/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725" tIns="60862" rIns="121725" bIns="60862" rtlCol="0" anchor="ctr"/>
          <a:lstStyle/>
          <a:p>
            <a:pPr algn="ctr"/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Rectangle 24"/>
          <p:cNvSpPr>
            <a:spLocks noChangeAspect="1"/>
          </p:cNvSpPr>
          <p:nvPr/>
        </p:nvSpPr>
        <p:spPr bwMode="auto">
          <a:xfrm>
            <a:off x="1619058" y="1609718"/>
            <a:ext cx="908805" cy="979732"/>
          </a:xfrm>
          <a:prstGeom prst="rect">
            <a:avLst/>
          </a:prstGeom>
          <a:noFill/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725" tIns="60862" rIns="121725" bIns="60862" rtlCol="0" anchor="ctr"/>
          <a:lstStyle/>
          <a:p>
            <a:pPr algn="ctr"/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20818" y="145503"/>
            <a:ext cx="119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Device #1</a:t>
            </a:r>
            <a:endParaRPr lang="en-US" sz="2000" dirty="0"/>
          </a:p>
        </p:txBody>
      </p:sp>
      <p:sp>
        <p:nvSpPr>
          <p:cNvPr id="27" name="Up-Down Arrow 26"/>
          <p:cNvSpPr/>
          <p:nvPr/>
        </p:nvSpPr>
        <p:spPr>
          <a:xfrm>
            <a:off x="1475890" y="3050797"/>
            <a:ext cx="238028" cy="58337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762620" y="3142877"/>
            <a:ext cx="57200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Apps use roaming data as if it were just local </a:t>
            </a:r>
            <a:r>
              <a:rPr lang="en-US" sz="2000" dirty="0" err="1" smtClean="0"/>
              <a:t>appdata</a:t>
            </a:r>
            <a:endParaRPr lang="en-US" sz="2000" dirty="0"/>
          </a:p>
        </p:txBody>
      </p:sp>
      <p:sp>
        <p:nvSpPr>
          <p:cNvPr id="29" name="Can 28"/>
          <p:cNvSpPr/>
          <p:nvPr/>
        </p:nvSpPr>
        <p:spPr bwMode="auto">
          <a:xfrm>
            <a:off x="6533769" y="3708020"/>
            <a:ext cx="1981200" cy="1588523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err="1" smtClean="0">
                <a:solidFill>
                  <a:schemeClr val="tx1"/>
                </a:solidFill>
              </a:rPr>
              <a:t>AppData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tx1"/>
                </a:solidFill>
              </a:rPr>
              <a:t>Roaming folder and settings</a:t>
            </a:r>
          </a:p>
        </p:txBody>
      </p:sp>
      <p:sp>
        <p:nvSpPr>
          <p:cNvPr id="30" name="Rectangle 29"/>
          <p:cNvSpPr>
            <a:spLocks noChangeAspect="1"/>
          </p:cNvSpPr>
          <p:nvPr/>
        </p:nvSpPr>
        <p:spPr>
          <a:xfrm>
            <a:off x="6462865" y="789481"/>
            <a:ext cx="2171318" cy="215575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725" tIns="60862" rIns="121725" bIns="60862" rtlCol="0" anchor="b"/>
          <a:lstStyle/>
          <a:p>
            <a:r>
              <a:rPr lang="en-US" sz="1400" b="1" dirty="0" smtClean="0">
                <a:solidFill>
                  <a:schemeClr val="tx1"/>
                </a:solidFill>
                <a:latin typeface="+mj-lt"/>
              </a:rPr>
              <a:t>App Container</a:t>
            </a:r>
            <a:endParaRPr lang="en-US" sz="1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" name="Snip Single Corner Rectangle 30"/>
          <p:cNvSpPr>
            <a:spLocks noChangeAspect="1"/>
          </p:cNvSpPr>
          <p:nvPr/>
        </p:nvSpPr>
        <p:spPr bwMode="auto">
          <a:xfrm>
            <a:off x="6551490" y="885871"/>
            <a:ext cx="1994068" cy="1758113"/>
          </a:xfrm>
          <a:prstGeom prst="snip1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21725" tIns="60862" rIns="121725" bIns="60862" rtlCol="0" anchor="t" anchorCtr="1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App Host Process</a:t>
            </a:r>
          </a:p>
        </p:txBody>
      </p:sp>
      <p:sp>
        <p:nvSpPr>
          <p:cNvPr id="32" name="Rectangle 31"/>
          <p:cNvSpPr>
            <a:spLocks noChangeAspect="1"/>
          </p:cNvSpPr>
          <p:nvPr/>
        </p:nvSpPr>
        <p:spPr bwMode="auto">
          <a:xfrm>
            <a:off x="6689696" y="1427167"/>
            <a:ext cx="935617" cy="1039005"/>
          </a:xfrm>
          <a:prstGeom prst="rect">
            <a:avLst/>
          </a:prstGeom>
          <a:noFill/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725" tIns="60862" rIns="121725" bIns="60862" rtlCol="0" anchor="ctr"/>
          <a:lstStyle/>
          <a:p>
            <a:pPr algn="ctr"/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Rectangle 32"/>
          <p:cNvSpPr>
            <a:spLocks noChangeAspect="1"/>
          </p:cNvSpPr>
          <p:nvPr/>
        </p:nvSpPr>
        <p:spPr bwMode="auto">
          <a:xfrm>
            <a:off x="7548523" y="1610168"/>
            <a:ext cx="908805" cy="979732"/>
          </a:xfrm>
          <a:prstGeom prst="rect">
            <a:avLst/>
          </a:prstGeom>
          <a:noFill/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725" tIns="60862" rIns="121725" bIns="60862" rtlCol="0" anchor="ctr"/>
          <a:lstStyle/>
          <a:p>
            <a:pPr algn="ctr"/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950283" y="145953"/>
            <a:ext cx="119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Device #2</a:t>
            </a:r>
            <a:endParaRPr lang="en-US" sz="2000" dirty="0"/>
          </a:p>
        </p:txBody>
      </p:sp>
      <p:sp>
        <p:nvSpPr>
          <p:cNvPr id="35" name="Up-Down Arrow 34"/>
          <p:cNvSpPr/>
          <p:nvPr/>
        </p:nvSpPr>
        <p:spPr>
          <a:xfrm>
            <a:off x="7405355" y="3051247"/>
            <a:ext cx="238028" cy="58337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loud 35"/>
          <p:cNvSpPr/>
          <p:nvPr/>
        </p:nvSpPr>
        <p:spPr>
          <a:xfrm>
            <a:off x="2990198" y="4419600"/>
            <a:ext cx="3264870" cy="2362200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Roaming data (up to 100K) automatically synced between devices with same app and same user account</a:t>
            </a:r>
            <a:endParaRPr lang="en-US" sz="1600" dirty="0"/>
          </a:p>
        </p:txBody>
      </p:sp>
      <p:sp>
        <p:nvSpPr>
          <p:cNvPr id="38" name="Left-Up Arrow 37"/>
          <p:cNvSpPr/>
          <p:nvPr/>
        </p:nvSpPr>
        <p:spPr>
          <a:xfrm>
            <a:off x="5953620" y="5410200"/>
            <a:ext cx="1689763" cy="609600"/>
          </a:xfrm>
          <a:prstGeom prst="leftUpArrow">
            <a:avLst>
              <a:gd name="adj1" fmla="val 18023"/>
              <a:gd name="adj2" fmla="val 25000"/>
              <a:gd name="adj3" fmla="val 25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-Up Arrow 38"/>
          <p:cNvSpPr/>
          <p:nvPr/>
        </p:nvSpPr>
        <p:spPr>
          <a:xfrm flipH="1">
            <a:off x="1475890" y="5410200"/>
            <a:ext cx="1689763" cy="609600"/>
          </a:xfrm>
          <a:prstGeom prst="leftUpArrow">
            <a:avLst>
              <a:gd name="adj1" fmla="val 18023"/>
              <a:gd name="adj2" fmla="val 25000"/>
              <a:gd name="adj3" fmla="val 25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4622633" y="457200"/>
            <a:ext cx="0" cy="259404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83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10438</TotalTime>
  <Words>268</Words>
  <Application>Microsoft Office PowerPoint</Application>
  <PresentationFormat>On-screen Show (4:3)</PresentationFormat>
  <Paragraphs>106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Segoe UI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Kraig Brockschmidt</dc:creator>
  <cp:lastModifiedBy>Kraig Brockschmidt</cp:lastModifiedBy>
  <cp:revision>31</cp:revision>
  <dcterms:created xsi:type="dcterms:W3CDTF">2012-04-18T20:40:56Z</dcterms:created>
  <dcterms:modified xsi:type="dcterms:W3CDTF">2014-02-24T16:10:34Z</dcterms:modified>
</cp:coreProperties>
</file>