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75" r:id="rId4"/>
  </p:sldMasterIdLst>
  <p:notesMasterIdLst>
    <p:notesMasterId r:id="rId32"/>
  </p:notesMasterIdLst>
  <p:handoutMasterIdLst>
    <p:handoutMasterId r:id="rId33"/>
  </p:handoutMasterIdLst>
  <p:sldIdLst>
    <p:sldId id="477" r:id="rId5"/>
    <p:sldId id="480" r:id="rId6"/>
    <p:sldId id="479" r:id="rId7"/>
    <p:sldId id="510" r:id="rId8"/>
    <p:sldId id="494" r:id="rId9"/>
    <p:sldId id="491" r:id="rId10"/>
    <p:sldId id="490" r:id="rId11"/>
    <p:sldId id="500" r:id="rId12"/>
    <p:sldId id="502" r:id="rId13"/>
    <p:sldId id="506" r:id="rId14"/>
    <p:sldId id="504" r:id="rId15"/>
    <p:sldId id="505" r:id="rId16"/>
    <p:sldId id="508" r:id="rId17"/>
    <p:sldId id="503" r:id="rId18"/>
    <p:sldId id="509" r:id="rId19"/>
    <p:sldId id="526" r:id="rId20"/>
    <p:sldId id="521" r:id="rId21"/>
    <p:sldId id="522" r:id="rId22"/>
    <p:sldId id="527" r:id="rId23"/>
    <p:sldId id="523" r:id="rId24"/>
    <p:sldId id="524" r:id="rId25"/>
    <p:sldId id="525" r:id="rId26"/>
    <p:sldId id="529" r:id="rId27"/>
    <p:sldId id="530" r:id="rId28"/>
    <p:sldId id="528" r:id="rId29"/>
    <p:sldId id="531" r:id="rId30"/>
    <p:sldId id="520" r:id="rId31"/>
  </p:sldIdLst>
  <p:sldSz cx="12188825" cy="6858000"/>
  <p:notesSz cx="7010400" cy="92964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173">
          <p15:clr>
            <a:srgbClr val="A4A3A4"/>
          </p15:clr>
        </p15:guide>
        <p15:guide id="4" orient="horz" pos="4176">
          <p15:clr>
            <a:srgbClr val="A4A3A4"/>
          </p15:clr>
        </p15:guide>
        <p15:guide id="5" orient="horz" pos="1488">
          <p15:clr>
            <a:srgbClr val="A4A3A4"/>
          </p15:clr>
        </p15:guide>
        <p15:guide id="6" orient="horz" pos="454">
          <p15:clr>
            <a:srgbClr val="A4A3A4"/>
          </p15:clr>
        </p15:guide>
        <p15:guide id="7" pos="3840">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raig Brockschmidt" initials="KB"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9AD8D8"/>
    <a:srgbClr val="C3D69B"/>
    <a:srgbClr val="65BC46"/>
    <a:srgbClr val="000000"/>
    <a:srgbClr val="457EC1"/>
    <a:srgbClr val="0000FF"/>
    <a:srgbClr val="EF4423"/>
    <a:srgbClr val="59CC0E"/>
    <a:srgbClr val="008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9" autoAdjust="0"/>
    <p:restoredTop sz="95444" autoAdjust="0"/>
  </p:normalViewPr>
  <p:slideViewPr>
    <p:cSldViewPr snapToGrid="0">
      <p:cViewPr varScale="1">
        <p:scale>
          <a:sx n="105" d="100"/>
          <a:sy n="105" d="100"/>
        </p:scale>
        <p:origin x="144" y="240"/>
      </p:cViewPr>
      <p:guideLst>
        <p:guide orient="horz" pos="144"/>
        <p:guide orient="horz" pos="1200"/>
        <p:guide orient="horz" pos="2173"/>
        <p:guide orient="horz" pos="4176"/>
        <p:guide orient="horz" pos="1488"/>
        <p:guide orient="horz" pos="454"/>
        <p:guide pos="3840"/>
        <p:guide pos="327"/>
        <p:guide pos="1190"/>
        <p:guide pos="7350"/>
        <p:guide pos="7063"/>
        <p:guide pos="611"/>
      </p:guideLst>
    </p:cSldViewPr>
  </p:slideViewPr>
  <p:outlineViewPr>
    <p:cViewPr>
      <p:scale>
        <a:sx n="33" d="100"/>
        <a:sy n="33" d="100"/>
      </p:scale>
      <p:origin x="0" y="6024"/>
    </p:cViewPr>
  </p:outlineViewPr>
  <p:notesTextViewPr>
    <p:cViewPr>
      <p:scale>
        <a:sx n="100" d="100"/>
        <a:sy n="100" d="100"/>
      </p:scale>
      <p:origin x="0" y="0"/>
    </p:cViewPr>
  </p:notesTextViewPr>
  <p:sorterViewPr>
    <p:cViewPr>
      <p:scale>
        <a:sx n="130" d="100"/>
        <a:sy n="130" d="100"/>
      </p:scale>
      <p:origin x="0" y="8682"/>
    </p:cViewPr>
  </p:sorterViewPr>
  <p:notesViewPr>
    <p:cSldViewPr snapToGrid="0" showGuides="1">
      <p:cViewPr varScale="1">
        <p:scale>
          <a:sx n="80" d="100"/>
          <a:sy n="80" d="100"/>
        </p:scale>
        <p:origin x="-2922" y="-78"/>
      </p:cViewPr>
      <p:guideLst>
        <p:guide orient="horz" pos="2928"/>
        <p:guide pos="2208"/>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5" tIns="46587" rIns="93175" bIns="46587" rtlCol="0"/>
          <a:lstStyle>
            <a:lvl1pPr algn="l">
              <a:defRPr sz="1200"/>
            </a:lvl1pPr>
          </a:lstStyle>
          <a:p>
            <a:r>
              <a:rPr lang="en-US" dirty="0" smtClean="0">
                <a:latin typeface="Segoe UI" pitchFamily="34" charset="0"/>
              </a:rPr>
              <a:t>BUILD</a:t>
            </a:r>
            <a:endParaRPr lang="en-US" dirty="0">
              <a:latin typeface="Segoe UI" pitchFamily="34" charset="0"/>
            </a:endParaRPr>
          </a:p>
        </p:txBody>
      </p:sp>
      <p:sp>
        <p:nvSpPr>
          <p:cNvPr id="3" name="Date Placeholder 2"/>
          <p:cNvSpPr>
            <a:spLocks noGrp="1"/>
          </p:cNvSpPr>
          <p:nvPr>
            <p:ph type="dt" sz="quarter" idx="1"/>
          </p:nvPr>
        </p:nvSpPr>
        <p:spPr>
          <a:xfrm>
            <a:off x="3970939" y="0"/>
            <a:ext cx="3037840" cy="464820"/>
          </a:xfrm>
          <a:prstGeom prst="rect">
            <a:avLst/>
          </a:prstGeom>
        </p:spPr>
        <p:txBody>
          <a:bodyPr vert="horz" lIns="93175" tIns="46587" rIns="93175" bIns="46587" rtlCol="0"/>
          <a:lstStyle>
            <a:lvl1pPr algn="r">
              <a:defRPr sz="1200"/>
            </a:lvl1pPr>
          </a:lstStyle>
          <a:p>
            <a:fld id="{1C3F5198-D814-4F07-A84F-942E63C84983}" type="datetimeFigureOut">
              <a:rPr lang="en-US" smtClean="0">
                <a:latin typeface="Segoe UI" pitchFamily="34" charset="0"/>
              </a:rPr>
              <a:pPr/>
              <a:t>2/18/2014</a:t>
            </a:fld>
            <a:endParaRPr lang="en-US" dirty="0">
              <a:latin typeface="Segoe UI" pitchFamily="34" charset="0"/>
            </a:endParaRPr>
          </a:p>
        </p:txBody>
      </p:sp>
      <p:sp>
        <p:nvSpPr>
          <p:cNvPr id="4" name="Footer Placeholder 3"/>
          <p:cNvSpPr>
            <a:spLocks noGrp="1"/>
          </p:cNvSpPr>
          <p:nvPr>
            <p:ph type="ftr" sz="quarter" idx="2"/>
          </p:nvPr>
        </p:nvSpPr>
        <p:spPr>
          <a:xfrm>
            <a:off x="0" y="8829967"/>
            <a:ext cx="6387253" cy="464820"/>
          </a:xfrm>
          <a:prstGeom prst="rect">
            <a:avLst/>
          </a:prstGeom>
        </p:spPr>
        <p:txBody>
          <a:bodyPr vert="horz" lIns="93175" tIns="46587" rIns="93175" bIns="46587" rtlCol="0" anchor="b"/>
          <a:lstStyle>
            <a:lvl1pPr algn="l">
              <a:defRPr sz="1200"/>
            </a:lvl1pPr>
          </a:lstStyle>
          <a:p>
            <a:r>
              <a:rPr lang="en-US" sz="500" dirty="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387253" y="8829967"/>
            <a:ext cx="621524" cy="464820"/>
          </a:xfrm>
          <a:prstGeom prst="rect">
            <a:avLst/>
          </a:prstGeom>
        </p:spPr>
        <p:txBody>
          <a:bodyPr vert="horz" lIns="93175" tIns="46587" rIns="93175" bIns="46587"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5" tIns="46587" rIns="93175" bIns="46587" rtlCol="0"/>
          <a:lstStyle>
            <a:lvl1pPr algn="l">
              <a:defRPr sz="1200">
                <a:latin typeface="Segoe UI" pitchFamily="34" charset="0"/>
              </a:defRPr>
            </a:lvl1pPr>
          </a:lstStyle>
          <a:p>
            <a:r>
              <a:rPr lang="en-US" dirty="0" smtClean="0"/>
              <a:t>BUILD</a:t>
            </a:r>
            <a:endParaRPr lang="en-US" dirty="0"/>
          </a:p>
        </p:txBody>
      </p:sp>
      <p:sp>
        <p:nvSpPr>
          <p:cNvPr id="3" name="Date Placeholder 2"/>
          <p:cNvSpPr>
            <a:spLocks noGrp="1"/>
          </p:cNvSpPr>
          <p:nvPr>
            <p:ph type="dt" idx="1"/>
          </p:nvPr>
        </p:nvSpPr>
        <p:spPr>
          <a:xfrm>
            <a:off x="3970939" y="0"/>
            <a:ext cx="3037840" cy="464820"/>
          </a:xfrm>
          <a:prstGeom prst="rect">
            <a:avLst/>
          </a:prstGeom>
        </p:spPr>
        <p:txBody>
          <a:bodyPr vert="horz" lIns="93175" tIns="46587" rIns="93175" bIns="46587" rtlCol="0"/>
          <a:lstStyle>
            <a:lvl1pPr algn="r">
              <a:defRPr sz="1200">
                <a:latin typeface="Segoe UI" pitchFamily="34" charset="0"/>
              </a:defRPr>
            </a:lvl1pPr>
          </a:lstStyle>
          <a:p>
            <a:fld id="{7C3FBCD4-166E-446F-AF18-7D4A0CF9AEF6}" type="datetimeFigureOut">
              <a:rPr lang="en-US" smtClean="0"/>
              <a:pPr/>
              <a:t>2/18/2014</a:t>
            </a:fld>
            <a:endParaRPr lang="en-US" dirty="0"/>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5" tIns="46587" rIns="93175" bIns="46587" rtlCol="0" anchor="ctr"/>
          <a:lstStyle/>
          <a:p>
            <a:endParaRPr lang="en-US" dirty="0"/>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3175" tIns="46587" rIns="93175" bIns="46587"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6309360" cy="464820"/>
          </a:xfrm>
          <a:prstGeom prst="rect">
            <a:avLst/>
          </a:prstGeom>
        </p:spPr>
        <p:txBody>
          <a:bodyPr vert="horz" lIns="93175" tIns="46587" rIns="93175" bIns="46587"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309359" y="8829967"/>
            <a:ext cx="699418" cy="464820"/>
          </a:xfrm>
          <a:prstGeom prst="rect">
            <a:avLst/>
          </a:prstGeom>
        </p:spPr>
        <p:txBody>
          <a:bodyPr vert="horz" lIns="93175" tIns="46587" rIns="93175" bIns="46587"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Segoe UI" pitchFamily="34" charset="0"/>
                <a:ea typeface="+mn-ea"/>
                <a:cs typeface="+mn-cs"/>
              </a:rPr>
              <a:t>Include patterns</a:t>
            </a:r>
            <a:r>
              <a:rPr lang="en-US" sz="900" kern="1200" baseline="0" dirty="0" smtClean="0">
                <a:solidFill>
                  <a:schemeClr val="tx1"/>
                </a:solidFill>
                <a:effectLst/>
                <a:latin typeface="Segoe UI" pitchFamily="34" charset="0"/>
                <a:ea typeface="+mn-ea"/>
                <a:cs typeface="+mn-cs"/>
              </a:rPr>
              <a:t> for the options, e.g.</a:t>
            </a:r>
            <a:endParaRPr lang="en-US" sz="900" kern="1200" dirty="0" smtClean="0">
              <a:solidFill>
                <a:schemeClr val="tx1"/>
              </a:solidFill>
              <a:effectLst/>
              <a:latin typeface="Segoe UI" pitchFamily="34" charset="0"/>
              <a:ea typeface="+mn-ea"/>
              <a:cs typeface="+mn-cs"/>
            </a:endParaRPr>
          </a:p>
          <a:p>
            <a:r>
              <a:rPr lang="en-US" sz="900" kern="1200" dirty="0" smtClean="0">
                <a:solidFill>
                  <a:schemeClr val="tx1"/>
                </a:solidFill>
                <a:effectLst/>
                <a:latin typeface="Segoe UI" pitchFamily="34" charset="0"/>
                <a:ea typeface="+mn-ea"/>
                <a:cs typeface="+mn-cs"/>
              </a:rPr>
              <a:t>data-win-control="</a:t>
            </a:r>
            <a:r>
              <a:rPr lang="en-US" sz="900" kern="1200" dirty="0" err="1" smtClean="0">
                <a:solidFill>
                  <a:schemeClr val="tx1"/>
                </a:solidFill>
                <a:effectLst/>
                <a:latin typeface="Segoe UI" pitchFamily="34" charset="0"/>
                <a:ea typeface="+mn-ea"/>
                <a:cs typeface="+mn-cs"/>
              </a:rPr>
              <a:t>WinJS.UI.DatePicker</a:t>
            </a:r>
            <a:r>
              <a:rPr lang="en-US" sz="900" kern="1200" dirty="0" smtClean="0">
                <a:solidFill>
                  <a:schemeClr val="tx1"/>
                </a:solidFill>
                <a:effectLst/>
                <a:latin typeface="Segoe UI" pitchFamily="34" charset="0"/>
                <a:ea typeface="+mn-ea"/>
                <a:cs typeface="+mn-cs"/>
              </a:rPr>
              <a:t>" data-win-options="{</a:t>
            </a:r>
            <a:r>
              <a:rPr lang="en-US" sz="900" kern="1200" dirty="0" err="1" smtClean="0">
                <a:solidFill>
                  <a:schemeClr val="tx1"/>
                </a:solidFill>
                <a:effectLst/>
                <a:latin typeface="Segoe UI" pitchFamily="34" charset="0"/>
                <a:ea typeface="+mn-ea"/>
                <a:cs typeface="+mn-cs"/>
              </a:rPr>
              <a:t>monthPattern</a:t>
            </a:r>
            <a:r>
              <a:rPr lang="en-US" sz="900" kern="1200" dirty="0" smtClean="0">
                <a:solidFill>
                  <a:schemeClr val="tx1"/>
                </a:solidFill>
                <a:effectLst/>
                <a:latin typeface="Segoe UI" pitchFamily="34" charset="0"/>
                <a:ea typeface="+mn-ea"/>
                <a:cs typeface="+mn-cs"/>
              </a:rPr>
              <a:t>: '</a:t>
            </a:r>
            <a:r>
              <a:rPr lang="en-US" sz="900" kern="1200" dirty="0" err="1" smtClean="0">
                <a:solidFill>
                  <a:schemeClr val="tx1"/>
                </a:solidFill>
                <a:effectLst/>
                <a:latin typeface="Segoe UI" pitchFamily="34" charset="0"/>
                <a:ea typeface="+mn-ea"/>
                <a:cs typeface="+mn-cs"/>
              </a:rPr>
              <a:t>month.full</a:t>
            </a:r>
            <a:r>
              <a:rPr lang="en-US" sz="900" kern="1200" dirty="0" smtClean="0">
                <a:solidFill>
                  <a:schemeClr val="tx1"/>
                </a:solidFill>
                <a:effectLst/>
                <a:latin typeface="Segoe UI" pitchFamily="34" charset="0"/>
                <a:ea typeface="+mn-ea"/>
                <a:cs typeface="+mn-cs"/>
              </a:rPr>
              <a: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3337491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1"/>
        </a:solidFill>
        <a:effectLst/>
      </p:bgPr>
    </p:bg>
    <p:spTree>
      <p:nvGrpSpPr>
        <p:cNvPr id="1" name=""/>
        <p:cNvGrpSpPr/>
        <p:nvPr/>
      </p:nvGrpSpPr>
      <p:grpSpPr>
        <a:xfrm>
          <a:off x="0" y="0"/>
          <a:ext cx="0" cy="0"/>
          <a:chOff x="0" y="0"/>
          <a:chExt cx="0" cy="0"/>
        </a:xfrm>
      </p:grpSpPr>
      <p:sp>
        <p:nvSpPr>
          <p:cNvPr id="33" name="Rectangle 32"/>
          <p:cNvSpPr/>
          <p:nvPr/>
        </p:nvSpPr>
        <p:spPr bwMode="auto">
          <a:xfrm>
            <a:off x="9847978" y="-160540"/>
            <a:ext cx="1828800" cy="1828800"/>
          </a:xfrm>
          <a:prstGeom prst="rect">
            <a:avLst/>
          </a:prstGeom>
          <a:noFill/>
          <a:ln w="28575" cap="flat" cmpd="sng" algn="ctr">
            <a:solidFill>
              <a:srgbClr val="FFFFFF">
                <a:alpha val="10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 name="Rectangle 33"/>
          <p:cNvSpPr/>
          <p:nvPr/>
        </p:nvSpPr>
        <p:spPr bwMode="auto">
          <a:xfrm>
            <a:off x="9262520" y="1298576"/>
            <a:ext cx="1170916" cy="1170916"/>
          </a:xfrm>
          <a:prstGeom prst="rect">
            <a:avLst/>
          </a:prstGeom>
          <a:noFill/>
          <a:ln w="57150" cap="flat" cmpd="sng" algn="ctr">
            <a:solidFill>
              <a:srgbClr val="FFFFFF">
                <a:alpha val="2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Rectangle 34"/>
          <p:cNvSpPr/>
          <p:nvPr/>
        </p:nvSpPr>
        <p:spPr bwMode="auto">
          <a:xfrm>
            <a:off x="9262520" y="-160540"/>
            <a:ext cx="875010" cy="875010"/>
          </a:xfrm>
          <a:prstGeom prst="rect">
            <a:avLst/>
          </a:prstGeom>
          <a:noFill/>
          <a:ln w="571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 name="Rectangle 35"/>
          <p:cNvSpPr/>
          <p:nvPr/>
        </p:nvSpPr>
        <p:spPr bwMode="auto">
          <a:xfrm>
            <a:off x="8219107" y="1423060"/>
            <a:ext cx="665432" cy="665432"/>
          </a:xfrm>
          <a:prstGeom prst="rect">
            <a:avLst/>
          </a:prstGeom>
          <a:noFill/>
          <a:ln w="28575"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 name="Rectangle 36"/>
          <p:cNvSpPr/>
          <p:nvPr/>
        </p:nvSpPr>
        <p:spPr bwMode="auto">
          <a:xfrm>
            <a:off x="9262520" y="5753556"/>
            <a:ext cx="1170916" cy="1170916"/>
          </a:xfrm>
          <a:prstGeom prst="rect">
            <a:avLst/>
          </a:prstGeom>
          <a:noFill/>
          <a:ln w="7620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 name="Rectangle 37"/>
          <p:cNvSpPr/>
          <p:nvPr/>
        </p:nvSpPr>
        <p:spPr bwMode="auto">
          <a:xfrm>
            <a:off x="10527822" y="5081417"/>
            <a:ext cx="773912" cy="773912"/>
          </a:xfrm>
          <a:prstGeom prst="rect">
            <a:avLst/>
          </a:prstGeom>
          <a:noFill/>
          <a:ln w="190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 name="Rectangle 38"/>
          <p:cNvSpPr/>
          <p:nvPr/>
        </p:nvSpPr>
        <p:spPr bwMode="auto">
          <a:xfrm>
            <a:off x="11216481" y="5610291"/>
            <a:ext cx="316712" cy="316712"/>
          </a:xfrm>
          <a:prstGeom prst="rect">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 name="Rectangle 39"/>
          <p:cNvSpPr/>
          <p:nvPr/>
        </p:nvSpPr>
        <p:spPr bwMode="auto">
          <a:xfrm>
            <a:off x="10622883" y="6339014"/>
            <a:ext cx="2361286" cy="2361286"/>
          </a:xfrm>
          <a:prstGeom prst="rect">
            <a:avLst/>
          </a:prstGeom>
          <a:noFill/>
          <a:ln w="57150" cap="flat" cmpd="sng" algn="ctr">
            <a:solidFill>
              <a:srgbClr val="FFFFFF">
                <a:alpha val="10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 name="Rectangle 40"/>
          <p:cNvSpPr/>
          <p:nvPr/>
        </p:nvSpPr>
        <p:spPr bwMode="auto">
          <a:xfrm>
            <a:off x="681947" y="442110"/>
            <a:ext cx="1255574" cy="1255574"/>
          </a:xfrm>
          <a:prstGeom prst="rect">
            <a:avLst/>
          </a:prstGeom>
          <a:noFill/>
          <a:ln w="571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 name="Rectangle 41"/>
          <p:cNvSpPr/>
          <p:nvPr/>
        </p:nvSpPr>
        <p:spPr bwMode="auto">
          <a:xfrm>
            <a:off x="1866442" y="-160540"/>
            <a:ext cx="513190" cy="513190"/>
          </a:xfrm>
          <a:prstGeom prst="rect">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 name="Rectangle 42"/>
          <p:cNvSpPr/>
          <p:nvPr/>
        </p:nvSpPr>
        <p:spPr bwMode="auto">
          <a:xfrm>
            <a:off x="11749866" y="1234418"/>
            <a:ext cx="244474" cy="244474"/>
          </a:xfrm>
          <a:prstGeom prst="rect">
            <a:avLst/>
          </a:prstGeom>
          <a:noFill/>
          <a:ln w="19050" cap="flat" cmpd="sng" algn="ctr">
            <a:solidFill>
              <a:srgbClr val="FFFFFF">
                <a:alpha val="10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4" name="Rectangle 43"/>
          <p:cNvSpPr/>
          <p:nvPr/>
        </p:nvSpPr>
        <p:spPr bwMode="auto">
          <a:xfrm>
            <a:off x="5824555" y="1918422"/>
            <a:ext cx="875010" cy="875010"/>
          </a:xfrm>
          <a:prstGeom prst="rect">
            <a:avLst/>
          </a:prstGeom>
          <a:noFill/>
          <a:ln w="9525"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5" name="Rectangle 44"/>
          <p:cNvSpPr/>
          <p:nvPr/>
        </p:nvSpPr>
        <p:spPr bwMode="auto">
          <a:xfrm>
            <a:off x="4973451" y="5410281"/>
            <a:ext cx="603404" cy="603404"/>
          </a:xfrm>
          <a:prstGeom prst="rect">
            <a:avLst/>
          </a:prstGeom>
          <a:noFill/>
          <a:ln w="3810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 name="Rectangle 45"/>
          <p:cNvSpPr/>
          <p:nvPr/>
        </p:nvSpPr>
        <p:spPr bwMode="auto">
          <a:xfrm>
            <a:off x="5629432" y="4681875"/>
            <a:ext cx="1030108" cy="1030108"/>
          </a:xfrm>
          <a:prstGeom prst="rect">
            <a:avLst/>
          </a:prstGeom>
          <a:noFill/>
          <a:ln w="571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978694" y="2192642"/>
            <a:ext cx="10237787" cy="914096"/>
          </a:xfrm>
        </p:spPr>
        <p:txBody>
          <a:bodyPr anchor="b" anchorCtr="0"/>
          <a:lstStyle>
            <a:lvl1pPr>
              <a:defRPr sz="6600" spc="-150" baseline="0">
                <a:solidFill>
                  <a:schemeClr val="bg1">
                    <a:alpha val="99000"/>
                  </a:schemeClr>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solidFill>
                  <a:schemeClr val="tx2">
                    <a:lumMod val="20000"/>
                    <a:lumOff val="80000"/>
                    <a:alpha val="99000"/>
                  </a:schemeClr>
                </a:soli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424515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text_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9" name="Text Placeholder 8"/>
          <p:cNvSpPr>
            <a:spLocks noGrp="1"/>
          </p:cNvSpPr>
          <p:nvPr>
            <p:ph type="body" sz="quarter" idx="10"/>
          </p:nvPr>
        </p:nvSpPr>
        <p:spPr>
          <a:xfrm>
            <a:off x="4756214" y="2526576"/>
            <a:ext cx="2670048" cy="9144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bg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smtClean="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10" name="Text Placeholder 8"/>
          <p:cNvSpPr>
            <a:spLocks noGrp="1"/>
          </p:cNvSpPr>
          <p:nvPr>
            <p:ph type="body" sz="quarter" idx="12"/>
          </p:nvPr>
        </p:nvSpPr>
        <p:spPr>
          <a:xfrm>
            <a:off x="4756214" y="3440976"/>
            <a:ext cx="2670048" cy="1527048"/>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chemeClr val="tx1">
                    <a:lumMod val="85000"/>
                    <a:lumOff val="15000"/>
                    <a:alpha val="99000"/>
                  </a:schemeClr>
                </a:solidFill>
              </a:defRPr>
            </a:lvl1pPr>
          </a:lstStyle>
          <a:p>
            <a:pPr marL="0" marR="0" lvl="0" indent="0" defTabSz="914400" eaLnBrk="1" fontAlgn="auto" latinLnBrk="0" hangingPunct="1">
              <a:lnSpc>
                <a:spcPct val="100000"/>
              </a:lnSpc>
              <a:spcBef>
                <a:spcPts val="1200"/>
              </a:spcBef>
              <a:spcAft>
                <a:spcPts val="0"/>
              </a:spcAft>
              <a:buClrTx/>
              <a:buSzTx/>
              <a:buFontTx/>
              <a:buNone/>
              <a:tabLst/>
              <a:defRPr/>
            </a:pPr>
            <a:r>
              <a:rPr kumimoji="0" lang="en-US" sz="1600" b="0" i="0" u="none" strike="noStrike" kern="0" cap="none" spc="0" normalizeH="0" baseline="0" noProof="0" smtClean="0">
                <a:ln>
                  <a:noFill/>
                </a:ln>
                <a:solidFill>
                  <a:srgbClr val="0072C6">
                    <a:lumMod val="50000"/>
                    <a:alpha val="99000"/>
                  </a:srgbClr>
                </a:solidFill>
                <a:effectLst/>
                <a:uLnTx/>
                <a:uFillTx/>
                <a:latin typeface="Segoe UI"/>
                <a:ea typeface="+mn-ea"/>
                <a:cs typeface="+mn-cs"/>
              </a:rPr>
              <a:t>Click to edit Master text styles</a:t>
            </a:r>
          </a:p>
        </p:txBody>
      </p:sp>
      <p:sp>
        <p:nvSpPr>
          <p:cNvPr id="11" name="Text Placeholder 8"/>
          <p:cNvSpPr>
            <a:spLocks noGrp="1"/>
          </p:cNvSpPr>
          <p:nvPr>
            <p:ph type="body" sz="quarter" idx="13"/>
          </p:nvPr>
        </p:nvSpPr>
        <p:spPr>
          <a:xfrm>
            <a:off x="7533397" y="2526576"/>
            <a:ext cx="2670048" cy="9144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bg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smtClean="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12" name="Text Placeholder 8"/>
          <p:cNvSpPr>
            <a:spLocks noGrp="1"/>
          </p:cNvSpPr>
          <p:nvPr>
            <p:ph type="body" sz="quarter" idx="14"/>
          </p:nvPr>
        </p:nvSpPr>
        <p:spPr>
          <a:xfrm>
            <a:off x="7533397" y="3440976"/>
            <a:ext cx="2670048" cy="1527048"/>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chemeClr val="tx1">
                    <a:lumMod val="85000"/>
                    <a:lumOff val="15000"/>
                    <a:alpha val="99000"/>
                  </a:schemeClr>
                </a:solidFill>
              </a:defRPr>
            </a:lvl1pPr>
          </a:lstStyle>
          <a:p>
            <a:pPr marL="0" marR="0" lvl="0" indent="0" defTabSz="914400" eaLnBrk="1" fontAlgn="auto" latinLnBrk="0" hangingPunct="1">
              <a:lnSpc>
                <a:spcPct val="100000"/>
              </a:lnSpc>
              <a:spcBef>
                <a:spcPts val="1200"/>
              </a:spcBef>
              <a:spcAft>
                <a:spcPts val="0"/>
              </a:spcAft>
              <a:buClrTx/>
              <a:buSzTx/>
              <a:buFontTx/>
              <a:buNone/>
              <a:tabLst/>
              <a:defRPr/>
            </a:pPr>
            <a:r>
              <a:rPr kumimoji="0" lang="en-US" sz="1600" b="0" i="0" u="none" strike="noStrike" kern="0" cap="none" spc="0" normalizeH="0" baseline="0" noProof="0" smtClean="0">
                <a:ln>
                  <a:noFill/>
                </a:ln>
                <a:solidFill>
                  <a:srgbClr val="0072C6">
                    <a:lumMod val="50000"/>
                    <a:alpha val="99000"/>
                  </a:srgbClr>
                </a:solidFill>
                <a:effectLst/>
                <a:uLnTx/>
                <a:uFillTx/>
                <a:latin typeface="Segoe UI"/>
                <a:ea typeface="+mn-ea"/>
                <a:cs typeface="+mn-cs"/>
              </a:rPr>
              <a:t>Click to edit Master text styles</a:t>
            </a:r>
          </a:p>
        </p:txBody>
      </p:sp>
      <p:sp>
        <p:nvSpPr>
          <p:cNvPr id="13" name="Text Placeholder 8"/>
          <p:cNvSpPr>
            <a:spLocks noGrp="1"/>
          </p:cNvSpPr>
          <p:nvPr>
            <p:ph type="body" sz="quarter" idx="15"/>
          </p:nvPr>
        </p:nvSpPr>
        <p:spPr>
          <a:xfrm>
            <a:off x="1982115" y="2526576"/>
            <a:ext cx="2670048" cy="9144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bg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smtClean="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14" name="Text Placeholder 8"/>
          <p:cNvSpPr>
            <a:spLocks noGrp="1"/>
          </p:cNvSpPr>
          <p:nvPr>
            <p:ph type="body" sz="quarter" idx="16"/>
          </p:nvPr>
        </p:nvSpPr>
        <p:spPr>
          <a:xfrm>
            <a:off x="1982115" y="3440976"/>
            <a:ext cx="2670048" cy="1527048"/>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chemeClr val="tx1">
                    <a:lumMod val="85000"/>
                    <a:lumOff val="15000"/>
                    <a:alpha val="99000"/>
                  </a:schemeClr>
                </a:solidFill>
              </a:defRPr>
            </a:lvl1pPr>
          </a:lstStyle>
          <a:p>
            <a:pPr marL="0" marR="0" lvl="0" indent="0" defTabSz="914400" eaLnBrk="1" fontAlgn="auto" latinLnBrk="0" hangingPunct="1">
              <a:lnSpc>
                <a:spcPct val="100000"/>
              </a:lnSpc>
              <a:spcBef>
                <a:spcPts val="1200"/>
              </a:spcBef>
              <a:spcAft>
                <a:spcPts val="0"/>
              </a:spcAft>
              <a:buClrTx/>
              <a:buSzTx/>
              <a:buFontTx/>
              <a:buNone/>
              <a:tabLst/>
              <a:defRPr/>
            </a:pPr>
            <a:r>
              <a:rPr kumimoji="0" lang="en-US" sz="1600" b="0" i="0" u="none" strike="noStrike" kern="0" cap="none" spc="0" normalizeH="0" baseline="0" noProof="0" smtClean="0">
                <a:ln>
                  <a:noFill/>
                </a:ln>
                <a:solidFill>
                  <a:srgbClr val="0072C6">
                    <a:lumMod val="50000"/>
                    <a:alpha val="99000"/>
                  </a:srgbClr>
                </a:solidFill>
                <a:effectLst/>
                <a:uLnTx/>
                <a:uFillTx/>
                <a:latin typeface="Segoe UI"/>
                <a:ea typeface="+mn-ea"/>
                <a:cs typeface="+mn-cs"/>
              </a:rPr>
              <a:t>Click to edit Master text styles</a:t>
            </a:r>
          </a:p>
        </p:txBody>
      </p:sp>
    </p:spTree>
    <p:extLst>
      <p:ext uri="{BB962C8B-B14F-4D97-AF65-F5344CB8AC3E}">
        <p14:creationId xmlns:p14="http://schemas.microsoft.com/office/powerpoint/2010/main" val="7404588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_text_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23" name="Text Placeholder 8"/>
          <p:cNvSpPr>
            <a:spLocks noGrp="1"/>
          </p:cNvSpPr>
          <p:nvPr>
            <p:ph type="body" sz="quarter" idx="10"/>
          </p:nvPr>
        </p:nvSpPr>
        <p:spPr>
          <a:xfrm>
            <a:off x="6141323" y="1394951"/>
            <a:ext cx="2670048" cy="9144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bg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smtClean="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24" name="Text Placeholder 8"/>
          <p:cNvSpPr>
            <a:spLocks noGrp="1"/>
          </p:cNvSpPr>
          <p:nvPr>
            <p:ph type="body" sz="quarter" idx="12"/>
          </p:nvPr>
        </p:nvSpPr>
        <p:spPr>
          <a:xfrm>
            <a:off x="6141323" y="2309351"/>
            <a:ext cx="2670048" cy="1527048"/>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chemeClr val="tx1">
                    <a:lumMod val="75000"/>
                    <a:lumOff val="25000"/>
                    <a:alpha val="99000"/>
                  </a:schemeClr>
                </a:solidFill>
              </a:defRPr>
            </a:lvl1pPr>
          </a:lstStyle>
          <a:p>
            <a:pPr marL="0" marR="0" lvl="0" indent="0" defTabSz="914400" eaLnBrk="1" fontAlgn="auto" latinLnBrk="0" hangingPunct="1">
              <a:lnSpc>
                <a:spcPct val="100000"/>
              </a:lnSpc>
              <a:spcBef>
                <a:spcPts val="1200"/>
              </a:spcBef>
              <a:spcAft>
                <a:spcPts val="0"/>
              </a:spcAft>
              <a:buClrTx/>
              <a:buSzTx/>
              <a:buFontTx/>
              <a:buNone/>
              <a:tabLst/>
              <a:defRPr/>
            </a:pPr>
            <a:r>
              <a:rPr kumimoji="0" lang="en-US" sz="1600" b="0" i="0" u="none" strike="noStrike" kern="0" cap="none" spc="0" normalizeH="0" baseline="0" noProof="0" smtClean="0">
                <a:ln>
                  <a:noFill/>
                </a:ln>
                <a:solidFill>
                  <a:srgbClr val="0072C6">
                    <a:lumMod val="50000"/>
                    <a:alpha val="99000"/>
                  </a:srgbClr>
                </a:solidFill>
                <a:effectLst/>
                <a:uLnTx/>
                <a:uFillTx/>
                <a:latin typeface="Segoe UI"/>
                <a:ea typeface="+mn-ea"/>
                <a:cs typeface="+mn-cs"/>
              </a:rPr>
              <a:t>Click to edit Master text styles</a:t>
            </a:r>
          </a:p>
        </p:txBody>
      </p:sp>
      <p:sp>
        <p:nvSpPr>
          <p:cNvPr id="25" name="Text Placeholder 8"/>
          <p:cNvSpPr>
            <a:spLocks noGrp="1"/>
          </p:cNvSpPr>
          <p:nvPr>
            <p:ph type="body" sz="quarter" idx="15"/>
          </p:nvPr>
        </p:nvSpPr>
        <p:spPr>
          <a:xfrm>
            <a:off x="3367224" y="1394951"/>
            <a:ext cx="2670048" cy="9144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bg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smtClean="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26" name="Text Placeholder 8"/>
          <p:cNvSpPr>
            <a:spLocks noGrp="1"/>
          </p:cNvSpPr>
          <p:nvPr>
            <p:ph type="body" sz="quarter" idx="16"/>
          </p:nvPr>
        </p:nvSpPr>
        <p:spPr>
          <a:xfrm>
            <a:off x="3367224" y="2309351"/>
            <a:ext cx="2670048" cy="1527048"/>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chemeClr val="tx1">
                    <a:lumMod val="75000"/>
                    <a:lumOff val="25000"/>
                    <a:alpha val="99000"/>
                  </a:schemeClr>
                </a:solidFill>
              </a:defRPr>
            </a:lvl1pPr>
          </a:lstStyle>
          <a:p>
            <a:pPr marL="0" marR="0" lvl="0" indent="0" defTabSz="914400" eaLnBrk="1" fontAlgn="auto" latinLnBrk="0" hangingPunct="1">
              <a:lnSpc>
                <a:spcPct val="100000"/>
              </a:lnSpc>
              <a:spcBef>
                <a:spcPts val="1200"/>
              </a:spcBef>
              <a:spcAft>
                <a:spcPts val="0"/>
              </a:spcAft>
              <a:buClrTx/>
              <a:buSzTx/>
              <a:buFontTx/>
              <a:buNone/>
              <a:tabLst/>
              <a:defRPr/>
            </a:pPr>
            <a:r>
              <a:rPr kumimoji="0" lang="en-US" sz="1600" b="0" i="0" u="none" strike="noStrike" kern="0" cap="none" spc="0" normalizeH="0" baseline="0" noProof="0" smtClean="0">
                <a:ln>
                  <a:noFill/>
                </a:ln>
                <a:solidFill>
                  <a:srgbClr val="0072C6">
                    <a:lumMod val="50000"/>
                    <a:alpha val="99000"/>
                  </a:srgbClr>
                </a:solidFill>
                <a:effectLst/>
                <a:uLnTx/>
                <a:uFillTx/>
                <a:latin typeface="Segoe UI"/>
                <a:ea typeface="+mn-ea"/>
                <a:cs typeface="+mn-cs"/>
              </a:rPr>
              <a:t>Click to edit Master text styles</a:t>
            </a:r>
          </a:p>
        </p:txBody>
      </p:sp>
      <p:sp>
        <p:nvSpPr>
          <p:cNvPr id="27" name="Text Placeholder 8"/>
          <p:cNvSpPr>
            <a:spLocks noGrp="1"/>
          </p:cNvSpPr>
          <p:nvPr>
            <p:ph type="body" sz="quarter" idx="17"/>
          </p:nvPr>
        </p:nvSpPr>
        <p:spPr>
          <a:xfrm>
            <a:off x="6141323" y="3961640"/>
            <a:ext cx="2670048" cy="9144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bg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smtClean="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28" name="Text Placeholder 8"/>
          <p:cNvSpPr>
            <a:spLocks noGrp="1"/>
          </p:cNvSpPr>
          <p:nvPr>
            <p:ph type="body" sz="quarter" idx="18"/>
          </p:nvPr>
        </p:nvSpPr>
        <p:spPr>
          <a:xfrm>
            <a:off x="6141323" y="4876040"/>
            <a:ext cx="2670048" cy="1527048"/>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chemeClr val="tx1">
                    <a:lumMod val="75000"/>
                    <a:lumOff val="25000"/>
                    <a:alpha val="99000"/>
                  </a:schemeClr>
                </a:solidFill>
              </a:defRPr>
            </a:lvl1pPr>
          </a:lstStyle>
          <a:p>
            <a:pPr marL="0" marR="0" lvl="0" indent="0" defTabSz="914400" eaLnBrk="1" fontAlgn="auto" latinLnBrk="0" hangingPunct="1">
              <a:lnSpc>
                <a:spcPct val="100000"/>
              </a:lnSpc>
              <a:spcBef>
                <a:spcPts val="1200"/>
              </a:spcBef>
              <a:spcAft>
                <a:spcPts val="0"/>
              </a:spcAft>
              <a:buClrTx/>
              <a:buSzTx/>
              <a:buFontTx/>
              <a:buNone/>
              <a:tabLst/>
              <a:defRPr/>
            </a:pPr>
            <a:r>
              <a:rPr kumimoji="0" lang="en-US" sz="1600" b="0" i="0" u="none" strike="noStrike" kern="0" cap="none" spc="0" normalizeH="0" baseline="0" noProof="0" smtClean="0">
                <a:ln>
                  <a:noFill/>
                </a:ln>
                <a:solidFill>
                  <a:srgbClr val="0072C6">
                    <a:lumMod val="50000"/>
                    <a:alpha val="99000"/>
                  </a:srgbClr>
                </a:solidFill>
                <a:effectLst/>
                <a:uLnTx/>
                <a:uFillTx/>
                <a:latin typeface="Segoe UI"/>
                <a:ea typeface="+mn-ea"/>
                <a:cs typeface="+mn-cs"/>
              </a:rPr>
              <a:t>Click to edit Master text styles</a:t>
            </a:r>
          </a:p>
        </p:txBody>
      </p:sp>
      <p:sp>
        <p:nvSpPr>
          <p:cNvPr id="29" name="Text Placeholder 8"/>
          <p:cNvSpPr>
            <a:spLocks noGrp="1"/>
          </p:cNvSpPr>
          <p:nvPr>
            <p:ph type="body" sz="quarter" idx="21"/>
          </p:nvPr>
        </p:nvSpPr>
        <p:spPr>
          <a:xfrm>
            <a:off x="3367224" y="3961640"/>
            <a:ext cx="2670048" cy="9144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bg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smtClean="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30" name="Text Placeholder 8"/>
          <p:cNvSpPr>
            <a:spLocks noGrp="1"/>
          </p:cNvSpPr>
          <p:nvPr>
            <p:ph type="body" sz="quarter" idx="22"/>
          </p:nvPr>
        </p:nvSpPr>
        <p:spPr>
          <a:xfrm>
            <a:off x="3367224" y="4876040"/>
            <a:ext cx="2670048" cy="1527048"/>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chemeClr val="tx1">
                    <a:lumMod val="75000"/>
                    <a:lumOff val="25000"/>
                    <a:alpha val="99000"/>
                  </a:schemeClr>
                </a:solidFill>
              </a:defRPr>
            </a:lvl1pPr>
          </a:lstStyle>
          <a:p>
            <a:pPr marL="0" marR="0" lvl="0" indent="0" defTabSz="914400" eaLnBrk="1" fontAlgn="auto" latinLnBrk="0" hangingPunct="1">
              <a:lnSpc>
                <a:spcPct val="100000"/>
              </a:lnSpc>
              <a:spcBef>
                <a:spcPts val="1200"/>
              </a:spcBef>
              <a:spcAft>
                <a:spcPts val="0"/>
              </a:spcAft>
              <a:buClrTx/>
              <a:buSzTx/>
              <a:buFontTx/>
              <a:buNone/>
              <a:tabLst/>
              <a:defRPr/>
            </a:pPr>
            <a:r>
              <a:rPr kumimoji="0" lang="en-US" sz="1600" b="0" i="0" u="none" strike="noStrike" kern="0" cap="none" spc="0" normalizeH="0" baseline="0" noProof="0" smtClean="0">
                <a:ln>
                  <a:noFill/>
                </a:ln>
                <a:solidFill>
                  <a:srgbClr val="0072C6">
                    <a:lumMod val="50000"/>
                    <a:alpha val="99000"/>
                  </a:srgbClr>
                </a:solidFill>
                <a:effectLst/>
                <a:uLnTx/>
                <a:uFillTx/>
                <a:latin typeface="Segoe UI"/>
                <a:ea typeface="+mn-ea"/>
                <a:cs typeface="+mn-cs"/>
              </a:rPr>
              <a:t>Click to edit Master text styles</a:t>
            </a:r>
          </a:p>
        </p:txBody>
      </p:sp>
    </p:spTree>
    <p:extLst>
      <p:ext uri="{BB962C8B-B14F-4D97-AF65-F5344CB8AC3E}">
        <p14:creationId xmlns:p14="http://schemas.microsoft.com/office/powerpoint/2010/main" val="11513195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6_text_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1" name="Text Placeholder 8"/>
          <p:cNvSpPr>
            <a:spLocks noGrp="1"/>
          </p:cNvSpPr>
          <p:nvPr>
            <p:ph type="body" sz="quarter" idx="10"/>
          </p:nvPr>
        </p:nvSpPr>
        <p:spPr>
          <a:xfrm>
            <a:off x="4756214" y="1394951"/>
            <a:ext cx="2670048" cy="9144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bg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smtClean="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32" name="Text Placeholder 8"/>
          <p:cNvSpPr>
            <a:spLocks noGrp="1"/>
          </p:cNvSpPr>
          <p:nvPr>
            <p:ph type="body" sz="quarter" idx="12"/>
          </p:nvPr>
        </p:nvSpPr>
        <p:spPr>
          <a:xfrm>
            <a:off x="4756214" y="2309351"/>
            <a:ext cx="2670048" cy="1527048"/>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chemeClr val="tx1">
                    <a:lumMod val="85000"/>
                    <a:lumOff val="15000"/>
                    <a:alpha val="99000"/>
                  </a:schemeClr>
                </a:solidFill>
              </a:defRPr>
            </a:lvl1pPr>
          </a:lstStyle>
          <a:p>
            <a:pPr marL="0" marR="0" lvl="0" indent="0" defTabSz="914400" eaLnBrk="1" fontAlgn="auto" latinLnBrk="0" hangingPunct="1">
              <a:lnSpc>
                <a:spcPct val="100000"/>
              </a:lnSpc>
              <a:spcBef>
                <a:spcPts val="1200"/>
              </a:spcBef>
              <a:spcAft>
                <a:spcPts val="0"/>
              </a:spcAft>
              <a:buClrTx/>
              <a:buSzTx/>
              <a:buFontTx/>
              <a:buNone/>
              <a:tabLst/>
              <a:defRPr/>
            </a:pPr>
            <a:r>
              <a:rPr kumimoji="0" lang="en-US" sz="1600" b="0" i="0" u="none" strike="noStrike" kern="0" cap="none" spc="0" normalizeH="0" baseline="0" noProof="0" smtClean="0">
                <a:ln>
                  <a:noFill/>
                </a:ln>
                <a:solidFill>
                  <a:srgbClr val="0072C6">
                    <a:lumMod val="50000"/>
                    <a:alpha val="99000"/>
                  </a:srgbClr>
                </a:solidFill>
                <a:effectLst/>
                <a:uLnTx/>
                <a:uFillTx/>
                <a:latin typeface="Segoe UI"/>
                <a:ea typeface="+mn-ea"/>
                <a:cs typeface="+mn-cs"/>
              </a:rPr>
              <a:t>Click to edit Master text styles</a:t>
            </a:r>
          </a:p>
        </p:txBody>
      </p:sp>
      <p:sp>
        <p:nvSpPr>
          <p:cNvPr id="33" name="Text Placeholder 8"/>
          <p:cNvSpPr>
            <a:spLocks noGrp="1"/>
          </p:cNvSpPr>
          <p:nvPr>
            <p:ph type="body" sz="quarter" idx="13"/>
          </p:nvPr>
        </p:nvSpPr>
        <p:spPr>
          <a:xfrm>
            <a:off x="7533397" y="1394951"/>
            <a:ext cx="2670048" cy="9144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bg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smtClean="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34" name="Text Placeholder 8"/>
          <p:cNvSpPr>
            <a:spLocks noGrp="1"/>
          </p:cNvSpPr>
          <p:nvPr>
            <p:ph type="body" sz="quarter" idx="14"/>
          </p:nvPr>
        </p:nvSpPr>
        <p:spPr>
          <a:xfrm>
            <a:off x="7533397" y="2309351"/>
            <a:ext cx="2670048" cy="1527048"/>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chemeClr val="tx1">
                    <a:lumMod val="85000"/>
                    <a:lumOff val="15000"/>
                    <a:alpha val="99000"/>
                  </a:schemeClr>
                </a:solidFill>
              </a:defRPr>
            </a:lvl1pPr>
          </a:lstStyle>
          <a:p>
            <a:pPr marL="0" marR="0" lvl="0" indent="0" defTabSz="914400" eaLnBrk="1" fontAlgn="auto" latinLnBrk="0" hangingPunct="1">
              <a:lnSpc>
                <a:spcPct val="100000"/>
              </a:lnSpc>
              <a:spcBef>
                <a:spcPts val="1200"/>
              </a:spcBef>
              <a:spcAft>
                <a:spcPts val="0"/>
              </a:spcAft>
              <a:buClrTx/>
              <a:buSzTx/>
              <a:buFontTx/>
              <a:buNone/>
              <a:tabLst/>
              <a:defRPr/>
            </a:pPr>
            <a:r>
              <a:rPr kumimoji="0" lang="en-US" sz="1600" b="0" i="0" u="none" strike="noStrike" kern="0" cap="none" spc="0" normalizeH="0" baseline="0" noProof="0" smtClean="0">
                <a:ln>
                  <a:noFill/>
                </a:ln>
                <a:solidFill>
                  <a:srgbClr val="0072C6">
                    <a:lumMod val="50000"/>
                    <a:alpha val="99000"/>
                  </a:srgbClr>
                </a:solidFill>
                <a:effectLst/>
                <a:uLnTx/>
                <a:uFillTx/>
                <a:latin typeface="Segoe UI"/>
                <a:ea typeface="+mn-ea"/>
                <a:cs typeface="+mn-cs"/>
              </a:rPr>
              <a:t>Click to edit Master text styles</a:t>
            </a:r>
          </a:p>
        </p:txBody>
      </p:sp>
      <p:sp>
        <p:nvSpPr>
          <p:cNvPr id="35" name="Text Placeholder 8"/>
          <p:cNvSpPr>
            <a:spLocks noGrp="1"/>
          </p:cNvSpPr>
          <p:nvPr>
            <p:ph type="body" sz="quarter" idx="15"/>
          </p:nvPr>
        </p:nvSpPr>
        <p:spPr>
          <a:xfrm>
            <a:off x="1982115" y="1394951"/>
            <a:ext cx="2670048" cy="9144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bg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smtClean="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36" name="Text Placeholder 8"/>
          <p:cNvSpPr>
            <a:spLocks noGrp="1"/>
          </p:cNvSpPr>
          <p:nvPr>
            <p:ph type="body" sz="quarter" idx="16"/>
          </p:nvPr>
        </p:nvSpPr>
        <p:spPr>
          <a:xfrm>
            <a:off x="1982115" y="2309351"/>
            <a:ext cx="2670048" cy="1527048"/>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chemeClr val="tx1">
                    <a:lumMod val="85000"/>
                    <a:lumOff val="15000"/>
                    <a:alpha val="99000"/>
                  </a:schemeClr>
                </a:solidFill>
              </a:defRPr>
            </a:lvl1pPr>
          </a:lstStyle>
          <a:p>
            <a:pPr marL="0" marR="0" lvl="0" indent="0" defTabSz="914400" eaLnBrk="1" fontAlgn="auto" latinLnBrk="0" hangingPunct="1">
              <a:lnSpc>
                <a:spcPct val="100000"/>
              </a:lnSpc>
              <a:spcBef>
                <a:spcPts val="1200"/>
              </a:spcBef>
              <a:spcAft>
                <a:spcPts val="0"/>
              </a:spcAft>
              <a:buClrTx/>
              <a:buSzTx/>
              <a:buFontTx/>
              <a:buNone/>
              <a:tabLst/>
              <a:defRPr/>
            </a:pPr>
            <a:r>
              <a:rPr kumimoji="0" lang="en-US" sz="1600" b="0" i="0" u="none" strike="noStrike" kern="0" cap="none" spc="0" normalizeH="0" baseline="0" noProof="0" smtClean="0">
                <a:ln>
                  <a:noFill/>
                </a:ln>
                <a:solidFill>
                  <a:srgbClr val="0072C6">
                    <a:lumMod val="50000"/>
                    <a:alpha val="99000"/>
                  </a:srgbClr>
                </a:solidFill>
                <a:effectLst/>
                <a:uLnTx/>
                <a:uFillTx/>
                <a:latin typeface="Segoe UI"/>
                <a:ea typeface="+mn-ea"/>
                <a:cs typeface="+mn-cs"/>
              </a:rPr>
              <a:t>Click to edit Master text styles</a:t>
            </a:r>
          </a:p>
        </p:txBody>
      </p:sp>
      <p:sp>
        <p:nvSpPr>
          <p:cNvPr id="37" name="Text Placeholder 8"/>
          <p:cNvSpPr>
            <a:spLocks noGrp="1"/>
          </p:cNvSpPr>
          <p:nvPr>
            <p:ph type="body" sz="quarter" idx="17"/>
          </p:nvPr>
        </p:nvSpPr>
        <p:spPr>
          <a:xfrm>
            <a:off x="4756214" y="3961640"/>
            <a:ext cx="2670048" cy="9144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bg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smtClean="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38" name="Text Placeholder 8"/>
          <p:cNvSpPr>
            <a:spLocks noGrp="1"/>
          </p:cNvSpPr>
          <p:nvPr>
            <p:ph type="body" sz="quarter" idx="18"/>
          </p:nvPr>
        </p:nvSpPr>
        <p:spPr>
          <a:xfrm>
            <a:off x="4756214" y="4876040"/>
            <a:ext cx="2670048" cy="1527048"/>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chemeClr val="tx1">
                    <a:lumMod val="85000"/>
                    <a:lumOff val="15000"/>
                    <a:alpha val="99000"/>
                  </a:schemeClr>
                </a:solidFill>
              </a:defRPr>
            </a:lvl1pPr>
          </a:lstStyle>
          <a:p>
            <a:pPr marL="0" marR="0" lvl="0" indent="0" defTabSz="914400" eaLnBrk="1" fontAlgn="auto" latinLnBrk="0" hangingPunct="1">
              <a:lnSpc>
                <a:spcPct val="100000"/>
              </a:lnSpc>
              <a:spcBef>
                <a:spcPts val="1200"/>
              </a:spcBef>
              <a:spcAft>
                <a:spcPts val="0"/>
              </a:spcAft>
              <a:buClrTx/>
              <a:buSzTx/>
              <a:buFontTx/>
              <a:buNone/>
              <a:tabLst/>
              <a:defRPr/>
            </a:pPr>
            <a:r>
              <a:rPr kumimoji="0" lang="en-US" sz="1600" b="0" i="0" u="none" strike="noStrike" kern="0" cap="none" spc="0" normalizeH="0" baseline="0" noProof="0" smtClean="0">
                <a:ln>
                  <a:noFill/>
                </a:ln>
                <a:solidFill>
                  <a:srgbClr val="0072C6">
                    <a:lumMod val="50000"/>
                    <a:alpha val="99000"/>
                  </a:srgbClr>
                </a:solidFill>
                <a:effectLst/>
                <a:uLnTx/>
                <a:uFillTx/>
                <a:latin typeface="Segoe UI"/>
                <a:ea typeface="+mn-ea"/>
                <a:cs typeface="+mn-cs"/>
              </a:rPr>
              <a:t>Click to edit Master text styles</a:t>
            </a:r>
          </a:p>
        </p:txBody>
      </p:sp>
      <p:sp>
        <p:nvSpPr>
          <p:cNvPr id="39" name="Text Placeholder 8"/>
          <p:cNvSpPr>
            <a:spLocks noGrp="1"/>
          </p:cNvSpPr>
          <p:nvPr>
            <p:ph type="body" sz="quarter" idx="19"/>
          </p:nvPr>
        </p:nvSpPr>
        <p:spPr>
          <a:xfrm>
            <a:off x="7533397" y="3961640"/>
            <a:ext cx="2670048" cy="9144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bg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smtClean="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40" name="Text Placeholder 8"/>
          <p:cNvSpPr>
            <a:spLocks noGrp="1"/>
          </p:cNvSpPr>
          <p:nvPr>
            <p:ph type="body" sz="quarter" idx="20"/>
          </p:nvPr>
        </p:nvSpPr>
        <p:spPr>
          <a:xfrm>
            <a:off x="7533397" y="4876040"/>
            <a:ext cx="2670048" cy="1527048"/>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chemeClr val="tx1">
                    <a:lumMod val="85000"/>
                    <a:lumOff val="15000"/>
                    <a:alpha val="99000"/>
                  </a:schemeClr>
                </a:solidFill>
              </a:defRPr>
            </a:lvl1pPr>
          </a:lstStyle>
          <a:p>
            <a:pPr marL="0" marR="0" lvl="0" indent="0" defTabSz="914400" eaLnBrk="1" fontAlgn="auto" latinLnBrk="0" hangingPunct="1">
              <a:lnSpc>
                <a:spcPct val="100000"/>
              </a:lnSpc>
              <a:spcBef>
                <a:spcPts val="1200"/>
              </a:spcBef>
              <a:spcAft>
                <a:spcPts val="0"/>
              </a:spcAft>
              <a:buClrTx/>
              <a:buSzTx/>
              <a:buFontTx/>
              <a:buNone/>
              <a:tabLst/>
              <a:defRPr/>
            </a:pPr>
            <a:r>
              <a:rPr kumimoji="0" lang="en-US" sz="1600" b="0" i="0" u="none" strike="noStrike" kern="0" cap="none" spc="0" normalizeH="0" baseline="0" noProof="0" smtClean="0">
                <a:ln>
                  <a:noFill/>
                </a:ln>
                <a:solidFill>
                  <a:srgbClr val="0072C6">
                    <a:lumMod val="50000"/>
                    <a:alpha val="99000"/>
                  </a:srgbClr>
                </a:solidFill>
                <a:effectLst/>
                <a:uLnTx/>
                <a:uFillTx/>
                <a:latin typeface="Segoe UI"/>
                <a:ea typeface="+mn-ea"/>
                <a:cs typeface="+mn-cs"/>
              </a:rPr>
              <a:t>Click to edit Master text styles</a:t>
            </a:r>
          </a:p>
        </p:txBody>
      </p:sp>
      <p:sp>
        <p:nvSpPr>
          <p:cNvPr id="41" name="Text Placeholder 8"/>
          <p:cNvSpPr>
            <a:spLocks noGrp="1"/>
          </p:cNvSpPr>
          <p:nvPr>
            <p:ph type="body" sz="quarter" idx="21"/>
          </p:nvPr>
        </p:nvSpPr>
        <p:spPr>
          <a:xfrm>
            <a:off x="1982115" y="3961640"/>
            <a:ext cx="2670048" cy="9144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bg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smtClean="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42" name="Text Placeholder 8"/>
          <p:cNvSpPr>
            <a:spLocks noGrp="1"/>
          </p:cNvSpPr>
          <p:nvPr>
            <p:ph type="body" sz="quarter" idx="22"/>
          </p:nvPr>
        </p:nvSpPr>
        <p:spPr>
          <a:xfrm>
            <a:off x="1982115" y="4876040"/>
            <a:ext cx="2670048" cy="1527048"/>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chemeClr val="tx1">
                    <a:lumMod val="85000"/>
                    <a:lumOff val="15000"/>
                    <a:alpha val="99000"/>
                  </a:schemeClr>
                </a:solidFill>
              </a:defRPr>
            </a:lvl1pPr>
          </a:lstStyle>
          <a:p>
            <a:pPr marL="0" marR="0" lvl="0" indent="0" defTabSz="914400" eaLnBrk="1" fontAlgn="auto" latinLnBrk="0" hangingPunct="1">
              <a:lnSpc>
                <a:spcPct val="100000"/>
              </a:lnSpc>
              <a:spcBef>
                <a:spcPts val="1200"/>
              </a:spcBef>
              <a:spcAft>
                <a:spcPts val="0"/>
              </a:spcAft>
              <a:buClrTx/>
              <a:buSzTx/>
              <a:buFontTx/>
              <a:buNone/>
              <a:tabLst/>
              <a:defRPr/>
            </a:pPr>
            <a:r>
              <a:rPr kumimoji="0" lang="en-US" sz="1600" b="0" i="0" u="none" strike="noStrike" kern="0" cap="none" spc="0" normalizeH="0" baseline="0" noProof="0" smtClean="0">
                <a:ln>
                  <a:noFill/>
                </a:ln>
                <a:solidFill>
                  <a:srgbClr val="0072C6">
                    <a:lumMod val="50000"/>
                    <a:alpha val="99000"/>
                  </a:srgbClr>
                </a:solidFill>
                <a:effectLst/>
                <a:uLnTx/>
                <a:uFillTx/>
                <a:latin typeface="Segoe UI"/>
                <a:ea typeface="+mn-ea"/>
                <a:cs typeface="+mn-cs"/>
              </a:rPr>
              <a:t>Click to edit Master text styles</a:t>
            </a:r>
          </a:p>
        </p:txBody>
      </p:sp>
    </p:spTree>
    <p:extLst>
      <p:ext uri="{BB962C8B-B14F-4D97-AF65-F5344CB8AC3E}">
        <p14:creationId xmlns:p14="http://schemas.microsoft.com/office/powerpoint/2010/main" val="350647575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6" name="Rectangle 5"/>
          <p:cNvSpPr/>
          <p:nvPr/>
        </p:nvSpPr>
        <p:spPr bwMode="hidden">
          <a:xfrm rot="10800000" flipV="1">
            <a:off x="0" y="0"/>
            <a:ext cx="12188825" cy="115594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solidFill>
                <a:schemeClr val="tx1">
                  <a:alpha val="99000"/>
                </a:schemeClr>
              </a:solidFill>
              <a:ea typeface="Segoe UI" pitchFamily="34" charset="0"/>
              <a:cs typeface="Segoe UI" pitchFamily="34" charset="0"/>
            </a:endParaRPr>
          </a:p>
        </p:txBody>
      </p:sp>
      <p:sp>
        <p:nvSpPr>
          <p:cNvPr id="2" name="Title 1"/>
          <p:cNvSpPr>
            <a:spLocks noGrp="1"/>
          </p:cNvSpPr>
          <p:nvPr>
            <p:ph type="title" hasCustomPrompt="1"/>
          </p:nvPr>
        </p:nvSpPr>
        <p:spPr/>
        <p:txBody>
          <a:bodyPr>
            <a:normAutofit/>
          </a:bodyPr>
          <a:lstStyle>
            <a:lvl1pPr>
              <a:defRPr>
                <a:solidFill>
                  <a:schemeClr val="bg1">
                    <a:alpha val="99000"/>
                  </a:schemeClr>
                </a:solidFill>
              </a:defRPr>
            </a:lvl1pPr>
          </a:lstStyle>
          <a:p>
            <a:r>
              <a:rPr lang="en-US" dirty="0" smtClean="0"/>
              <a:t>Slide for Developer Code</a:t>
            </a:r>
            <a:endParaRPr lang="en-US" dirty="0"/>
          </a:p>
        </p:txBody>
      </p:sp>
      <p:sp>
        <p:nvSpPr>
          <p:cNvPr id="3" name="Rectangle 2"/>
          <p:cNvSpPr/>
          <p:nvPr/>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5181600"/>
          </a:xfrm>
        </p:spPr>
        <p:txBody>
          <a:bodyPr>
            <a:normAutofit/>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96599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ck Notes slide Layout">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560454656"/>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9"/>
            <a:ext cx="7869236" cy="1523497"/>
          </a:xfrm>
        </p:spPr>
        <p:txBody>
          <a:bodyPr anchor="ctr" anchorCtr="0">
            <a:noAutofit/>
          </a:bodyPr>
          <a:lstStyle>
            <a:lvl1pPr>
              <a:lnSpc>
                <a:spcPct val="90000"/>
              </a:lnSpc>
              <a:defRPr sz="5400">
                <a:gradFill flip="none" rotWithShape="1">
                  <a:gsLst>
                    <a:gs pos="0">
                      <a:schemeClr val="bg2"/>
                    </a:gs>
                    <a:gs pos="86000">
                      <a:schemeClr val="bg2"/>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969964" y="4343402"/>
            <a:ext cx="6840536" cy="463255"/>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accent1"/>
                    </a:gs>
                    <a:gs pos="86000">
                      <a:schemeClr val="accent1"/>
                    </a:gs>
                  </a:gsLst>
                  <a:lin ang="5400000" scaled="0"/>
                </a:gradFill>
                <a:effectLst/>
                <a:latin typeface="Segoe UI" pitchFamily="34" charset="0"/>
                <a:ea typeface="Segoe UI" pitchFamily="34" charset="0"/>
                <a:cs typeface="Segoe UI" pitchFamily="34" charset="0"/>
              </a:rPr>
              <a:t>www.buildwindows.com</a:t>
            </a:r>
            <a:endParaRPr lang="en-US" sz="1100" u="none" kern="1200" dirty="0">
              <a:gradFill>
                <a:gsLst>
                  <a:gs pos="0">
                    <a:schemeClr val="accent1"/>
                  </a:gs>
                  <a:gs pos="86000">
                    <a:schemeClr val="accent1"/>
                  </a:gs>
                </a:gsLst>
                <a:lin ang="5400000" scaled="0"/>
              </a:gradFill>
              <a:effectLst/>
              <a:latin typeface="Segoe UI" pitchFamily="34" charset="0"/>
              <a:ea typeface="Segoe UI" pitchFamily="34" charset="0"/>
              <a:cs typeface="Segoe UI" pitchFamily="34" charset="0"/>
            </a:endParaRPr>
          </a:p>
        </p:txBody>
      </p:sp>
      <p:sp>
        <p:nvSpPr>
          <p:cNvPr id="8" name="Text Placeholder 7"/>
          <p:cNvSpPr>
            <a:spLocks noGrp="1"/>
          </p:cNvSpPr>
          <p:nvPr>
            <p:ph type="body" sz="quarter" idx="10" hasCustomPrompt="1"/>
          </p:nvPr>
        </p:nvSpPr>
        <p:spPr>
          <a:xfrm>
            <a:off x="969964" y="190502"/>
            <a:ext cx="2547937" cy="276999"/>
          </a:xfrm>
        </p:spPr>
        <p:txBody>
          <a:bodyPr/>
          <a:lstStyle>
            <a:lvl1pPr marL="0" indent="0">
              <a:buNone/>
              <a:defRPr sz="2000" baseline="0">
                <a:gradFill>
                  <a:gsLst>
                    <a:gs pos="0">
                      <a:schemeClr val="bg2"/>
                    </a:gs>
                    <a:gs pos="86000">
                      <a:schemeClr val="bg2"/>
                    </a:gs>
                  </a:gsLst>
                  <a:lin ang="5400000" scaled="0"/>
                </a:gradFill>
              </a:defRPr>
            </a:lvl1pPr>
          </a:lstStyle>
          <a:p>
            <a:pPr lvl="0"/>
            <a:r>
              <a:rPr lang="en-US" dirty="0" smtClean="0"/>
              <a:t>session code</a:t>
            </a:r>
            <a:endParaRPr lang="en-US" dirty="0"/>
          </a:p>
        </p:txBody>
      </p:sp>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484"/>
            <a:ext cx="12188825" cy="6841033"/>
          </a:xfrm>
          <a:prstGeom prst="rect">
            <a:avLst/>
          </a:prstGeom>
        </p:spPr>
      </p:pic>
    </p:spTree>
    <p:extLst>
      <p:ext uri="{BB962C8B-B14F-4D97-AF65-F5344CB8AC3E}">
        <p14:creationId xmlns:p14="http://schemas.microsoft.com/office/powerpoint/2010/main" val="279005029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6" y="3011995"/>
            <a:ext cx="7796664" cy="1523494"/>
          </a:xfrm>
        </p:spPr>
        <p:txBody>
          <a:bodyPr anchor="ctr" anchorCtr="0">
            <a:noAutofit/>
          </a:bodyPr>
          <a:lstStyle>
            <a:lvl1pPr>
              <a:lnSpc>
                <a:spcPct val="90000"/>
              </a:lnSpc>
              <a:defRPr sz="4800">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969965" y="4787310"/>
            <a:ext cx="7041922"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969965" y="844109"/>
            <a:ext cx="8605837" cy="137864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0" u="none" strike="noStrike" kern="1200" cap="none" spc="-300" normalizeH="0" baseline="0" noProof="0" dirty="0" smtClean="0">
                <a:ln w="11430"/>
                <a:gradFill>
                  <a:gsLst>
                    <a:gs pos="0">
                      <a:schemeClr val="tx1"/>
                    </a:gs>
                    <a:gs pos="88000">
                      <a:schemeClr val="tx1"/>
                    </a:gs>
                  </a:gsLst>
                  <a:lin ang="5400000"/>
                </a:gradFill>
                <a:effectLst/>
                <a:uLnTx/>
                <a:uFillTx/>
                <a:latin typeface="+mj-lt"/>
                <a:ea typeface="+mn-ea"/>
                <a:cs typeface="+mn-cs"/>
              </a:defRPr>
            </a:lvl1pPr>
          </a:lstStyle>
          <a:p>
            <a:pPr lvl="0"/>
            <a:r>
              <a:rPr lang="en-US" dirty="0" smtClean="0"/>
              <a:t>click to…</a:t>
            </a:r>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tx1"/>
                    </a:gs>
                    <a:gs pos="86000">
                      <a:schemeClr val="tx1"/>
                    </a:gs>
                  </a:gsLst>
                  <a:lin ang="5400000" scaled="0"/>
                </a:gradFill>
                <a:effectLst/>
                <a:latin typeface="Segoe UI" pitchFamily="34" charset="0"/>
                <a:ea typeface="Segoe UI" pitchFamily="34" charset="0"/>
                <a:cs typeface="Segoe UI" pitchFamily="34" charset="0"/>
              </a:rPr>
              <a:t>www.buildwindows.com</a:t>
            </a:r>
            <a:endParaRPr lang="en-US" sz="1100" u="none" kern="1200" dirty="0">
              <a:gradFill>
                <a:gsLst>
                  <a:gs pos="0">
                    <a:schemeClr val="tx1"/>
                  </a:gs>
                  <a:gs pos="86000">
                    <a:schemeClr val="tx1"/>
                  </a:gs>
                </a:gsLst>
                <a:lin ang="5400000" scaled="0"/>
              </a:gradFill>
              <a:effectLst/>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484"/>
            <a:ext cx="12203941" cy="6849517"/>
          </a:xfrm>
          <a:prstGeom prst="rect">
            <a:avLst/>
          </a:prstGeom>
        </p:spPr>
      </p:pic>
    </p:spTree>
    <p:extLst>
      <p:ext uri="{BB962C8B-B14F-4D97-AF65-F5344CB8AC3E}">
        <p14:creationId xmlns:p14="http://schemas.microsoft.com/office/powerpoint/2010/main" val="146203549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16" name="Title 1"/>
          <p:cNvSpPr>
            <a:spLocks noGrp="1"/>
          </p:cNvSpPr>
          <p:nvPr>
            <p:ph type="title"/>
          </p:nvPr>
        </p:nvSpPr>
        <p:spPr>
          <a:xfrm>
            <a:off x="560568" y="249237"/>
            <a:ext cx="11031626" cy="609398"/>
          </a:xfrm>
        </p:spPr>
        <p:txBody>
          <a:bodyPr lIns="0"/>
          <a:lstStyle>
            <a:lvl1pPr algn="l">
              <a:defRPr sz="4400"/>
            </a:lvl1pPr>
          </a:lstStyle>
          <a:p>
            <a:r>
              <a:rPr lang="en-US" dirty="0" smtClean="0"/>
              <a:t>Click to edit Master title style</a:t>
            </a:r>
            <a:endParaRPr lang="en-US" dirty="0"/>
          </a:p>
        </p:txBody>
      </p:sp>
      <p:sp>
        <p:nvSpPr>
          <p:cNvPr id="15" name="Content Placeholder 14"/>
          <p:cNvSpPr>
            <a:spLocks noGrp="1"/>
          </p:cNvSpPr>
          <p:nvPr>
            <p:ph sz="quarter" idx="18"/>
          </p:nvPr>
        </p:nvSpPr>
        <p:spPr>
          <a:xfrm>
            <a:off x="587352" y="1192667"/>
            <a:ext cx="11004842" cy="5379582"/>
          </a:xfrm>
        </p:spPr>
        <p:txBody>
          <a:bodyPr>
            <a:normAutofit/>
          </a:bodyPr>
          <a:lstStyle>
            <a:lvl1pPr>
              <a:defRPr sz="2800"/>
            </a:lvl1pPr>
            <a:lvl2pPr>
              <a:defRPr sz="18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711127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2"/>
        </a:solidFill>
        <a:effectLst/>
      </p:bgPr>
    </p:bg>
    <p:spTree>
      <p:nvGrpSpPr>
        <p:cNvPr id="1" name=""/>
        <p:cNvGrpSpPr/>
        <p:nvPr/>
      </p:nvGrpSpPr>
      <p:grpSpPr>
        <a:xfrm>
          <a:off x="0" y="0"/>
          <a:ext cx="0" cy="0"/>
          <a:chOff x="0" y="0"/>
          <a:chExt cx="0" cy="0"/>
        </a:xfrm>
      </p:grpSpPr>
      <p:sp>
        <p:nvSpPr>
          <p:cNvPr id="17" name="Oval 16"/>
          <p:cNvSpPr/>
          <p:nvPr/>
        </p:nvSpPr>
        <p:spPr bwMode="auto">
          <a:xfrm>
            <a:off x="10202421" y="-383422"/>
            <a:ext cx="1828800" cy="1828800"/>
          </a:xfrm>
          <a:prstGeom prst="ellipse">
            <a:avLst/>
          </a:prstGeom>
          <a:noFill/>
          <a:ln w="28575" cap="flat" cmpd="sng" algn="ctr">
            <a:solidFill>
              <a:srgbClr val="FFFFFF">
                <a:alpha val="10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Oval 17"/>
          <p:cNvSpPr/>
          <p:nvPr/>
        </p:nvSpPr>
        <p:spPr bwMode="auto">
          <a:xfrm>
            <a:off x="9616963" y="1075694"/>
            <a:ext cx="1170916" cy="1170916"/>
          </a:xfrm>
          <a:prstGeom prst="ellipse">
            <a:avLst/>
          </a:prstGeom>
          <a:noFill/>
          <a:ln w="571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Oval 18"/>
          <p:cNvSpPr/>
          <p:nvPr/>
        </p:nvSpPr>
        <p:spPr bwMode="auto">
          <a:xfrm>
            <a:off x="9616963" y="-383422"/>
            <a:ext cx="875010" cy="875010"/>
          </a:xfrm>
          <a:prstGeom prst="ellipse">
            <a:avLst/>
          </a:prstGeom>
          <a:noFill/>
          <a:ln w="571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Oval 19"/>
          <p:cNvSpPr/>
          <p:nvPr/>
        </p:nvSpPr>
        <p:spPr bwMode="auto">
          <a:xfrm>
            <a:off x="8573550" y="1200178"/>
            <a:ext cx="665432" cy="665432"/>
          </a:xfrm>
          <a:prstGeom prst="ellipse">
            <a:avLst/>
          </a:prstGeom>
          <a:noFill/>
          <a:ln w="28575"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 name="Oval 20"/>
          <p:cNvSpPr/>
          <p:nvPr/>
        </p:nvSpPr>
        <p:spPr bwMode="auto">
          <a:xfrm>
            <a:off x="9490215" y="5499901"/>
            <a:ext cx="1170916" cy="1170916"/>
          </a:xfrm>
          <a:prstGeom prst="ellipse">
            <a:avLst/>
          </a:prstGeom>
          <a:noFill/>
          <a:ln w="7620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Oval 21"/>
          <p:cNvSpPr/>
          <p:nvPr/>
        </p:nvSpPr>
        <p:spPr bwMode="auto">
          <a:xfrm>
            <a:off x="10755517" y="4827762"/>
            <a:ext cx="773912" cy="773912"/>
          </a:xfrm>
          <a:prstGeom prst="ellipse">
            <a:avLst/>
          </a:prstGeom>
          <a:noFill/>
          <a:ln w="190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 name="Oval 22"/>
          <p:cNvSpPr/>
          <p:nvPr/>
        </p:nvSpPr>
        <p:spPr bwMode="auto">
          <a:xfrm>
            <a:off x="11444176" y="5356636"/>
            <a:ext cx="316712" cy="316712"/>
          </a:xfrm>
          <a:prstGeom prst="ellipse">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 name="Oval 23"/>
          <p:cNvSpPr/>
          <p:nvPr/>
        </p:nvSpPr>
        <p:spPr bwMode="auto">
          <a:xfrm>
            <a:off x="10850578" y="6085359"/>
            <a:ext cx="2361286" cy="2361286"/>
          </a:xfrm>
          <a:prstGeom prst="ellipse">
            <a:avLst/>
          </a:prstGeom>
          <a:noFill/>
          <a:ln w="57150" cap="flat" cmpd="sng" algn="ctr">
            <a:solidFill>
              <a:srgbClr val="FFFFFF">
                <a:alpha val="10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Oval 24"/>
          <p:cNvSpPr/>
          <p:nvPr/>
        </p:nvSpPr>
        <p:spPr bwMode="auto">
          <a:xfrm>
            <a:off x="1503468" y="1115602"/>
            <a:ext cx="1255574" cy="1255574"/>
          </a:xfrm>
          <a:prstGeom prst="ellipse">
            <a:avLst/>
          </a:prstGeom>
          <a:noFill/>
          <a:ln w="571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 name="Oval 25"/>
          <p:cNvSpPr/>
          <p:nvPr/>
        </p:nvSpPr>
        <p:spPr bwMode="auto">
          <a:xfrm>
            <a:off x="2687963" y="512952"/>
            <a:ext cx="513190" cy="513190"/>
          </a:xfrm>
          <a:prstGeom prst="ellipse">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 name="Oval 26"/>
          <p:cNvSpPr/>
          <p:nvPr/>
        </p:nvSpPr>
        <p:spPr bwMode="auto">
          <a:xfrm>
            <a:off x="12104309" y="1011536"/>
            <a:ext cx="244474" cy="244474"/>
          </a:xfrm>
          <a:prstGeom prst="ellipse">
            <a:avLst/>
          </a:prstGeom>
          <a:noFill/>
          <a:ln w="19050" cap="flat" cmpd="sng" algn="ctr">
            <a:solidFill>
              <a:srgbClr val="FFFFFF">
                <a:alpha val="10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Oval 27"/>
          <p:cNvSpPr/>
          <p:nvPr/>
        </p:nvSpPr>
        <p:spPr bwMode="auto">
          <a:xfrm>
            <a:off x="11156211" y="1879032"/>
            <a:ext cx="875010" cy="875010"/>
          </a:xfrm>
          <a:prstGeom prst="ellipse">
            <a:avLst/>
          </a:prstGeom>
          <a:noFill/>
          <a:ln w="9525"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 name="Oval 28"/>
          <p:cNvSpPr/>
          <p:nvPr/>
        </p:nvSpPr>
        <p:spPr bwMode="auto">
          <a:xfrm>
            <a:off x="4973451" y="5410281"/>
            <a:ext cx="603404" cy="603404"/>
          </a:xfrm>
          <a:prstGeom prst="ellipse">
            <a:avLst/>
          </a:prstGeom>
          <a:noFill/>
          <a:ln w="3810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 name="Oval 29"/>
          <p:cNvSpPr/>
          <p:nvPr/>
        </p:nvSpPr>
        <p:spPr bwMode="auto">
          <a:xfrm>
            <a:off x="5629432" y="4681875"/>
            <a:ext cx="1030108" cy="1030108"/>
          </a:xfrm>
          <a:prstGeom prst="ellipse">
            <a:avLst/>
          </a:prstGeom>
          <a:noFill/>
          <a:ln w="571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519112" y="2971952"/>
            <a:ext cx="11149013" cy="914096"/>
          </a:xfrm>
        </p:spPr>
        <p:txBody>
          <a:bodyPr anchor="ctr" anchorCtr="0"/>
          <a:lstStyle>
            <a:lvl1pPr>
              <a:defRPr sz="6600" spc="-300" baseline="0">
                <a:solidFill>
                  <a:schemeClr val="bg1">
                    <a:alpha val="99000"/>
                  </a:schemeClr>
                </a:solidFill>
              </a:defRPr>
            </a:lvl1pPr>
          </a:lstStyle>
          <a:p>
            <a:r>
              <a:rPr lang="en-US" dirty="0" smtClean="0"/>
              <a:t>Click to edit title style</a:t>
            </a:r>
            <a:endParaRPr lang="en-US" dirty="0"/>
          </a:p>
        </p:txBody>
      </p:sp>
    </p:spTree>
    <p:extLst>
      <p:ext uri="{BB962C8B-B14F-4D97-AF65-F5344CB8AC3E}">
        <p14:creationId xmlns:p14="http://schemas.microsoft.com/office/powerpoint/2010/main" val="2100219386"/>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3" y="1447800"/>
            <a:ext cx="11149012" cy="2000548"/>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0"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0259993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7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3" y="1447800"/>
            <a:ext cx="11149012" cy="2000548"/>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0"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71703533"/>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19249673"/>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8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3" y="1447800"/>
            <a:ext cx="11149012" cy="2000548"/>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0"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56744499"/>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9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3" y="1447800"/>
            <a:ext cx="11149012" cy="2000548"/>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0"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89369466"/>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0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3" y="1447800"/>
            <a:ext cx="11149012" cy="2000548"/>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0"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438189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ag_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3055052"/>
            <a:ext cx="11149013" cy="747897"/>
          </a:xfrm>
        </p:spPr>
        <p:txBody>
          <a:bodyPr anchor="ctr" anchorCtr="0"/>
          <a:lstStyle>
            <a:lvl1pPr>
              <a:defRPr sz="5400" spc="-300" baseline="0">
                <a:solidFill>
                  <a:schemeClr val="bg1">
                    <a:alpha val="99000"/>
                  </a:schemeClr>
                </a:solidFill>
              </a:defRPr>
            </a:lvl1pPr>
          </a:lstStyle>
          <a:p>
            <a:r>
              <a:rPr lang="en-US" dirty="0" smtClean="0"/>
              <a:t>Click to edit title style</a:t>
            </a:r>
            <a:endParaRPr lang="en-US" dirty="0"/>
          </a:p>
        </p:txBody>
      </p:sp>
    </p:spTree>
    <p:extLst>
      <p:ext uri="{BB962C8B-B14F-4D97-AF65-F5344CB8AC3E}">
        <p14:creationId xmlns:p14="http://schemas.microsoft.com/office/powerpoint/2010/main" val="370338708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Video etc. &quot;special&quot; slides">
    <p:bg>
      <p:bgPr>
        <a:solidFill>
          <a:schemeClr val="accent3"/>
        </a:solidFill>
        <a:effectLst/>
      </p:bgPr>
    </p:bg>
    <p:spTree>
      <p:nvGrpSpPr>
        <p:cNvPr id="1" name=""/>
        <p:cNvGrpSpPr/>
        <p:nvPr/>
      </p:nvGrpSpPr>
      <p:grpSpPr>
        <a:xfrm>
          <a:off x="0" y="0"/>
          <a:ext cx="0" cy="0"/>
          <a:chOff x="0" y="0"/>
          <a:chExt cx="0" cy="0"/>
        </a:xfrm>
      </p:grpSpPr>
      <p:sp>
        <p:nvSpPr>
          <p:cNvPr id="21" name="Teardrop 20"/>
          <p:cNvSpPr/>
          <p:nvPr/>
        </p:nvSpPr>
        <p:spPr bwMode="auto">
          <a:xfrm>
            <a:off x="9847978" y="-160540"/>
            <a:ext cx="1828800" cy="1828800"/>
          </a:xfrm>
          <a:prstGeom prst="teardrop">
            <a:avLst/>
          </a:prstGeom>
          <a:noFill/>
          <a:ln w="28575" cap="flat" cmpd="sng" algn="ctr">
            <a:solidFill>
              <a:srgbClr val="FFFFFF">
                <a:alpha val="10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Teardrop 21"/>
          <p:cNvSpPr/>
          <p:nvPr/>
        </p:nvSpPr>
        <p:spPr bwMode="auto">
          <a:xfrm>
            <a:off x="9262520" y="1298576"/>
            <a:ext cx="1170916" cy="1170916"/>
          </a:xfrm>
          <a:prstGeom prst="teardrop">
            <a:avLst/>
          </a:prstGeom>
          <a:noFill/>
          <a:ln w="57150" cap="flat" cmpd="sng" algn="ctr">
            <a:solidFill>
              <a:srgbClr val="FFFFFF">
                <a:alpha val="2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 name="Teardrop 22"/>
          <p:cNvSpPr/>
          <p:nvPr/>
        </p:nvSpPr>
        <p:spPr bwMode="auto">
          <a:xfrm>
            <a:off x="9262520" y="-160540"/>
            <a:ext cx="875010" cy="875010"/>
          </a:xfrm>
          <a:prstGeom prst="teardrop">
            <a:avLst/>
          </a:prstGeom>
          <a:noFill/>
          <a:ln w="571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 name="Teardrop 23"/>
          <p:cNvSpPr/>
          <p:nvPr/>
        </p:nvSpPr>
        <p:spPr bwMode="auto">
          <a:xfrm>
            <a:off x="8219107" y="1423060"/>
            <a:ext cx="665432" cy="665432"/>
          </a:xfrm>
          <a:prstGeom prst="teardrop">
            <a:avLst/>
          </a:prstGeom>
          <a:noFill/>
          <a:ln w="28575"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Teardrop 24"/>
          <p:cNvSpPr/>
          <p:nvPr/>
        </p:nvSpPr>
        <p:spPr bwMode="auto">
          <a:xfrm>
            <a:off x="9262520" y="5753556"/>
            <a:ext cx="1170916" cy="1170916"/>
          </a:xfrm>
          <a:prstGeom prst="teardrop">
            <a:avLst/>
          </a:prstGeom>
          <a:noFill/>
          <a:ln w="7620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 name="Teardrop 25"/>
          <p:cNvSpPr/>
          <p:nvPr/>
        </p:nvSpPr>
        <p:spPr bwMode="auto">
          <a:xfrm>
            <a:off x="10527822" y="5081417"/>
            <a:ext cx="773912" cy="773912"/>
          </a:xfrm>
          <a:prstGeom prst="teardrop">
            <a:avLst/>
          </a:prstGeom>
          <a:noFill/>
          <a:ln w="190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 name="Teardrop 26"/>
          <p:cNvSpPr/>
          <p:nvPr/>
        </p:nvSpPr>
        <p:spPr bwMode="auto">
          <a:xfrm>
            <a:off x="11216481" y="5610291"/>
            <a:ext cx="316712" cy="316712"/>
          </a:xfrm>
          <a:prstGeom prst="teardrop">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Teardrop 27"/>
          <p:cNvSpPr/>
          <p:nvPr/>
        </p:nvSpPr>
        <p:spPr bwMode="auto">
          <a:xfrm>
            <a:off x="10622883" y="6339014"/>
            <a:ext cx="2361286" cy="2361286"/>
          </a:xfrm>
          <a:prstGeom prst="teardrop">
            <a:avLst/>
          </a:prstGeom>
          <a:noFill/>
          <a:ln w="57150" cap="flat" cmpd="sng" algn="ctr">
            <a:solidFill>
              <a:srgbClr val="FFFFFF">
                <a:alpha val="10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 name="Teardrop 28"/>
          <p:cNvSpPr/>
          <p:nvPr/>
        </p:nvSpPr>
        <p:spPr bwMode="auto">
          <a:xfrm>
            <a:off x="681947" y="442110"/>
            <a:ext cx="1255574" cy="1255574"/>
          </a:xfrm>
          <a:prstGeom prst="teardrop">
            <a:avLst/>
          </a:prstGeom>
          <a:noFill/>
          <a:ln w="571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 name="Teardrop 29"/>
          <p:cNvSpPr/>
          <p:nvPr/>
        </p:nvSpPr>
        <p:spPr bwMode="auto">
          <a:xfrm>
            <a:off x="1866442" y="-160540"/>
            <a:ext cx="513190" cy="513190"/>
          </a:xfrm>
          <a:prstGeom prst="teardrop">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 name="Teardrop 30"/>
          <p:cNvSpPr/>
          <p:nvPr/>
        </p:nvSpPr>
        <p:spPr bwMode="auto">
          <a:xfrm>
            <a:off x="11749866" y="1234418"/>
            <a:ext cx="244474" cy="244474"/>
          </a:xfrm>
          <a:prstGeom prst="teardrop">
            <a:avLst/>
          </a:prstGeom>
          <a:noFill/>
          <a:ln w="19050" cap="flat" cmpd="sng" algn="ctr">
            <a:solidFill>
              <a:srgbClr val="FFFFFF">
                <a:alpha val="10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 name="Teardrop 31"/>
          <p:cNvSpPr/>
          <p:nvPr/>
        </p:nvSpPr>
        <p:spPr bwMode="auto">
          <a:xfrm>
            <a:off x="5824555" y="1918422"/>
            <a:ext cx="875010" cy="875010"/>
          </a:xfrm>
          <a:prstGeom prst="teardrop">
            <a:avLst/>
          </a:prstGeom>
          <a:noFill/>
          <a:ln w="9525"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 name="Teardrop 32"/>
          <p:cNvSpPr/>
          <p:nvPr/>
        </p:nvSpPr>
        <p:spPr bwMode="auto">
          <a:xfrm>
            <a:off x="4973451" y="5410281"/>
            <a:ext cx="603404" cy="603404"/>
          </a:xfrm>
          <a:prstGeom prst="teardrop">
            <a:avLst/>
          </a:prstGeom>
          <a:noFill/>
          <a:ln w="3810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 name="Teardrop 33"/>
          <p:cNvSpPr/>
          <p:nvPr/>
        </p:nvSpPr>
        <p:spPr bwMode="auto">
          <a:xfrm>
            <a:off x="5629432" y="4681875"/>
            <a:ext cx="1030108" cy="1030108"/>
          </a:xfrm>
          <a:prstGeom prst="teardrop">
            <a:avLst/>
          </a:prstGeom>
          <a:noFill/>
          <a:ln w="571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Subtitle 2"/>
          <p:cNvSpPr>
            <a:spLocks noGrp="1"/>
          </p:cNvSpPr>
          <p:nvPr>
            <p:ph type="subTitle" idx="1"/>
          </p:nvPr>
        </p:nvSpPr>
        <p:spPr>
          <a:xfrm>
            <a:off x="2805113" y="4343400"/>
            <a:ext cx="8405811" cy="461665"/>
          </a:xfrm>
        </p:spPr>
        <p:txBody>
          <a:bodyPr>
            <a:noAutofit/>
          </a:bodyPr>
          <a:lstStyle>
            <a:lvl1pPr marL="0" indent="0" algn="l">
              <a:lnSpc>
                <a:spcPct val="90000"/>
              </a:lnSpc>
              <a:spcBef>
                <a:spcPts val="0"/>
              </a:spcBef>
              <a:buNone/>
              <a:defRPr lang="en-US" sz="3600" kern="1200" spc="-70" baseline="0" dirty="0">
                <a:solidFill>
                  <a:schemeClr val="bg1">
                    <a:alpha val="99000"/>
                  </a:schemeClr>
                </a:soli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6313" y="2739678"/>
            <a:ext cx="10242550"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accent3">
                    <a:lumMod val="20000"/>
                    <a:lumOff val="80000"/>
                    <a:alpha val="99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2805113" y="1900238"/>
            <a:ext cx="8405812" cy="914096"/>
          </a:xfrm>
        </p:spPr>
        <p:txBody>
          <a:bodyPr wrap="square" anchor="b">
            <a:noAutofit/>
          </a:bodyPr>
          <a:lstStyle>
            <a:lvl1pPr marL="0" indent="0">
              <a:buNone/>
              <a:defRPr sz="6600" spc="-150">
                <a:solidFill>
                  <a:schemeClr val="bg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12221178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tx1">
                    <a:alpha val="99000"/>
                  </a:schemeClr>
                </a:solidFill>
                <a:latin typeface="+mn-lt"/>
              </a:defRPr>
            </a:lvl1pPr>
            <a:lvl2pPr marL="0" indent="0">
              <a:buNone/>
              <a:defRPr sz="2000">
                <a:solidFill>
                  <a:schemeClr val="tx1">
                    <a:alpha val="99000"/>
                  </a:schemeClr>
                </a:solidFill>
                <a:latin typeface="+mn-lt"/>
              </a:defRPr>
            </a:lvl2pPr>
            <a:lvl3pPr marL="231775" indent="0">
              <a:buNone/>
              <a:defRPr sz="2000">
                <a:solidFill>
                  <a:schemeClr val="tx1">
                    <a:alpha val="99000"/>
                  </a:schemeClr>
                </a:solidFill>
                <a:latin typeface="+mn-lt"/>
              </a:defRPr>
            </a:lvl3pPr>
            <a:lvl4pPr marL="457200" indent="0">
              <a:buNone/>
              <a:defRPr sz="2000">
                <a:solidFill>
                  <a:schemeClr val="tx1">
                    <a:alpha val="99000"/>
                  </a:schemeClr>
                </a:solidFill>
                <a:latin typeface="+mn-lt"/>
              </a:defRPr>
            </a:lvl4pPr>
            <a:lvl5pPr marL="693738" indent="0">
              <a:buNone/>
              <a:defRPr sz="2000">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76838841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1"/>
                    </a:gs>
                    <a:gs pos="0">
                      <a:schemeClr val="tx1"/>
                    </a:gs>
                  </a:gsLst>
                  <a:lin ang="5400000" scaled="0"/>
                </a:gradFill>
                <a:latin typeface="+mn-lt"/>
              </a:defRPr>
            </a:lvl1pPr>
            <a:lvl2pPr marL="0" indent="0">
              <a:buNone/>
              <a:defRPr sz="2000">
                <a:gradFill>
                  <a:gsLst>
                    <a:gs pos="100000">
                      <a:schemeClr val="tx1"/>
                    </a:gs>
                    <a:gs pos="0">
                      <a:schemeClr val="tx1"/>
                    </a:gs>
                  </a:gsLst>
                  <a:lin ang="5400000" scaled="0"/>
                </a:gradFill>
                <a:latin typeface="+mn-lt"/>
              </a:defRPr>
            </a:lvl2pPr>
            <a:lvl3pPr marL="231775" indent="0">
              <a:buNone/>
              <a:defRPr sz="2000">
                <a:gradFill>
                  <a:gsLst>
                    <a:gs pos="100000">
                      <a:schemeClr val="tx1"/>
                    </a:gs>
                    <a:gs pos="0">
                      <a:schemeClr val="tx1"/>
                    </a:gs>
                  </a:gsLst>
                  <a:lin ang="5400000" scaled="0"/>
                </a:gradFill>
                <a:latin typeface="+mn-lt"/>
              </a:defRPr>
            </a:lvl3pPr>
            <a:lvl4pPr marL="457200" indent="0">
              <a:buNone/>
              <a:defRPr sz="2000">
                <a:gradFill>
                  <a:gsLst>
                    <a:gs pos="100000">
                      <a:schemeClr val="tx1"/>
                    </a:gs>
                    <a:gs pos="0">
                      <a:schemeClr val="tx1"/>
                    </a:gs>
                  </a:gsLst>
                  <a:lin ang="5400000" scaled="0"/>
                </a:gradFill>
                <a:latin typeface="+mn-lt"/>
              </a:defRPr>
            </a:lvl4pPr>
            <a:lvl5pPr marL="693738" indent="0">
              <a:buNone/>
              <a:defRPr sz="2000">
                <a:gradFill>
                  <a:gsLst>
                    <a:gs pos="100000">
                      <a:schemeClr val="tx1"/>
                    </a:gs>
                    <a:gs pos="0">
                      <a:schemeClr val="tx1"/>
                    </a:gs>
                  </a:gsLst>
                  <a:lin ang="5400000" scaled="0"/>
                </a:gra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43971137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5181600"/>
          </a:xfrm>
        </p:spPr>
        <p:txBody>
          <a:bodyPr/>
          <a:lstStyle>
            <a:lvl1pPr marL="0" indent="0">
              <a:spcBef>
                <a:spcPts val="1200"/>
              </a:spcBef>
              <a:buNone/>
              <a:defRPr sz="4000">
                <a:gradFill>
                  <a:gsLst>
                    <a:gs pos="1000">
                      <a:schemeClr val="tx1"/>
                    </a:gs>
                    <a:gs pos="98000">
                      <a:schemeClr val="tx1"/>
                    </a:gs>
                  </a:gsLst>
                  <a:lin ang="5400000" scaled="0"/>
                </a:gradFill>
                <a:latin typeface="+mn-lt"/>
              </a:defRPr>
            </a:lvl1pPr>
            <a:lvl2pPr marL="0" indent="0">
              <a:buNone/>
              <a:defRPr sz="2000">
                <a:latin typeface="+mn-lt"/>
              </a:defRPr>
            </a:lvl2pPr>
            <a:lvl3pPr marL="233363" indent="0">
              <a:buNone/>
              <a:defRPr sz="2000">
                <a:latin typeface="+mn-lt"/>
              </a:defRPr>
            </a:lvl3pPr>
            <a:lvl4pPr marL="457200" indent="0">
              <a:buNone/>
              <a:defRPr sz="2000">
                <a:latin typeface="+mn-lt"/>
              </a:defRPr>
            </a:lvl4pPr>
            <a:lvl5pPr marL="693738" indent="0">
              <a:buNone/>
              <a:defRPr sz="20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5181600"/>
          </a:xfrm>
        </p:spPr>
        <p:txBody>
          <a:bodyPr/>
          <a:lstStyle>
            <a:lvl1pPr marL="0" indent="0">
              <a:spcBef>
                <a:spcPts val="1200"/>
              </a:spcBef>
              <a:buNone/>
              <a:defRPr lang="en-US" sz="4000" kern="1200" spc="-70" baseline="0" dirty="0" smtClean="0">
                <a:gradFill>
                  <a:gsLst>
                    <a:gs pos="1000">
                      <a:schemeClr val="tx1"/>
                    </a:gs>
                    <a:gs pos="98000">
                      <a:schemeClr val="tx1"/>
                    </a:gs>
                  </a:gsLst>
                  <a:lin ang="5400000" scaled="0"/>
                </a:gradFill>
                <a:latin typeface="+mn-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tx1"/>
                    </a:gs>
                    <a:gs pos="100000">
                      <a:schemeClr val="tx1"/>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21169314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Rectangle 2"/>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tx1"/>
                    </a:gs>
                    <a:gs pos="86000">
                      <a:schemeClr val="tx1"/>
                    </a:gs>
                  </a:gsLst>
                  <a:lin ang="5400000" scaled="0"/>
                </a:gradFill>
                <a:effectLst/>
                <a:latin typeface="Segoe UI" pitchFamily="34" charset="0"/>
                <a:ea typeface="Segoe UI" pitchFamily="34" charset="0"/>
                <a:cs typeface="Segoe UI" pitchFamily="34" charset="0"/>
              </a:rPr>
              <a:t>www.buildwindows.com</a:t>
            </a:r>
            <a:endParaRPr lang="en-US" sz="1100" u="none" kern="1200" dirty="0">
              <a:gradFill>
                <a:gsLst>
                  <a:gs pos="0">
                    <a:schemeClr val="tx1"/>
                  </a:gs>
                  <a:gs pos="86000">
                    <a:schemeClr val="tx1"/>
                  </a:gs>
                </a:gsLst>
                <a:lin ang="5400000" scaled="0"/>
              </a:gra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5349198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279901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0"/>
            <a:ext cx="11152188" cy="518160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36598421"/>
      </p:ext>
    </p:extLst>
  </p:cSld>
  <p:clrMap bg1="lt1" tx1="dk1" bg2="lt2" tx2="dk2" accent1="accent1" accent2="accent2" accent3="accent3" accent4="accent4" accent5="accent5" accent6="accent6" hlink="hlink" folHlink="folHlink"/>
  <p:sldLayoutIdLst>
    <p:sldLayoutId id="2147484076" r:id="rId1"/>
    <p:sldLayoutId id="2147484077" r:id="rId2"/>
    <p:sldLayoutId id="2147484078" r:id="rId3"/>
    <p:sldLayoutId id="2147484079" r:id="rId4"/>
    <p:sldLayoutId id="2147484080" r:id="rId5"/>
    <p:sldLayoutId id="2147484081" r:id="rId6"/>
    <p:sldLayoutId id="2147484082" r:id="rId7"/>
    <p:sldLayoutId id="2147484083" r:id="rId8"/>
    <p:sldLayoutId id="2147484084" r:id="rId9"/>
    <p:sldLayoutId id="2147484085" r:id="rId10"/>
    <p:sldLayoutId id="2147484086" r:id="rId11"/>
    <p:sldLayoutId id="2147484087" r:id="rId12"/>
    <p:sldLayoutId id="2147484088" r:id="rId13"/>
    <p:sldLayoutId id="2147484089" r:id="rId14"/>
    <p:sldLayoutId id="2147484090" r:id="rId15"/>
    <p:sldLayoutId id="2147484092" r:id="rId16"/>
    <p:sldLayoutId id="2147484093" r:id="rId17"/>
    <p:sldLayoutId id="2147484196" r:id="rId18"/>
    <p:sldLayoutId id="2147484198" r:id="rId19"/>
    <p:sldLayoutId id="2147484199" r:id="rId20"/>
    <p:sldLayoutId id="2147484200" r:id="rId21"/>
    <p:sldLayoutId id="2147484201" r:id="rId22"/>
    <p:sldLayoutId id="2147484202" r:id="rId23"/>
    <p:sldLayoutId id="2147484203" r:id="rId24"/>
    <p:sldLayoutId id="2147484204" r:id="rId25"/>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accent1">
              <a:alpha val="99000"/>
            </a:schemeClr>
          </a:soli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19.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1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48.png"/></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9.xml"/><Relationship Id="rId5" Type="http://schemas.openxmlformats.org/officeDocument/2006/relationships/image" Target="../media/image52.PNG"/><Relationship Id="rId4" Type="http://schemas.openxmlformats.org/officeDocument/2006/relationships/image" Target="../media/image51.PNG"/></Relationships>
</file>

<file path=ppt/slides/_rels/slide1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9.xml"/><Relationship Id="rId4" Type="http://schemas.openxmlformats.org/officeDocument/2006/relationships/image" Target="../media/image58.png"/></Relationships>
</file>

<file path=ppt/slides/_rels/slide1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61.png"/><Relationship Id="rId1" Type="http://schemas.openxmlformats.org/officeDocument/2006/relationships/slideLayout" Target="../slideLayouts/slideLayout19.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9.xml"/><Relationship Id="rId4" Type="http://schemas.openxmlformats.org/officeDocument/2006/relationships/image" Target="../media/image77.png"/></Relationships>
</file>

<file path=ppt/slides/_rels/slide2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9.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19.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6.png"/><Relationship Id="rId1" Type="http://schemas.openxmlformats.org/officeDocument/2006/relationships/slideLayout" Target="../slideLayouts/slideLayout19.xml"/><Relationship Id="rId4" Type="http://schemas.openxmlformats.org/officeDocument/2006/relationships/image" Target="../media/image37.png"/></Relationships>
</file>

<file path=ppt/slides/_rels/slide7.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2.png"/><Relationship Id="rId2" Type="http://schemas.openxmlformats.org/officeDocument/2006/relationships/image" Target="../media/image38.png"/><Relationship Id="rId1" Type="http://schemas.openxmlformats.org/officeDocument/2006/relationships/slideLayout" Target="../slideLayouts/slideLayout19.xml"/><Relationship Id="rId6" Type="http://schemas.openxmlformats.org/officeDocument/2006/relationships/image" Target="../media/image21.png"/><Relationship Id="rId5" Type="http://schemas.openxmlformats.org/officeDocument/2006/relationships/image" Target="../media/image41.png"/><Relationship Id="rId4" Type="http://schemas.openxmlformats.org/officeDocument/2006/relationships/image" Target="../media/image40.png"/></Relationships>
</file>

<file path=ppt/slides/_rels/slide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9.xml"/><Relationship Id="rId4" Type="http://schemas.openxmlformats.org/officeDocument/2006/relationships/image" Target="../media/image45.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6.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568" y="249237"/>
            <a:ext cx="11031626" cy="609398"/>
          </a:xfrm>
        </p:spPr>
        <p:txBody>
          <a:bodyPr/>
          <a:lstStyle/>
          <a:p>
            <a:r>
              <a:rPr lang="en-US" dirty="0" smtClean="0"/>
              <a:t>HTML Controls </a:t>
            </a:r>
            <a:r>
              <a:rPr lang="en-US" sz="4000" dirty="0" smtClean="0"/>
              <a:t>(standard markup; default light styles)</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5392" y="1280826"/>
            <a:ext cx="11049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4690" y="4810465"/>
            <a:ext cx="295275" cy="285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18953" y="3518372"/>
            <a:ext cx="666750" cy="661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18955" y="2704080"/>
            <a:ext cx="27622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60139" y="981102"/>
            <a:ext cx="3530518" cy="276999"/>
          </a:xfrm>
          <a:prstGeom prst="rect">
            <a:avLst/>
          </a:prstGeom>
          <a:noFill/>
        </p:spPr>
        <p:txBody>
          <a:bodyPr wrap="none" lIns="0" tIns="0" rIns="0" bIns="0" rtlCol="0">
            <a:spAutoFit/>
          </a:bodyPr>
          <a:lstStyle/>
          <a:p>
            <a:r>
              <a:rPr lang="en-US" dirty="0" smtClean="0"/>
              <a:t>Button </a:t>
            </a:r>
            <a:r>
              <a:rPr lang="en-US" sz="1400" dirty="0" smtClean="0"/>
              <a:t>(&lt;button&gt; &lt;input type="button"&gt;)</a:t>
            </a:r>
          </a:p>
        </p:txBody>
      </p:sp>
      <p:sp>
        <p:nvSpPr>
          <p:cNvPr id="9" name="TextBox 8"/>
          <p:cNvSpPr txBox="1"/>
          <p:nvPr/>
        </p:nvSpPr>
        <p:spPr>
          <a:xfrm>
            <a:off x="560103" y="2103198"/>
            <a:ext cx="3260251" cy="276999"/>
          </a:xfrm>
          <a:prstGeom prst="rect">
            <a:avLst/>
          </a:prstGeom>
          <a:noFill/>
        </p:spPr>
        <p:txBody>
          <a:bodyPr wrap="none" lIns="0" tIns="0" rIns="0" bIns="0" rtlCol="0">
            <a:spAutoFit/>
          </a:bodyPr>
          <a:lstStyle/>
          <a:p>
            <a:r>
              <a:rPr lang="en-US" dirty="0"/>
              <a:t>Checkbox </a:t>
            </a:r>
            <a:r>
              <a:rPr lang="en-US" sz="1400" dirty="0"/>
              <a:t> </a:t>
            </a:r>
            <a:r>
              <a:rPr lang="en-US" sz="1400" dirty="0" smtClean="0"/>
              <a:t>(&lt;</a:t>
            </a:r>
            <a:r>
              <a:rPr lang="en-US" sz="1400" dirty="0"/>
              <a:t>input type</a:t>
            </a:r>
            <a:r>
              <a:rPr lang="en-US" sz="1400" dirty="0" smtClean="0"/>
              <a:t>=“checkbox"&gt;)</a:t>
            </a:r>
          </a:p>
        </p:txBody>
      </p:sp>
      <p:sp>
        <p:nvSpPr>
          <p:cNvPr id="10" name="TextBox 9"/>
          <p:cNvSpPr txBox="1"/>
          <p:nvPr/>
        </p:nvSpPr>
        <p:spPr>
          <a:xfrm>
            <a:off x="560139" y="2889432"/>
            <a:ext cx="1180195" cy="492443"/>
          </a:xfrm>
          <a:prstGeom prst="rect">
            <a:avLst/>
          </a:prstGeom>
          <a:noFill/>
        </p:spPr>
        <p:txBody>
          <a:bodyPr wrap="none" lIns="0" tIns="0" rIns="0" bIns="0" rtlCol="0">
            <a:spAutoFit/>
          </a:bodyPr>
          <a:lstStyle/>
          <a:p>
            <a:r>
              <a:rPr lang="en-US" dirty="0" smtClean="0"/>
              <a:t>Combo Box</a:t>
            </a:r>
            <a:br>
              <a:rPr lang="en-US" dirty="0" smtClean="0"/>
            </a:br>
            <a:r>
              <a:rPr lang="en-US" sz="1400" dirty="0" smtClean="0"/>
              <a:t>(&lt;select&gt;)</a:t>
            </a:r>
            <a:endParaRPr lang="en-US" dirty="0" smtClean="0"/>
          </a:p>
        </p:txBody>
      </p:sp>
      <p:sp>
        <p:nvSpPr>
          <p:cNvPr id="12" name="TextBox 11"/>
          <p:cNvSpPr txBox="1"/>
          <p:nvPr/>
        </p:nvSpPr>
        <p:spPr>
          <a:xfrm>
            <a:off x="8438871" y="4370913"/>
            <a:ext cx="3737113" cy="276999"/>
          </a:xfrm>
          <a:prstGeom prst="rect">
            <a:avLst/>
          </a:prstGeom>
          <a:noFill/>
        </p:spPr>
        <p:txBody>
          <a:bodyPr wrap="none" lIns="0" tIns="0" rIns="0" bIns="0" rtlCol="0">
            <a:spAutoFit/>
          </a:bodyPr>
          <a:lstStyle/>
          <a:p>
            <a:r>
              <a:rPr lang="en-US" dirty="0" smtClean="0"/>
              <a:t>Radio Button</a:t>
            </a:r>
            <a:r>
              <a:rPr lang="en-US" sz="1400" dirty="0" smtClean="0"/>
              <a:t> (&lt;input type=“</a:t>
            </a:r>
            <a:r>
              <a:rPr lang="en-US" sz="1400" dirty="0" err="1" smtClean="0"/>
              <a:t>radiobutton</a:t>
            </a:r>
            <a:r>
              <a:rPr lang="en-US" sz="1400" dirty="0" smtClean="0"/>
              <a:t>"&gt;)</a:t>
            </a:r>
            <a:endParaRPr lang="en-US" dirty="0" smtClean="0"/>
          </a:p>
        </p:txBody>
      </p:sp>
      <p:sp>
        <p:nvSpPr>
          <p:cNvPr id="13" name="TextBox 12"/>
          <p:cNvSpPr txBox="1"/>
          <p:nvPr/>
        </p:nvSpPr>
        <p:spPr>
          <a:xfrm>
            <a:off x="4695355" y="981102"/>
            <a:ext cx="2440605" cy="276999"/>
          </a:xfrm>
          <a:prstGeom prst="rect">
            <a:avLst/>
          </a:prstGeom>
          <a:noFill/>
        </p:spPr>
        <p:txBody>
          <a:bodyPr wrap="none" lIns="0" tIns="0" rIns="0" bIns="0" rtlCol="0">
            <a:spAutoFit/>
          </a:bodyPr>
          <a:lstStyle/>
          <a:p>
            <a:r>
              <a:rPr lang="en-US" dirty="0" smtClean="0"/>
              <a:t>Hyperlink</a:t>
            </a:r>
            <a:r>
              <a:rPr lang="en-US" sz="1400" dirty="0" smtClean="0"/>
              <a:t> (&lt;a </a:t>
            </a:r>
            <a:r>
              <a:rPr lang="en-US" sz="1400" dirty="0" err="1" smtClean="0"/>
              <a:t>href</a:t>
            </a:r>
            <a:r>
              <a:rPr lang="en-US" sz="1400" dirty="0" smtClean="0"/>
              <a:t>&gt;, &lt;link&gt;)</a:t>
            </a:r>
            <a:endParaRPr lang="en-US" dirty="0" smtClean="0"/>
          </a:p>
        </p:txBody>
      </p:sp>
      <p:sp>
        <p:nvSpPr>
          <p:cNvPr id="16" name="TextBox 15"/>
          <p:cNvSpPr txBox="1"/>
          <p:nvPr/>
        </p:nvSpPr>
        <p:spPr>
          <a:xfrm>
            <a:off x="8515070" y="2202422"/>
            <a:ext cx="2355260" cy="276999"/>
          </a:xfrm>
          <a:prstGeom prst="rect">
            <a:avLst/>
          </a:prstGeom>
          <a:noFill/>
        </p:spPr>
        <p:txBody>
          <a:bodyPr wrap="none" lIns="0" tIns="0" rIns="0" bIns="0" rtlCol="0">
            <a:spAutoFit/>
          </a:bodyPr>
          <a:lstStyle/>
          <a:p>
            <a:r>
              <a:rPr lang="en-US" dirty="0" smtClean="0"/>
              <a:t>Progress Bar</a:t>
            </a:r>
            <a:r>
              <a:rPr lang="en-US" sz="1400" dirty="0" smtClean="0"/>
              <a:t> (&lt;progress&gt;)</a:t>
            </a:r>
            <a:endParaRPr lang="en-US" dirty="0" smtClean="0"/>
          </a:p>
        </p:txBody>
      </p:sp>
      <p:sp>
        <p:nvSpPr>
          <p:cNvPr id="17" name="TextBox 16"/>
          <p:cNvSpPr txBox="1"/>
          <p:nvPr/>
        </p:nvSpPr>
        <p:spPr>
          <a:xfrm>
            <a:off x="8515107" y="3139526"/>
            <a:ext cx="2497928" cy="276999"/>
          </a:xfrm>
          <a:prstGeom prst="rect">
            <a:avLst/>
          </a:prstGeom>
          <a:noFill/>
        </p:spPr>
        <p:txBody>
          <a:bodyPr wrap="none" lIns="0" tIns="0" rIns="0" bIns="0" rtlCol="0">
            <a:spAutoFit/>
          </a:bodyPr>
          <a:lstStyle/>
          <a:p>
            <a:r>
              <a:rPr lang="en-US" dirty="0" smtClean="0"/>
              <a:t>Progress Ring </a:t>
            </a:r>
            <a:r>
              <a:rPr lang="en-US" sz="1400" dirty="0" smtClean="0"/>
              <a:t>(&lt;progress&gt;)</a:t>
            </a:r>
            <a:endParaRPr lang="en-US" dirty="0" smtClean="0"/>
          </a:p>
        </p:txBody>
      </p:sp>
      <p:pic>
        <p:nvPicPr>
          <p:cNvPr id="2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1795" y="1323635"/>
            <a:ext cx="1238249" cy="438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3342" y="2832736"/>
            <a:ext cx="17145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3002" y="1350434"/>
            <a:ext cx="1962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TextBox 27"/>
          <p:cNvSpPr txBox="1"/>
          <p:nvPr/>
        </p:nvSpPr>
        <p:spPr>
          <a:xfrm>
            <a:off x="8527671" y="1080070"/>
            <a:ext cx="2506327" cy="276999"/>
          </a:xfrm>
          <a:prstGeom prst="rect">
            <a:avLst/>
          </a:prstGeom>
          <a:noFill/>
        </p:spPr>
        <p:txBody>
          <a:bodyPr wrap="none" lIns="0" tIns="0" rIns="0" bIns="0" rtlCol="0">
            <a:spAutoFit/>
          </a:bodyPr>
          <a:lstStyle/>
          <a:p>
            <a:r>
              <a:rPr lang="en-US" dirty="0" smtClean="0"/>
              <a:t>Slider </a:t>
            </a:r>
            <a:r>
              <a:rPr lang="en-US" sz="1400" dirty="0" smtClean="0"/>
              <a:t>(&lt;input type="range"&gt;)</a:t>
            </a:r>
          </a:p>
        </p:txBody>
      </p:sp>
      <p:pic>
        <p:nvPicPr>
          <p:cNvPr id="29"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5438" y="2472786"/>
            <a:ext cx="219075"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23200" y="2472786"/>
            <a:ext cx="219075"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276201" y="4843804"/>
            <a:ext cx="219075"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 name="Group 33"/>
          <p:cNvGrpSpPr/>
          <p:nvPr/>
        </p:nvGrpSpPr>
        <p:grpSpPr>
          <a:xfrm>
            <a:off x="8774061" y="1363655"/>
            <a:ext cx="2884227" cy="639025"/>
            <a:chOff x="8594135" y="3203483"/>
            <a:chExt cx="2181225" cy="483269"/>
          </a:xfrm>
        </p:grpSpPr>
        <p:pic>
          <p:nvPicPr>
            <p:cNvPr id="35"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594135" y="3581977"/>
              <a:ext cx="2181225" cy="1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926991" y="3203483"/>
              <a:ext cx="3619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37"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26085" y="3311273"/>
            <a:ext cx="1219200"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extBox 37"/>
          <p:cNvSpPr txBox="1"/>
          <p:nvPr/>
        </p:nvSpPr>
        <p:spPr>
          <a:xfrm>
            <a:off x="4695354" y="1710100"/>
            <a:ext cx="809517" cy="492443"/>
          </a:xfrm>
          <a:prstGeom prst="rect">
            <a:avLst/>
          </a:prstGeom>
          <a:noFill/>
        </p:spPr>
        <p:txBody>
          <a:bodyPr wrap="none" lIns="0" tIns="0" rIns="0" bIns="0" rtlCol="0">
            <a:spAutoFit/>
          </a:bodyPr>
          <a:lstStyle/>
          <a:p>
            <a:r>
              <a:rPr lang="en-US" dirty="0" err="1" smtClean="0"/>
              <a:t>ListBox</a:t>
            </a:r>
            <a:r>
              <a:rPr lang="en-US" dirty="0"/>
              <a:t/>
            </a:r>
            <a:br>
              <a:rPr lang="en-US" dirty="0"/>
            </a:br>
            <a:r>
              <a:rPr lang="en-US" sz="1400" dirty="0" smtClean="0"/>
              <a:t>(&lt;select&gt;)</a:t>
            </a:r>
            <a:endParaRPr lang="en-US" dirty="0" smtClean="0"/>
          </a:p>
        </p:txBody>
      </p:sp>
      <p:pic>
        <p:nvPicPr>
          <p:cNvPr id="39" name="Picture 2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834077" y="1627697"/>
            <a:ext cx="1276350"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extBox 39"/>
          <p:cNvSpPr txBox="1"/>
          <p:nvPr/>
        </p:nvSpPr>
        <p:spPr>
          <a:xfrm>
            <a:off x="4244676" y="4504824"/>
            <a:ext cx="2860463" cy="276999"/>
          </a:xfrm>
          <a:prstGeom prst="rect">
            <a:avLst/>
          </a:prstGeom>
          <a:noFill/>
        </p:spPr>
        <p:txBody>
          <a:bodyPr wrap="none" lIns="0" tIns="0" rIns="0" bIns="0" rtlCol="0">
            <a:spAutoFit/>
          </a:bodyPr>
          <a:lstStyle/>
          <a:p>
            <a:r>
              <a:rPr lang="en-US" dirty="0" smtClean="0"/>
              <a:t>File Upload </a:t>
            </a:r>
            <a:r>
              <a:rPr lang="en-US" sz="1400" dirty="0" smtClean="0"/>
              <a:t>(&lt;input type=“file"&gt;)</a:t>
            </a:r>
          </a:p>
        </p:txBody>
      </p:sp>
      <p:sp>
        <p:nvSpPr>
          <p:cNvPr id="41" name="Rectangle 40"/>
          <p:cNvSpPr/>
          <p:nvPr/>
        </p:nvSpPr>
        <p:spPr>
          <a:xfrm>
            <a:off x="332197" y="6457143"/>
            <a:ext cx="11412128" cy="307777"/>
          </a:xfrm>
          <a:prstGeom prst="rect">
            <a:avLst/>
          </a:prstGeom>
        </p:spPr>
        <p:txBody>
          <a:bodyPr wrap="square">
            <a:spAutoFit/>
          </a:bodyPr>
          <a:lstStyle/>
          <a:p>
            <a:r>
              <a:rPr lang="en-US" sz="1400" dirty="0" smtClean="0"/>
              <a:t>Again</a:t>
            </a:r>
            <a:r>
              <a:rPr lang="en-US" sz="1400" dirty="0"/>
              <a:t>, layout-related elements in Chapter 5, media in Chapter &lt;TODO&gt; (</a:t>
            </a:r>
            <a:r>
              <a:rPr lang="en-US" sz="1400" dirty="0" err="1"/>
              <a:t>img</a:t>
            </a:r>
            <a:r>
              <a:rPr lang="en-US" sz="1400" dirty="0"/>
              <a:t>, canvas, </a:t>
            </a:r>
            <a:r>
              <a:rPr lang="en-US" sz="1400" dirty="0" err="1"/>
              <a:t>svg</a:t>
            </a:r>
            <a:r>
              <a:rPr lang="en-US" sz="1400" dirty="0"/>
              <a:t>, audio, video)</a:t>
            </a:r>
          </a:p>
        </p:txBody>
      </p:sp>
      <p:pic>
        <p:nvPicPr>
          <p:cNvPr id="1027" name="Picture 3"/>
          <p:cNvPicPr>
            <a:picLocks noChangeAspect="1" noChangeArrowheads="1"/>
          </p:cNvPicPr>
          <p:nvPr/>
        </p:nvPicPr>
        <p:blipFill rotWithShape="1">
          <a:blip r:embed="rId16">
            <a:extLst>
              <a:ext uri="{28A0092B-C50C-407E-A947-70E740481C1C}">
                <a14:useLocalDpi xmlns:a14="http://schemas.microsoft.com/office/drawing/2010/main" val="0"/>
              </a:ext>
            </a:extLst>
          </a:blip>
          <a:srcRect l="43876" b="58701"/>
          <a:stretch/>
        </p:blipFill>
        <p:spPr bwMode="auto">
          <a:xfrm>
            <a:off x="4542836" y="4810465"/>
            <a:ext cx="3661851" cy="68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38870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4169" y="3590636"/>
            <a:ext cx="31337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err="1" smtClean="0"/>
              <a:t>WinJS</a:t>
            </a:r>
            <a:r>
              <a:rPr lang="en-US" dirty="0" smtClean="0"/>
              <a:t> Date/</a:t>
            </a:r>
            <a:r>
              <a:rPr lang="en-US" dirty="0" err="1" smtClean="0"/>
              <a:t>TimePicker</a:t>
            </a:r>
            <a:r>
              <a:rPr lang="en-US" dirty="0" smtClean="0"/>
              <a:t> Styling</a:t>
            </a:r>
            <a:endParaRPr lang="en-US" dirty="0"/>
          </a:p>
        </p:txBody>
      </p:sp>
      <p:sp>
        <p:nvSpPr>
          <p:cNvPr id="4" name="TextBox 3"/>
          <p:cNvSpPr txBox="1"/>
          <p:nvPr/>
        </p:nvSpPr>
        <p:spPr>
          <a:xfrm>
            <a:off x="590549" y="947350"/>
            <a:ext cx="6702989" cy="276999"/>
          </a:xfrm>
          <a:prstGeom prst="rect">
            <a:avLst/>
          </a:prstGeom>
          <a:noFill/>
        </p:spPr>
        <p:txBody>
          <a:bodyPr wrap="none" lIns="0" tIns="0" rIns="0" bIns="0" rtlCol="0">
            <a:spAutoFit/>
          </a:bodyPr>
          <a:lstStyle/>
          <a:p>
            <a:r>
              <a:rPr lang="en-US" i="1" dirty="0" smtClean="0">
                <a:gradFill>
                  <a:gsLst>
                    <a:gs pos="2917">
                      <a:schemeClr val="tx1"/>
                    </a:gs>
                    <a:gs pos="30000">
                      <a:schemeClr val="tx1"/>
                    </a:gs>
                  </a:gsLst>
                  <a:lin ang="5400000" scaled="0"/>
                </a:gradFill>
              </a:rPr>
              <a:t>Modifications to “HTML </a:t>
            </a:r>
            <a:r>
              <a:rPr lang="en-US" i="1" dirty="0" err="1">
                <a:gradFill>
                  <a:gsLst>
                    <a:gs pos="2917">
                      <a:schemeClr val="tx1"/>
                    </a:gs>
                    <a:gs pos="30000">
                      <a:schemeClr val="tx1"/>
                    </a:gs>
                  </a:gsLst>
                  <a:lin ang="5400000" scaled="0"/>
                </a:gradFill>
              </a:rPr>
              <a:t>DatePicker</a:t>
            </a:r>
            <a:r>
              <a:rPr lang="en-US" i="1" dirty="0">
                <a:gradFill>
                  <a:gsLst>
                    <a:gs pos="2917">
                      <a:schemeClr val="tx1"/>
                    </a:gs>
                    <a:gs pos="30000">
                      <a:schemeClr val="tx1"/>
                    </a:gs>
                  </a:gsLst>
                  <a:lin ang="5400000" scaled="0"/>
                </a:gradFill>
              </a:rPr>
              <a:t> and </a:t>
            </a:r>
            <a:r>
              <a:rPr lang="en-US" i="1" dirty="0" err="1">
                <a:gradFill>
                  <a:gsLst>
                    <a:gs pos="2917">
                      <a:schemeClr val="tx1"/>
                    </a:gs>
                    <a:gs pos="30000">
                      <a:schemeClr val="tx1"/>
                    </a:gs>
                  </a:gsLst>
                  <a:lin ang="5400000" scaled="0"/>
                </a:gradFill>
              </a:rPr>
              <a:t>TimePicker</a:t>
            </a:r>
            <a:r>
              <a:rPr lang="en-US" i="1" dirty="0">
                <a:gradFill>
                  <a:gsLst>
                    <a:gs pos="2917">
                      <a:schemeClr val="tx1"/>
                    </a:gs>
                    <a:gs pos="30000">
                      <a:schemeClr val="tx1"/>
                    </a:gs>
                  </a:gsLst>
                  <a:lin ang="5400000" scaled="0"/>
                </a:gradFill>
              </a:rPr>
              <a:t> </a:t>
            </a:r>
            <a:r>
              <a:rPr lang="en-US" i="1" dirty="0" smtClean="0">
                <a:gradFill>
                  <a:gsLst>
                    <a:gs pos="2917">
                      <a:schemeClr val="tx1"/>
                    </a:gs>
                    <a:gs pos="30000">
                      <a:schemeClr val="tx1"/>
                    </a:gs>
                  </a:gsLst>
                  <a:lin ang="5400000" scaled="0"/>
                </a:gradFill>
              </a:rPr>
              <a:t>controls sample”</a:t>
            </a:r>
          </a:p>
        </p:txBody>
      </p:sp>
      <p:sp>
        <p:nvSpPr>
          <p:cNvPr id="50" name="TextBox 49"/>
          <p:cNvSpPr txBox="1"/>
          <p:nvPr/>
        </p:nvSpPr>
        <p:spPr>
          <a:xfrm>
            <a:off x="636312" y="1932733"/>
            <a:ext cx="6867265" cy="846386"/>
          </a:xfrm>
          <a:prstGeom prst="rect">
            <a:avLst/>
          </a:prstGeom>
          <a:noFill/>
        </p:spPr>
        <p:txBody>
          <a:bodyPr wrap="none" lIns="0" tIns="0" rIns="0" bIns="0" rtlCol="0">
            <a:spAutoFit/>
          </a:bodyPr>
          <a:lstStyle/>
          <a:p>
            <a:pPr marL="628632" lvl="1" indent="-171450">
              <a:buFont typeface="Arial" pitchFamily="34" charset="0"/>
              <a:buChar char="•"/>
            </a:pPr>
            <a:r>
              <a:rPr lang="en-US" sz="1100" b="1" dirty="0" smtClean="0">
                <a:solidFill>
                  <a:schemeClr val="accent6">
                    <a:lumMod val="75000"/>
                  </a:schemeClr>
                </a:solidFill>
                <a:highlight>
                  <a:srgbClr val="FFFFFF"/>
                </a:highlight>
                <a:latin typeface="Consolas"/>
              </a:rPr>
              <a:t>win-</a:t>
            </a:r>
            <a:r>
              <a:rPr lang="en-US" sz="1100" b="1" dirty="0" err="1" smtClean="0">
                <a:solidFill>
                  <a:schemeClr val="accent6">
                    <a:lumMod val="75000"/>
                  </a:schemeClr>
                </a:solidFill>
                <a:highlight>
                  <a:srgbClr val="FFFFFF"/>
                </a:highlight>
                <a:latin typeface="Consolas"/>
              </a:rPr>
              <a:t>timepicker</a:t>
            </a:r>
            <a:r>
              <a:rPr lang="en-US" sz="1100" dirty="0" smtClean="0">
                <a:solidFill>
                  <a:schemeClr val="accent6">
                    <a:lumMod val="75000"/>
                  </a:schemeClr>
                </a:solidFill>
                <a:highlight>
                  <a:srgbClr val="FFFFFF"/>
                </a:highlight>
                <a:latin typeface="Consolas"/>
              </a:rPr>
              <a:t> and </a:t>
            </a:r>
            <a:r>
              <a:rPr lang="en-US" sz="1100" b="1" dirty="0" smtClean="0">
                <a:solidFill>
                  <a:schemeClr val="accent6">
                    <a:lumMod val="75000"/>
                  </a:schemeClr>
                </a:solidFill>
                <a:highlight>
                  <a:srgbClr val="FFFFFF"/>
                </a:highlight>
                <a:latin typeface="Consolas"/>
              </a:rPr>
              <a:t>win-</a:t>
            </a:r>
            <a:r>
              <a:rPr lang="en-US" sz="1100" b="1" dirty="0" err="1" smtClean="0">
                <a:solidFill>
                  <a:schemeClr val="accent6">
                    <a:lumMod val="75000"/>
                  </a:schemeClr>
                </a:solidFill>
                <a:highlight>
                  <a:srgbClr val="FFFFFF"/>
                </a:highlight>
                <a:latin typeface="Consolas"/>
              </a:rPr>
              <a:t>datepicker</a:t>
            </a:r>
            <a:r>
              <a:rPr lang="en-US" sz="1100" dirty="0" smtClean="0">
                <a:solidFill>
                  <a:schemeClr val="accent6">
                    <a:lumMod val="75000"/>
                  </a:schemeClr>
                </a:solidFill>
                <a:highlight>
                  <a:srgbClr val="FFFFFF"/>
                </a:highlight>
                <a:latin typeface="Consolas"/>
              </a:rPr>
              <a:t> style the whole control (you override defaults)</a:t>
            </a:r>
          </a:p>
          <a:p>
            <a:pPr marL="628632" lvl="1" indent="-171450">
              <a:buFont typeface="Arial" pitchFamily="34" charset="0"/>
              <a:buChar char="•"/>
            </a:pPr>
            <a:r>
              <a:rPr lang="en-US" sz="1100" b="1" dirty="0" smtClean="0">
                <a:solidFill>
                  <a:schemeClr val="accent6">
                    <a:lumMod val="75000"/>
                  </a:schemeClr>
                </a:solidFill>
                <a:highlight>
                  <a:srgbClr val="FFFFFF"/>
                </a:highlight>
                <a:latin typeface="Consolas"/>
              </a:rPr>
              <a:t>win-</a:t>
            </a:r>
            <a:r>
              <a:rPr lang="en-US" sz="1100" b="1" dirty="0" err="1" smtClean="0">
                <a:solidFill>
                  <a:schemeClr val="accent6">
                    <a:lumMod val="75000"/>
                  </a:schemeClr>
                </a:solidFill>
                <a:highlight>
                  <a:srgbClr val="FFFFFF"/>
                </a:highlight>
                <a:latin typeface="Consolas"/>
              </a:rPr>
              <a:t>datepicker</a:t>
            </a:r>
            <a:r>
              <a:rPr lang="en-US" sz="1100" b="1" dirty="0" smtClean="0">
                <a:solidFill>
                  <a:schemeClr val="accent6">
                    <a:lumMod val="75000"/>
                  </a:schemeClr>
                </a:solidFill>
                <a:highlight>
                  <a:srgbClr val="FFFFFF"/>
                </a:highlight>
                <a:latin typeface="Consolas"/>
              </a:rPr>
              <a:t>-*</a:t>
            </a:r>
            <a:r>
              <a:rPr lang="en-US" sz="1100" dirty="0" smtClean="0">
                <a:solidFill>
                  <a:schemeClr val="accent6">
                    <a:lumMod val="75000"/>
                  </a:schemeClr>
                </a:solidFill>
                <a:highlight>
                  <a:srgbClr val="FFFFFF"/>
                </a:highlight>
                <a:latin typeface="Consolas"/>
              </a:rPr>
              <a:t> style individual parts (</a:t>
            </a:r>
            <a:r>
              <a:rPr lang="en-US" sz="1100" b="1" dirty="0" smtClean="0">
                <a:solidFill>
                  <a:schemeClr val="accent6">
                    <a:lumMod val="75000"/>
                  </a:schemeClr>
                </a:solidFill>
                <a:highlight>
                  <a:srgbClr val="FFFFFF"/>
                </a:highlight>
                <a:latin typeface="Consolas"/>
              </a:rPr>
              <a:t>display: none</a:t>
            </a:r>
            <a:r>
              <a:rPr lang="en-US" sz="1100" dirty="0" smtClean="0">
                <a:solidFill>
                  <a:schemeClr val="accent6">
                    <a:lumMod val="75000"/>
                  </a:schemeClr>
                </a:solidFill>
                <a:highlight>
                  <a:srgbClr val="FFFFFF"/>
                </a:highlight>
                <a:latin typeface="Consolas"/>
              </a:rPr>
              <a:t> will hide that part)</a:t>
            </a:r>
          </a:p>
          <a:p>
            <a:pPr marL="628632" lvl="1" indent="-171450">
              <a:buFont typeface="Arial" pitchFamily="34" charset="0"/>
              <a:buChar char="•"/>
            </a:pPr>
            <a:r>
              <a:rPr lang="en-US" sz="1100" b="1" dirty="0" smtClean="0">
                <a:solidFill>
                  <a:schemeClr val="accent6">
                    <a:lumMod val="75000"/>
                  </a:schemeClr>
                </a:solidFill>
                <a:highlight>
                  <a:srgbClr val="FFFFFF"/>
                </a:highlight>
                <a:latin typeface="Consolas"/>
              </a:rPr>
              <a:t>win-</a:t>
            </a:r>
            <a:r>
              <a:rPr lang="en-US" sz="1100" b="1" dirty="0" err="1" smtClean="0">
                <a:solidFill>
                  <a:schemeClr val="accent6">
                    <a:lumMod val="75000"/>
                  </a:schemeClr>
                </a:solidFill>
                <a:highlight>
                  <a:srgbClr val="FFFFFF"/>
                </a:highlight>
                <a:latin typeface="Consolas"/>
              </a:rPr>
              <a:t>order</a:t>
            </a:r>
            <a:r>
              <a:rPr lang="en-US" sz="1100" b="1" i="1" dirty="0" err="1" smtClean="0">
                <a:solidFill>
                  <a:schemeClr val="accent6">
                    <a:lumMod val="75000"/>
                  </a:schemeClr>
                </a:solidFill>
                <a:highlight>
                  <a:srgbClr val="FFFFFF"/>
                </a:highlight>
                <a:latin typeface="Consolas"/>
              </a:rPr>
              <a:t>N</a:t>
            </a:r>
            <a:r>
              <a:rPr lang="en-US" sz="1100" dirty="0" smtClean="0">
                <a:solidFill>
                  <a:schemeClr val="accent6">
                    <a:lumMod val="75000"/>
                  </a:schemeClr>
                </a:solidFill>
                <a:highlight>
                  <a:srgbClr val="FFFFFF"/>
                </a:highlight>
                <a:latin typeface="Consolas"/>
              </a:rPr>
              <a:t> identifies the sub-element by position</a:t>
            </a:r>
          </a:p>
          <a:p>
            <a:pPr marL="628632" lvl="1" indent="-171450">
              <a:buFont typeface="Arial" pitchFamily="34" charset="0"/>
              <a:buChar char="•"/>
            </a:pPr>
            <a:r>
              <a:rPr lang="en-US" sz="1100" dirty="0" smtClean="0">
                <a:solidFill>
                  <a:schemeClr val="accent6">
                    <a:lumMod val="75000"/>
                  </a:schemeClr>
                </a:solidFill>
                <a:highlight>
                  <a:srgbClr val="FFFFFF"/>
                </a:highlight>
                <a:latin typeface="Consolas"/>
              </a:rPr>
              <a:t>Style </a:t>
            </a:r>
            <a:r>
              <a:rPr lang="en-US" sz="1100" b="1" dirty="0" smtClean="0">
                <a:solidFill>
                  <a:schemeClr val="accent6">
                    <a:lumMod val="75000"/>
                  </a:schemeClr>
                </a:solidFill>
                <a:highlight>
                  <a:srgbClr val="FFFFFF"/>
                </a:highlight>
                <a:latin typeface="Consolas"/>
              </a:rPr>
              <a:t>{</a:t>
            </a:r>
            <a:r>
              <a:rPr lang="en-US" sz="1100" dirty="0" smtClean="0">
                <a:solidFill>
                  <a:schemeClr val="accent6">
                    <a:lumMod val="75000"/>
                  </a:schemeClr>
                </a:solidFill>
                <a:highlight>
                  <a:srgbClr val="FFFFFF"/>
                </a:highlight>
                <a:latin typeface="Consolas"/>
              </a:rPr>
              <a:t> </a:t>
            </a:r>
            <a:r>
              <a:rPr lang="en-US" sz="1100" b="1" dirty="0" smtClean="0">
                <a:solidFill>
                  <a:schemeClr val="accent6">
                    <a:lumMod val="75000"/>
                  </a:schemeClr>
                </a:solidFill>
                <a:highlight>
                  <a:srgbClr val="FFFFFF"/>
                </a:highlight>
                <a:latin typeface="Consolas"/>
              </a:rPr>
              <a:t>display: block; float: none }</a:t>
            </a:r>
            <a:r>
              <a:rPr lang="en-US" sz="1100" dirty="0" smtClean="0">
                <a:solidFill>
                  <a:schemeClr val="accent6">
                    <a:lumMod val="75000"/>
                  </a:schemeClr>
                </a:solidFill>
                <a:highlight>
                  <a:srgbClr val="FFFFFF"/>
                </a:highlight>
                <a:latin typeface="Consolas"/>
              </a:rPr>
              <a:t> on children for vertical layout</a:t>
            </a:r>
          </a:p>
          <a:p>
            <a:pPr marL="628632" lvl="1" indent="-171450">
              <a:buFont typeface="Arial" pitchFamily="34" charset="0"/>
              <a:buChar char="•"/>
            </a:pPr>
            <a:endParaRPr lang="en-US" sz="1100" dirty="0" smtClean="0">
              <a:solidFill>
                <a:schemeClr val="accent6">
                  <a:lumMod val="75000"/>
                </a:schemeClr>
              </a:solidFill>
              <a:highlight>
                <a:srgbClr val="FFFFFF"/>
              </a:highlight>
              <a:latin typeface="Consolas"/>
            </a:endParaRPr>
          </a:p>
        </p:txBody>
      </p:sp>
      <p:sp>
        <p:nvSpPr>
          <p:cNvPr id="20" name="TextBox 19"/>
          <p:cNvSpPr txBox="1"/>
          <p:nvPr/>
        </p:nvSpPr>
        <p:spPr>
          <a:xfrm>
            <a:off x="1129677" y="3230024"/>
            <a:ext cx="1538883" cy="169277"/>
          </a:xfrm>
          <a:prstGeom prst="rect">
            <a:avLst/>
          </a:prstGeom>
          <a:noFill/>
        </p:spPr>
        <p:txBody>
          <a:bodyPr wrap="none" lIns="0" tIns="0" rIns="0" bIns="0" rtlCol="0">
            <a:spAutoFit/>
          </a:bodyPr>
          <a:lstStyle/>
          <a:p>
            <a:r>
              <a:rPr lang="en-US" sz="1100" dirty="0" smtClean="0">
                <a:solidFill>
                  <a:schemeClr val="accent6">
                    <a:lumMod val="75000"/>
                  </a:schemeClr>
                </a:solidFill>
                <a:highlight>
                  <a:srgbClr val="FFFFFF"/>
                </a:highlight>
                <a:latin typeface="Consolas"/>
              </a:rPr>
              <a:t>win-</a:t>
            </a:r>
            <a:r>
              <a:rPr lang="en-US" sz="1100" dirty="0" err="1" smtClean="0">
                <a:solidFill>
                  <a:schemeClr val="accent6">
                    <a:lumMod val="75000"/>
                  </a:schemeClr>
                </a:solidFill>
                <a:highlight>
                  <a:srgbClr val="FFFFFF"/>
                </a:highlight>
                <a:latin typeface="Consolas"/>
              </a:rPr>
              <a:t>datepicker</a:t>
            </a:r>
            <a:r>
              <a:rPr lang="en-US" sz="1100" dirty="0" smtClean="0">
                <a:solidFill>
                  <a:schemeClr val="accent6">
                    <a:lumMod val="75000"/>
                  </a:schemeClr>
                </a:solidFill>
                <a:highlight>
                  <a:srgbClr val="FFFFFF"/>
                </a:highlight>
                <a:latin typeface="Consolas"/>
              </a:rPr>
              <a:t>-month</a:t>
            </a:r>
            <a:endParaRPr lang="en-US" sz="1100" dirty="0" smtClean="0">
              <a:solidFill>
                <a:schemeClr val="accent6">
                  <a:lumMod val="75000"/>
                </a:schemeClr>
              </a:solidFill>
            </a:endParaRPr>
          </a:p>
        </p:txBody>
      </p:sp>
      <p:sp>
        <p:nvSpPr>
          <p:cNvPr id="21" name="TextBox 20"/>
          <p:cNvSpPr txBox="1"/>
          <p:nvPr/>
        </p:nvSpPr>
        <p:spPr>
          <a:xfrm>
            <a:off x="3860674" y="3230024"/>
            <a:ext cx="1461939" cy="169277"/>
          </a:xfrm>
          <a:prstGeom prst="rect">
            <a:avLst/>
          </a:prstGeom>
          <a:noFill/>
        </p:spPr>
        <p:txBody>
          <a:bodyPr wrap="none" lIns="0" tIns="0" rIns="0" bIns="0" rtlCol="0">
            <a:spAutoFit/>
          </a:bodyPr>
          <a:lstStyle/>
          <a:p>
            <a:r>
              <a:rPr lang="en-US" sz="1100" dirty="0" smtClean="0">
                <a:solidFill>
                  <a:schemeClr val="accent6">
                    <a:lumMod val="75000"/>
                  </a:schemeClr>
                </a:solidFill>
                <a:highlight>
                  <a:srgbClr val="FFFFFF"/>
                </a:highlight>
                <a:latin typeface="Consolas"/>
              </a:rPr>
              <a:t>win-</a:t>
            </a:r>
            <a:r>
              <a:rPr lang="en-US" sz="1100" dirty="0" err="1" smtClean="0">
                <a:solidFill>
                  <a:schemeClr val="accent6">
                    <a:lumMod val="75000"/>
                  </a:schemeClr>
                </a:solidFill>
                <a:highlight>
                  <a:srgbClr val="FFFFFF"/>
                </a:highlight>
                <a:latin typeface="Consolas"/>
              </a:rPr>
              <a:t>datepicker</a:t>
            </a:r>
            <a:r>
              <a:rPr lang="en-US" sz="1100" dirty="0" smtClean="0">
                <a:solidFill>
                  <a:schemeClr val="accent6">
                    <a:lumMod val="75000"/>
                  </a:schemeClr>
                </a:solidFill>
                <a:highlight>
                  <a:srgbClr val="FFFFFF"/>
                </a:highlight>
                <a:latin typeface="Consolas"/>
              </a:rPr>
              <a:t>-year</a:t>
            </a:r>
            <a:endParaRPr lang="en-US" sz="1100" dirty="0" smtClean="0">
              <a:solidFill>
                <a:schemeClr val="accent6">
                  <a:lumMod val="75000"/>
                </a:schemeClr>
              </a:solidFill>
            </a:endParaRPr>
          </a:p>
        </p:txBody>
      </p:sp>
      <p:sp>
        <p:nvSpPr>
          <p:cNvPr id="22" name="TextBox 21"/>
          <p:cNvSpPr txBox="1"/>
          <p:nvPr/>
        </p:nvSpPr>
        <p:spPr>
          <a:xfrm>
            <a:off x="2607213" y="2955868"/>
            <a:ext cx="1384995" cy="169277"/>
          </a:xfrm>
          <a:prstGeom prst="rect">
            <a:avLst/>
          </a:prstGeom>
          <a:noFill/>
        </p:spPr>
        <p:txBody>
          <a:bodyPr wrap="none" lIns="0" tIns="0" rIns="0" bIns="0" rtlCol="0">
            <a:spAutoFit/>
          </a:bodyPr>
          <a:lstStyle/>
          <a:p>
            <a:r>
              <a:rPr lang="en-US" sz="1100" dirty="0" smtClean="0">
                <a:solidFill>
                  <a:schemeClr val="accent6">
                    <a:lumMod val="75000"/>
                  </a:schemeClr>
                </a:solidFill>
                <a:highlight>
                  <a:srgbClr val="FFFFFF"/>
                </a:highlight>
                <a:latin typeface="Consolas"/>
              </a:rPr>
              <a:t>win-</a:t>
            </a:r>
            <a:r>
              <a:rPr lang="en-US" sz="1100" dirty="0" err="1" smtClean="0">
                <a:solidFill>
                  <a:schemeClr val="accent6">
                    <a:lumMod val="75000"/>
                  </a:schemeClr>
                </a:solidFill>
                <a:highlight>
                  <a:srgbClr val="FFFFFF"/>
                </a:highlight>
                <a:latin typeface="Consolas"/>
              </a:rPr>
              <a:t>datepicker</a:t>
            </a:r>
            <a:r>
              <a:rPr lang="en-US" sz="1100" dirty="0" smtClean="0">
                <a:solidFill>
                  <a:schemeClr val="accent6">
                    <a:lumMod val="75000"/>
                  </a:schemeClr>
                </a:solidFill>
                <a:highlight>
                  <a:srgbClr val="FFFFFF"/>
                </a:highlight>
                <a:latin typeface="Consolas"/>
              </a:rPr>
              <a:t>-day</a:t>
            </a:r>
            <a:endParaRPr lang="en-US" sz="1100" dirty="0" smtClean="0">
              <a:solidFill>
                <a:schemeClr val="accent6">
                  <a:lumMod val="75000"/>
                </a:schemeClr>
              </a:solidFill>
            </a:endParaRPr>
          </a:p>
        </p:txBody>
      </p:sp>
      <p:cxnSp>
        <p:nvCxnSpPr>
          <p:cNvPr id="26" name="Straight Connector 25"/>
          <p:cNvCxnSpPr/>
          <p:nvPr/>
        </p:nvCxnSpPr>
        <p:spPr>
          <a:xfrm>
            <a:off x="3299710" y="3137867"/>
            <a:ext cx="0" cy="583651"/>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137660" y="3454781"/>
            <a:ext cx="0" cy="291825"/>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299835" y="3454781"/>
            <a:ext cx="0" cy="291825"/>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738678" y="4240760"/>
            <a:ext cx="769441" cy="169277"/>
          </a:xfrm>
          <a:prstGeom prst="rect">
            <a:avLst/>
          </a:prstGeom>
          <a:noFill/>
        </p:spPr>
        <p:txBody>
          <a:bodyPr wrap="none" lIns="0" tIns="0" rIns="0" bIns="0" rtlCol="0">
            <a:spAutoFit/>
          </a:bodyPr>
          <a:lstStyle/>
          <a:p>
            <a:r>
              <a:rPr lang="en-US" sz="1100" dirty="0" smtClean="0">
                <a:solidFill>
                  <a:schemeClr val="accent6">
                    <a:lumMod val="75000"/>
                  </a:schemeClr>
                </a:solidFill>
                <a:highlight>
                  <a:srgbClr val="FFFFFF"/>
                </a:highlight>
                <a:latin typeface="Consolas"/>
              </a:rPr>
              <a:t>win-order0</a:t>
            </a:r>
            <a:endParaRPr lang="en-US" sz="1100" dirty="0" smtClean="0">
              <a:solidFill>
                <a:schemeClr val="accent6">
                  <a:lumMod val="75000"/>
                </a:schemeClr>
              </a:solidFill>
            </a:endParaRPr>
          </a:p>
        </p:txBody>
      </p:sp>
      <p:sp>
        <p:nvSpPr>
          <p:cNvPr id="32" name="TextBox 31"/>
          <p:cNvSpPr txBox="1"/>
          <p:nvPr/>
        </p:nvSpPr>
        <p:spPr>
          <a:xfrm>
            <a:off x="2914989" y="4231235"/>
            <a:ext cx="769441" cy="169277"/>
          </a:xfrm>
          <a:prstGeom prst="rect">
            <a:avLst/>
          </a:prstGeom>
          <a:noFill/>
        </p:spPr>
        <p:txBody>
          <a:bodyPr wrap="none" lIns="0" tIns="0" rIns="0" bIns="0" rtlCol="0">
            <a:spAutoFit/>
          </a:bodyPr>
          <a:lstStyle/>
          <a:p>
            <a:r>
              <a:rPr lang="en-US" sz="1100" dirty="0" smtClean="0">
                <a:solidFill>
                  <a:schemeClr val="accent6">
                    <a:lumMod val="75000"/>
                  </a:schemeClr>
                </a:solidFill>
                <a:highlight>
                  <a:srgbClr val="FFFFFF"/>
                </a:highlight>
                <a:latin typeface="Consolas"/>
              </a:rPr>
              <a:t>win-order1</a:t>
            </a:r>
            <a:endParaRPr lang="en-US" sz="1100" dirty="0" smtClean="0">
              <a:solidFill>
                <a:schemeClr val="accent6">
                  <a:lumMod val="75000"/>
                </a:schemeClr>
              </a:solidFill>
            </a:endParaRPr>
          </a:p>
        </p:txBody>
      </p:sp>
      <p:cxnSp>
        <p:nvCxnSpPr>
          <p:cNvPr id="34" name="Straight Connector 33"/>
          <p:cNvCxnSpPr/>
          <p:nvPr/>
        </p:nvCxnSpPr>
        <p:spPr>
          <a:xfrm flipV="1">
            <a:off x="3299711" y="3864394"/>
            <a:ext cx="0" cy="343715"/>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137660" y="3864394"/>
            <a:ext cx="0" cy="343715"/>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915114" y="4231235"/>
            <a:ext cx="769441" cy="169277"/>
          </a:xfrm>
          <a:prstGeom prst="rect">
            <a:avLst/>
          </a:prstGeom>
          <a:noFill/>
        </p:spPr>
        <p:txBody>
          <a:bodyPr wrap="none" lIns="0" tIns="0" rIns="0" bIns="0" rtlCol="0">
            <a:spAutoFit/>
          </a:bodyPr>
          <a:lstStyle/>
          <a:p>
            <a:r>
              <a:rPr lang="en-US" sz="1100" dirty="0" smtClean="0">
                <a:solidFill>
                  <a:schemeClr val="accent6">
                    <a:lumMod val="75000"/>
                  </a:schemeClr>
                </a:solidFill>
                <a:highlight>
                  <a:srgbClr val="FFFFFF"/>
                </a:highlight>
                <a:latin typeface="Consolas"/>
              </a:rPr>
              <a:t>win-order2</a:t>
            </a:r>
            <a:endParaRPr lang="en-US" sz="1100" dirty="0" smtClean="0">
              <a:solidFill>
                <a:schemeClr val="accent6">
                  <a:lumMod val="75000"/>
                </a:schemeClr>
              </a:solidFill>
            </a:endParaRPr>
          </a:p>
        </p:txBody>
      </p:sp>
      <p:cxnSp>
        <p:nvCxnSpPr>
          <p:cNvPr id="53" name="Straight Connector 52"/>
          <p:cNvCxnSpPr/>
          <p:nvPr/>
        </p:nvCxnSpPr>
        <p:spPr>
          <a:xfrm flipV="1">
            <a:off x="4299836" y="3864394"/>
            <a:ext cx="0" cy="343715"/>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905750" y="2228670"/>
            <a:ext cx="3981859" cy="4524315"/>
          </a:xfrm>
          <a:prstGeom prst="rect">
            <a:avLst/>
          </a:prstGeom>
          <a:noFill/>
        </p:spPr>
        <p:txBody>
          <a:bodyPr wrap="none" lIns="0" tIns="0" rIns="0" bIns="0" rtlCol="0">
            <a:spAutoFit/>
          </a:bodyPr>
          <a:lstStyle/>
          <a:p>
            <a:r>
              <a:rPr lang="en-US" sz="1050" dirty="0">
                <a:solidFill>
                  <a:srgbClr val="800000"/>
                </a:solidFill>
                <a:highlight>
                  <a:srgbClr val="FFFFFF"/>
                </a:highlight>
                <a:latin typeface="Consolas" panose="020B0609020204030204" pitchFamily="49" charset="0"/>
              </a:rPr>
              <a:t>.win-</a:t>
            </a:r>
            <a:r>
              <a:rPr lang="en-US" sz="1050" dirty="0" err="1">
                <a:solidFill>
                  <a:srgbClr val="800000"/>
                </a:solidFill>
                <a:highlight>
                  <a:srgbClr val="FFFFFF"/>
                </a:highlight>
                <a:latin typeface="Consolas" panose="020B0609020204030204" pitchFamily="49" charset="0"/>
              </a:rPr>
              <a:t>datepicker</a:t>
            </a:r>
            <a:r>
              <a:rPr lang="en-US" sz="1050" dirty="0">
                <a:solidFill>
                  <a:srgbClr val="000000"/>
                </a:solidFill>
                <a:highlight>
                  <a:srgbClr val="FFFFFF"/>
                </a:highlight>
                <a:latin typeface="Consolas" panose="020B0609020204030204" pitchFamily="49" charset="0"/>
              </a:rPr>
              <a:t> </a:t>
            </a:r>
            <a:r>
              <a:rPr lang="en-US" sz="1050" dirty="0">
                <a:solidFill>
                  <a:srgbClr val="800000"/>
                </a:solidFill>
                <a:highlight>
                  <a:srgbClr val="FFFFFF"/>
                </a:highlight>
                <a:latin typeface="Consolas" panose="020B0609020204030204" pitchFamily="49" charset="0"/>
              </a:rPr>
              <a:t>.win-</a:t>
            </a:r>
            <a:r>
              <a:rPr lang="en-US" sz="1050" dirty="0" err="1">
                <a:solidFill>
                  <a:srgbClr val="800000"/>
                </a:solidFill>
                <a:highlight>
                  <a:srgbClr val="FFFFFF"/>
                </a:highlight>
                <a:latin typeface="Consolas" panose="020B0609020204030204" pitchFamily="49" charset="0"/>
              </a:rPr>
              <a:t>datepicker</a:t>
            </a:r>
            <a:r>
              <a:rPr lang="en-US" sz="1050" dirty="0">
                <a:solidFill>
                  <a:srgbClr val="800000"/>
                </a:solidFill>
                <a:highlight>
                  <a:srgbClr val="FFFFFF"/>
                </a:highlight>
                <a:latin typeface="Consolas" panose="020B0609020204030204" pitchFamily="49" charset="0"/>
              </a:rPr>
              <a:t>-year</a:t>
            </a:r>
            <a:r>
              <a:rPr lang="en-US" sz="1050" dirty="0">
                <a:solidFill>
                  <a:srgbClr val="000000"/>
                </a:solidFill>
                <a:highlight>
                  <a:srgbClr val="FFFFFF"/>
                </a:highlight>
                <a:latin typeface="Consolas" panose="020B0609020204030204" pitchFamily="49" charset="0"/>
              </a:rPr>
              <a:t> {    </a:t>
            </a:r>
          </a:p>
          <a:p>
            <a:r>
              <a:rPr lang="en-US" sz="1050" dirty="0">
                <a:solidFill>
                  <a:srgbClr val="FF0000"/>
                </a:solidFill>
                <a:highlight>
                  <a:srgbClr val="FFFFFF"/>
                </a:highlight>
                <a:latin typeface="Consolas" panose="020B0609020204030204" pitchFamily="49" charset="0"/>
              </a:rPr>
              <a:t>color</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blue</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a:t>
            </a:r>
          </a:p>
          <a:p>
            <a:endParaRPr lang="en-US" sz="1050" dirty="0">
              <a:solidFill>
                <a:srgbClr val="000000"/>
              </a:solidFill>
              <a:highlight>
                <a:srgbClr val="FFFFFF"/>
              </a:highlight>
              <a:latin typeface="Consolas" panose="020B0609020204030204" pitchFamily="49" charset="0"/>
            </a:endParaRPr>
          </a:p>
          <a:p>
            <a:r>
              <a:rPr lang="en-US" sz="1050" dirty="0">
                <a:solidFill>
                  <a:srgbClr val="800000"/>
                </a:solidFill>
                <a:highlight>
                  <a:srgbClr val="FFFFFF"/>
                </a:highlight>
                <a:latin typeface="Consolas" panose="020B0609020204030204" pitchFamily="49" charset="0"/>
              </a:rPr>
              <a:t>.win-</a:t>
            </a:r>
            <a:r>
              <a:rPr lang="en-US" sz="1050" dirty="0" err="1">
                <a:solidFill>
                  <a:srgbClr val="800000"/>
                </a:solidFill>
                <a:highlight>
                  <a:srgbClr val="FFFFFF"/>
                </a:highlight>
                <a:latin typeface="Consolas" panose="020B0609020204030204" pitchFamily="49" charset="0"/>
              </a:rPr>
              <a:t>datepicker</a:t>
            </a:r>
            <a:r>
              <a:rPr lang="en-US" sz="1050" dirty="0">
                <a:solidFill>
                  <a:srgbClr val="000000"/>
                </a:solidFill>
                <a:highlight>
                  <a:srgbClr val="FFFFFF"/>
                </a:highlight>
                <a:latin typeface="Consolas" panose="020B0609020204030204" pitchFamily="49" charset="0"/>
              </a:rPr>
              <a:t> </a:t>
            </a:r>
            <a:r>
              <a:rPr lang="en-US" sz="1050" dirty="0">
                <a:solidFill>
                  <a:srgbClr val="800000"/>
                </a:solidFill>
                <a:highlight>
                  <a:srgbClr val="FFFFFF"/>
                </a:highlight>
                <a:latin typeface="Consolas" panose="020B0609020204030204" pitchFamily="49" charset="0"/>
              </a:rPr>
              <a:t>.win-</a:t>
            </a:r>
            <a:r>
              <a:rPr lang="en-US" sz="1050" dirty="0" err="1">
                <a:solidFill>
                  <a:srgbClr val="800000"/>
                </a:solidFill>
                <a:highlight>
                  <a:srgbClr val="FFFFFF"/>
                </a:highlight>
                <a:latin typeface="Consolas" panose="020B0609020204030204" pitchFamily="49" charset="0"/>
              </a:rPr>
              <a:t>datepicker</a:t>
            </a:r>
            <a:r>
              <a:rPr lang="en-US" sz="1050" dirty="0">
                <a:solidFill>
                  <a:srgbClr val="800000"/>
                </a:solidFill>
                <a:highlight>
                  <a:srgbClr val="FFFFFF"/>
                </a:highlight>
                <a:latin typeface="Consolas" panose="020B0609020204030204" pitchFamily="49" charset="0"/>
              </a:rPr>
              <a:t>-date</a:t>
            </a:r>
            <a:r>
              <a:rPr lang="en-US" sz="1050" dirty="0">
                <a:solidFill>
                  <a:srgbClr val="000000"/>
                </a:solidFill>
                <a:highlight>
                  <a:srgbClr val="FFFFFF"/>
                </a:highlight>
                <a:latin typeface="Consolas" panose="020B0609020204030204" pitchFamily="49" charset="0"/>
              </a:rPr>
              <a:t> {    </a:t>
            </a:r>
          </a:p>
          <a:p>
            <a:r>
              <a:rPr lang="en-US" sz="1050" dirty="0">
                <a:solidFill>
                  <a:srgbClr val="FF0000"/>
                </a:solidFill>
                <a:highlight>
                  <a:srgbClr val="FFFFFF"/>
                </a:highlight>
                <a:latin typeface="Consolas" panose="020B0609020204030204" pitchFamily="49" charset="0"/>
              </a:rPr>
              <a:t>color</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green</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a:t>
            </a:r>
          </a:p>
          <a:p>
            <a:endParaRPr lang="en-US" sz="1050" dirty="0">
              <a:solidFill>
                <a:srgbClr val="000000"/>
              </a:solidFill>
              <a:highlight>
                <a:srgbClr val="FFFFFF"/>
              </a:highlight>
              <a:latin typeface="Consolas" panose="020B0609020204030204" pitchFamily="49" charset="0"/>
            </a:endParaRPr>
          </a:p>
          <a:p>
            <a:r>
              <a:rPr lang="en-US" sz="1050" dirty="0">
                <a:solidFill>
                  <a:srgbClr val="800000"/>
                </a:solidFill>
                <a:highlight>
                  <a:srgbClr val="FFFFFF"/>
                </a:highlight>
                <a:latin typeface="Consolas" panose="020B0609020204030204" pitchFamily="49" charset="0"/>
              </a:rPr>
              <a:t>.win-</a:t>
            </a:r>
            <a:r>
              <a:rPr lang="en-US" sz="1050" dirty="0" err="1">
                <a:solidFill>
                  <a:srgbClr val="800000"/>
                </a:solidFill>
                <a:highlight>
                  <a:srgbClr val="FFFFFF"/>
                </a:highlight>
                <a:latin typeface="Consolas" panose="020B0609020204030204" pitchFamily="49" charset="0"/>
              </a:rPr>
              <a:t>datepicker</a:t>
            </a:r>
            <a:r>
              <a:rPr lang="en-US" sz="1050" dirty="0">
                <a:solidFill>
                  <a:srgbClr val="000000"/>
                </a:solidFill>
                <a:highlight>
                  <a:srgbClr val="FFFFFF"/>
                </a:highlight>
                <a:latin typeface="Consolas" panose="020B0609020204030204" pitchFamily="49" charset="0"/>
              </a:rPr>
              <a:t> </a:t>
            </a:r>
            <a:r>
              <a:rPr lang="en-US" sz="1050" dirty="0">
                <a:solidFill>
                  <a:srgbClr val="800000"/>
                </a:solidFill>
                <a:highlight>
                  <a:srgbClr val="FFFFFF"/>
                </a:highlight>
                <a:latin typeface="Consolas" panose="020B0609020204030204" pitchFamily="49" charset="0"/>
              </a:rPr>
              <a:t>.win-</a:t>
            </a:r>
            <a:r>
              <a:rPr lang="en-US" sz="1050" dirty="0" err="1">
                <a:solidFill>
                  <a:srgbClr val="800000"/>
                </a:solidFill>
                <a:highlight>
                  <a:srgbClr val="FFFFFF"/>
                </a:highlight>
                <a:latin typeface="Consolas" panose="020B0609020204030204" pitchFamily="49" charset="0"/>
              </a:rPr>
              <a:t>datepicker</a:t>
            </a:r>
            <a:r>
              <a:rPr lang="en-US" sz="1050" dirty="0">
                <a:solidFill>
                  <a:srgbClr val="800000"/>
                </a:solidFill>
                <a:highlight>
                  <a:srgbClr val="FFFFFF"/>
                </a:highlight>
                <a:latin typeface="Consolas" panose="020B0609020204030204" pitchFamily="49" charset="0"/>
              </a:rPr>
              <a:t>-month</a:t>
            </a:r>
            <a:r>
              <a:rPr lang="en-US" sz="1050" dirty="0">
                <a:solidFill>
                  <a:srgbClr val="000000"/>
                </a:solidFill>
                <a:highlight>
                  <a:srgbClr val="FFFFFF"/>
                </a:highlight>
                <a:latin typeface="Consolas" panose="020B0609020204030204" pitchFamily="49" charset="0"/>
              </a:rPr>
              <a:t> {    </a:t>
            </a:r>
          </a:p>
          <a:p>
            <a:r>
              <a:rPr lang="en-US" sz="1050" dirty="0">
                <a:solidFill>
                  <a:srgbClr val="FF0000"/>
                </a:solidFill>
                <a:highlight>
                  <a:srgbClr val="FFFFFF"/>
                </a:highlight>
                <a:latin typeface="Consolas" panose="020B0609020204030204" pitchFamily="49" charset="0"/>
              </a:rPr>
              <a:t>color</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orange</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a:t>
            </a:r>
          </a:p>
          <a:p>
            <a:endParaRPr lang="en-US" sz="1050" dirty="0">
              <a:solidFill>
                <a:srgbClr val="000000"/>
              </a:solidFill>
              <a:highlight>
                <a:srgbClr val="FFFFFF"/>
              </a:highlight>
              <a:latin typeface="Consolas" panose="020B0609020204030204" pitchFamily="49" charset="0"/>
            </a:endParaRPr>
          </a:p>
          <a:p>
            <a:r>
              <a:rPr lang="en-US" sz="1050" dirty="0">
                <a:solidFill>
                  <a:srgbClr val="800000"/>
                </a:solidFill>
                <a:highlight>
                  <a:srgbClr val="FFFFFF"/>
                </a:highlight>
                <a:latin typeface="Consolas" panose="020B0609020204030204" pitchFamily="49" charset="0"/>
              </a:rPr>
              <a:t>.win-</a:t>
            </a:r>
            <a:r>
              <a:rPr lang="en-US" sz="1050" dirty="0" err="1">
                <a:solidFill>
                  <a:srgbClr val="800000"/>
                </a:solidFill>
                <a:highlight>
                  <a:srgbClr val="FFFFFF"/>
                </a:highlight>
                <a:latin typeface="Consolas" panose="020B0609020204030204" pitchFamily="49" charset="0"/>
              </a:rPr>
              <a:t>datepicker</a:t>
            </a:r>
            <a:r>
              <a:rPr lang="en-US" sz="1050" dirty="0">
                <a:solidFill>
                  <a:srgbClr val="000000"/>
                </a:solidFill>
                <a:highlight>
                  <a:srgbClr val="FFFFFF"/>
                </a:highlight>
                <a:latin typeface="Consolas" panose="020B0609020204030204" pitchFamily="49" charset="0"/>
              </a:rPr>
              <a:t> </a:t>
            </a:r>
            <a:r>
              <a:rPr lang="en-US" sz="1050" dirty="0">
                <a:solidFill>
                  <a:srgbClr val="800000"/>
                </a:solidFill>
                <a:highlight>
                  <a:srgbClr val="FFFFFF"/>
                </a:highlight>
                <a:latin typeface="Consolas" panose="020B0609020204030204" pitchFamily="49" charset="0"/>
              </a:rPr>
              <a:t>.win-</a:t>
            </a:r>
            <a:r>
              <a:rPr lang="en-US" sz="1050" dirty="0" err="1">
                <a:solidFill>
                  <a:srgbClr val="800000"/>
                </a:solidFill>
                <a:highlight>
                  <a:srgbClr val="FFFFFF"/>
                </a:highlight>
                <a:latin typeface="Consolas" panose="020B0609020204030204" pitchFamily="49" charset="0"/>
              </a:rPr>
              <a:t>datepicker</a:t>
            </a:r>
            <a:r>
              <a:rPr lang="en-US" sz="1050" dirty="0">
                <a:solidFill>
                  <a:srgbClr val="800000"/>
                </a:solidFill>
                <a:highlight>
                  <a:srgbClr val="FFFFFF"/>
                </a:highlight>
                <a:latin typeface="Consolas" panose="020B0609020204030204" pitchFamily="49" charset="0"/>
              </a:rPr>
              <a:t>-year::-</a:t>
            </a:r>
            <a:r>
              <a:rPr lang="en-US" sz="1050" dirty="0" err="1">
                <a:solidFill>
                  <a:srgbClr val="800000"/>
                </a:solidFill>
                <a:highlight>
                  <a:srgbClr val="FFFFFF"/>
                </a:highlight>
                <a:latin typeface="Consolas" panose="020B0609020204030204" pitchFamily="49" charset="0"/>
              </a:rPr>
              <a:t>ms</a:t>
            </a:r>
            <a:r>
              <a:rPr lang="en-US" sz="1050" dirty="0">
                <a:solidFill>
                  <a:srgbClr val="800000"/>
                </a:solidFill>
                <a:highlight>
                  <a:srgbClr val="FFFFFF"/>
                </a:highlight>
                <a:latin typeface="Consolas" panose="020B0609020204030204" pitchFamily="49" charset="0"/>
              </a:rPr>
              <a:t>-expand</a:t>
            </a:r>
            <a:r>
              <a:rPr lang="en-US" sz="1050" dirty="0">
                <a:solidFill>
                  <a:srgbClr val="000000"/>
                </a:solidFill>
                <a:highlight>
                  <a:srgbClr val="FFFFFF"/>
                </a:highlight>
                <a:latin typeface="Consolas" panose="020B0609020204030204" pitchFamily="49" charset="0"/>
              </a:rPr>
              <a:t> {    </a:t>
            </a:r>
          </a:p>
          <a:p>
            <a:r>
              <a:rPr lang="en-US" sz="1050" dirty="0">
                <a:solidFill>
                  <a:srgbClr val="FF0000"/>
                </a:solidFill>
                <a:highlight>
                  <a:srgbClr val="FFFFFF"/>
                </a:highlight>
                <a:latin typeface="Consolas" panose="020B0609020204030204" pitchFamily="49" charset="0"/>
              </a:rPr>
              <a:t>color</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red</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a:t>
            </a:r>
          </a:p>
          <a:p>
            <a:endParaRPr lang="en-US" sz="1050" dirty="0">
              <a:solidFill>
                <a:srgbClr val="000000"/>
              </a:solidFill>
              <a:highlight>
                <a:srgbClr val="FFFFFF"/>
              </a:highlight>
              <a:latin typeface="Consolas" panose="020B0609020204030204" pitchFamily="49" charset="0"/>
            </a:endParaRPr>
          </a:p>
          <a:p>
            <a:r>
              <a:rPr lang="en-US" sz="1050" dirty="0">
                <a:solidFill>
                  <a:srgbClr val="800000"/>
                </a:solidFill>
                <a:highlight>
                  <a:srgbClr val="FFFFFF"/>
                </a:highlight>
                <a:latin typeface="Consolas" panose="020B0609020204030204" pitchFamily="49" charset="0"/>
              </a:rPr>
              <a:t>.win-</a:t>
            </a:r>
            <a:r>
              <a:rPr lang="en-US" sz="1050" dirty="0" err="1">
                <a:solidFill>
                  <a:srgbClr val="800000"/>
                </a:solidFill>
                <a:highlight>
                  <a:srgbClr val="FFFFFF"/>
                </a:highlight>
                <a:latin typeface="Consolas" panose="020B0609020204030204" pitchFamily="49" charset="0"/>
              </a:rPr>
              <a:t>datepicker</a:t>
            </a:r>
            <a:r>
              <a:rPr lang="en-US" sz="1050" dirty="0">
                <a:solidFill>
                  <a:srgbClr val="000000"/>
                </a:solidFill>
                <a:highlight>
                  <a:srgbClr val="FFFFFF"/>
                </a:highlight>
                <a:latin typeface="Consolas" panose="020B0609020204030204" pitchFamily="49" charset="0"/>
              </a:rPr>
              <a:t> </a:t>
            </a:r>
            <a:r>
              <a:rPr lang="en-US" sz="1050" dirty="0">
                <a:solidFill>
                  <a:srgbClr val="800000"/>
                </a:solidFill>
                <a:highlight>
                  <a:srgbClr val="FFFFFF"/>
                </a:highlight>
                <a:latin typeface="Consolas" panose="020B0609020204030204" pitchFamily="49" charset="0"/>
              </a:rPr>
              <a:t>.win-order0</a:t>
            </a:r>
            <a:r>
              <a:rPr lang="en-US" sz="1050" dirty="0">
                <a:solidFill>
                  <a:srgbClr val="000000"/>
                </a:solidFill>
                <a:highlight>
                  <a:srgbClr val="FFFFFF"/>
                </a:highlight>
                <a:latin typeface="Consolas" panose="020B0609020204030204" pitchFamily="49" charset="0"/>
              </a:rPr>
              <a:t> {</a:t>
            </a:r>
          </a:p>
          <a:p>
            <a:r>
              <a:rPr lang="en-US" sz="1050" dirty="0">
                <a:solidFill>
                  <a:srgbClr val="FF0000"/>
                </a:solidFill>
                <a:highlight>
                  <a:srgbClr val="FFFFFF"/>
                </a:highlight>
                <a:latin typeface="Consolas" panose="020B0609020204030204" pitchFamily="49" charset="0"/>
              </a:rPr>
              <a:t>background-color</a:t>
            </a:r>
            <a:r>
              <a:rPr lang="en-US" sz="1050" dirty="0">
                <a:solidFill>
                  <a:srgbClr val="000000"/>
                </a:solidFill>
                <a:highlight>
                  <a:srgbClr val="FFFFFF"/>
                </a:highlight>
                <a:latin typeface="Consolas" panose="020B0609020204030204" pitchFamily="49" charset="0"/>
              </a:rPr>
              <a:t>: </a:t>
            </a:r>
            <a:r>
              <a:rPr lang="en-US" sz="1050" dirty="0" err="1">
                <a:solidFill>
                  <a:srgbClr val="0000FF"/>
                </a:solidFill>
                <a:highlight>
                  <a:srgbClr val="FFFFFF"/>
                </a:highlight>
                <a:latin typeface="Consolas" panose="020B0609020204030204" pitchFamily="49" charset="0"/>
              </a:rPr>
              <a:t>rgb</a:t>
            </a:r>
            <a:r>
              <a:rPr lang="en-US" sz="1050" dirty="0">
                <a:solidFill>
                  <a:srgbClr val="0000FF"/>
                </a:solidFill>
                <a:highlight>
                  <a:srgbClr val="FFFFFF"/>
                </a:highlight>
                <a:latin typeface="Consolas" panose="020B0609020204030204" pitchFamily="49" charset="0"/>
              </a:rPr>
              <a:t>(255,</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255,</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248)</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a:t>
            </a:r>
          </a:p>
          <a:p>
            <a:endParaRPr lang="en-US" sz="1050" dirty="0">
              <a:solidFill>
                <a:srgbClr val="000000"/>
              </a:solidFill>
              <a:highlight>
                <a:srgbClr val="FFFFFF"/>
              </a:highlight>
              <a:latin typeface="Consolas" panose="020B0609020204030204" pitchFamily="49" charset="0"/>
            </a:endParaRPr>
          </a:p>
          <a:p>
            <a:r>
              <a:rPr lang="en-US" sz="1050" dirty="0">
                <a:solidFill>
                  <a:srgbClr val="800000"/>
                </a:solidFill>
                <a:highlight>
                  <a:srgbClr val="FFFFFF"/>
                </a:highlight>
                <a:latin typeface="Consolas" panose="020B0609020204030204" pitchFamily="49" charset="0"/>
              </a:rPr>
              <a:t>.win-</a:t>
            </a:r>
            <a:r>
              <a:rPr lang="en-US" sz="1050" dirty="0" err="1">
                <a:solidFill>
                  <a:srgbClr val="800000"/>
                </a:solidFill>
                <a:highlight>
                  <a:srgbClr val="FFFFFF"/>
                </a:highlight>
                <a:latin typeface="Consolas" panose="020B0609020204030204" pitchFamily="49" charset="0"/>
              </a:rPr>
              <a:t>datepicker</a:t>
            </a:r>
            <a:r>
              <a:rPr lang="en-US" sz="1050" dirty="0">
                <a:solidFill>
                  <a:srgbClr val="000000"/>
                </a:solidFill>
                <a:highlight>
                  <a:srgbClr val="FFFFFF"/>
                </a:highlight>
                <a:latin typeface="Consolas" panose="020B0609020204030204" pitchFamily="49" charset="0"/>
              </a:rPr>
              <a:t> </a:t>
            </a:r>
            <a:r>
              <a:rPr lang="en-US" sz="1050" dirty="0">
                <a:solidFill>
                  <a:srgbClr val="800000"/>
                </a:solidFill>
                <a:highlight>
                  <a:srgbClr val="FFFFFF"/>
                </a:highlight>
                <a:latin typeface="Consolas" panose="020B0609020204030204" pitchFamily="49" charset="0"/>
              </a:rPr>
              <a:t>.win-order1</a:t>
            </a:r>
            <a:r>
              <a:rPr lang="en-US" sz="1050" dirty="0">
                <a:solidFill>
                  <a:srgbClr val="000000"/>
                </a:solidFill>
                <a:highlight>
                  <a:srgbClr val="FFFFFF"/>
                </a:highlight>
                <a:latin typeface="Consolas" panose="020B0609020204030204" pitchFamily="49" charset="0"/>
              </a:rPr>
              <a:t> {</a:t>
            </a:r>
          </a:p>
          <a:p>
            <a:r>
              <a:rPr lang="en-US" sz="1050" dirty="0">
                <a:solidFill>
                  <a:srgbClr val="FF0000"/>
                </a:solidFill>
                <a:highlight>
                  <a:srgbClr val="FFFFFF"/>
                </a:highlight>
                <a:latin typeface="Consolas" panose="020B0609020204030204" pitchFamily="49" charset="0"/>
              </a:rPr>
              <a:t>background-color</a:t>
            </a:r>
            <a:r>
              <a:rPr lang="en-US" sz="1050" dirty="0">
                <a:solidFill>
                  <a:srgbClr val="000000"/>
                </a:solidFill>
                <a:highlight>
                  <a:srgbClr val="FFFFFF"/>
                </a:highlight>
                <a:latin typeface="Consolas" panose="020B0609020204030204" pitchFamily="49" charset="0"/>
              </a:rPr>
              <a:t>: </a:t>
            </a:r>
            <a:r>
              <a:rPr lang="en-US" sz="1050" dirty="0" err="1">
                <a:solidFill>
                  <a:srgbClr val="0000FF"/>
                </a:solidFill>
                <a:highlight>
                  <a:srgbClr val="FFFFFF"/>
                </a:highlight>
                <a:latin typeface="Consolas" panose="020B0609020204030204" pitchFamily="49" charset="0"/>
              </a:rPr>
              <a:t>rgb</a:t>
            </a:r>
            <a:r>
              <a:rPr lang="en-US" sz="1050" dirty="0">
                <a:solidFill>
                  <a:srgbClr val="0000FF"/>
                </a:solidFill>
                <a:highlight>
                  <a:srgbClr val="FFFFFF"/>
                </a:highlight>
                <a:latin typeface="Consolas" panose="020B0609020204030204" pitchFamily="49" charset="0"/>
              </a:rPr>
              <a:t>(255,</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248,</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255)</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a:t>
            </a:r>
          </a:p>
          <a:p>
            <a:endParaRPr lang="en-US" sz="1050" dirty="0">
              <a:solidFill>
                <a:srgbClr val="000000"/>
              </a:solidFill>
              <a:highlight>
                <a:srgbClr val="FFFFFF"/>
              </a:highlight>
              <a:latin typeface="Consolas" panose="020B0609020204030204" pitchFamily="49" charset="0"/>
            </a:endParaRPr>
          </a:p>
          <a:p>
            <a:r>
              <a:rPr lang="en-US" sz="1050" dirty="0">
                <a:solidFill>
                  <a:srgbClr val="800000"/>
                </a:solidFill>
                <a:highlight>
                  <a:srgbClr val="FFFFFF"/>
                </a:highlight>
                <a:latin typeface="Consolas" panose="020B0609020204030204" pitchFamily="49" charset="0"/>
              </a:rPr>
              <a:t>.win-</a:t>
            </a:r>
            <a:r>
              <a:rPr lang="en-US" sz="1050" dirty="0" err="1">
                <a:solidFill>
                  <a:srgbClr val="800000"/>
                </a:solidFill>
                <a:highlight>
                  <a:srgbClr val="FFFFFF"/>
                </a:highlight>
                <a:latin typeface="Consolas" panose="020B0609020204030204" pitchFamily="49" charset="0"/>
              </a:rPr>
              <a:t>datepicker</a:t>
            </a:r>
            <a:r>
              <a:rPr lang="en-US" sz="1050" dirty="0">
                <a:solidFill>
                  <a:srgbClr val="000000"/>
                </a:solidFill>
                <a:highlight>
                  <a:srgbClr val="FFFFFF"/>
                </a:highlight>
                <a:latin typeface="Consolas" panose="020B0609020204030204" pitchFamily="49" charset="0"/>
              </a:rPr>
              <a:t> </a:t>
            </a:r>
            <a:r>
              <a:rPr lang="en-US" sz="1050" dirty="0">
                <a:solidFill>
                  <a:srgbClr val="800000"/>
                </a:solidFill>
                <a:highlight>
                  <a:srgbClr val="FFFFFF"/>
                </a:highlight>
                <a:latin typeface="Consolas" panose="020B0609020204030204" pitchFamily="49" charset="0"/>
              </a:rPr>
              <a:t>.win-order2</a:t>
            </a:r>
            <a:r>
              <a:rPr lang="en-US" sz="1050" dirty="0">
                <a:solidFill>
                  <a:srgbClr val="000000"/>
                </a:solidFill>
                <a:highlight>
                  <a:srgbClr val="FFFFFF"/>
                </a:highlight>
                <a:latin typeface="Consolas" panose="020B0609020204030204" pitchFamily="49" charset="0"/>
              </a:rPr>
              <a:t> {</a:t>
            </a:r>
          </a:p>
          <a:p>
            <a:r>
              <a:rPr lang="en-US" sz="1050" dirty="0">
                <a:solidFill>
                  <a:srgbClr val="FF0000"/>
                </a:solidFill>
                <a:highlight>
                  <a:srgbClr val="FFFFFF"/>
                </a:highlight>
                <a:latin typeface="Consolas" panose="020B0609020204030204" pitchFamily="49" charset="0"/>
              </a:rPr>
              <a:t>background-color</a:t>
            </a:r>
            <a:r>
              <a:rPr lang="en-US" sz="1050" dirty="0">
                <a:solidFill>
                  <a:srgbClr val="000000"/>
                </a:solidFill>
                <a:highlight>
                  <a:srgbClr val="FFFFFF"/>
                </a:highlight>
                <a:latin typeface="Consolas" panose="020B0609020204030204" pitchFamily="49" charset="0"/>
              </a:rPr>
              <a:t>: </a:t>
            </a:r>
            <a:r>
              <a:rPr lang="en-US" sz="1050" dirty="0" err="1">
                <a:solidFill>
                  <a:srgbClr val="0000FF"/>
                </a:solidFill>
                <a:highlight>
                  <a:srgbClr val="FFFFFF"/>
                </a:highlight>
                <a:latin typeface="Consolas" panose="020B0609020204030204" pitchFamily="49" charset="0"/>
              </a:rPr>
              <a:t>rgb</a:t>
            </a:r>
            <a:r>
              <a:rPr lang="en-US" sz="1050" dirty="0">
                <a:solidFill>
                  <a:srgbClr val="0000FF"/>
                </a:solidFill>
                <a:highlight>
                  <a:srgbClr val="FFFFFF"/>
                </a:highlight>
                <a:latin typeface="Consolas" panose="020B0609020204030204" pitchFamily="49" charset="0"/>
              </a:rPr>
              <a:t>(248,</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255,</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255)</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a:t>
            </a:r>
          </a:p>
          <a:p>
            <a:endParaRPr lang="en-US" sz="1050" dirty="0" smtClean="0">
              <a:gradFill>
                <a:gsLst>
                  <a:gs pos="2917">
                    <a:schemeClr val="tx1"/>
                  </a:gs>
                  <a:gs pos="30000">
                    <a:schemeClr val="tx1"/>
                  </a:gs>
                </a:gsLst>
                <a:lin ang="5400000" scaled="0"/>
              </a:gradFill>
            </a:endParaRPr>
          </a:p>
        </p:txBody>
      </p:sp>
      <p:cxnSp>
        <p:nvCxnSpPr>
          <p:cNvPr id="36" name="Straight Arrow Connector 35"/>
          <p:cNvCxnSpPr/>
          <p:nvPr/>
        </p:nvCxnSpPr>
        <p:spPr>
          <a:xfrm flipH="1">
            <a:off x="5419725" y="3790661"/>
            <a:ext cx="2247900" cy="0"/>
          </a:xfrm>
          <a:prstGeom prst="straightConnector1">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56" name="Round Diagonal Corner Rectangle 55"/>
          <p:cNvSpPr/>
          <p:nvPr/>
        </p:nvSpPr>
        <p:spPr bwMode="auto">
          <a:xfrm>
            <a:off x="7667625" y="1924050"/>
            <a:ext cx="4219984" cy="4829175"/>
          </a:xfrm>
          <a:prstGeom prst="round2DiagRect">
            <a:avLst/>
          </a:prstGeom>
          <a:noFill/>
          <a:ln>
            <a:solidFill>
              <a:schemeClr val="accent3">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3477858" y="5617012"/>
            <a:ext cx="3170740" cy="807913"/>
          </a:xfrm>
          <a:prstGeom prst="rect">
            <a:avLst/>
          </a:prstGeom>
          <a:noFill/>
        </p:spPr>
        <p:txBody>
          <a:bodyPr wrap="none" lIns="0" tIns="0" rIns="0" bIns="0" rtlCol="0">
            <a:spAutoFit/>
          </a:bodyPr>
          <a:lstStyle/>
          <a:p>
            <a:r>
              <a:rPr lang="en-US" sz="1050" dirty="0">
                <a:solidFill>
                  <a:srgbClr val="800000"/>
                </a:solidFill>
                <a:highlight>
                  <a:srgbClr val="FFFFFF"/>
                </a:highlight>
                <a:latin typeface="Consolas" panose="020B0609020204030204" pitchFamily="49" charset="0"/>
              </a:rPr>
              <a:t>.win-</a:t>
            </a:r>
            <a:r>
              <a:rPr lang="en-US" sz="1050" dirty="0" err="1">
                <a:solidFill>
                  <a:srgbClr val="800000"/>
                </a:solidFill>
                <a:highlight>
                  <a:srgbClr val="FFFFFF"/>
                </a:highlight>
                <a:latin typeface="Consolas" panose="020B0609020204030204" pitchFamily="49" charset="0"/>
              </a:rPr>
              <a:t>datepicker</a:t>
            </a:r>
            <a:r>
              <a:rPr lang="en-US" sz="1050" dirty="0">
                <a:solidFill>
                  <a:srgbClr val="000000"/>
                </a:solidFill>
                <a:highlight>
                  <a:srgbClr val="FFFFFF"/>
                </a:highlight>
                <a:latin typeface="Consolas" panose="020B0609020204030204" pitchFamily="49" charset="0"/>
              </a:rPr>
              <a:t> </a:t>
            </a:r>
            <a:r>
              <a:rPr lang="en-US" sz="1050" dirty="0">
                <a:solidFill>
                  <a:srgbClr val="800000"/>
                </a:solidFill>
                <a:highlight>
                  <a:srgbClr val="FFFFFF"/>
                </a:highlight>
                <a:latin typeface="Consolas" panose="020B0609020204030204" pitchFamily="49" charset="0"/>
              </a:rPr>
              <a:t>[class^="win-</a:t>
            </a:r>
            <a:r>
              <a:rPr lang="en-US" sz="1050" dirty="0" err="1">
                <a:solidFill>
                  <a:srgbClr val="800000"/>
                </a:solidFill>
                <a:highlight>
                  <a:srgbClr val="FFFFFF"/>
                </a:highlight>
                <a:latin typeface="Consolas" panose="020B0609020204030204" pitchFamily="49" charset="0"/>
              </a:rPr>
              <a:t>datepicker</a:t>
            </a:r>
            <a:r>
              <a:rPr lang="en-US" sz="1050" dirty="0">
                <a:solidFill>
                  <a:srgbClr val="8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p>
          <a:p>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display</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block</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float</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none</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a:t>
            </a:r>
          </a:p>
          <a:p>
            <a:endParaRPr lang="en-US" sz="1050" dirty="0" smtClean="0">
              <a:gradFill>
                <a:gsLst>
                  <a:gs pos="2917">
                    <a:schemeClr val="tx1"/>
                  </a:gs>
                  <a:gs pos="30000">
                    <a:schemeClr val="tx1"/>
                  </a:gs>
                </a:gsLst>
                <a:lin ang="5400000" scaled="0"/>
              </a:gradFill>
            </a:endParaRPr>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4768" y="5392488"/>
            <a:ext cx="12573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ound Diagonal Corner Rectangle 36"/>
          <p:cNvSpPr/>
          <p:nvPr/>
        </p:nvSpPr>
        <p:spPr bwMode="auto">
          <a:xfrm>
            <a:off x="3346324" y="5392489"/>
            <a:ext cx="3492626" cy="951161"/>
          </a:xfrm>
          <a:prstGeom prst="round2DiagRect">
            <a:avLst/>
          </a:prstGeom>
          <a:noFill/>
          <a:ln>
            <a:solidFill>
              <a:schemeClr val="accent3">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38" name="Straight Arrow Connector 37"/>
          <p:cNvCxnSpPr/>
          <p:nvPr/>
        </p:nvCxnSpPr>
        <p:spPr>
          <a:xfrm flipH="1">
            <a:off x="2586681" y="5877305"/>
            <a:ext cx="681038" cy="0"/>
          </a:xfrm>
          <a:prstGeom prst="straightConnector1">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245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WinJS</a:t>
            </a:r>
            <a:r>
              <a:rPr lang="en-US" dirty="0" smtClean="0"/>
              <a:t> Date/</a:t>
            </a:r>
            <a:r>
              <a:rPr lang="en-US" dirty="0" err="1" smtClean="0"/>
              <a:t>TimePicker</a:t>
            </a:r>
            <a:r>
              <a:rPr lang="en-US" dirty="0" smtClean="0"/>
              <a:t> Styling</a:t>
            </a:r>
            <a:endParaRPr lang="en-US" dirty="0"/>
          </a:p>
        </p:txBody>
      </p:sp>
      <p:sp>
        <p:nvSpPr>
          <p:cNvPr id="4" name="TextBox 3"/>
          <p:cNvSpPr txBox="1"/>
          <p:nvPr/>
        </p:nvSpPr>
        <p:spPr>
          <a:xfrm>
            <a:off x="590549" y="947350"/>
            <a:ext cx="6702989" cy="276999"/>
          </a:xfrm>
          <a:prstGeom prst="rect">
            <a:avLst/>
          </a:prstGeom>
          <a:noFill/>
        </p:spPr>
        <p:txBody>
          <a:bodyPr wrap="none" lIns="0" tIns="0" rIns="0" bIns="0" rtlCol="0">
            <a:spAutoFit/>
          </a:bodyPr>
          <a:lstStyle/>
          <a:p>
            <a:r>
              <a:rPr lang="en-US" i="1" dirty="0" smtClean="0">
                <a:gradFill>
                  <a:gsLst>
                    <a:gs pos="2917">
                      <a:schemeClr val="tx1"/>
                    </a:gs>
                    <a:gs pos="30000">
                      <a:schemeClr val="tx1"/>
                    </a:gs>
                  </a:gsLst>
                  <a:lin ang="5400000" scaled="0"/>
                </a:gradFill>
              </a:rPr>
              <a:t>Modifications to “HTML </a:t>
            </a:r>
            <a:r>
              <a:rPr lang="en-US" i="1" dirty="0" err="1">
                <a:gradFill>
                  <a:gsLst>
                    <a:gs pos="2917">
                      <a:schemeClr val="tx1"/>
                    </a:gs>
                    <a:gs pos="30000">
                      <a:schemeClr val="tx1"/>
                    </a:gs>
                  </a:gsLst>
                  <a:lin ang="5400000" scaled="0"/>
                </a:gradFill>
              </a:rPr>
              <a:t>DatePicker</a:t>
            </a:r>
            <a:r>
              <a:rPr lang="en-US" i="1" dirty="0">
                <a:gradFill>
                  <a:gsLst>
                    <a:gs pos="2917">
                      <a:schemeClr val="tx1"/>
                    </a:gs>
                    <a:gs pos="30000">
                      <a:schemeClr val="tx1"/>
                    </a:gs>
                  </a:gsLst>
                  <a:lin ang="5400000" scaled="0"/>
                </a:gradFill>
              </a:rPr>
              <a:t> and </a:t>
            </a:r>
            <a:r>
              <a:rPr lang="en-US" i="1" dirty="0" err="1">
                <a:gradFill>
                  <a:gsLst>
                    <a:gs pos="2917">
                      <a:schemeClr val="tx1"/>
                    </a:gs>
                    <a:gs pos="30000">
                      <a:schemeClr val="tx1"/>
                    </a:gs>
                  </a:gsLst>
                  <a:lin ang="5400000" scaled="0"/>
                </a:gradFill>
              </a:rPr>
              <a:t>TimePicker</a:t>
            </a:r>
            <a:r>
              <a:rPr lang="en-US" i="1" dirty="0">
                <a:gradFill>
                  <a:gsLst>
                    <a:gs pos="2917">
                      <a:schemeClr val="tx1"/>
                    </a:gs>
                    <a:gs pos="30000">
                      <a:schemeClr val="tx1"/>
                    </a:gs>
                  </a:gsLst>
                  <a:lin ang="5400000" scaled="0"/>
                </a:gradFill>
              </a:rPr>
              <a:t> </a:t>
            </a:r>
            <a:r>
              <a:rPr lang="en-US" i="1" dirty="0" smtClean="0">
                <a:gradFill>
                  <a:gsLst>
                    <a:gs pos="2917">
                      <a:schemeClr val="tx1"/>
                    </a:gs>
                    <a:gs pos="30000">
                      <a:schemeClr val="tx1"/>
                    </a:gs>
                  </a:gsLst>
                  <a:lin ang="5400000" scaled="0"/>
                </a:gradFill>
              </a:rPr>
              <a:t>controls sample”</a:t>
            </a:r>
          </a:p>
        </p:txBody>
      </p:sp>
      <p:pic>
        <p:nvPicPr>
          <p:cNvPr id="19"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7518" y="2283827"/>
            <a:ext cx="286702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extBox 39"/>
          <p:cNvSpPr txBox="1"/>
          <p:nvPr/>
        </p:nvSpPr>
        <p:spPr>
          <a:xfrm>
            <a:off x="1153955" y="1964248"/>
            <a:ext cx="1461939" cy="169277"/>
          </a:xfrm>
          <a:prstGeom prst="rect">
            <a:avLst/>
          </a:prstGeom>
          <a:noFill/>
        </p:spPr>
        <p:txBody>
          <a:bodyPr wrap="none" lIns="0" tIns="0" rIns="0" bIns="0" rtlCol="0">
            <a:spAutoFit/>
          </a:bodyPr>
          <a:lstStyle/>
          <a:p>
            <a:r>
              <a:rPr lang="en-US" sz="1100" dirty="0" smtClean="0">
                <a:solidFill>
                  <a:schemeClr val="accent6">
                    <a:lumMod val="75000"/>
                  </a:schemeClr>
                </a:solidFill>
                <a:highlight>
                  <a:srgbClr val="FFFFFF"/>
                </a:highlight>
                <a:latin typeface="Consolas"/>
              </a:rPr>
              <a:t>win-</a:t>
            </a:r>
            <a:r>
              <a:rPr lang="en-US" sz="1100" dirty="0" err="1" smtClean="0">
                <a:solidFill>
                  <a:schemeClr val="accent6">
                    <a:lumMod val="75000"/>
                  </a:schemeClr>
                </a:solidFill>
                <a:highlight>
                  <a:srgbClr val="FFFFFF"/>
                </a:highlight>
                <a:latin typeface="Consolas"/>
              </a:rPr>
              <a:t>timepicker</a:t>
            </a:r>
            <a:r>
              <a:rPr lang="en-US" sz="1100" dirty="0" smtClean="0">
                <a:solidFill>
                  <a:schemeClr val="accent6">
                    <a:lumMod val="75000"/>
                  </a:schemeClr>
                </a:solidFill>
                <a:highlight>
                  <a:srgbClr val="FFFFFF"/>
                </a:highlight>
                <a:latin typeface="Consolas"/>
              </a:rPr>
              <a:t>-hour</a:t>
            </a:r>
            <a:endParaRPr lang="en-US" sz="1100" dirty="0" smtClean="0">
              <a:solidFill>
                <a:schemeClr val="accent6">
                  <a:lumMod val="75000"/>
                </a:schemeClr>
              </a:solidFill>
            </a:endParaRPr>
          </a:p>
        </p:txBody>
      </p:sp>
      <p:sp>
        <p:nvSpPr>
          <p:cNvPr id="41" name="TextBox 40"/>
          <p:cNvSpPr txBox="1"/>
          <p:nvPr/>
        </p:nvSpPr>
        <p:spPr>
          <a:xfrm>
            <a:off x="3684927" y="1964248"/>
            <a:ext cx="1615827" cy="169277"/>
          </a:xfrm>
          <a:prstGeom prst="rect">
            <a:avLst/>
          </a:prstGeom>
          <a:noFill/>
        </p:spPr>
        <p:txBody>
          <a:bodyPr wrap="none" lIns="0" tIns="0" rIns="0" bIns="0" rtlCol="0">
            <a:spAutoFit/>
          </a:bodyPr>
          <a:lstStyle/>
          <a:p>
            <a:r>
              <a:rPr lang="en-US" sz="1100" dirty="0" smtClean="0">
                <a:solidFill>
                  <a:schemeClr val="accent6">
                    <a:lumMod val="75000"/>
                  </a:schemeClr>
                </a:solidFill>
                <a:highlight>
                  <a:srgbClr val="FFFFFF"/>
                </a:highlight>
                <a:latin typeface="Consolas"/>
              </a:rPr>
              <a:t>win-</a:t>
            </a:r>
            <a:r>
              <a:rPr lang="en-US" sz="1100" dirty="0" err="1" smtClean="0">
                <a:solidFill>
                  <a:schemeClr val="accent6">
                    <a:lumMod val="75000"/>
                  </a:schemeClr>
                </a:solidFill>
                <a:highlight>
                  <a:srgbClr val="FFFFFF"/>
                </a:highlight>
                <a:latin typeface="Consolas"/>
              </a:rPr>
              <a:t>timepicker</a:t>
            </a:r>
            <a:r>
              <a:rPr lang="en-US" sz="1100" dirty="0" smtClean="0">
                <a:solidFill>
                  <a:schemeClr val="accent6">
                    <a:lumMod val="75000"/>
                  </a:schemeClr>
                </a:solidFill>
                <a:highlight>
                  <a:srgbClr val="FFFFFF"/>
                </a:highlight>
                <a:latin typeface="Consolas"/>
              </a:rPr>
              <a:t>-period</a:t>
            </a:r>
            <a:endParaRPr lang="en-US" sz="1100" dirty="0" smtClean="0">
              <a:solidFill>
                <a:schemeClr val="accent6">
                  <a:lumMod val="75000"/>
                </a:schemeClr>
              </a:solidFill>
            </a:endParaRPr>
          </a:p>
        </p:txBody>
      </p:sp>
      <p:sp>
        <p:nvSpPr>
          <p:cNvPr id="42" name="TextBox 41"/>
          <p:cNvSpPr txBox="1"/>
          <p:nvPr/>
        </p:nvSpPr>
        <p:spPr>
          <a:xfrm>
            <a:off x="2431466" y="1690092"/>
            <a:ext cx="1615827" cy="169277"/>
          </a:xfrm>
          <a:prstGeom prst="rect">
            <a:avLst/>
          </a:prstGeom>
          <a:noFill/>
        </p:spPr>
        <p:txBody>
          <a:bodyPr wrap="none" lIns="0" tIns="0" rIns="0" bIns="0" rtlCol="0">
            <a:spAutoFit/>
          </a:bodyPr>
          <a:lstStyle/>
          <a:p>
            <a:r>
              <a:rPr lang="en-US" sz="1100" dirty="0" smtClean="0">
                <a:solidFill>
                  <a:schemeClr val="accent6">
                    <a:lumMod val="75000"/>
                  </a:schemeClr>
                </a:solidFill>
                <a:highlight>
                  <a:srgbClr val="FFFFFF"/>
                </a:highlight>
                <a:latin typeface="Consolas"/>
              </a:rPr>
              <a:t>win-</a:t>
            </a:r>
            <a:r>
              <a:rPr lang="en-US" sz="1100" dirty="0" err="1" smtClean="0">
                <a:solidFill>
                  <a:schemeClr val="accent6">
                    <a:lumMod val="75000"/>
                  </a:schemeClr>
                </a:solidFill>
                <a:highlight>
                  <a:srgbClr val="FFFFFF"/>
                </a:highlight>
                <a:latin typeface="Consolas"/>
              </a:rPr>
              <a:t>timepicker</a:t>
            </a:r>
            <a:r>
              <a:rPr lang="en-US" sz="1100" dirty="0" smtClean="0">
                <a:solidFill>
                  <a:schemeClr val="accent6">
                    <a:lumMod val="75000"/>
                  </a:schemeClr>
                </a:solidFill>
                <a:highlight>
                  <a:srgbClr val="FFFFFF"/>
                </a:highlight>
                <a:latin typeface="Consolas"/>
              </a:rPr>
              <a:t>-minute</a:t>
            </a:r>
            <a:endParaRPr lang="en-US" sz="1100" dirty="0" smtClean="0">
              <a:solidFill>
                <a:schemeClr val="accent6">
                  <a:lumMod val="75000"/>
                </a:schemeClr>
              </a:solidFill>
            </a:endParaRPr>
          </a:p>
        </p:txBody>
      </p:sp>
      <p:cxnSp>
        <p:nvCxnSpPr>
          <p:cNvPr id="43" name="Straight Connector 42"/>
          <p:cNvCxnSpPr/>
          <p:nvPr/>
        </p:nvCxnSpPr>
        <p:spPr>
          <a:xfrm>
            <a:off x="3123963" y="1872091"/>
            <a:ext cx="0" cy="583651"/>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161938" y="2189005"/>
            <a:ext cx="0" cy="291825"/>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124088" y="2189005"/>
            <a:ext cx="0" cy="291825"/>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762956" y="2974984"/>
            <a:ext cx="769441" cy="169277"/>
          </a:xfrm>
          <a:prstGeom prst="rect">
            <a:avLst/>
          </a:prstGeom>
          <a:noFill/>
        </p:spPr>
        <p:txBody>
          <a:bodyPr wrap="none" lIns="0" tIns="0" rIns="0" bIns="0" rtlCol="0">
            <a:spAutoFit/>
          </a:bodyPr>
          <a:lstStyle/>
          <a:p>
            <a:r>
              <a:rPr lang="en-US" sz="1100" dirty="0" smtClean="0">
                <a:solidFill>
                  <a:schemeClr val="accent6">
                    <a:lumMod val="75000"/>
                  </a:schemeClr>
                </a:solidFill>
                <a:highlight>
                  <a:srgbClr val="FFFFFF"/>
                </a:highlight>
                <a:latin typeface="Consolas"/>
              </a:rPr>
              <a:t>win-order0</a:t>
            </a:r>
            <a:endParaRPr lang="en-US" sz="1100" dirty="0" smtClean="0">
              <a:solidFill>
                <a:schemeClr val="accent6">
                  <a:lumMod val="75000"/>
                </a:schemeClr>
              </a:solidFill>
            </a:endParaRPr>
          </a:p>
        </p:txBody>
      </p:sp>
      <p:sp>
        <p:nvSpPr>
          <p:cNvPr id="47" name="TextBox 46"/>
          <p:cNvSpPr txBox="1"/>
          <p:nvPr/>
        </p:nvSpPr>
        <p:spPr>
          <a:xfrm>
            <a:off x="2739242" y="2974984"/>
            <a:ext cx="769441" cy="169277"/>
          </a:xfrm>
          <a:prstGeom prst="rect">
            <a:avLst/>
          </a:prstGeom>
          <a:noFill/>
        </p:spPr>
        <p:txBody>
          <a:bodyPr wrap="none" lIns="0" tIns="0" rIns="0" bIns="0" rtlCol="0">
            <a:spAutoFit/>
          </a:bodyPr>
          <a:lstStyle/>
          <a:p>
            <a:r>
              <a:rPr lang="en-US" sz="1100" dirty="0" smtClean="0">
                <a:solidFill>
                  <a:schemeClr val="accent6">
                    <a:lumMod val="75000"/>
                  </a:schemeClr>
                </a:solidFill>
                <a:highlight>
                  <a:srgbClr val="FFFFFF"/>
                </a:highlight>
                <a:latin typeface="Consolas"/>
              </a:rPr>
              <a:t>win-order1</a:t>
            </a:r>
            <a:endParaRPr lang="en-US" sz="1100" dirty="0" smtClean="0">
              <a:solidFill>
                <a:schemeClr val="accent6">
                  <a:lumMod val="75000"/>
                </a:schemeClr>
              </a:solidFill>
            </a:endParaRPr>
          </a:p>
        </p:txBody>
      </p:sp>
      <p:cxnSp>
        <p:nvCxnSpPr>
          <p:cNvPr id="48" name="Straight Connector 47"/>
          <p:cNvCxnSpPr/>
          <p:nvPr/>
        </p:nvCxnSpPr>
        <p:spPr>
          <a:xfrm flipV="1">
            <a:off x="3123964" y="2598618"/>
            <a:ext cx="0" cy="343715"/>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2161938" y="2598618"/>
            <a:ext cx="0" cy="343715"/>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739367" y="2974984"/>
            <a:ext cx="769441" cy="169277"/>
          </a:xfrm>
          <a:prstGeom prst="rect">
            <a:avLst/>
          </a:prstGeom>
          <a:noFill/>
        </p:spPr>
        <p:txBody>
          <a:bodyPr wrap="none" lIns="0" tIns="0" rIns="0" bIns="0" rtlCol="0">
            <a:spAutoFit/>
          </a:bodyPr>
          <a:lstStyle/>
          <a:p>
            <a:r>
              <a:rPr lang="en-US" sz="1100" dirty="0" smtClean="0">
                <a:solidFill>
                  <a:schemeClr val="accent6">
                    <a:lumMod val="75000"/>
                  </a:schemeClr>
                </a:solidFill>
                <a:highlight>
                  <a:srgbClr val="FFFFFF"/>
                </a:highlight>
                <a:latin typeface="Consolas"/>
              </a:rPr>
              <a:t>win-order2</a:t>
            </a:r>
            <a:endParaRPr lang="en-US" sz="1100" dirty="0" smtClean="0">
              <a:solidFill>
                <a:schemeClr val="accent6">
                  <a:lumMod val="75000"/>
                </a:schemeClr>
              </a:solidFill>
            </a:endParaRPr>
          </a:p>
        </p:txBody>
      </p:sp>
      <p:cxnSp>
        <p:nvCxnSpPr>
          <p:cNvPr id="55" name="Straight Connector 54"/>
          <p:cNvCxnSpPr/>
          <p:nvPr/>
        </p:nvCxnSpPr>
        <p:spPr>
          <a:xfrm flipV="1">
            <a:off x="4124089" y="2590104"/>
            <a:ext cx="0" cy="343715"/>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2801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WinJS</a:t>
            </a:r>
            <a:r>
              <a:rPr lang="en-US" dirty="0" smtClean="0"/>
              <a:t> Rating Control Styling</a:t>
            </a:r>
            <a:endParaRPr lang="en-US" dirty="0"/>
          </a:p>
        </p:txBody>
      </p:sp>
      <p:sp>
        <p:nvSpPr>
          <p:cNvPr id="4" name="TextBox 3"/>
          <p:cNvSpPr txBox="1"/>
          <p:nvPr/>
        </p:nvSpPr>
        <p:spPr>
          <a:xfrm>
            <a:off x="590549" y="947350"/>
            <a:ext cx="3401637" cy="276999"/>
          </a:xfrm>
          <a:prstGeom prst="rect">
            <a:avLst/>
          </a:prstGeom>
          <a:noFill/>
        </p:spPr>
        <p:txBody>
          <a:bodyPr wrap="none" lIns="0" tIns="0" rIns="0" bIns="0" rtlCol="0">
            <a:spAutoFit/>
          </a:bodyPr>
          <a:lstStyle/>
          <a:p>
            <a:r>
              <a:rPr lang="en-US" i="1" dirty="0" smtClean="0">
                <a:gradFill>
                  <a:gsLst>
                    <a:gs pos="2917">
                      <a:schemeClr val="tx1"/>
                    </a:gs>
                    <a:gs pos="30000">
                      <a:schemeClr val="tx1"/>
                    </a:gs>
                  </a:gsLst>
                  <a:lin ang="5400000" scaled="0"/>
                </a:gradFill>
              </a:rPr>
              <a:t>See “HTML Rating control sample”</a:t>
            </a:r>
          </a:p>
        </p:txBody>
      </p:sp>
      <p:graphicFrame>
        <p:nvGraphicFramePr>
          <p:cNvPr id="7" name="Table 6"/>
          <p:cNvGraphicFramePr>
            <a:graphicFrameLocks noGrp="1"/>
          </p:cNvGraphicFramePr>
          <p:nvPr>
            <p:extLst>
              <p:ext uri="{D42A27DB-BD31-4B8C-83A1-F6EECF244321}">
                <p14:modId xmlns:p14="http://schemas.microsoft.com/office/powerpoint/2010/main" val="3189828324"/>
              </p:ext>
            </p:extLst>
          </p:nvPr>
        </p:nvGraphicFramePr>
        <p:xfrm>
          <a:off x="866774" y="2807649"/>
          <a:ext cx="4791076" cy="3017520"/>
        </p:xfrm>
        <a:graphic>
          <a:graphicData uri="http://schemas.openxmlformats.org/drawingml/2006/table">
            <a:tbl>
              <a:tblPr/>
              <a:tblGrid>
                <a:gridCol w="1326372"/>
                <a:gridCol w="3464704"/>
              </a:tblGrid>
              <a:tr h="0">
                <a:tc>
                  <a:txBody>
                    <a:bodyPr/>
                    <a:lstStyle/>
                    <a:p>
                      <a:r>
                        <a:rPr lang="en-US" sz="1100" b="1" dirty="0" smtClean="0"/>
                        <a:t>Style Class</a:t>
                      </a:r>
                      <a:endParaRPr lang="en-US" sz="1100" b="1" dirty="0"/>
                    </a:p>
                  </a:txBody>
                  <a:tcPr anchor="ctr">
                    <a:lnL>
                      <a:noFill/>
                    </a:lnL>
                    <a:lnR>
                      <a:noFill/>
                    </a:lnR>
                    <a:lnT>
                      <a:noFill/>
                    </a:lnT>
                    <a:lnB>
                      <a:noFill/>
                    </a:lnB>
                  </a:tcPr>
                </a:tc>
                <a:tc>
                  <a:txBody>
                    <a:bodyPr/>
                    <a:lstStyle/>
                    <a:p>
                      <a:r>
                        <a:rPr lang="en-US" sz="1100" b="1" dirty="0" smtClean="0"/>
                        <a:t>State</a:t>
                      </a:r>
                      <a:endParaRPr lang="en-US" sz="1100" b="1" dirty="0"/>
                    </a:p>
                  </a:txBody>
                  <a:tcPr anchor="ctr">
                    <a:lnL>
                      <a:noFill/>
                    </a:lnL>
                    <a:lnR>
                      <a:noFill/>
                    </a:lnR>
                    <a:lnT>
                      <a:noFill/>
                    </a:lnT>
                    <a:lnB>
                      <a:noFill/>
                    </a:lnB>
                  </a:tcPr>
                </a:tc>
              </a:tr>
              <a:tr h="0">
                <a:tc>
                  <a:txBody>
                    <a:bodyPr/>
                    <a:lstStyle/>
                    <a:p>
                      <a:r>
                        <a:rPr lang="en-US" sz="1100" kern="1200" dirty="0">
                          <a:solidFill>
                            <a:schemeClr val="accent6">
                              <a:lumMod val="75000"/>
                            </a:schemeClr>
                          </a:solidFill>
                          <a:highlight>
                            <a:srgbClr val="FFFFFF"/>
                          </a:highlight>
                          <a:latin typeface="Consolas"/>
                          <a:ea typeface="+mn-ea"/>
                          <a:cs typeface="+mn-cs"/>
                        </a:rPr>
                        <a:t>win-average</a:t>
                      </a:r>
                    </a:p>
                  </a:txBody>
                  <a:tcPr anchor="ctr">
                    <a:lnL>
                      <a:noFill/>
                    </a:lnL>
                    <a:lnR>
                      <a:noFill/>
                    </a:lnR>
                    <a:lnT>
                      <a:noFill/>
                    </a:lnT>
                    <a:lnB>
                      <a:noFill/>
                    </a:lnB>
                  </a:tcPr>
                </a:tc>
                <a:tc>
                  <a:txBody>
                    <a:bodyPr/>
                    <a:lstStyle/>
                    <a:p>
                      <a:r>
                        <a:rPr lang="en-US" sz="1100" dirty="0" smtClean="0"/>
                        <a:t>Control is displaying </a:t>
                      </a:r>
                      <a:r>
                        <a:rPr lang="en-US" sz="1100" dirty="0"/>
                        <a:t>the average </a:t>
                      </a:r>
                      <a:r>
                        <a:rPr lang="en-US" sz="1100" dirty="0" smtClean="0"/>
                        <a:t>rating (user</a:t>
                      </a:r>
                      <a:r>
                        <a:rPr lang="en-US" sz="1100" baseline="0" dirty="0" smtClean="0"/>
                        <a:t> has not selected a rating)</a:t>
                      </a:r>
                      <a:r>
                        <a:rPr lang="en-US" sz="1100" dirty="0" smtClean="0"/>
                        <a:t>.</a:t>
                      </a:r>
                      <a:endParaRPr lang="en-US" sz="1100" dirty="0"/>
                    </a:p>
                  </a:txBody>
                  <a:tcPr anchor="ctr">
                    <a:lnL>
                      <a:noFill/>
                    </a:lnL>
                    <a:lnR>
                      <a:noFill/>
                    </a:lnR>
                    <a:lnT>
                      <a:noFill/>
                    </a:lnT>
                    <a:lnB>
                      <a:noFill/>
                    </a:lnB>
                  </a:tcPr>
                </a:tc>
              </a:tr>
              <a:tr h="0">
                <a:tc>
                  <a:txBody>
                    <a:bodyPr/>
                    <a:lstStyle/>
                    <a:p>
                      <a:r>
                        <a:rPr lang="en-US" sz="1100" kern="1200" dirty="0">
                          <a:solidFill>
                            <a:schemeClr val="accent6">
                              <a:lumMod val="75000"/>
                            </a:schemeClr>
                          </a:solidFill>
                          <a:highlight>
                            <a:srgbClr val="FFFFFF"/>
                          </a:highlight>
                          <a:latin typeface="Consolas"/>
                          <a:ea typeface="+mn-ea"/>
                          <a:cs typeface="+mn-cs"/>
                        </a:rPr>
                        <a:t>win-disabled</a:t>
                      </a:r>
                    </a:p>
                  </a:txBody>
                  <a:tcPr anchor="ctr">
                    <a:lnL>
                      <a:noFill/>
                    </a:lnL>
                    <a:lnR>
                      <a:noFill/>
                    </a:lnR>
                    <a:lnT>
                      <a:noFill/>
                    </a:lnT>
                    <a:lnB>
                      <a:noFill/>
                    </a:lnB>
                  </a:tcPr>
                </a:tc>
                <a:tc>
                  <a:txBody>
                    <a:bodyPr/>
                    <a:lstStyle/>
                    <a:p>
                      <a:r>
                        <a:rPr lang="en-US" sz="1100" dirty="0" smtClean="0"/>
                        <a:t>Control is disabled</a:t>
                      </a:r>
                      <a:r>
                        <a:rPr lang="en-US" sz="1100" dirty="0"/>
                        <a:t>.</a:t>
                      </a:r>
                    </a:p>
                  </a:txBody>
                  <a:tcPr anchor="ctr">
                    <a:lnL>
                      <a:noFill/>
                    </a:lnL>
                    <a:lnR>
                      <a:noFill/>
                    </a:lnR>
                    <a:lnT>
                      <a:noFill/>
                    </a:lnT>
                    <a:lnB>
                      <a:noFill/>
                    </a:lnB>
                  </a:tcPr>
                </a:tc>
              </a:tr>
              <a:tr h="0">
                <a:tc>
                  <a:txBody>
                    <a:bodyPr/>
                    <a:lstStyle/>
                    <a:p>
                      <a:r>
                        <a:rPr lang="en-US" sz="1100" kern="1200" dirty="0">
                          <a:solidFill>
                            <a:schemeClr val="accent6">
                              <a:lumMod val="75000"/>
                            </a:schemeClr>
                          </a:solidFill>
                          <a:highlight>
                            <a:srgbClr val="FFFFFF"/>
                          </a:highlight>
                          <a:latin typeface="Consolas"/>
                          <a:ea typeface="+mn-ea"/>
                          <a:cs typeface="+mn-cs"/>
                        </a:rPr>
                        <a:t>win-tentative</a:t>
                      </a:r>
                    </a:p>
                  </a:txBody>
                  <a:tcPr anchor="ctr">
                    <a:lnL>
                      <a:noFill/>
                    </a:lnL>
                    <a:lnR>
                      <a:noFill/>
                    </a:lnR>
                    <a:lnT>
                      <a:noFill/>
                    </a:lnT>
                    <a:lnB>
                      <a:noFill/>
                    </a:lnB>
                  </a:tcPr>
                </a:tc>
                <a:tc>
                  <a:txBody>
                    <a:bodyPr/>
                    <a:lstStyle/>
                    <a:p>
                      <a:r>
                        <a:rPr lang="en-US" sz="1100" dirty="0" smtClean="0"/>
                        <a:t>Control is displaying </a:t>
                      </a:r>
                      <a:r>
                        <a:rPr lang="en-US" sz="1100" dirty="0"/>
                        <a:t>a tentative rating.</a:t>
                      </a:r>
                    </a:p>
                  </a:txBody>
                  <a:tcPr anchor="ctr">
                    <a:lnL>
                      <a:noFill/>
                    </a:lnL>
                    <a:lnR>
                      <a:noFill/>
                    </a:lnR>
                    <a:lnT>
                      <a:noFill/>
                    </a:lnT>
                    <a:lnB>
                      <a:noFill/>
                    </a:lnB>
                  </a:tcPr>
                </a:tc>
              </a:tr>
              <a:tr h="0">
                <a:tc>
                  <a:txBody>
                    <a:bodyPr/>
                    <a:lstStyle/>
                    <a:p>
                      <a:r>
                        <a:rPr lang="en-US" sz="1100" kern="1200" dirty="0" smtClean="0">
                          <a:solidFill>
                            <a:schemeClr val="accent6">
                              <a:lumMod val="75000"/>
                            </a:schemeClr>
                          </a:solidFill>
                          <a:highlight>
                            <a:srgbClr val="FFFFFF"/>
                          </a:highlight>
                          <a:latin typeface="Consolas"/>
                          <a:ea typeface="+mn-ea"/>
                          <a:cs typeface="+mn-cs"/>
                        </a:rPr>
                        <a:t>win-user</a:t>
                      </a:r>
                      <a:endParaRPr lang="en-US" sz="1100" kern="1200" dirty="0">
                        <a:solidFill>
                          <a:schemeClr val="accent6">
                            <a:lumMod val="75000"/>
                          </a:schemeClr>
                        </a:solidFill>
                        <a:highlight>
                          <a:srgbClr val="FFFFFF"/>
                        </a:highlight>
                        <a:latin typeface="Consolas"/>
                        <a:ea typeface="+mn-ea"/>
                        <a:cs typeface="+mn-cs"/>
                      </a:endParaRPr>
                    </a:p>
                  </a:txBody>
                  <a:tcPr anchor="ctr">
                    <a:lnL>
                      <a:noFill/>
                    </a:lnL>
                    <a:lnR>
                      <a:noFill/>
                    </a:lnR>
                    <a:lnT>
                      <a:noFill/>
                    </a:lnT>
                    <a:lnB>
                      <a:noFill/>
                    </a:lnB>
                  </a:tcPr>
                </a:tc>
                <a:tc>
                  <a:txBody>
                    <a:bodyPr/>
                    <a:lstStyle/>
                    <a:p>
                      <a:r>
                        <a:rPr lang="en-US" sz="1100" dirty="0" smtClean="0"/>
                        <a:t>Control is displaying user-chosen</a:t>
                      </a:r>
                      <a:r>
                        <a:rPr lang="en-US" sz="1100" baseline="0" dirty="0" smtClean="0"/>
                        <a:t> rating.</a:t>
                      </a:r>
                      <a:endParaRPr lang="en-US" sz="1100" dirty="0"/>
                    </a:p>
                  </a:txBody>
                  <a:tcPr anchor="ctr">
                    <a:lnL>
                      <a:noFill/>
                    </a:lnL>
                    <a:lnR>
                      <a:noFill/>
                    </a:lnR>
                    <a:lnT>
                      <a:noFill/>
                    </a:lnT>
                    <a:lnB>
                      <a:noFill/>
                    </a:lnB>
                  </a:tcPr>
                </a:tc>
              </a:tr>
              <a:tr h="0">
                <a:tc>
                  <a:txBody>
                    <a:bodyPr/>
                    <a:lstStyle/>
                    <a:p>
                      <a:endParaRPr lang="en-US" sz="1100" dirty="0"/>
                    </a:p>
                  </a:txBody>
                  <a:tcPr anchor="ctr">
                    <a:lnL>
                      <a:noFill/>
                    </a:lnL>
                    <a:lnR>
                      <a:noFill/>
                    </a:lnR>
                    <a:lnT>
                      <a:noFill/>
                    </a:lnT>
                    <a:lnB>
                      <a:noFill/>
                    </a:lnB>
                  </a:tcPr>
                </a:tc>
                <a:tc>
                  <a:txBody>
                    <a:bodyPr/>
                    <a:lstStyle/>
                    <a:p>
                      <a:endParaRPr lang="en-US" sz="1100" dirty="0"/>
                    </a:p>
                  </a:txBody>
                  <a:tcPr anchor="ctr">
                    <a:lnL>
                      <a:noFill/>
                    </a:lnL>
                    <a:lnR>
                      <a:noFill/>
                    </a:lnR>
                    <a:lnT>
                      <a:noFill/>
                    </a:lnT>
                    <a:lnB>
                      <a:noFill/>
                    </a:lnB>
                  </a:tcPr>
                </a:tc>
              </a:tr>
              <a:tr h="0">
                <a:tc>
                  <a:txBody>
                    <a:bodyPr/>
                    <a:lstStyle/>
                    <a:p>
                      <a:r>
                        <a:rPr lang="en-US" sz="1100" b="1" dirty="0" smtClean="0"/>
                        <a:t>Style Class</a:t>
                      </a:r>
                      <a:endParaRPr lang="en-US" sz="1100" b="1" dirty="0"/>
                    </a:p>
                  </a:txBody>
                  <a:tcPr anchor="ctr">
                    <a:lnL>
                      <a:noFill/>
                    </a:lnL>
                    <a:lnR>
                      <a:noFill/>
                    </a:lnR>
                    <a:lnT>
                      <a:noFill/>
                    </a:lnT>
                    <a:lnB>
                      <a:noFill/>
                    </a:lnB>
                  </a:tcPr>
                </a:tc>
                <a:tc>
                  <a:txBody>
                    <a:bodyPr/>
                    <a:lstStyle/>
                    <a:p>
                      <a:r>
                        <a:rPr lang="en-US" sz="1100" b="1" dirty="0" smtClean="0"/>
                        <a:t>Part</a:t>
                      </a:r>
                      <a:endParaRPr lang="en-US" sz="1100" b="1" dirty="0"/>
                    </a:p>
                  </a:txBody>
                  <a:tcPr anchor="ctr">
                    <a:lnL>
                      <a:noFill/>
                    </a:lnL>
                    <a:lnR>
                      <a:noFill/>
                    </a:lnR>
                    <a:lnT>
                      <a:noFill/>
                    </a:lnT>
                    <a:lnB>
                      <a:noFill/>
                    </a:lnB>
                  </a:tcPr>
                </a:tc>
              </a:tr>
              <a:tr h="0">
                <a:tc>
                  <a:txBody>
                    <a:bodyPr/>
                    <a:lstStyle/>
                    <a:p>
                      <a:pPr marL="0" algn="l" defTabSz="914363" rtl="0" eaLnBrk="1" latinLnBrk="0" hangingPunct="1"/>
                      <a:r>
                        <a:rPr lang="en-US" sz="1100" kern="1200" dirty="0">
                          <a:solidFill>
                            <a:schemeClr val="accent6">
                              <a:lumMod val="75000"/>
                            </a:schemeClr>
                          </a:solidFill>
                          <a:highlight>
                            <a:srgbClr val="FFFFFF"/>
                          </a:highlight>
                          <a:latin typeface="Consolas"/>
                          <a:ea typeface="+mn-ea"/>
                          <a:cs typeface="+mn-cs"/>
                        </a:rPr>
                        <a:t>win-rating</a:t>
                      </a:r>
                    </a:p>
                  </a:txBody>
                  <a:tcPr anchor="ctr">
                    <a:lnL>
                      <a:noFill/>
                    </a:lnL>
                    <a:lnR>
                      <a:noFill/>
                    </a:lnR>
                    <a:lnT>
                      <a:noFill/>
                    </a:lnT>
                    <a:lnB>
                      <a:noFill/>
                    </a:lnB>
                  </a:tcPr>
                </a:tc>
                <a:tc>
                  <a:txBody>
                    <a:bodyPr/>
                    <a:lstStyle/>
                    <a:p>
                      <a:r>
                        <a:rPr lang="en-US" sz="1100" dirty="0"/>
                        <a:t>Styles the entire </a:t>
                      </a:r>
                      <a:r>
                        <a:rPr lang="en-US" sz="1100" b="0" dirty="0" smtClean="0"/>
                        <a:t>control</a:t>
                      </a:r>
                      <a:r>
                        <a:rPr lang="en-US" sz="1100" dirty="0" smtClean="0"/>
                        <a:t>.</a:t>
                      </a:r>
                      <a:endParaRPr lang="en-US" sz="1100" dirty="0"/>
                    </a:p>
                  </a:txBody>
                  <a:tcPr anchor="ctr">
                    <a:lnL>
                      <a:noFill/>
                    </a:lnL>
                    <a:lnR>
                      <a:noFill/>
                    </a:lnR>
                    <a:lnT>
                      <a:noFill/>
                    </a:lnT>
                    <a:lnB>
                      <a:noFill/>
                    </a:lnB>
                  </a:tcPr>
                </a:tc>
              </a:tr>
              <a:tr h="0">
                <a:tc>
                  <a:txBody>
                    <a:bodyPr/>
                    <a:lstStyle/>
                    <a:p>
                      <a:pPr marL="0" algn="l" defTabSz="914363" rtl="0" eaLnBrk="1" latinLnBrk="0" hangingPunct="1"/>
                      <a:r>
                        <a:rPr lang="en-US" sz="1100" kern="1200" dirty="0">
                          <a:solidFill>
                            <a:schemeClr val="accent6">
                              <a:lumMod val="75000"/>
                            </a:schemeClr>
                          </a:solidFill>
                          <a:highlight>
                            <a:srgbClr val="FFFFFF"/>
                          </a:highlight>
                          <a:latin typeface="Consolas"/>
                          <a:ea typeface="+mn-ea"/>
                          <a:cs typeface="+mn-cs"/>
                        </a:rPr>
                        <a:t>win-star</a:t>
                      </a:r>
                    </a:p>
                  </a:txBody>
                  <a:tcPr anchor="ctr">
                    <a:lnL>
                      <a:noFill/>
                    </a:lnL>
                    <a:lnR>
                      <a:noFill/>
                    </a:lnR>
                    <a:lnT>
                      <a:noFill/>
                    </a:lnT>
                    <a:lnB>
                      <a:noFill/>
                    </a:lnB>
                  </a:tcPr>
                </a:tc>
                <a:tc>
                  <a:txBody>
                    <a:bodyPr/>
                    <a:lstStyle/>
                    <a:p>
                      <a:r>
                        <a:rPr lang="en-US" sz="1100" dirty="0"/>
                        <a:t>Styles the </a:t>
                      </a:r>
                      <a:r>
                        <a:rPr lang="en-US" sz="1100" dirty="0" smtClean="0"/>
                        <a:t>control's stars</a:t>
                      </a:r>
                      <a:r>
                        <a:rPr lang="en-US" sz="1100" baseline="0" dirty="0" smtClean="0"/>
                        <a:t> generally.</a:t>
                      </a:r>
                      <a:endParaRPr lang="en-US" sz="1100" dirty="0"/>
                    </a:p>
                  </a:txBody>
                  <a:tcPr anchor="ctr">
                    <a:lnL>
                      <a:noFill/>
                    </a:lnL>
                    <a:lnR>
                      <a:noFill/>
                    </a:lnR>
                    <a:lnT>
                      <a:noFill/>
                    </a:lnT>
                    <a:lnB>
                      <a:noFill/>
                    </a:lnB>
                  </a:tcPr>
                </a:tc>
              </a:tr>
              <a:tr h="0">
                <a:tc>
                  <a:txBody>
                    <a:bodyPr/>
                    <a:lstStyle/>
                    <a:p>
                      <a:pPr marL="0" algn="l" defTabSz="914363" rtl="0" eaLnBrk="1" latinLnBrk="0" hangingPunct="1"/>
                      <a:r>
                        <a:rPr lang="en-US" sz="1100" kern="1200" dirty="0">
                          <a:solidFill>
                            <a:schemeClr val="accent6">
                              <a:lumMod val="75000"/>
                            </a:schemeClr>
                          </a:solidFill>
                          <a:highlight>
                            <a:srgbClr val="FFFFFF"/>
                          </a:highlight>
                          <a:latin typeface="Consolas"/>
                          <a:ea typeface="+mn-ea"/>
                          <a:cs typeface="+mn-cs"/>
                        </a:rPr>
                        <a:t>win-empty</a:t>
                      </a:r>
                    </a:p>
                  </a:txBody>
                  <a:tcPr anchor="ctr">
                    <a:lnL>
                      <a:noFill/>
                    </a:lnL>
                    <a:lnR>
                      <a:noFill/>
                    </a:lnR>
                    <a:lnT>
                      <a:noFill/>
                    </a:lnT>
                    <a:lnB>
                      <a:noFill/>
                    </a:lnB>
                  </a:tcPr>
                </a:tc>
                <a:tc>
                  <a:txBody>
                    <a:bodyPr/>
                    <a:lstStyle/>
                    <a:p>
                      <a:r>
                        <a:rPr lang="en-US" sz="1100" dirty="0"/>
                        <a:t>Styles the </a:t>
                      </a:r>
                      <a:r>
                        <a:rPr lang="en-US" sz="1100" dirty="0" smtClean="0"/>
                        <a:t>control's </a:t>
                      </a:r>
                      <a:r>
                        <a:rPr lang="en-US" sz="1100" dirty="0"/>
                        <a:t>empty stars.</a:t>
                      </a:r>
                    </a:p>
                  </a:txBody>
                  <a:tcPr anchor="ctr">
                    <a:lnL>
                      <a:noFill/>
                    </a:lnL>
                    <a:lnR>
                      <a:noFill/>
                    </a:lnR>
                    <a:lnT>
                      <a:noFill/>
                    </a:lnT>
                    <a:lnB>
                      <a:noFill/>
                    </a:lnB>
                  </a:tcPr>
                </a:tc>
              </a:tr>
              <a:tr h="0">
                <a:tc>
                  <a:txBody>
                    <a:bodyPr/>
                    <a:lstStyle/>
                    <a:p>
                      <a:pPr marL="0" algn="l" defTabSz="914363" rtl="0" eaLnBrk="1" latinLnBrk="0" hangingPunct="1"/>
                      <a:r>
                        <a:rPr lang="en-US" sz="1100" kern="1200" dirty="0">
                          <a:solidFill>
                            <a:schemeClr val="accent6">
                              <a:lumMod val="75000"/>
                            </a:schemeClr>
                          </a:solidFill>
                          <a:highlight>
                            <a:srgbClr val="FFFFFF"/>
                          </a:highlight>
                          <a:latin typeface="Consolas"/>
                          <a:ea typeface="+mn-ea"/>
                          <a:cs typeface="+mn-cs"/>
                        </a:rPr>
                        <a:t>win-full</a:t>
                      </a:r>
                    </a:p>
                  </a:txBody>
                  <a:tcPr anchor="ctr">
                    <a:lnL>
                      <a:noFill/>
                    </a:lnL>
                    <a:lnR>
                      <a:noFill/>
                    </a:lnR>
                    <a:lnT>
                      <a:noFill/>
                    </a:lnT>
                    <a:lnB>
                      <a:noFill/>
                    </a:lnB>
                  </a:tcPr>
                </a:tc>
                <a:tc>
                  <a:txBody>
                    <a:bodyPr/>
                    <a:lstStyle/>
                    <a:p>
                      <a:r>
                        <a:rPr lang="en-US" sz="1100" dirty="0"/>
                        <a:t>Styles the </a:t>
                      </a:r>
                      <a:r>
                        <a:rPr lang="en-US" sz="1100" dirty="0" smtClean="0"/>
                        <a:t>control's </a:t>
                      </a:r>
                      <a:r>
                        <a:rPr lang="en-US" sz="1100" dirty="0"/>
                        <a:t>full stars.</a:t>
                      </a:r>
                    </a:p>
                  </a:txBody>
                  <a:tcPr anchor="ctr">
                    <a:lnL>
                      <a:noFill/>
                    </a:lnL>
                    <a:lnR>
                      <a:noFill/>
                    </a:lnR>
                    <a:lnT>
                      <a:noFill/>
                    </a:lnT>
                    <a:lnB>
                      <a:noFill/>
                    </a:lnB>
                  </a:tcPr>
                </a:tc>
              </a:tr>
            </a:tbl>
          </a:graphicData>
        </a:graphic>
      </p:graphicFrame>
      <p:sp>
        <p:nvSpPr>
          <p:cNvPr id="15" name="TextBox 14"/>
          <p:cNvSpPr txBox="1"/>
          <p:nvPr/>
        </p:nvSpPr>
        <p:spPr>
          <a:xfrm>
            <a:off x="590549" y="1448297"/>
            <a:ext cx="7859075" cy="553998"/>
          </a:xfrm>
          <a:prstGeom prst="rect">
            <a:avLst/>
          </a:prstGeom>
          <a:noFill/>
        </p:spPr>
        <p:txBody>
          <a:bodyPr wrap="none" lIns="0" tIns="0" rIns="0" bIns="0" rtlCol="0">
            <a:spAutoFit/>
          </a:bodyPr>
          <a:lstStyle/>
          <a:p>
            <a:pPr marL="171450" indent="-171450">
              <a:buFont typeface="Arial" pitchFamily="34" charset="0"/>
              <a:buChar char="•"/>
            </a:pPr>
            <a:r>
              <a:rPr lang="en-US" dirty="0"/>
              <a:t>Rating control </a:t>
            </a:r>
            <a:r>
              <a:rPr lang="en-US" dirty="0" smtClean="0"/>
              <a:t>has states in addition to the its stars and the overall control</a:t>
            </a:r>
          </a:p>
          <a:p>
            <a:pPr marL="171450" indent="-171450">
              <a:buFont typeface="Arial" pitchFamily="34" charset="0"/>
              <a:buChar char="•"/>
            </a:pPr>
            <a:r>
              <a:rPr lang="en-US" dirty="0" smtClean="0"/>
              <a:t>win-</a:t>
            </a:r>
            <a:r>
              <a:rPr lang="en-US" dirty="0"/>
              <a:t>* classes </a:t>
            </a:r>
            <a:r>
              <a:rPr lang="en-US" dirty="0" smtClean="0"/>
              <a:t>identify these individually; combinations style all the variations</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639326427"/>
              </p:ext>
            </p:extLst>
          </p:nvPr>
        </p:nvGraphicFramePr>
        <p:xfrm>
          <a:off x="6415399" y="2811571"/>
          <a:ext cx="4633602" cy="3383325"/>
        </p:xfrm>
        <a:graphic>
          <a:graphicData uri="http://schemas.openxmlformats.org/drawingml/2006/table">
            <a:tbl>
              <a:tblPr/>
              <a:tblGrid>
                <a:gridCol w="1709426"/>
                <a:gridCol w="2924176"/>
              </a:tblGrid>
              <a:tr h="375925">
                <a:tc>
                  <a:txBody>
                    <a:bodyPr/>
                    <a:lstStyle/>
                    <a:p>
                      <a:r>
                        <a:rPr lang="en-US" sz="1100" b="1" dirty="0" smtClean="0"/>
                        <a:t>Variation</a:t>
                      </a:r>
                      <a:endParaRPr lang="en-US" sz="1100" b="1" dirty="0"/>
                    </a:p>
                  </a:txBody>
                  <a:tcPr marL="63970" marR="63970" marT="31985" marB="31985">
                    <a:lnL>
                      <a:noFill/>
                    </a:lnL>
                    <a:lnR>
                      <a:noFill/>
                    </a:lnR>
                    <a:lnT>
                      <a:noFill/>
                    </a:lnT>
                    <a:lnB>
                      <a:noFill/>
                    </a:lnB>
                  </a:tcPr>
                </a:tc>
                <a:tc>
                  <a:txBody>
                    <a:bodyPr/>
                    <a:lstStyle/>
                    <a:p>
                      <a:r>
                        <a:rPr lang="en-US" sz="1100" b="1" dirty="0" smtClean="0"/>
                        <a:t>Classes (selectors)</a:t>
                      </a:r>
                      <a:endParaRPr lang="en-US" sz="1100" b="1" dirty="0"/>
                    </a:p>
                  </a:txBody>
                  <a:tcPr marL="63970" marR="63970" marT="31985" marB="31985">
                    <a:lnL>
                      <a:noFill/>
                    </a:lnL>
                    <a:lnR>
                      <a:noFill/>
                    </a:lnR>
                    <a:lnT>
                      <a:noFill/>
                    </a:lnT>
                    <a:lnB>
                      <a:noFill/>
                    </a:lnB>
                  </a:tcPr>
                </a:tc>
              </a:tr>
              <a:tr h="375925">
                <a:tc>
                  <a:txBody>
                    <a:bodyPr/>
                    <a:lstStyle/>
                    <a:p>
                      <a:r>
                        <a:rPr lang="en-US" sz="1100" dirty="0"/>
                        <a:t>Average empty stars</a:t>
                      </a:r>
                    </a:p>
                  </a:txBody>
                  <a:tcPr marL="63970" marR="63970" marT="31985" marB="31985">
                    <a:lnL>
                      <a:noFill/>
                    </a:lnL>
                    <a:lnR>
                      <a:noFill/>
                    </a:lnR>
                    <a:lnT>
                      <a:noFill/>
                    </a:lnT>
                    <a:lnB>
                      <a:noFill/>
                    </a:lnB>
                  </a:tcPr>
                </a:tc>
                <a:tc>
                  <a:txBody>
                    <a:bodyPr/>
                    <a:lstStyle/>
                    <a:p>
                      <a:r>
                        <a:rPr lang="en-US" sz="1100" kern="1200" dirty="0" smtClean="0">
                          <a:solidFill>
                            <a:schemeClr val="accent6">
                              <a:lumMod val="75000"/>
                            </a:schemeClr>
                          </a:solidFill>
                          <a:highlight>
                            <a:srgbClr val="FFFFFF"/>
                          </a:highlight>
                          <a:latin typeface="Consolas"/>
                          <a:ea typeface="+mn-ea"/>
                          <a:cs typeface="+mn-cs"/>
                        </a:rPr>
                        <a:t>.win-</a:t>
                      </a:r>
                      <a:r>
                        <a:rPr lang="en-US" sz="1100" kern="1200" dirty="0" err="1" smtClean="0">
                          <a:solidFill>
                            <a:schemeClr val="accent6">
                              <a:lumMod val="75000"/>
                            </a:schemeClr>
                          </a:solidFill>
                          <a:highlight>
                            <a:srgbClr val="FFFFFF"/>
                          </a:highlight>
                          <a:latin typeface="Consolas"/>
                          <a:ea typeface="+mn-ea"/>
                          <a:cs typeface="+mn-cs"/>
                        </a:rPr>
                        <a:t>star.win</a:t>
                      </a:r>
                      <a:r>
                        <a:rPr lang="en-US" sz="1100" kern="1200" dirty="0" smtClean="0">
                          <a:solidFill>
                            <a:schemeClr val="accent6">
                              <a:lumMod val="75000"/>
                            </a:schemeClr>
                          </a:solidFill>
                          <a:highlight>
                            <a:srgbClr val="FFFFFF"/>
                          </a:highlight>
                          <a:latin typeface="Consolas"/>
                          <a:ea typeface="+mn-ea"/>
                          <a:cs typeface="+mn-cs"/>
                        </a:rPr>
                        <a:t>-</a:t>
                      </a:r>
                      <a:r>
                        <a:rPr lang="en-US" sz="1100" kern="1200" dirty="0" err="1" smtClean="0">
                          <a:solidFill>
                            <a:schemeClr val="accent6">
                              <a:lumMod val="75000"/>
                            </a:schemeClr>
                          </a:solidFill>
                          <a:highlight>
                            <a:srgbClr val="FFFFFF"/>
                          </a:highlight>
                          <a:latin typeface="Consolas"/>
                          <a:ea typeface="+mn-ea"/>
                          <a:cs typeface="+mn-cs"/>
                        </a:rPr>
                        <a:t>average.win</a:t>
                      </a:r>
                      <a:r>
                        <a:rPr lang="en-US" sz="1100" kern="1200" dirty="0" smtClean="0">
                          <a:solidFill>
                            <a:schemeClr val="accent6">
                              <a:lumMod val="75000"/>
                            </a:schemeClr>
                          </a:solidFill>
                          <a:highlight>
                            <a:srgbClr val="FFFFFF"/>
                          </a:highlight>
                          <a:latin typeface="Consolas"/>
                          <a:ea typeface="+mn-ea"/>
                          <a:cs typeface="+mn-cs"/>
                        </a:rPr>
                        <a:t>-empty</a:t>
                      </a:r>
                      <a:endParaRPr lang="en-US" sz="1100" kern="1200" dirty="0">
                        <a:solidFill>
                          <a:schemeClr val="accent6">
                            <a:lumMod val="75000"/>
                          </a:schemeClr>
                        </a:solidFill>
                        <a:highlight>
                          <a:srgbClr val="FFFFFF"/>
                        </a:highlight>
                        <a:latin typeface="Consolas"/>
                        <a:ea typeface="+mn-ea"/>
                        <a:cs typeface="+mn-cs"/>
                      </a:endParaRPr>
                    </a:p>
                  </a:txBody>
                  <a:tcPr marL="63970" marR="63970" marT="31985" marB="31985">
                    <a:lnL>
                      <a:noFill/>
                    </a:lnL>
                    <a:lnR>
                      <a:noFill/>
                    </a:lnR>
                    <a:lnT>
                      <a:noFill/>
                    </a:lnT>
                    <a:lnB>
                      <a:noFill/>
                    </a:lnB>
                  </a:tcPr>
                </a:tc>
              </a:tr>
              <a:tr h="375925">
                <a:tc>
                  <a:txBody>
                    <a:bodyPr/>
                    <a:lstStyle/>
                    <a:p>
                      <a:r>
                        <a:rPr lang="en-US" sz="1100" dirty="0"/>
                        <a:t>Average full stars</a:t>
                      </a:r>
                    </a:p>
                  </a:txBody>
                  <a:tcPr marL="63970" marR="63970" marT="31985" marB="31985">
                    <a:lnL>
                      <a:noFill/>
                    </a:lnL>
                    <a:lnR>
                      <a:noFill/>
                    </a:lnR>
                    <a:lnT>
                      <a:noFill/>
                    </a:lnT>
                    <a:lnB>
                      <a:noFill/>
                    </a:lnB>
                  </a:tcPr>
                </a:tc>
                <a:tc>
                  <a:txBody>
                    <a:bodyPr/>
                    <a:lstStyle/>
                    <a:p>
                      <a:r>
                        <a:rPr lang="en-US" sz="1100" kern="1200" dirty="0" smtClean="0">
                          <a:solidFill>
                            <a:schemeClr val="accent6">
                              <a:lumMod val="75000"/>
                            </a:schemeClr>
                          </a:solidFill>
                          <a:highlight>
                            <a:srgbClr val="FFFFFF"/>
                          </a:highlight>
                          <a:latin typeface="Consolas"/>
                          <a:ea typeface="+mn-ea"/>
                          <a:cs typeface="+mn-cs"/>
                        </a:rPr>
                        <a:t>.win-</a:t>
                      </a:r>
                      <a:r>
                        <a:rPr lang="en-US" sz="1100" kern="1200" dirty="0" err="1" smtClean="0">
                          <a:solidFill>
                            <a:schemeClr val="accent6">
                              <a:lumMod val="75000"/>
                            </a:schemeClr>
                          </a:solidFill>
                          <a:highlight>
                            <a:srgbClr val="FFFFFF"/>
                          </a:highlight>
                          <a:latin typeface="Consolas"/>
                          <a:ea typeface="+mn-ea"/>
                          <a:cs typeface="+mn-cs"/>
                        </a:rPr>
                        <a:t>star.win</a:t>
                      </a:r>
                      <a:r>
                        <a:rPr lang="en-US" sz="1100" kern="1200" dirty="0" smtClean="0">
                          <a:solidFill>
                            <a:schemeClr val="accent6">
                              <a:lumMod val="75000"/>
                            </a:schemeClr>
                          </a:solidFill>
                          <a:highlight>
                            <a:srgbClr val="FFFFFF"/>
                          </a:highlight>
                          <a:latin typeface="Consolas"/>
                          <a:ea typeface="+mn-ea"/>
                          <a:cs typeface="+mn-cs"/>
                        </a:rPr>
                        <a:t>-</a:t>
                      </a:r>
                      <a:r>
                        <a:rPr lang="en-US" sz="1100" kern="1200" dirty="0" err="1" smtClean="0">
                          <a:solidFill>
                            <a:schemeClr val="accent6">
                              <a:lumMod val="75000"/>
                            </a:schemeClr>
                          </a:solidFill>
                          <a:highlight>
                            <a:srgbClr val="FFFFFF"/>
                          </a:highlight>
                          <a:latin typeface="Consolas"/>
                          <a:ea typeface="+mn-ea"/>
                          <a:cs typeface="+mn-cs"/>
                        </a:rPr>
                        <a:t>average.win</a:t>
                      </a:r>
                      <a:r>
                        <a:rPr lang="en-US" sz="1100" kern="1200" dirty="0" smtClean="0">
                          <a:solidFill>
                            <a:schemeClr val="accent6">
                              <a:lumMod val="75000"/>
                            </a:schemeClr>
                          </a:solidFill>
                          <a:highlight>
                            <a:srgbClr val="FFFFFF"/>
                          </a:highlight>
                          <a:latin typeface="Consolas"/>
                          <a:ea typeface="+mn-ea"/>
                          <a:cs typeface="+mn-cs"/>
                        </a:rPr>
                        <a:t>-full</a:t>
                      </a:r>
                      <a:endParaRPr lang="en-US" sz="1100" kern="1200" dirty="0">
                        <a:solidFill>
                          <a:schemeClr val="accent6">
                            <a:lumMod val="75000"/>
                          </a:schemeClr>
                        </a:solidFill>
                        <a:highlight>
                          <a:srgbClr val="FFFFFF"/>
                        </a:highlight>
                        <a:latin typeface="Consolas"/>
                        <a:ea typeface="+mn-ea"/>
                        <a:cs typeface="+mn-cs"/>
                      </a:endParaRPr>
                    </a:p>
                  </a:txBody>
                  <a:tcPr marL="63970" marR="63970" marT="31985" marB="31985">
                    <a:lnL>
                      <a:noFill/>
                    </a:lnL>
                    <a:lnR>
                      <a:noFill/>
                    </a:lnR>
                    <a:lnT>
                      <a:noFill/>
                    </a:lnT>
                    <a:lnB>
                      <a:noFill/>
                    </a:lnB>
                  </a:tcPr>
                </a:tc>
              </a:tr>
              <a:tr h="375925">
                <a:tc>
                  <a:txBody>
                    <a:bodyPr/>
                    <a:lstStyle/>
                    <a:p>
                      <a:r>
                        <a:rPr lang="en-US" sz="1100"/>
                        <a:t>Disabled empty stars</a:t>
                      </a:r>
                    </a:p>
                  </a:txBody>
                  <a:tcPr marL="63970" marR="63970" marT="31985" marB="31985">
                    <a:lnL>
                      <a:noFill/>
                    </a:lnL>
                    <a:lnR>
                      <a:noFill/>
                    </a:lnR>
                    <a:lnT>
                      <a:noFill/>
                    </a:lnT>
                    <a:lnB>
                      <a:noFill/>
                    </a:lnB>
                  </a:tcPr>
                </a:tc>
                <a:tc>
                  <a:txBody>
                    <a:bodyPr/>
                    <a:lstStyle/>
                    <a:p>
                      <a:r>
                        <a:rPr lang="en-US" sz="1100" kern="1200" dirty="0" smtClean="0">
                          <a:solidFill>
                            <a:schemeClr val="accent6">
                              <a:lumMod val="75000"/>
                            </a:schemeClr>
                          </a:solidFill>
                          <a:highlight>
                            <a:srgbClr val="FFFFFF"/>
                          </a:highlight>
                          <a:latin typeface="Consolas"/>
                          <a:ea typeface="+mn-ea"/>
                          <a:cs typeface="+mn-cs"/>
                        </a:rPr>
                        <a:t>.win-</a:t>
                      </a:r>
                      <a:r>
                        <a:rPr lang="en-US" sz="1100" kern="1200" dirty="0" err="1" smtClean="0">
                          <a:solidFill>
                            <a:schemeClr val="accent6">
                              <a:lumMod val="75000"/>
                            </a:schemeClr>
                          </a:solidFill>
                          <a:highlight>
                            <a:srgbClr val="FFFFFF"/>
                          </a:highlight>
                          <a:latin typeface="Consolas"/>
                          <a:ea typeface="+mn-ea"/>
                          <a:cs typeface="+mn-cs"/>
                        </a:rPr>
                        <a:t>star.win</a:t>
                      </a:r>
                      <a:r>
                        <a:rPr lang="en-US" sz="1100" kern="1200" dirty="0" smtClean="0">
                          <a:solidFill>
                            <a:schemeClr val="accent6">
                              <a:lumMod val="75000"/>
                            </a:schemeClr>
                          </a:solidFill>
                          <a:highlight>
                            <a:srgbClr val="FFFFFF"/>
                          </a:highlight>
                          <a:latin typeface="Consolas"/>
                          <a:ea typeface="+mn-ea"/>
                          <a:cs typeface="+mn-cs"/>
                        </a:rPr>
                        <a:t>-</a:t>
                      </a:r>
                      <a:r>
                        <a:rPr lang="en-US" sz="1100" kern="1200" dirty="0" err="1" smtClean="0">
                          <a:solidFill>
                            <a:schemeClr val="accent6">
                              <a:lumMod val="75000"/>
                            </a:schemeClr>
                          </a:solidFill>
                          <a:highlight>
                            <a:srgbClr val="FFFFFF"/>
                          </a:highlight>
                          <a:latin typeface="Consolas"/>
                          <a:ea typeface="+mn-ea"/>
                          <a:cs typeface="+mn-cs"/>
                        </a:rPr>
                        <a:t>disabled.win</a:t>
                      </a:r>
                      <a:r>
                        <a:rPr lang="en-US" sz="1100" kern="1200" dirty="0" smtClean="0">
                          <a:solidFill>
                            <a:schemeClr val="accent6">
                              <a:lumMod val="75000"/>
                            </a:schemeClr>
                          </a:solidFill>
                          <a:highlight>
                            <a:srgbClr val="FFFFFF"/>
                          </a:highlight>
                          <a:latin typeface="Consolas"/>
                          <a:ea typeface="+mn-ea"/>
                          <a:cs typeface="+mn-cs"/>
                        </a:rPr>
                        <a:t>-empty</a:t>
                      </a:r>
                      <a:endParaRPr lang="en-US" sz="1100" kern="1200" dirty="0">
                        <a:solidFill>
                          <a:schemeClr val="accent6">
                            <a:lumMod val="75000"/>
                          </a:schemeClr>
                        </a:solidFill>
                        <a:highlight>
                          <a:srgbClr val="FFFFFF"/>
                        </a:highlight>
                        <a:latin typeface="Consolas"/>
                        <a:ea typeface="+mn-ea"/>
                        <a:cs typeface="+mn-cs"/>
                      </a:endParaRPr>
                    </a:p>
                  </a:txBody>
                  <a:tcPr marL="63970" marR="63970" marT="31985" marB="31985">
                    <a:lnL>
                      <a:noFill/>
                    </a:lnL>
                    <a:lnR>
                      <a:noFill/>
                    </a:lnR>
                    <a:lnT>
                      <a:noFill/>
                    </a:lnT>
                    <a:lnB>
                      <a:noFill/>
                    </a:lnB>
                  </a:tcPr>
                </a:tc>
              </a:tr>
              <a:tr h="375925">
                <a:tc>
                  <a:txBody>
                    <a:bodyPr/>
                    <a:lstStyle/>
                    <a:p>
                      <a:r>
                        <a:rPr lang="en-US" sz="1100"/>
                        <a:t>Disabled full stars</a:t>
                      </a:r>
                    </a:p>
                  </a:txBody>
                  <a:tcPr marL="63970" marR="63970" marT="31985" marB="31985">
                    <a:lnL>
                      <a:noFill/>
                    </a:lnL>
                    <a:lnR>
                      <a:noFill/>
                    </a:lnR>
                    <a:lnT>
                      <a:noFill/>
                    </a:lnT>
                    <a:lnB>
                      <a:noFill/>
                    </a:lnB>
                  </a:tcPr>
                </a:tc>
                <a:tc>
                  <a:txBody>
                    <a:bodyPr/>
                    <a:lstStyle/>
                    <a:p>
                      <a:r>
                        <a:rPr lang="en-US" sz="1100" kern="1200" dirty="0" smtClean="0">
                          <a:solidFill>
                            <a:schemeClr val="accent6">
                              <a:lumMod val="75000"/>
                            </a:schemeClr>
                          </a:solidFill>
                          <a:highlight>
                            <a:srgbClr val="FFFFFF"/>
                          </a:highlight>
                          <a:latin typeface="Consolas"/>
                          <a:ea typeface="+mn-ea"/>
                          <a:cs typeface="+mn-cs"/>
                        </a:rPr>
                        <a:t>.win-</a:t>
                      </a:r>
                      <a:r>
                        <a:rPr lang="en-US" sz="1100" kern="1200" dirty="0" err="1" smtClean="0">
                          <a:solidFill>
                            <a:schemeClr val="accent6">
                              <a:lumMod val="75000"/>
                            </a:schemeClr>
                          </a:solidFill>
                          <a:highlight>
                            <a:srgbClr val="FFFFFF"/>
                          </a:highlight>
                          <a:latin typeface="Consolas"/>
                          <a:ea typeface="+mn-ea"/>
                          <a:cs typeface="+mn-cs"/>
                        </a:rPr>
                        <a:t>star.win</a:t>
                      </a:r>
                      <a:r>
                        <a:rPr lang="en-US" sz="1100" kern="1200" dirty="0" smtClean="0">
                          <a:solidFill>
                            <a:schemeClr val="accent6">
                              <a:lumMod val="75000"/>
                            </a:schemeClr>
                          </a:solidFill>
                          <a:highlight>
                            <a:srgbClr val="FFFFFF"/>
                          </a:highlight>
                          <a:latin typeface="Consolas"/>
                          <a:ea typeface="+mn-ea"/>
                          <a:cs typeface="+mn-cs"/>
                        </a:rPr>
                        <a:t>-</a:t>
                      </a:r>
                      <a:r>
                        <a:rPr lang="en-US" sz="1100" kern="1200" dirty="0" err="1" smtClean="0">
                          <a:solidFill>
                            <a:schemeClr val="accent6">
                              <a:lumMod val="75000"/>
                            </a:schemeClr>
                          </a:solidFill>
                          <a:highlight>
                            <a:srgbClr val="FFFFFF"/>
                          </a:highlight>
                          <a:latin typeface="Consolas"/>
                          <a:ea typeface="+mn-ea"/>
                          <a:cs typeface="+mn-cs"/>
                        </a:rPr>
                        <a:t>disabled.win</a:t>
                      </a:r>
                      <a:r>
                        <a:rPr lang="en-US" sz="1100" kern="1200" dirty="0" smtClean="0">
                          <a:solidFill>
                            <a:schemeClr val="accent6">
                              <a:lumMod val="75000"/>
                            </a:schemeClr>
                          </a:solidFill>
                          <a:highlight>
                            <a:srgbClr val="FFFFFF"/>
                          </a:highlight>
                          <a:latin typeface="Consolas"/>
                          <a:ea typeface="+mn-ea"/>
                          <a:cs typeface="+mn-cs"/>
                        </a:rPr>
                        <a:t>-full</a:t>
                      </a:r>
                      <a:endParaRPr lang="en-US" sz="1100" kern="1200" dirty="0">
                        <a:solidFill>
                          <a:schemeClr val="accent6">
                            <a:lumMod val="75000"/>
                          </a:schemeClr>
                        </a:solidFill>
                        <a:highlight>
                          <a:srgbClr val="FFFFFF"/>
                        </a:highlight>
                        <a:latin typeface="Consolas"/>
                        <a:ea typeface="+mn-ea"/>
                        <a:cs typeface="+mn-cs"/>
                      </a:endParaRPr>
                    </a:p>
                  </a:txBody>
                  <a:tcPr marL="63970" marR="63970" marT="31985" marB="31985">
                    <a:lnL>
                      <a:noFill/>
                    </a:lnL>
                    <a:lnR>
                      <a:noFill/>
                    </a:lnR>
                    <a:lnT>
                      <a:noFill/>
                    </a:lnT>
                    <a:lnB>
                      <a:noFill/>
                    </a:lnB>
                  </a:tcPr>
                </a:tc>
              </a:tr>
              <a:tr h="375925">
                <a:tc>
                  <a:txBody>
                    <a:bodyPr/>
                    <a:lstStyle/>
                    <a:p>
                      <a:r>
                        <a:rPr lang="en-US" sz="1100"/>
                        <a:t>Tentative empty stars</a:t>
                      </a:r>
                    </a:p>
                  </a:txBody>
                  <a:tcPr marL="63970" marR="63970" marT="31985" marB="31985">
                    <a:lnL>
                      <a:noFill/>
                    </a:lnL>
                    <a:lnR>
                      <a:noFill/>
                    </a:lnR>
                    <a:lnT>
                      <a:noFill/>
                    </a:lnT>
                    <a:lnB>
                      <a:noFill/>
                    </a:lnB>
                  </a:tcPr>
                </a:tc>
                <a:tc>
                  <a:txBody>
                    <a:bodyPr/>
                    <a:lstStyle/>
                    <a:p>
                      <a:r>
                        <a:rPr lang="en-US" sz="1100" kern="1200" dirty="0" smtClean="0">
                          <a:solidFill>
                            <a:schemeClr val="accent6">
                              <a:lumMod val="75000"/>
                            </a:schemeClr>
                          </a:solidFill>
                          <a:highlight>
                            <a:srgbClr val="FFFFFF"/>
                          </a:highlight>
                          <a:latin typeface="Consolas"/>
                          <a:ea typeface="+mn-ea"/>
                          <a:cs typeface="+mn-cs"/>
                        </a:rPr>
                        <a:t>.win-</a:t>
                      </a:r>
                      <a:r>
                        <a:rPr lang="en-US" sz="1100" kern="1200" dirty="0" err="1" smtClean="0">
                          <a:solidFill>
                            <a:schemeClr val="accent6">
                              <a:lumMod val="75000"/>
                            </a:schemeClr>
                          </a:solidFill>
                          <a:highlight>
                            <a:srgbClr val="FFFFFF"/>
                          </a:highlight>
                          <a:latin typeface="Consolas"/>
                          <a:ea typeface="+mn-ea"/>
                          <a:cs typeface="+mn-cs"/>
                        </a:rPr>
                        <a:t>star.win</a:t>
                      </a:r>
                      <a:r>
                        <a:rPr lang="en-US" sz="1100" kern="1200" dirty="0" smtClean="0">
                          <a:solidFill>
                            <a:schemeClr val="accent6">
                              <a:lumMod val="75000"/>
                            </a:schemeClr>
                          </a:solidFill>
                          <a:highlight>
                            <a:srgbClr val="FFFFFF"/>
                          </a:highlight>
                          <a:latin typeface="Consolas"/>
                          <a:ea typeface="+mn-ea"/>
                          <a:cs typeface="+mn-cs"/>
                        </a:rPr>
                        <a:t>-</a:t>
                      </a:r>
                      <a:r>
                        <a:rPr lang="en-US" sz="1100" kern="1200" dirty="0" err="1" smtClean="0">
                          <a:solidFill>
                            <a:schemeClr val="accent6">
                              <a:lumMod val="75000"/>
                            </a:schemeClr>
                          </a:solidFill>
                          <a:highlight>
                            <a:srgbClr val="FFFFFF"/>
                          </a:highlight>
                          <a:latin typeface="Consolas"/>
                          <a:ea typeface="+mn-ea"/>
                          <a:cs typeface="+mn-cs"/>
                        </a:rPr>
                        <a:t>tentative.win</a:t>
                      </a:r>
                      <a:r>
                        <a:rPr lang="en-US" sz="1100" kern="1200" dirty="0" smtClean="0">
                          <a:solidFill>
                            <a:schemeClr val="accent6">
                              <a:lumMod val="75000"/>
                            </a:schemeClr>
                          </a:solidFill>
                          <a:highlight>
                            <a:srgbClr val="FFFFFF"/>
                          </a:highlight>
                          <a:latin typeface="Consolas"/>
                          <a:ea typeface="+mn-ea"/>
                          <a:cs typeface="+mn-cs"/>
                        </a:rPr>
                        <a:t>-empty</a:t>
                      </a:r>
                      <a:endParaRPr lang="en-US" sz="1100" kern="1200" dirty="0">
                        <a:solidFill>
                          <a:schemeClr val="accent6">
                            <a:lumMod val="75000"/>
                          </a:schemeClr>
                        </a:solidFill>
                        <a:highlight>
                          <a:srgbClr val="FFFFFF"/>
                        </a:highlight>
                        <a:latin typeface="Consolas"/>
                        <a:ea typeface="+mn-ea"/>
                        <a:cs typeface="+mn-cs"/>
                      </a:endParaRPr>
                    </a:p>
                  </a:txBody>
                  <a:tcPr marL="63970" marR="63970" marT="31985" marB="31985">
                    <a:lnL>
                      <a:noFill/>
                    </a:lnL>
                    <a:lnR>
                      <a:noFill/>
                    </a:lnR>
                    <a:lnT>
                      <a:noFill/>
                    </a:lnT>
                    <a:lnB>
                      <a:noFill/>
                    </a:lnB>
                  </a:tcPr>
                </a:tc>
              </a:tr>
              <a:tr h="375925">
                <a:tc>
                  <a:txBody>
                    <a:bodyPr/>
                    <a:lstStyle/>
                    <a:p>
                      <a:r>
                        <a:rPr lang="en-US" sz="1100"/>
                        <a:t>Tentative full stars</a:t>
                      </a:r>
                    </a:p>
                  </a:txBody>
                  <a:tcPr marL="63970" marR="63970" marT="31985" marB="31985">
                    <a:lnL>
                      <a:noFill/>
                    </a:lnL>
                    <a:lnR>
                      <a:noFill/>
                    </a:lnR>
                    <a:lnT>
                      <a:noFill/>
                    </a:lnT>
                    <a:lnB>
                      <a:noFill/>
                    </a:lnB>
                  </a:tcPr>
                </a:tc>
                <a:tc>
                  <a:txBody>
                    <a:bodyPr/>
                    <a:lstStyle/>
                    <a:p>
                      <a:r>
                        <a:rPr lang="en-US" sz="1100" kern="1200" dirty="0" smtClean="0">
                          <a:solidFill>
                            <a:schemeClr val="accent6">
                              <a:lumMod val="75000"/>
                            </a:schemeClr>
                          </a:solidFill>
                          <a:highlight>
                            <a:srgbClr val="FFFFFF"/>
                          </a:highlight>
                          <a:latin typeface="Consolas"/>
                          <a:ea typeface="+mn-ea"/>
                          <a:cs typeface="+mn-cs"/>
                        </a:rPr>
                        <a:t>.win-</a:t>
                      </a:r>
                      <a:r>
                        <a:rPr lang="en-US" sz="1100" kern="1200" dirty="0" err="1" smtClean="0">
                          <a:solidFill>
                            <a:schemeClr val="accent6">
                              <a:lumMod val="75000"/>
                            </a:schemeClr>
                          </a:solidFill>
                          <a:highlight>
                            <a:srgbClr val="FFFFFF"/>
                          </a:highlight>
                          <a:latin typeface="Consolas"/>
                          <a:ea typeface="+mn-ea"/>
                          <a:cs typeface="+mn-cs"/>
                        </a:rPr>
                        <a:t>star.win</a:t>
                      </a:r>
                      <a:r>
                        <a:rPr lang="en-US" sz="1100" kern="1200" dirty="0" smtClean="0">
                          <a:solidFill>
                            <a:schemeClr val="accent6">
                              <a:lumMod val="75000"/>
                            </a:schemeClr>
                          </a:solidFill>
                          <a:highlight>
                            <a:srgbClr val="FFFFFF"/>
                          </a:highlight>
                          <a:latin typeface="Consolas"/>
                          <a:ea typeface="+mn-ea"/>
                          <a:cs typeface="+mn-cs"/>
                        </a:rPr>
                        <a:t>-</a:t>
                      </a:r>
                      <a:r>
                        <a:rPr lang="en-US" sz="1100" kern="1200" dirty="0" err="1" smtClean="0">
                          <a:solidFill>
                            <a:schemeClr val="accent6">
                              <a:lumMod val="75000"/>
                            </a:schemeClr>
                          </a:solidFill>
                          <a:highlight>
                            <a:srgbClr val="FFFFFF"/>
                          </a:highlight>
                          <a:latin typeface="Consolas"/>
                          <a:ea typeface="+mn-ea"/>
                          <a:cs typeface="+mn-cs"/>
                        </a:rPr>
                        <a:t>tentative.win</a:t>
                      </a:r>
                      <a:r>
                        <a:rPr lang="en-US" sz="1100" kern="1200" dirty="0" smtClean="0">
                          <a:solidFill>
                            <a:schemeClr val="accent6">
                              <a:lumMod val="75000"/>
                            </a:schemeClr>
                          </a:solidFill>
                          <a:highlight>
                            <a:srgbClr val="FFFFFF"/>
                          </a:highlight>
                          <a:latin typeface="Consolas"/>
                          <a:ea typeface="+mn-ea"/>
                          <a:cs typeface="+mn-cs"/>
                        </a:rPr>
                        <a:t>-full</a:t>
                      </a:r>
                      <a:endParaRPr lang="en-US" sz="1100" kern="1200" dirty="0">
                        <a:solidFill>
                          <a:schemeClr val="accent6">
                            <a:lumMod val="75000"/>
                          </a:schemeClr>
                        </a:solidFill>
                        <a:highlight>
                          <a:srgbClr val="FFFFFF"/>
                        </a:highlight>
                        <a:latin typeface="Consolas"/>
                        <a:ea typeface="+mn-ea"/>
                        <a:cs typeface="+mn-cs"/>
                      </a:endParaRPr>
                    </a:p>
                  </a:txBody>
                  <a:tcPr marL="63970" marR="63970" marT="31985" marB="31985">
                    <a:lnL>
                      <a:noFill/>
                    </a:lnL>
                    <a:lnR>
                      <a:noFill/>
                    </a:lnR>
                    <a:lnT>
                      <a:noFill/>
                    </a:lnT>
                    <a:lnB>
                      <a:noFill/>
                    </a:lnB>
                  </a:tcPr>
                </a:tc>
              </a:tr>
              <a:tr h="375925">
                <a:tc>
                  <a:txBody>
                    <a:bodyPr/>
                    <a:lstStyle/>
                    <a:p>
                      <a:r>
                        <a:rPr lang="en-US" sz="1100"/>
                        <a:t>User empty stars</a:t>
                      </a:r>
                    </a:p>
                  </a:txBody>
                  <a:tcPr marL="63970" marR="63970" marT="31985" marB="31985">
                    <a:lnL>
                      <a:noFill/>
                    </a:lnL>
                    <a:lnR>
                      <a:noFill/>
                    </a:lnR>
                    <a:lnT>
                      <a:noFill/>
                    </a:lnT>
                    <a:lnB>
                      <a:noFill/>
                    </a:lnB>
                  </a:tcPr>
                </a:tc>
                <a:tc>
                  <a:txBody>
                    <a:bodyPr/>
                    <a:lstStyle/>
                    <a:p>
                      <a:r>
                        <a:rPr lang="en-US" sz="1100" kern="1200" dirty="0" smtClean="0">
                          <a:solidFill>
                            <a:schemeClr val="accent6">
                              <a:lumMod val="75000"/>
                            </a:schemeClr>
                          </a:solidFill>
                          <a:highlight>
                            <a:srgbClr val="FFFFFF"/>
                          </a:highlight>
                          <a:latin typeface="Consolas"/>
                          <a:ea typeface="+mn-ea"/>
                          <a:cs typeface="+mn-cs"/>
                        </a:rPr>
                        <a:t>.win-</a:t>
                      </a:r>
                      <a:r>
                        <a:rPr lang="en-US" sz="1100" kern="1200" dirty="0" err="1" smtClean="0">
                          <a:solidFill>
                            <a:schemeClr val="accent6">
                              <a:lumMod val="75000"/>
                            </a:schemeClr>
                          </a:solidFill>
                          <a:highlight>
                            <a:srgbClr val="FFFFFF"/>
                          </a:highlight>
                          <a:latin typeface="Consolas"/>
                          <a:ea typeface="+mn-ea"/>
                          <a:cs typeface="+mn-cs"/>
                        </a:rPr>
                        <a:t>star.win</a:t>
                      </a:r>
                      <a:r>
                        <a:rPr lang="en-US" sz="1100" kern="1200" dirty="0" smtClean="0">
                          <a:solidFill>
                            <a:schemeClr val="accent6">
                              <a:lumMod val="75000"/>
                            </a:schemeClr>
                          </a:solidFill>
                          <a:highlight>
                            <a:srgbClr val="FFFFFF"/>
                          </a:highlight>
                          <a:latin typeface="Consolas"/>
                          <a:ea typeface="+mn-ea"/>
                          <a:cs typeface="+mn-cs"/>
                        </a:rPr>
                        <a:t>-</a:t>
                      </a:r>
                      <a:r>
                        <a:rPr lang="en-US" sz="1100" kern="1200" dirty="0" err="1" smtClean="0">
                          <a:solidFill>
                            <a:schemeClr val="accent6">
                              <a:lumMod val="75000"/>
                            </a:schemeClr>
                          </a:solidFill>
                          <a:highlight>
                            <a:srgbClr val="FFFFFF"/>
                          </a:highlight>
                          <a:latin typeface="Consolas"/>
                          <a:ea typeface="+mn-ea"/>
                          <a:cs typeface="+mn-cs"/>
                        </a:rPr>
                        <a:t>user.win</a:t>
                      </a:r>
                      <a:r>
                        <a:rPr lang="en-US" sz="1100" kern="1200" dirty="0" smtClean="0">
                          <a:solidFill>
                            <a:schemeClr val="accent6">
                              <a:lumMod val="75000"/>
                            </a:schemeClr>
                          </a:solidFill>
                          <a:highlight>
                            <a:srgbClr val="FFFFFF"/>
                          </a:highlight>
                          <a:latin typeface="Consolas"/>
                          <a:ea typeface="+mn-ea"/>
                          <a:cs typeface="+mn-cs"/>
                        </a:rPr>
                        <a:t>-empty</a:t>
                      </a:r>
                      <a:endParaRPr lang="en-US" sz="1100" kern="1200" dirty="0">
                        <a:solidFill>
                          <a:schemeClr val="accent6">
                            <a:lumMod val="75000"/>
                          </a:schemeClr>
                        </a:solidFill>
                        <a:highlight>
                          <a:srgbClr val="FFFFFF"/>
                        </a:highlight>
                        <a:latin typeface="Consolas"/>
                        <a:ea typeface="+mn-ea"/>
                        <a:cs typeface="+mn-cs"/>
                      </a:endParaRPr>
                    </a:p>
                  </a:txBody>
                  <a:tcPr marL="63970" marR="63970" marT="31985" marB="31985">
                    <a:lnL>
                      <a:noFill/>
                    </a:lnL>
                    <a:lnR>
                      <a:noFill/>
                    </a:lnR>
                    <a:lnT>
                      <a:noFill/>
                    </a:lnT>
                    <a:lnB>
                      <a:noFill/>
                    </a:lnB>
                  </a:tcPr>
                </a:tc>
              </a:tr>
              <a:tr h="375925">
                <a:tc>
                  <a:txBody>
                    <a:bodyPr/>
                    <a:lstStyle/>
                    <a:p>
                      <a:r>
                        <a:rPr lang="en-US" sz="1100"/>
                        <a:t>User full stars</a:t>
                      </a:r>
                    </a:p>
                  </a:txBody>
                  <a:tcPr marL="63970" marR="63970" marT="31985" marB="31985">
                    <a:lnL>
                      <a:noFill/>
                    </a:lnL>
                    <a:lnR>
                      <a:noFill/>
                    </a:lnR>
                    <a:lnT>
                      <a:noFill/>
                    </a:lnT>
                    <a:lnB>
                      <a:noFill/>
                    </a:lnB>
                  </a:tcPr>
                </a:tc>
                <a:tc>
                  <a:txBody>
                    <a:bodyPr/>
                    <a:lstStyle/>
                    <a:p>
                      <a:r>
                        <a:rPr lang="en-US" sz="1100" kern="1200" dirty="0" smtClean="0">
                          <a:solidFill>
                            <a:schemeClr val="accent6">
                              <a:lumMod val="75000"/>
                            </a:schemeClr>
                          </a:solidFill>
                          <a:highlight>
                            <a:srgbClr val="FFFFFF"/>
                          </a:highlight>
                          <a:latin typeface="Consolas"/>
                          <a:ea typeface="+mn-ea"/>
                          <a:cs typeface="+mn-cs"/>
                        </a:rPr>
                        <a:t>.win-</a:t>
                      </a:r>
                      <a:r>
                        <a:rPr lang="en-US" sz="1100" kern="1200" dirty="0" err="1" smtClean="0">
                          <a:solidFill>
                            <a:schemeClr val="accent6">
                              <a:lumMod val="75000"/>
                            </a:schemeClr>
                          </a:solidFill>
                          <a:highlight>
                            <a:srgbClr val="FFFFFF"/>
                          </a:highlight>
                          <a:latin typeface="Consolas"/>
                          <a:ea typeface="+mn-ea"/>
                          <a:cs typeface="+mn-cs"/>
                        </a:rPr>
                        <a:t>star.win</a:t>
                      </a:r>
                      <a:r>
                        <a:rPr lang="en-US" sz="1100" kern="1200" dirty="0" smtClean="0">
                          <a:solidFill>
                            <a:schemeClr val="accent6">
                              <a:lumMod val="75000"/>
                            </a:schemeClr>
                          </a:solidFill>
                          <a:highlight>
                            <a:srgbClr val="FFFFFF"/>
                          </a:highlight>
                          <a:latin typeface="Consolas"/>
                          <a:ea typeface="+mn-ea"/>
                          <a:cs typeface="+mn-cs"/>
                        </a:rPr>
                        <a:t>-</a:t>
                      </a:r>
                      <a:r>
                        <a:rPr lang="en-US" sz="1100" kern="1200" dirty="0" err="1" smtClean="0">
                          <a:solidFill>
                            <a:schemeClr val="accent6">
                              <a:lumMod val="75000"/>
                            </a:schemeClr>
                          </a:solidFill>
                          <a:highlight>
                            <a:srgbClr val="FFFFFF"/>
                          </a:highlight>
                          <a:latin typeface="Consolas"/>
                          <a:ea typeface="+mn-ea"/>
                          <a:cs typeface="+mn-cs"/>
                        </a:rPr>
                        <a:t>user.win</a:t>
                      </a:r>
                      <a:r>
                        <a:rPr lang="en-US" sz="1100" kern="1200" dirty="0" smtClean="0">
                          <a:solidFill>
                            <a:schemeClr val="accent6">
                              <a:lumMod val="75000"/>
                            </a:schemeClr>
                          </a:solidFill>
                          <a:highlight>
                            <a:srgbClr val="FFFFFF"/>
                          </a:highlight>
                          <a:latin typeface="Consolas"/>
                          <a:ea typeface="+mn-ea"/>
                          <a:cs typeface="+mn-cs"/>
                        </a:rPr>
                        <a:t>-full</a:t>
                      </a:r>
                      <a:endParaRPr lang="en-US" sz="1100" kern="1200" dirty="0">
                        <a:solidFill>
                          <a:schemeClr val="accent6">
                            <a:lumMod val="75000"/>
                          </a:schemeClr>
                        </a:solidFill>
                        <a:highlight>
                          <a:srgbClr val="FFFFFF"/>
                        </a:highlight>
                        <a:latin typeface="Consolas"/>
                        <a:ea typeface="+mn-ea"/>
                        <a:cs typeface="+mn-cs"/>
                      </a:endParaRPr>
                    </a:p>
                  </a:txBody>
                  <a:tcPr marL="63970" marR="63970" marT="31985" marB="31985">
                    <a:lnL>
                      <a:noFill/>
                    </a:lnL>
                    <a:lnR>
                      <a:noFill/>
                    </a:lnR>
                    <a:lnT>
                      <a:noFill/>
                    </a:lnT>
                    <a:lnB>
                      <a:noFill/>
                    </a:lnB>
                  </a:tcPr>
                </a:tc>
              </a:tr>
            </a:tbl>
          </a:graphicData>
        </a:graphic>
      </p:graphicFrame>
    </p:spTree>
    <p:extLst>
      <p:ext uri="{BB962C8B-B14F-4D97-AF65-F5344CB8AC3E}">
        <p14:creationId xmlns:p14="http://schemas.microsoft.com/office/powerpoint/2010/main" val="2723093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WinJS</a:t>
            </a:r>
            <a:r>
              <a:rPr lang="en-US" dirty="0" smtClean="0"/>
              <a:t> Rating Control Styling (examples)</a:t>
            </a:r>
            <a:endParaRPr lang="en-US" dirty="0"/>
          </a:p>
        </p:txBody>
      </p:sp>
      <p:sp>
        <p:nvSpPr>
          <p:cNvPr id="4" name="TextBox 3"/>
          <p:cNvSpPr txBox="1"/>
          <p:nvPr/>
        </p:nvSpPr>
        <p:spPr>
          <a:xfrm>
            <a:off x="590549" y="947350"/>
            <a:ext cx="3577518" cy="276999"/>
          </a:xfrm>
          <a:prstGeom prst="rect">
            <a:avLst/>
          </a:prstGeom>
          <a:noFill/>
        </p:spPr>
        <p:txBody>
          <a:bodyPr wrap="none" lIns="0" tIns="0" rIns="0" bIns="0" rtlCol="0">
            <a:spAutoFit/>
          </a:bodyPr>
          <a:lstStyle/>
          <a:p>
            <a:r>
              <a:rPr lang="en-US" i="1" dirty="0" smtClean="0">
                <a:gradFill>
                  <a:gsLst>
                    <a:gs pos="2917">
                      <a:schemeClr val="tx1"/>
                    </a:gs>
                    <a:gs pos="30000">
                      <a:schemeClr val="tx1"/>
                    </a:gs>
                  </a:gsLst>
                  <a:lin ang="5400000" scaled="0"/>
                </a:gradFill>
              </a:rPr>
              <a:t>From “HTML Rating control sample”</a:t>
            </a:r>
          </a:p>
        </p:txBody>
      </p:sp>
      <p:sp>
        <p:nvSpPr>
          <p:cNvPr id="50" name="TextBox 49"/>
          <p:cNvSpPr txBox="1"/>
          <p:nvPr/>
        </p:nvSpPr>
        <p:spPr>
          <a:xfrm>
            <a:off x="897004" y="2125659"/>
            <a:ext cx="3693319" cy="169277"/>
          </a:xfrm>
          <a:prstGeom prst="rect">
            <a:avLst/>
          </a:prstGeom>
          <a:noFill/>
        </p:spPr>
        <p:txBody>
          <a:bodyPr wrap="none" lIns="0" tIns="0" rIns="0" bIns="0" rtlCol="0">
            <a:spAutoFit/>
          </a:bodyPr>
          <a:lstStyle/>
          <a:p>
            <a:r>
              <a:rPr lang="en-US" sz="1100" dirty="0" smtClean="0">
                <a:solidFill>
                  <a:schemeClr val="accent6">
                    <a:lumMod val="75000"/>
                  </a:schemeClr>
                </a:solidFill>
                <a:highlight>
                  <a:srgbClr val="FFFFFF"/>
                </a:highlight>
                <a:latin typeface="Consolas"/>
              </a:rPr>
              <a:t>.win-rating .win-</a:t>
            </a:r>
            <a:r>
              <a:rPr lang="en-US" sz="1100" dirty="0" err="1" smtClean="0">
                <a:solidFill>
                  <a:schemeClr val="accent6">
                    <a:lumMod val="75000"/>
                  </a:schemeClr>
                </a:solidFill>
                <a:highlight>
                  <a:srgbClr val="FFFFFF"/>
                </a:highlight>
                <a:latin typeface="Consolas"/>
              </a:rPr>
              <a:t>star.win</a:t>
            </a:r>
            <a:r>
              <a:rPr lang="en-US" sz="1100" dirty="0" smtClean="0">
                <a:solidFill>
                  <a:schemeClr val="accent6">
                    <a:lumMod val="75000"/>
                  </a:schemeClr>
                </a:solidFill>
                <a:highlight>
                  <a:srgbClr val="FFFFFF"/>
                </a:highlight>
                <a:latin typeface="Consolas"/>
              </a:rPr>
              <a:t>-</a:t>
            </a:r>
            <a:r>
              <a:rPr lang="en-US" sz="1100" dirty="0" err="1" smtClean="0">
                <a:solidFill>
                  <a:schemeClr val="accent6">
                    <a:lumMod val="75000"/>
                  </a:schemeClr>
                </a:solidFill>
                <a:highlight>
                  <a:srgbClr val="FFFFFF"/>
                </a:highlight>
                <a:latin typeface="Consolas"/>
              </a:rPr>
              <a:t>user.win</a:t>
            </a:r>
            <a:r>
              <a:rPr lang="en-US" sz="1100" dirty="0" smtClean="0">
                <a:solidFill>
                  <a:schemeClr val="accent6">
                    <a:lumMod val="75000"/>
                  </a:schemeClr>
                </a:solidFill>
                <a:highlight>
                  <a:srgbClr val="FFFFFF"/>
                </a:highlight>
                <a:latin typeface="Consolas"/>
              </a:rPr>
              <a:t>-full (colors)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0262" y="2010244"/>
            <a:ext cx="1933845" cy="400106"/>
          </a:xfrm>
          <a:prstGeom prst="rect">
            <a:avLst/>
          </a:prstGeom>
        </p:spPr>
      </p:pic>
      <p:sp>
        <p:nvSpPr>
          <p:cNvPr id="8" name="TextBox 7"/>
          <p:cNvSpPr txBox="1"/>
          <p:nvPr/>
        </p:nvSpPr>
        <p:spPr>
          <a:xfrm>
            <a:off x="897004" y="2868609"/>
            <a:ext cx="2539157" cy="169277"/>
          </a:xfrm>
          <a:prstGeom prst="rect">
            <a:avLst/>
          </a:prstGeom>
          <a:noFill/>
        </p:spPr>
        <p:txBody>
          <a:bodyPr wrap="none" lIns="0" tIns="0" rIns="0" bIns="0" rtlCol="0">
            <a:spAutoFit/>
          </a:bodyPr>
          <a:lstStyle/>
          <a:p>
            <a:r>
              <a:rPr lang="en-US" sz="1100" dirty="0" smtClean="0">
                <a:solidFill>
                  <a:schemeClr val="accent6">
                    <a:lumMod val="75000"/>
                  </a:schemeClr>
                </a:solidFill>
                <a:highlight>
                  <a:srgbClr val="FFFFFF"/>
                </a:highlight>
                <a:latin typeface="Consolas"/>
              </a:rPr>
              <a:t>.win-rating .win-star (font size)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2162" y="2705562"/>
            <a:ext cx="2229161" cy="495369"/>
          </a:xfrm>
          <a:prstGeom prst="rect">
            <a:avLst/>
          </a:prstGeom>
        </p:spPr>
      </p:pic>
      <p:sp>
        <p:nvSpPr>
          <p:cNvPr id="11" name="TextBox 10"/>
          <p:cNvSpPr txBox="1"/>
          <p:nvPr/>
        </p:nvSpPr>
        <p:spPr>
          <a:xfrm>
            <a:off x="935256" y="3563934"/>
            <a:ext cx="1308050" cy="169277"/>
          </a:xfrm>
          <a:prstGeom prst="rect">
            <a:avLst/>
          </a:prstGeom>
          <a:noFill/>
        </p:spPr>
        <p:txBody>
          <a:bodyPr wrap="none" lIns="0" tIns="0" rIns="0" bIns="0" rtlCol="0">
            <a:spAutoFit/>
          </a:bodyPr>
          <a:lstStyle/>
          <a:p>
            <a:r>
              <a:rPr lang="en-US" sz="1100" dirty="0" smtClean="0">
                <a:solidFill>
                  <a:schemeClr val="accent6">
                    <a:lumMod val="75000"/>
                  </a:schemeClr>
                </a:solidFill>
                <a:highlight>
                  <a:srgbClr val="FFFFFF"/>
                </a:highlight>
                <a:latin typeface="Consolas"/>
              </a:rPr>
              <a:t>class="win-small"</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8874" y="3447424"/>
            <a:ext cx="1019317" cy="257211"/>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5524" y="4090970"/>
            <a:ext cx="3019847" cy="628738"/>
          </a:xfrm>
          <a:prstGeom prst="rect">
            <a:avLst/>
          </a:prstGeom>
        </p:spPr>
      </p:pic>
      <p:sp>
        <p:nvSpPr>
          <p:cNvPr id="14" name="TextBox 13"/>
          <p:cNvSpPr txBox="1"/>
          <p:nvPr/>
        </p:nvSpPr>
        <p:spPr>
          <a:xfrm>
            <a:off x="935256" y="4320701"/>
            <a:ext cx="3077766" cy="169277"/>
          </a:xfrm>
          <a:prstGeom prst="rect">
            <a:avLst/>
          </a:prstGeom>
          <a:noFill/>
        </p:spPr>
        <p:txBody>
          <a:bodyPr wrap="none" lIns="0" tIns="0" rIns="0" bIns="0" rtlCol="0">
            <a:spAutoFit/>
          </a:bodyPr>
          <a:lstStyle/>
          <a:p>
            <a:r>
              <a:rPr lang="en-US" sz="1100" dirty="0" smtClean="0">
                <a:solidFill>
                  <a:schemeClr val="accent6">
                    <a:lumMod val="75000"/>
                  </a:schemeClr>
                </a:solidFill>
                <a:highlight>
                  <a:srgbClr val="FFFFFF"/>
                </a:highlight>
                <a:latin typeface="Consolas"/>
              </a:rPr>
              <a:t>.win-rating .win-star (background image)</a:t>
            </a:r>
          </a:p>
        </p:txBody>
      </p:sp>
    </p:spTree>
    <p:extLst>
      <p:ext uri="{BB962C8B-B14F-4D97-AF65-F5344CB8AC3E}">
        <p14:creationId xmlns:p14="http://schemas.microsoft.com/office/powerpoint/2010/main" val="22784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3244" y="2040104"/>
            <a:ext cx="2057400"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84368" y="266317"/>
            <a:ext cx="11031626" cy="609398"/>
          </a:xfrm>
        </p:spPr>
        <p:txBody>
          <a:bodyPr/>
          <a:lstStyle/>
          <a:p>
            <a:r>
              <a:rPr lang="en-US" dirty="0" err="1" smtClean="0"/>
              <a:t>WinJS</a:t>
            </a:r>
            <a:r>
              <a:rPr lang="en-US" dirty="0" smtClean="0"/>
              <a:t> Toggle Switch Styling</a:t>
            </a:r>
            <a:endParaRPr lang="en-US" dirty="0"/>
          </a:p>
        </p:txBody>
      </p:sp>
      <p:sp>
        <p:nvSpPr>
          <p:cNvPr id="6" name="TextBox 5"/>
          <p:cNvSpPr txBox="1"/>
          <p:nvPr/>
        </p:nvSpPr>
        <p:spPr>
          <a:xfrm>
            <a:off x="590549" y="947350"/>
            <a:ext cx="4218463" cy="276999"/>
          </a:xfrm>
          <a:prstGeom prst="rect">
            <a:avLst/>
          </a:prstGeom>
          <a:noFill/>
        </p:spPr>
        <p:txBody>
          <a:bodyPr wrap="none" lIns="0" tIns="0" rIns="0" bIns="0" rtlCol="0">
            <a:spAutoFit/>
          </a:bodyPr>
          <a:lstStyle/>
          <a:p>
            <a:r>
              <a:rPr lang="en-US" i="1" dirty="0" smtClean="0">
                <a:gradFill>
                  <a:gsLst>
                    <a:gs pos="2917">
                      <a:schemeClr val="tx1"/>
                    </a:gs>
                    <a:gs pos="30000">
                      <a:schemeClr val="tx1"/>
                    </a:gs>
                  </a:gsLst>
                  <a:lin ang="5400000" scaled="0"/>
                </a:gradFill>
              </a:rPr>
              <a:t>From “HTML </a:t>
            </a:r>
            <a:r>
              <a:rPr lang="en-US" i="1" dirty="0" err="1" smtClean="0">
                <a:gradFill>
                  <a:gsLst>
                    <a:gs pos="2917">
                      <a:schemeClr val="tx1"/>
                    </a:gs>
                    <a:gs pos="30000">
                      <a:schemeClr val="tx1"/>
                    </a:gs>
                  </a:gsLst>
                  <a:lin ang="5400000" scaled="0"/>
                </a:gradFill>
              </a:rPr>
              <a:t>ToggleSwitch</a:t>
            </a:r>
            <a:r>
              <a:rPr lang="en-US" i="1" dirty="0" smtClean="0">
                <a:gradFill>
                  <a:gsLst>
                    <a:gs pos="2917">
                      <a:schemeClr val="tx1"/>
                    </a:gs>
                    <a:gs pos="30000">
                      <a:schemeClr val="tx1"/>
                    </a:gs>
                  </a:gsLst>
                  <a:lin ang="5400000" scaled="0"/>
                </a:gradFill>
              </a:rPr>
              <a:t> control sample”</a:t>
            </a:r>
          </a:p>
        </p:txBody>
      </p:sp>
      <p:sp>
        <p:nvSpPr>
          <p:cNvPr id="8" name="TextBox 7"/>
          <p:cNvSpPr txBox="1"/>
          <p:nvPr/>
        </p:nvSpPr>
        <p:spPr>
          <a:xfrm>
            <a:off x="4809012" y="1295638"/>
            <a:ext cx="6443752" cy="276999"/>
          </a:xfrm>
          <a:prstGeom prst="rect">
            <a:avLst/>
          </a:prstGeom>
          <a:noFill/>
        </p:spPr>
        <p:txBody>
          <a:bodyPr wrap="none" lIns="0" tIns="0" rIns="0" bIns="0" rtlCol="0">
            <a:spAutoFit/>
          </a:bodyPr>
          <a:lstStyle/>
          <a:p>
            <a:pPr marL="171450" indent="-171450">
              <a:buFont typeface="Arial" pitchFamily="34" charset="0"/>
              <a:buChar char="•"/>
            </a:pPr>
            <a:r>
              <a:rPr lang="en-US" dirty="0" smtClean="0"/>
              <a:t>win-</a:t>
            </a:r>
            <a:r>
              <a:rPr lang="en-US" dirty="0"/>
              <a:t>* classes </a:t>
            </a:r>
            <a:r>
              <a:rPr lang="en-US" dirty="0" smtClean="0"/>
              <a:t>identifies parts of the control (states are implicit)</a:t>
            </a:r>
            <a:endParaRPr lang="en-US" dirty="0"/>
          </a:p>
        </p:txBody>
      </p:sp>
      <p:sp>
        <p:nvSpPr>
          <p:cNvPr id="9" name="TextBox 8"/>
          <p:cNvSpPr txBox="1"/>
          <p:nvPr/>
        </p:nvSpPr>
        <p:spPr>
          <a:xfrm>
            <a:off x="880491" y="2310895"/>
            <a:ext cx="923330" cy="169277"/>
          </a:xfrm>
          <a:prstGeom prst="rect">
            <a:avLst/>
          </a:prstGeom>
          <a:noFill/>
        </p:spPr>
        <p:txBody>
          <a:bodyPr wrap="none" lIns="0" tIns="0" rIns="0" bIns="0" rtlCol="0">
            <a:spAutoFit/>
          </a:bodyPr>
          <a:lstStyle/>
          <a:p>
            <a:r>
              <a:rPr lang="en-US" sz="1100" b="1" dirty="0" smtClean="0">
                <a:solidFill>
                  <a:schemeClr val="accent6">
                    <a:lumMod val="75000"/>
                  </a:schemeClr>
                </a:solidFill>
                <a:highlight>
                  <a:srgbClr val="FFFFFF"/>
                </a:highlight>
                <a:latin typeface="Consolas"/>
              </a:rPr>
              <a:t>win-label-on</a:t>
            </a:r>
            <a:endParaRPr lang="en-US" sz="1100" b="1" dirty="0" smtClean="0">
              <a:solidFill>
                <a:schemeClr val="accent6">
                  <a:lumMod val="75000"/>
                </a:schemeClr>
              </a:solidFill>
            </a:endParaRPr>
          </a:p>
        </p:txBody>
      </p:sp>
      <p:sp>
        <p:nvSpPr>
          <p:cNvPr id="11" name="TextBox 10"/>
          <p:cNvSpPr txBox="1"/>
          <p:nvPr/>
        </p:nvSpPr>
        <p:spPr>
          <a:xfrm>
            <a:off x="1677599" y="3665202"/>
            <a:ext cx="5309146" cy="507831"/>
          </a:xfrm>
          <a:prstGeom prst="rect">
            <a:avLst/>
          </a:prstGeom>
          <a:noFill/>
        </p:spPr>
        <p:txBody>
          <a:bodyPr wrap="none" lIns="0" tIns="0" rIns="0" bIns="0" rtlCol="0">
            <a:spAutoFit/>
          </a:bodyPr>
          <a:lstStyle/>
          <a:p>
            <a:r>
              <a:rPr lang="en-US" sz="1100" b="1" dirty="0" smtClean="0">
                <a:solidFill>
                  <a:schemeClr val="accent6">
                    <a:lumMod val="75000"/>
                  </a:schemeClr>
                </a:solidFill>
                <a:highlight>
                  <a:srgbClr val="FFFFFF"/>
                </a:highlight>
                <a:latin typeface="Consolas"/>
              </a:rPr>
              <a:t>win-switch</a:t>
            </a:r>
            <a:r>
              <a:rPr lang="en-US" sz="1100" dirty="0" smtClean="0">
                <a:solidFill>
                  <a:schemeClr val="accent6">
                    <a:lumMod val="75000"/>
                  </a:schemeClr>
                </a:solidFill>
                <a:highlight>
                  <a:srgbClr val="FFFFFF"/>
                </a:highlight>
                <a:latin typeface="Consolas"/>
              </a:rPr>
              <a:t/>
            </a:r>
            <a:br>
              <a:rPr lang="en-US" sz="1100" dirty="0" smtClean="0">
                <a:solidFill>
                  <a:schemeClr val="accent6">
                    <a:lumMod val="75000"/>
                  </a:schemeClr>
                </a:solidFill>
                <a:highlight>
                  <a:srgbClr val="FFFFFF"/>
                </a:highlight>
                <a:latin typeface="Consolas"/>
              </a:rPr>
            </a:br>
            <a:r>
              <a:rPr lang="en-US" sz="1100" dirty="0" smtClean="0">
                <a:solidFill>
                  <a:schemeClr val="accent6">
                    <a:lumMod val="75000"/>
                  </a:schemeClr>
                </a:solidFill>
                <a:highlight>
                  <a:srgbClr val="FFFFFF"/>
                </a:highlight>
                <a:latin typeface="Consolas"/>
              </a:rPr>
              <a:t>a slider control, so all pseudo-elements for parts apply, like</a:t>
            </a:r>
            <a:br>
              <a:rPr lang="en-US" sz="1100" dirty="0" smtClean="0">
                <a:solidFill>
                  <a:schemeClr val="accent6">
                    <a:lumMod val="75000"/>
                  </a:schemeClr>
                </a:solidFill>
                <a:highlight>
                  <a:srgbClr val="FFFFFF"/>
                </a:highlight>
                <a:latin typeface="Consolas"/>
              </a:rPr>
            </a:br>
            <a:r>
              <a:rPr lang="en-US" sz="1100" dirty="0" smtClean="0">
                <a:solidFill>
                  <a:schemeClr val="accent6">
                    <a:lumMod val="75000"/>
                  </a:schemeClr>
                </a:solidFill>
                <a:highlight>
                  <a:srgbClr val="FFFFFF"/>
                </a:highlight>
                <a:latin typeface="Consolas"/>
              </a:rPr>
              <a:t>::-</a:t>
            </a:r>
            <a:r>
              <a:rPr lang="en-US" sz="1100" dirty="0" err="1" smtClean="0">
                <a:solidFill>
                  <a:schemeClr val="accent6">
                    <a:lumMod val="75000"/>
                  </a:schemeClr>
                </a:solidFill>
                <a:highlight>
                  <a:srgbClr val="FFFFFF"/>
                </a:highlight>
                <a:latin typeface="Consolas"/>
              </a:rPr>
              <a:t>ms</a:t>
            </a:r>
            <a:r>
              <a:rPr lang="en-US" sz="1100" dirty="0" smtClean="0">
                <a:solidFill>
                  <a:schemeClr val="accent6">
                    <a:lumMod val="75000"/>
                  </a:schemeClr>
                </a:solidFill>
                <a:highlight>
                  <a:srgbClr val="FFFFFF"/>
                </a:highlight>
                <a:latin typeface="Consolas"/>
              </a:rPr>
              <a:t>-thumb, ::-</a:t>
            </a:r>
            <a:r>
              <a:rPr lang="en-US" sz="1100" dirty="0" err="1" smtClean="0">
                <a:solidFill>
                  <a:schemeClr val="accent6">
                    <a:lumMod val="75000"/>
                  </a:schemeClr>
                </a:solidFill>
                <a:highlight>
                  <a:srgbClr val="FFFFFF"/>
                </a:highlight>
                <a:latin typeface="Consolas"/>
              </a:rPr>
              <a:t>ms</a:t>
            </a:r>
            <a:r>
              <a:rPr lang="en-US" sz="1100" dirty="0" smtClean="0">
                <a:solidFill>
                  <a:schemeClr val="accent6">
                    <a:lumMod val="75000"/>
                  </a:schemeClr>
                </a:solidFill>
                <a:highlight>
                  <a:srgbClr val="FFFFFF"/>
                </a:highlight>
                <a:latin typeface="Consolas"/>
              </a:rPr>
              <a:t>-track, ::-</a:t>
            </a:r>
            <a:r>
              <a:rPr lang="en-US" sz="1100" dirty="0" err="1" smtClean="0">
                <a:solidFill>
                  <a:schemeClr val="accent6">
                    <a:lumMod val="75000"/>
                  </a:schemeClr>
                </a:solidFill>
                <a:highlight>
                  <a:srgbClr val="FFFFFF"/>
                </a:highlight>
                <a:latin typeface="Consolas"/>
              </a:rPr>
              <a:t>ms</a:t>
            </a:r>
            <a:r>
              <a:rPr lang="en-US" sz="1100" dirty="0" smtClean="0">
                <a:solidFill>
                  <a:schemeClr val="accent6">
                    <a:lumMod val="75000"/>
                  </a:schemeClr>
                </a:solidFill>
                <a:highlight>
                  <a:srgbClr val="FFFFFF"/>
                </a:highlight>
                <a:latin typeface="Consolas"/>
              </a:rPr>
              <a:t>-fill-lower, &amp; ::-</a:t>
            </a:r>
            <a:r>
              <a:rPr lang="en-US" sz="1100" dirty="0" err="1" smtClean="0">
                <a:solidFill>
                  <a:schemeClr val="accent6">
                    <a:lumMod val="75000"/>
                  </a:schemeClr>
                </a:solidFill>
                <a:highlight>
                  <a:srgbClr val="FFFFFF"/>
                </a:highlight>
                <a:latin typeface="Consolas"/>
              </a:rPr>
              <a:t>ms</a:t>
            </a:r>
            <a:r>
              <a:rPr lang="en-US" sz="1100" dirty="0" smtClean="0">
                <a:solidFill>
                  <a:schemeClr val="accent6">
                    <a:lumMod val="75000"/>
                  </a:schemeClr>
                </a:solidFill>
                <a:highlight>
                  <a:srgbClr val="FFFFFF"/>
                </a:highlight>
                <a:latin typeface="Consolas"/>
              </a:rPr>
              <a:t>-fill-upper, e.g.:</a:t>
            </a:r>
            <a:endParaRPr lang="en-US" sz="1100" dirty="0" smtClean="0">
              <a:solidFill>
                <a:schemeClr val="accent6">
                  <a:lumMod val="75000"/>
                </a:schemeClr>
              </a:solidFill>
            </a:endParaRPr>
          </a:p>
        </p:txBody>
      </p:sp>
      <p:cxnSp>
        <p:nvCxnSpPr>
          <p:cNvPr id="13" name="Straight Connector 12"/>
          <p:cNvCxnSpPr/>
          <p:nvPr/>
        </p:nvCxnSpPr>
        <p:spPr>
          <a:xfrm>
            <a:off x="1931212" y="2402159"/>
            <a:ext cx="382032" cy="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2587861" y="2402159"/>
            <a:ext cx="1641621" cy="134181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888411" y="1539877"/>
            <a:ext cx="692497" cy="169277"/>
          </a:xfrm>
          <a:prstGeom prst="rect">
            <a:avLst/>
          </a:prstGeom>
          <a:noFill/>
        </p:spPr>
        <p:txBody>
          <a:bodyPr wrap="none" lIns="0" tIns="0" rIns="0" bIns="0" rtlCol="0">
            <a:spAutoFit/>
          </a:bodyPr>
          <a:lstStyle/>
          <a:p>
            <a:r>
              <a:rPr lang="en-US" sz="1100" b="1" dirty="0" smtClean="0">
                <a:solidFill>
                  <a:schemeClr val="accent6">
                    <a:lumMod val="75000"/>
                  </a:schemeClr>
                </a:solidFill>
                <a:highlight>
                  <a:srgbClr val="FFFFFF"/>
                </a:highlight>
                <a:latin typeface="Consolas"/>
              </a:rPr>
              <a:t>win-title</a:t>
            </a:r>
            <a:endParaRPr lang="en-US" sz="1100" b="1" dirty="0" smtClean="0">
              <a:solidFill>
                <a:schemeClr val="accent6">
                  <a:lumMod val="75000"/>
                </a:schemeClr>
              </a:solidFill>
            </a:endParaRPr>
          </a:p>
        </p:txBody>
      </p:sp>
      <p:cxnSp>
        <p:nvCxnSpPr>
          <p:cNvPr id="16" name="Straight Connector 15"/>
          <p:cNvCxnSpPr>
            <a:stCxn id="15" idx="2"/>
          </p:cNvCxnSpPr>
          <p:nvPr/>
        </p:nvCxnSpPr>
        <p:spPr>
          <a:xfrm flipH="1">
            <a:off x="2539399" y="1709154"/>
            <a:ext cx="695261" cy="316162"/>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77623" y="3075741"/>
            <a:ext cx="1000274" cy="169277"/>
          </a:xfrm>
          <a:prstGeom prst="rect">
            <a:avLst/>
          </a:prstGeom>
          <a:noFill/>
        </p:spPr>
        <p:txBody>
          <a:bodyPr wrap="none" lIns="0" tIns="0" rIns="0" bIns="0" rtlCol="0">
            <a:spAutoFit/>
          </a:bodyPr>
          <a:lstStyle/>
          <a:p>
            <a:r>
              <a:rPr lang="en-US" sz="1100" b="1" dirty="0" smtClean="0">
                <a:solidFill>
                  <a:schemeClr val="accent6">
                    <a:lumMod val="75000"/>
                  </a:schemeClr>
                </a:solidFill>
                <a:highlight>
                  <a:srgbClr val="FFFFFF"/>
                </a:highlight>
                <a:latin typeface="Consolas"/>
              </a:rPr>
              <a:t>win-label-off</a:t>
            </a:r>
            <a:endParaRPr lang="en-US" sz="1100" b="1" dirty="0" smtClean="0">
              <a:solidFill>
                <a:schemeClr val="accent6">
                  <a:lumMod val="75000"/>
                </a:schemeClr>
              </a:solidFill>
            </a:endParaRPr>
          </a:p>
        </p:txBody>
      </p:sp>
      <p:cxnSp>
        <p:nvCxnSpPr>
          <p:cNvPr id="33" name="Straight Connector 32"/>
          <p:cNvCxnSpPr/>
          <p:nvPr/>
        </p:nvCxnSpPr>
        <p:spPr>
          <a:xfrm>
            <a:off x="1928344" y="3167005"/>
            <a:ext cx="382032" cy="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2587861" y="3160379"/>
            <a:ext cx="1641620" cy="58359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0376" y="4242749"/>
            <a:ext cx="2524125"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1" name="Straight Connector 50"/>
          <p:cNvCxnSpPr>
            <a:stCxn id="15" idx="2"/>
          </p:cNvCxnSpPr>
          <p:nvPr/>
        </p:nvCxnSpPr>
        <p:spPr>
          <a:xfrm flipH="1">
            <a:off x="2540781" y="1709154"/>
            <a:ext cx="693879" cy="1085428"/>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08938" y="2696884"/>
            <a:ext cx="1231106" cy="169277"/>
          </a:xfrm>
          <a:prstGeom prst="rect">
            <a:avLst/>
          </a:prstGeom>
          <a:noFill/>
        </p:spPr>
        <p:txBody>
          <a:bodyPr wrap="none" lIns="0" tIns="0" rIns="0" bIns="0" rtlCol="0">
            <a:spAutoFit/>
          </a:bodyPr>
          <a:lstStyle/>
          <a:p>
            <a:r>
              <a:rPr lang="en-US" sz="1100" b="1" dirty="0" smtClean="0">
                <a:solidFill>
                  <a:schemeClr val="accent6">
                    <a:lumMod val="75000"/>
                  </a:schemeClr>
                </a:solidFill>
                <a:highlight>
                  <a:srgbClr val="FFFFFF"/>
                </a:highlight>
                <a:latin typeface="Consolas"/>
              </a:rPr>
              <a:t>win-label </a:t>
            </a:r>
            <a:r>
              <a:rPr lang="en-US" sz="1100" dirty="0" smtClean="0">
                <a:solidFill>
                  <a:schemeClr val="accent6">
                    <a:lumMod val="75000"/>
                  </a:schemeClr>
                </a:solidFill>
                <a:highlight>
                  <a:srgbClr val="FFFFFF"/>
                </a:highlight>
                <a:latin typeface="Consolas"/>
              </a:rPr>
              <a:t>(both)</a:t>
            </a:r>
            <a:endParaRPr lang="en-US" sz="1100" b="1" dirty="0" smtClean="0">
              <a:solidFill>
                <a:schemeClr val="accent6">
                  <a:lumMod val="75000"/>
                </a:schemeClr>
              </a:solidFill>
            </a:endParaRPr>
          </a:p>
        </p:txBody>
      </p:sp>
      <p:cxnSp>
        <p:nvCxnSpPr>
          <p:cNvPr id="54" name="Straight Connector 53"/>
          <p:cNvCxnSpPr/>
          <p:nvPr/>
        </p:nvCxnSpPr>
        <p:spPr>
          <a:xfrm flipV="1">
            <a:off x="1803821" y="2402160"/>
            <a:ext cx="509423" cy="379362"/>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803821" y="2794582"/>
            <a:ext cx="509423" cy="365797"/>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70356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WinJS</a:t>
            </a:r>
            <a:r>
              <a:rPr lang="en-US" dirty="0" smtClean="0"/>
              <a:t> Tooltip Control Styling</a:t>
            </a:r>
            <a:endParaRPr lang="en-US" dirty="0"/>
          </a:p>
        </p:txBody>
      </p:sp>
      <p:sp>
        <p:nvSpPr>
          <p:cNvPr id="6" name="TextBox 5"/>
          <p:cNvSpPr txBox="1"/>
          <p:nvPr/>
        </p:nvSpPr>
        <p:spPr>
          <a:xfrm>
            <a:off x="590549" y="947350"/>
            <a:ext cx="3595280" cy="276999"/>
          </a:xfrm>
          <a:prstGeom prst="rect">
            <a:avLst/>
          </a:prstGeom>
          <a:noFill/>
        </p:spPr>
        <p:txBody>
          <a:bodyPr wrap="none" lIns="0" tIns="0" rIns="0" bIns="0" rtlCol="0">
            <a:spAutoFit/>
          </a:bodyPr>
          <a:lstStyle/>
          <a:p>
            <a:r>
              <a:rPr lang="en-US" i="1" dirty="0" smtClean="0">
                <a:gradFill>
                  <a:gsLst>
                    <a:gs pos="2917">
                      <a:schemeClr val="tx1"/>
                    </a:gs>
                    <a:gs pos="30000">
                      <a:schemeClr val="tx1"/>
                    </a:gs>
                  </a:gsLst>
                  <a:lin ang="5400000" scaled="0"/>
                </a:gradFill>
              </a:rPr>
              <a:t>From “HTML Tooltip control sample”</a:t>
            </a:r>
          </a:p>
        </p:txBody>
      </p:sp>
      <p:sp>
        <p:nvSpPr>
          <p:cNvPr id="8" name="TextBox 7"/>
          <p:cNvSpPr txBox="1"/>
          <p:nvPr/>
        </p:nvSpPr>
        <p:spPr>
          <a:xfrm>
            <a:off x="590549" y="1406157"/>
            <a:ext cx="6665286" cy="553998"/>
          </a:xfrm>
          <a:prstGeom prst="rect">
            <a:avLst/>
          </a:prstGeom>
          <a:noFill/>
        </p:spPr>
        <p:txBody>
          <a:bodyPr wrap="none" lIns="0" tIns="0" rIns="0" bIns="0" rtlCol="0">
            <a:spAutoFit/>
          </a:bodyPr>
          <a:lstStyle/>
          <a:p>
            <a:pPr marL="171450" indent="-171450">
              <a:buFont typeface="Arial" pitchFamily="34" charset="0"/>
              <a:buChar char="•"/>
            </a:pPr>
            <a:r>
              <a:rPr lang="en-US" dirty="0" smtClean="0"/>
              <a:t>win-tooltip is single class for entire control (such as border)</a:t>
            </a:r>
          </a:p>
          <a:p>
            <a:pPr marL="171450" indent="-171450">
              <a:buFont typeface="Arial" pitchFamily="34" charset="0"/>
              <a:buChar char="•"/>
            </a:pPr>
            <a:r>
              <a:rPr lang="en-US" dirty="0" smtClean="0"/>
              <a:t>Control can contain any other HTML, to which other CSS applies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5056" y="4273362"/>
            <a:ext cx="2086266" cy="1438476"/>
          </a:xfrm>
          <a:prstGeom prst="rect">
            <a:avLst/>
          </a:prstGeom>
        </p:spPr>
      </p:pic>
      <p:sp>
        <p:nvSpPr>
          <p:cNvPr id="19" name="Round Diagonal Corner Rectangle 18"/>
          <p:cNvSpPr/>
          <p:nvPr/>
        </p:nvSpPr>
        <p:spPr bwMode="auto">
          <a:xfrm>
            <a:off x="3508661" y="4166975"/>
            <a:ext cx="4457786" cy="1903024"/>
          </a:xfrm>
          <a:prstGeom prst="round2DiagRect">
            <a:avLst/>
          </a:prstGeom>
          <a:noFill/>
          <a:ln>
            <a:solidFill>
              <a:schemeClr val="accent3">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TextBox 19"/>
          <p:cNvSpPr txBox="1"/>
          <p:nvPr/>
        </p:nvSpPr>
        <p:spPr>
          <a:xfrm>
            <a:off x="3835471" y="4273362"/>
            <a:ext cx="4055597" cy="1777410"/>
          </a:xfrm>
          <a:prstGeom prst="rect">
            <a:avLst/>
          </a:prstGeom>
          <a:noFill/>
        </p:spPr>
        <p:txBody>
          <a:bodyPr wrap="none" lIns="0" tIns="0" rIns="0" bIns="0" rtlCol="0">
            <a:spAutoFit/>
          </a:bodyPr>
          <a:lstStyle/>
          <a:p>
            <a:r>
              <a:rPr lang="en-US" sz="1050" dirty="0">
                <a:solidFill>
                  <a:srgbClr val="800000"/>
                </a:solidFill>
                <a:highlight>
                  <a:srgbClr val="FFFFFF"/>
                </a:highlight>
                <a:latin typeface="Consolas" panose="020B0609020204030204" pitchFamily="49" charset="0"/>
              </a:rPr>
              <a:t>#</a:t>
            </a:r>
            <a:r>
              <a:rPr lang="en-US" sz="1050" dirty="0" err="1">
                <a:solidFill>
                  <a:srgbClr val="800000"/>
                </a:solidFill>
                <a:highlight>
                  <a:srgbClr val="FFFFFF"/>
                </a:highlight>
                <a:latin typeface="Consolas" panose="020B0609020204030204" pitchFamily="49" charset="0"/>
              </a:rPr>
              <a:t>roundedCornerTooltip</a:t>
            </a:r>
            <a:r>
              <a:rPr lang="en-US" sz="1050" dirty="0">
                <a:solidFill>
                  <a:srgbClr val="000000"/>
                </a:solidFill>
                <a:highlight>
                  <a:srgbClr val="FFFFFF"/>
                </a:highlight>
                <a:latin typeface="Consolas" panose="020B0609020204030204" pitchFamily="49" charset="0"/>
              </a:rPr>
              <a:t> {</a:t>
            </a:r>
          </a:p>
          <a:p>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border-radius</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6px</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max-width</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140px</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padding</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10px</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border</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1px</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solid</a:t>
            </a:r>
            <a:r>
              <a:rPr lang="en-US" sz="1050" dirty="0">
                <a:solidFill>
                  <a:srgbClr val="000000"/>
                </a:solidFill>
                <a:highlight>
                  <a:srgbClr val="FFFFFF"/>
                </a:highlight>
                <a:latin typeface="Consolas" panose="020B0609020204030204" pitchFamily="49" charset="0"/>
              </a:rPr>
              <a:t> </a:t>
            </a:r>
            <a:r>
              <a:rPr lang="en-US" sz="1050" dirty="0" err="1">
                <a:solidFill>
                  <a:srgbClr val="0000FF"/>
                </a:solidFill>
                <a:highlight>
                  <a:srgbClr val="FFFFFF"/>
                </a:highlight>
                <a:latin typeface="Consolas" panose="020B0609020204030204" pitchFamily="49" charset="0"/>
              </a:rPr>
              <a:t>rgb</a:t>
            </a:r>
            <a:r>
              <a:rPr lang="en-US" sz="1050" dirty="0">
                <a:solidFill>
                  <a:srgbClr val="0000FF"/>
                </a:solidFill>
                <a:highlight>
                  <a:srgbClr val="FFFFFF"/>
                </a:highlight>
                <a:latin typeface="Consolas" panose="020B0609020204030204" pitchFamily="49" charset="0"/>
              </a:rPr>
              <a:t>(108,</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108,</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108)</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background-image</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a:t>
            </a:r>
            <a:r>
              <a:rPr lang="en-US" sz="1050" dirty="0" err="1">
                <a:solidFill>
                  <a:srgbClr val="0000FF"/>
                </a:solidFill>
                <a:highlight>
                  <a:srgbClr val="FFFFFF"/>
                </a:highlight>
                <a:latin typeface="Consolas" panose="020B0609020204030204" pitchFamily="49" charset="0"/>
              </a:rPr>
              <a:t>ms</a:t>
            </a:r>
            <a:r>
              <a:rPr lang="en-US" sz="1050" dirty="0">
                <a:solidFill>
                  <a:srgbClr val="0000FF"/>
                </a:solidFill>
                <a:highlight>
                  <a:srgbClr val="FFFFFF"/>
                </a:highlight>
                <a:latin typeface="Consolas" panose="020B0609020204030204" pitchFamily="49" charset="0"/>
              </a:rPr>
              <a:t>-linear-gradient(-90deg,</a:t>
            </a:r>
            <a:r>
              <a:rPr lang="en-US" sz="1050" dirty="0">
                <a:solidFill>
                  <a:srgbClr val="000000"/>
                </a:solidFill>
                <a:highlight>
                  <a:srgbClr val="FFFFFF"/>
                </a:highlight>
                <a:latin typeface="Consolas" panose="020B0609020204030204" pitchFamily="49" charset="0"/>
              </a:rPr>
              <a:t> </a:t>
            </a:r>
            <a:r>
              <a:rPr lang="en-US" sz="1050" dirty="0" err="1">
                <a:solidFill>
                  <a:srgbClr val="0000FF"/>
                </a:solidFill>
                <a:highlight>
                  <a:srgbClr val="FFFFFF"/>
                </a:highlight>
                <a:latin typeface="Consolas" panose="020B0609020204030204" pitchFamily="49" charset="0"/>
              </a:rPr>
              <a:t>rgb</a:t>
            </a:r>
            <a:r>
              <a:rPr lang="en-US" sz="1050" dirty="0">
                <a:solidFill>
                  <a:srgbClr val="0000FF"/>
                </a:solidFill>
                <a:highlight>
                  <a:srgbClr val="FFFFFF"/>
                </a:highlight>
                <a:latin typeface="Consolas" panose="020B0609020204030204" pitchFamily="49" charset="0"/>
              </a:rPr>
              <a:t>(255,</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242,</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207),</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1050" dirty="0" err="1">
                <a:solidFill>
                  <a:srgbClr val="0000FF"/>
                </a:solidFill>
                <a:highlight>
                  <a:srgbClr val="FFFFFF"/>
                </a:highlight>
                <a:latin typeface="Consolas" panose="020B0609020204030204" pitchFamily="49" charset="0"/>
              </a:rPr>
              <a:t>rgb</a:t>
            </a:r>
            <a:r>
              <a:rPr lang="en-US" sz="1050" dirty="0">
                <a:solidFill>
                  <a:srgbClr val="0000FF"/>
                </a:solidFill>
                <a:highlight>
                  <a:srgbClr val="FFFFFF"/>
                </a:highlight>
                <a:latin typeface="Consolas" panose="020B0609020204030204" pitchFamily="49" charset="0"/>
              </a:rPr>
              <a:t>(254,</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218,</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108))</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box-shadow</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1px</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2px</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6px</a:t>
            </a:r>
            <a:r>
              <a:rPr lang="en-US" sz="1050" dirty="0">
                <a:solidFill>
                  <a:srgbClr val="000000"/>
                </a:solidFill>
                <a:highlight>
                  <a:srgbClr val="FFFFFF"/>
                </a:highlight>
                <a:latin typeface="Consolas" panose="020B0609020204030204" pitchFamily="49" charset="0"/>
              </a:rPr>
              <a:t> </a:t>
            </a:r>
            <a:r>
              <a:rPr lang="en-US" sz="1050" dirty="0" err="1">
                <a:solidFill>
                  <a:srgbClr val="0000FF"/>
                </a:solidFill>
                <a:highlight>
                  <a:srgbClr val="FFFFFF"/>
                </a:highlight>
                <a:latin typeface="Consolas" panose="020B0609020204030204" pitchFamily="49" charset="0"/>
              </a:rPr>
              <a:t>rgba</a:t>
            </a:r>
            <a:r>
              <a:rPr lang="en-US" sz="1050" dirty="0">
                <a:solidFill>
                  <a:srgbClr val="0000FF"/>
                </a:solidFill>
                <a:highlight>
                  <a:srgbClr val="FFFFFF"/>
                </a:highlight>
                <a:latin typeface="Consolas" panose="020B0609020204030204" pitchFamily="49" charset="0"/>
              </a:rPr>
              <a:t>(0,</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0,</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0,</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0.4)</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text-align</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center</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a:t>
            </a:r>
            <a:endParaRPr lang="en-US" sz="1050" dirty="0" smtClean="0">
              <a:gradFill>
                <a:gsLst>
                  <a:gs pos="2917">
                    <a:schemeClr val="tx1"/>
                  </a:gs>
                  <a:gs pos="30000">
                    <a:schemeClr val="tx1"/>
                  </a:gs>
                </a:gsLst>
                <a:lin ang="5400000" scaled="0"/>
              </a:gradFill>
            </a:endParaRPr>
          </a:p>
        </p:txBody>
      </p:sp>
      <p:cxnSp>
        <p:nvCxnSpPr>
          <p:cNvPr id="11" name="Straight Connector 10"/>
          <p:cNvCxnSpPr/>
          <p:nvPr/>
        </p:nvCxnSpPr>
        <p:spPr>
          <a:xfrm flipH="1" flipV="1">
            <a:off x="3006874" y="4808262"/>
            <a:ext cx="751258" cy="44"/>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46724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WinJS</a:t>
            </a:r>
            <a:r>
              <a:rPr lang="en-US" dirty="0" smtClean="0"/>
              <a:t> Tooltip Control Styling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3336" y="2786943"/>
            <a:ext cx="2257740" cy="1848108"/>
          </a:xfrm>
          <a:prstGeom prst="rect">
            <a:avLst/>
          </a:prstGeom>
        </p:spPr>
      </p:pic>
      <p:sp>
        <p:nvSpPr>
          <p:cNvPr id="18" name="TextBox 17"/>
          <p:cNvSpPr txBox="1"/>
          <p:nvPr/>
        </p:nvSpPr>
        <p:spPr>
          <a:xfrm>
            <a:off x="6097720" y="2146755"/>
            <a:ext cx="4792979" cy="4039567"/>
          </a:xfrm>
          <a:prstGeom prst="rect">
            <a:avLst/>
          </a:prstGeom>
          <a:noFill/>
        </p:spPr>
        <p:txBody>
          <a:bodyPr wrap="none" lIns="0" tIns="0" rIns="0" bIns="0" rtlCol="0">
            <a:spAutoFit/>
          </a:bodyPr>
          <a:lstStyle/>
          <a:p>
            <a:r>
              <a:rPr lang="en-US" sz="1050" dirty="0">
                <a:solidFill>
                  <a:srgbClr val="800000"/>
                </a:solidFill>
                <a:highlight>
                  <a:srgbClr val="FFFFFF"/>
                </a:highlight>
                <a:latin typeface="Consolas" panose="020B0609020204030204" pitchFamily="49" charset="0"/>
              </a:rPr>
              <a:t>#</a:t>
            </a:r>
            <a:r>
              <a:rPr lang="en-US" sz="1050" dirty="0" err="1">
                <a:solidFill>
                  <a:srgbClr val="800000"/>
                </a:solidFill>
                <a:highlight>
                  <a:srgbClr val="FFFFFF"/>
                </a:highlight>
                <a:latin typeface="Consolas" panose="020B0609020204030204" pitchFamily="49" charset="0"/>
              </a:rPr>
              <a:t>ovalTooltip</a:t>
            </a:r>
            <a:r>
              <a:rPr lang="en-US" sz="1050" dirty="0">
                <a:solidFill>
                  <a:srgbClr val="000000"/>
                </a:solidFill>
                <a:highlight>
                  <a:srgbClr val="FFFFFF"/>
                </a:highlight>
                <a:latin typeface="Consolas" panose="020B0609020204030204" pitchFamily="49" charset="0"/>
              </a:rPr>
              <a:t> {</a:t>
            </a:r>
          </a:p>
          <a:p>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display</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a:t>
            </a:r>
            <a:r>
              <a:rPr lang="en-US" sz="1050" dirty="0" err="1">
                <a:solidFill>
                  <a:srgbClr val="0000FF"/>
                </a:solidFill>
                <a:highlight>
                  <a:srgbClr val="FFFFFF"/>
                </a:highlight>
                <a:latin typeface="Consolas" panose="020B0609020204030204" pitchFamily="49" charset="0"/>
              </a:rPr>
              <a:t>ms</a:t>
            </a:r>
            <a:r>
              <a:rPr lang="en-US" sz="1050" dirty="0">
                <a:solidFill>
                  <a:srgbClr val="0000FF"/>
                </a:solidFill>
                <a:highlight>
                  <a:srgbClr val="FFFFFF"/>
                </a:highlight>
                <a:latin typeface="Consolas" panose="020B0609020204030204" pitchFamily="49" charset="0"/>
              </a:rPr>
              <a:t>-box</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a:t>
            </a:r>
            <a:r>
              <a:rPr lang="en-US" sz="1050" dirty="0" err="1">
                <a:solidFill>
                  <a:srgbClr val="FF0000"/>
                </a:solidFill>
                <a:highlight>
                  <a:srgbClr val="FFFFFF"/>
                </a:highlight>
                <a:latin typeface="Consolas" panose="020B0609020204030204" pitchFamily="49" charset="0"/>
              </a:rPr>
              <a:t>ms</a:t>
            </a:r>
            <a:r>
              <a:rPr lang="en-US" sz="1050" dirty="0">
                <a:solidFill>
                  <a:srgbClr val="FF0000"/>
                </a:solidFill>
                <a:highlight>
                  <a:srgbClr val="FFFFFF"/>
                </a:highlight>
                <a:latin typeface="Consolas" panose="020B0609020204030204" pitchFamily="49" charset="0"/>
              </a:rPr>
              <a:t>-box-orient</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vertical</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a:t>
            </a:r>
            <a:r>
              <a:rPr lang="en-US" sz="1050" dirty="0" err="1">
                <a:solidFill>
                  <a:srgbClr val="FF0000"/>
                </a:solidFill>
                <a:highlight>
                  <a:srgbClr val="FFFFFF"/>
                </a:highlight>
                <a:latin typeface="Consolas" panose="020B0609020204030204" pitchFamily="49" charset="0"/>
              </a:rPr>
              <a:t>ms</a:t>
            </a:r>
            <a:r>
              <a:rPr lang="en-US" sz="1050" dirty="0">
                <a:solidFill>
                  <a:srgbClr val="FF0000"/>
                </a:solidFill>
                <a:highlight>
                  <a:srgbClr val="FFFFFF"/>
                </a:highlight>
                <a:latin typeface="Consolas" panose="020B0609020204030204" pitchFamily="49" charset="0"/>
              </a:rPr>
              <a:t>-box-align</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middle</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a:t>
            </a:r>
          </a:p>
          <a:p>
            <a:endParaRPr lang="en-US" sz="1050" dirty="0">
              <a:solidFill>
                <a:srgbClr val="000000"/>
              </a:solidFill>
              <a:highlight>
                <a:srgbClr val="FFFFFF"/>
              </a:highlight>
              <a:latin typeface="Consolas" panose="020B0609020204030204" pitchFamily="49" charset="0"/>
            </a:endParaRPr>
          </a:p>
          <a:p>
            <a:r>
              <a:rPr lang="en-US" sz="1050" dirty="0">
                <a:solidFill>
                  <a:srgbClr val="800000"/>
                </a:solidFill>
                <a:highlight>
                  <a:srgbClr val="FFFFFF"/>
                </a:highlight>
                <a:latin typeface="Consolas" panose="020B0609020204030204" pitchFamily="49" charset="0"/>
              </a:rPr>
              <a:t>#oval</a:t>
            </a:r>
            <a:r>
              <a:rPr lang="en-US" sz="1050" dirty="0">
                <a:solidFill>
                  <a:srgbClr val="000000"/>
                </a:solidFill>
                <a:highlight>
                  <a:srgbClr val="FFFFFF"/>
                </a:highlight>
                <a:latin typeface="Consolas" panose="020B0609020204030204" pitchFamily="49" charset="0"/>
              </a:rPr>
              <a:t> {</a:t>
            </a:r>
          </a:p>
          <a:p>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border-radius</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100px</a:t>
            </a:r>
            <a:r>
              <a:rPr lang="en-US" sz="1050" dirty="0">
                <a:solidFill>
                  <a:srgbClr val="000000"/>
                </a:solidFill>
                <a:highlight>
                  <a:srgbClr val="FFFFFF"/>
                </a:highlight>
                <a:latin typeface="Consolas" panose="020B0609020204030204" pitchFamily="49" charset="0"/>
              </a:rPr>
              <a:t> </a:t>
            </a:r>
            <a:r>
              <a:rPr lang="en-US" sz="1050" dirty="0" err="1">
                <a:solidFill>
                  <a:srgbClr val="0000FF"/>
                </a:solidFill>
                <a:highlight>
                  <a:srgbClr val="FFFFFF"/>
                </a:highlight>
                <a:latin typeface="Consolas" panose="020B0609020204030204" pitchFamily="49" charset="0"/>
              </a:rPr>
              <a:t>100px</a:t>
            </a:r>
            <a:r>
              <a:rPr lang="en-US" sz="1050" dirty="0">
                <a:solidFill>
                  <a:srgbClr val="000000"/>
                </a:solidFill>
                <a:highlight>
                  <a:srgbClr val="FFFFFF"/>
                </a:highlight>
                <a:latin typeface="Consolas" panose="020B0609020204030204" pitchFamily="49" charset="0"/>
              </a:rPr>
              <a:t> </a:t>
            </a:r>
            <a:r>
              <a:rPr lang="en-US" sz="1050" dirty="0" err="1">
                <a:solidFill>
                  <a:srgbClr val="0000FF"/>
                </a:solidFill>
                <a:highlight>
                  <a:srgbClr val="FFFFFF"/>
                </a:highlight>
                <a:latin typeface="Consolas" panose="020B0609020204030204" pitchFamily="49" charset="0"/>
              </a:rPr>
              <a:t>100px</a:t>
            </a:r>
            <a:r>
              <a:rPr lang="en-US" sz="1050" dirty="0">
                <a:solidFill>
                  <a:srgbClr val="000000"/>
                </a:solidFill>
                <a:highlight>
                  <a:srgbClr val="FFFFFF"/>
                </a:highlight>
                <a:latin typeface="Consolas" panose="020B0609020204030204" pitchFamily="49" charset="0"/>
              </a:rPr>
              <a:t> </a:t>
            </a:r>
            <a:r>
              <a:rPr lang="en-US" sz="1050" dirty="0" err="1">
                <a:solidFill>
                  <a:srgbClr val="0000FF"/>
                </a:solidFill>
                <a:highlight>
                  <a:srgbClr val="FFFFFF"/>
                </a:highlight>
                <a:latin typeface="Consolas" panose="020B0609020204030204" pitchFamily="49" charset="0"/>
              </a:rPr>
              <a:t>100px</a:t>
            </a:r>
            <a:r>
              <a:rPr lang="en-US" sz="1050" dirty="0">
                <a:solidFill>
                  <a:srgbClr val="000000"/>
                </a:solidFill>
                <a:highlight>
                  <a:srgbClr val="FFFFFF"/>
                </a:highlight>
                <a:latin typeface="Consolas" panose="020B0609020204030204" pitchFamily="49" charset="0"/>
              </a:rPr>
              <a:t> / </a:t>
            </a:r>
            <a:r>
              <a:rPr lang="en-US" sz="1050" dirty="0">
                <a:solidFill>
                  <a:srgbClr val="0000FF"/>
                </a:solidFill>
                <a:highlight>
                  <a:srgbClr val="FFFFFF"/>
                </a:highlight>
                <a:latin typeface="Consolas" panose="020B0609020204030204" pitchFamily="49" charset="0"/>
              </a:rPr>
              <a:t>50px</a:t>
            </a:r>
            <a:r>
              <a:rPr lang="en-US" sz="1050" dirty="0">
                <a:solidFill>
                  <a:srgbClr val="000000"/>
                </a:solidFill>
                <a:highlight>
                  <a:srgbClr val="FFFFFF"/>
                </a:highlight>
                <a:latin typeface="Consolas" panose="020B0609020204030204" pitchFamily="49" charset="0"/>
              </a:rPr>
              <a:t> </a:t>
            </a:r>
            <a:r>
              <a:rPr lang="en-US" sz="1050" dirty="0" err="1">
                <a:solidFill>
                  <a:srgbClr val="0000FF"/>
                </a:solidFill>
                <a:highlight>
                  <a:srgbClr val="FFFFFF"/>
                </a:highlight>
                <a:latin typeface="Consolas" panose="020B0609020204030204" pitchFamily="49" charset="0"/>
              </a:rPr>
              <a:t>50px</a:t>
            </a:r>
            <a:r>
              <a:rPr lang="en-US" sz="1050" dirty="0">
                <a:solidFill>
                  <a:srgbClr val="000000"/>
                </a:solidFill>
                <a:highlight>
                  <a:srgbClr val="FFFFFF"/>
                </a:highlight>
                <a:latin typeface="Consolas" panose="020B0609020204030204" pitchFamily="49" charset="0"/>
              </a:rPr>
              <a:t> </a:t>
            </a:r>
            <a:r>
              <a:rPr lang="en-US" sz="1050" dirty="0" err="1">
                <a:solidFill>
                  <a:srgbClr val="0000FF"/>
                </a:solidFill>
                <a:highlight>
                  <a:srgbClr val="FFFFFF"/>
                </a:highlight>
                <a:latin typeface="Consolas" panose="020B0609020204030204" pitchFamily="49" charset="0"/>
              </a:rPr>
              <a:t>50px</a:t>
            </a:r>
            <a:r>
              <a:rPr lang="en-US" sz="1050" dirty="0">
                <a:solidFill>
                  <a:srgbClr val="000000"/>
                </a:solidFill>
                <a:highlight>
                  <a:srgbClr val="FFFFFF"/>
                </a:highlight>
                <a:latin typeface="Consolas" panose="020B0609020204030204" pitchFamily="49" charset="0"/>
              </a:rPr>
              <a:t> </a:t>
            </a:r>
            <a:r>
              <a:rPr lang="en-US" sz="1050" dirty="0" err="1">
                <a:solidFill>
                  <a:srgbClr val="0000FF"/>
                </a:solidFill>
                <a:highlight>
                  <a:srgbClr val="FFFFFF"/>
                </a:highlight>
                <a:latin typeface="Consolas" panose="020B0609020204030204" pitchFamily="49" charset="0"/>
              </a:rPr>
              <a:t>50px</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width</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212px</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height</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100px</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border</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1px</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solid</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black</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background-color</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white</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text-align</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center</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line-height</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100px</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color</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black</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a:t>
            </a:r>
          </a:p>
          <a:p>
            <a:endParaRPr lang="en-US" sz="1050" dirty="0">
              <a:solidFill>
                <a:srgbClr val="000000"/>
              </a:solidFill>
              <a:highlight>
                <a:srgbClr val="FFFFFF"/>
              </a:highlight>
              <a:latin typeface="Consolas" panose="020B0609020204030204" pitchFamily="49" charset="0"/>
            </a:endParaRPr>
          </a:p>
          <a:p>
            <a:r>
              <a:rPr lang="en-US" sz="1050" dirty="0">
                <a:solidFill>
                  <a:srgbClr val="800000"/>
                </a:solidFill>
                <a:highlight>
                  <a:srgbClr val="FFFFFF"/>
                </a:highlight>
                <a:latin typeface="Consolas" panose="020B0609020204030204" pitchFamily="49" charset="0"/>
              </a:rPr>
              <a:t>#beak</a:t>
            </a:r>
            <a:r>
              <a:rPr lang="en-US" sz="1050" dirty="0">
                <a:solidFill>
                  <a:srgbClr val="000000"/>
                </a:solidFill>
                <a:highlight>
                  <a:srgbClr val="FFFFFF"/>
                </a:highlight>
                <a:latin typeface="Consolas" panose="020B0609020204030204" pitchFamily="49" charset="0"/>
              </a:rPr>
              <a:t> {</a:t>
            </a:r>
          </a:p>
          <a:p>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background-image</a:t>
            </a:r>
            <a:r>
              <a:rPr lang="en-US" sz="1050" dirty="0">
                <a:solidFill>
                  <a:srgbClr val="000000"/>
                </a:solidFill>
                <a:highlight>
                  <a:srgbClr val="FFFFFF"/>
                </a:highlight>
                <a:latin typeface="Consolas" panose="020B0609020204030204" pitchFamily="49" charset="0"/>
              </a:rPr>
              <a:t>: </a:t>
            </a:r>
            <a:r>
              <a:rPr lang="en-US" sz="1050" dirty="0" err="1">
                <a:solidFill>
                  <a:srgbClr val="0000FF"/>
                </a:solidFill>
                <a:highlight>
                  <a:srgbClr val="FFFFFF"/>
                </a:highlight>
                <a:latin typeface="Consolas" panose="020B0609020204030204" pitchFamily="49" charset="0"/>
              </a:rPr>
              <a:t>url</a:t>
            </a:r>
            <a:r>
              <a:rPr lang="en-US" sz="1050" dirty="0">
                <a:solidFill>
                  <a:srgbClr val="0000FF"/>
                </a:solidFill>
                <a:highlight>
                  <a:srgbClr val="FFFFFF"/>
                </a:highlight>
                <a:latin typeface="Consolas" panose="020B0609020204030204" pitchFamily="49" charset="0"/>
              </a:rPr>
              <a:t>("images/</a:t>
            </a:r>
            <a:r>
              <a:rPr lang="en-US" sz="1050" dirty="0" err="1">
                <a:solidFill>
                  <a:srgbClr val="0000FF"/>
                </a:solidFill>
                <a:highlight>
                  <a:srgbClr val="FFFFFF"/>
                </a:highlight>
                <a:latin typeface="Consolas" panose="020B0609020204030204" pitchFamily="49" charset="0"/>
              </a:rPr>
              <a:t>beak.svg</a:t>
            </a:r>
            <a:r>
              <a:rPr lang="en-US" sz="1050" dirty="0">
                <a:solidFill>
                  <a:srgbClr val="0000FF"/>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background-repeat</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no-repeat</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background-size</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100%</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100%</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width</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12px</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height</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16px</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margin-top</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-1px</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endParaRPr lang="en-US" sz="1050" dirty="0" smtClean="0">
              <a:gradFill>
                <a:gsLst>
                  <a:gs pos="2917">
                    <a:schemeClr val="tx1"/>
                  </a:gs>
                  <a:gs pos="30000">
                    <a:schemeClr val="tx1"/>
                  </a:gs>
                </a:gsLst>
                <a:lin ang="5400000" scaled="0"/>
              </a:gradFill>
            </a:endParaRPr>
          </a:p>
        </p:txBody>
      </p:sp>
      <p:sp>
        <p:nvSpPr>
          <p:cNvPr id="21" name="Round Diagonal Corner Rectangle 20"/>
          <p:cNvSpPr/>
          <p:nvPr/>
        </p:nvSpPr>
        <p:spPr bwMode="auto">
          <a:xfrm>
            <a:off x="5778894" y="1911768"/>
            <a:ext cx="5255551" cy="4391378"/>
          </a:xfrm>
          <a:prstGeom prst="round2DiagRect">
            <a:avLst/>
          </a:prstGeom>
          <a:noFill/>
          <a:ln>
            <a:solidFill>
              <a:schemeClr val="accent3">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11" name="Straight Connector 10"/>
          <p:cNvCxnSpPr/>
          <p:nvPr/>
        </p:nvCxnSpPr>
        <p:spPr>
          <a:xfrm flipH="1" flipV="1">
            <a:off x="5127553" y="3554815"/>
            <a:ext cx="751258" cy="44"/>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385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WinJS</a:t>
            </a:r>
            <a:r>
              <a:rPr lang="en-US" dirty="0" smtClean="0"/>
              <a:t> </a:t>
            </a:r>
            <a:r>
              <a:rPr lang="en-US" dirty="0" err="1" smtClean="0"/>
              <a:t>BackButton</a:t>
            </a:r>
            <a:r>
              <a:rPr lang="en-US" dirty="0" smtClean="0"/>
              <a:t> Styling</a:t>
            </a:r>
            <a:endParaRPr lang="en-US" dirty="0"/>
          </a:p>
        </p:txBody>
      </p:sp>
      <p:sp>
        <p:nvSpPr>
          <p:cNvPr id="8" name="TextBox 7"/>
          <p:cNvSpPr txBox="1"/>
          <p:nvPr/>
        </p:nvSpPr>
        <p:spPr>
          <a:xfrm>
            <a:off x="560568" y="1093622"/>
            <a:ext cx="5952527" cy="553998"/>
          </a:xfrm>
          <a:prstGeom prst="rect">
            <a:avLst/>
          </a:prstGeom>
          <a:noFill/>
        </p:spPr>
        <p:txBody>
          <a:bodyPr wrap="none" lIns="0" tIns="0" rIns="0" bIns="0" rtlCol="0">
            <a:spAutoFit/>
          </a:bodyPr>
          <a:lstStyle/>
          <a:p>
            <a:pPr marL="171450" indent="-171450">
              <a:buFont typeface="Arial" pitchFamily="34" charset="0"/>
              <a:buChar char="•"/>
            </a:pPr>
            <a:r>
              <a:rPr lang="en-US" dirty="0" smtClean="0"/>
              <a:t>win-navigation-</a:t>
            </a:r>
            <a:r>
              <a:rPr lang="en-US" dirty="0" err="1" smtClean="0"/>
              <a:t>backbutton</a:t>
            </a:r>
            <a:r>
              <a:rPr lang="en-US" dirty="0" smtClean="0"/>
              <a:t> applies to the &lt;button&gt;</a:t>
            </a:r>
          </a:p>
          <a:p>
            <a:pPr marL="171450" indent="-171450">
              <a:buFont typeface="Arial" pitchFamily="34" charset="0"/>
              <a:buChar char="•"/>
            </a:pPr>
            <a:r>
              <a:rPr lang="en-US" dirty="0" smtClean="0"/>
              <a:t>win-back applies to the &lt;span&gt; with the circle and arrow</a:t>
            </a:r>
            <a:endParaRPr lang="en-US" dirty="0"/>
          </a:p>
        </p:txBody>
      </p:sp>
      <p:sp>
        <p:nvSpPr>
          <p:cNvPr id="19" name="Round Diagonal Corner Rectangle 18"/>
          <p:cNvSpPr/>
          <p:nvPr/>
        </p:nvSpPr>
        <p:spPr bwMode="auto">
          <a:xfrm>
            <a:off x="416139" y="2370337"/>
            <a:ext cx="4457786" cy="3045041"/>
          </a:xfrm>
          <a:prstGeom prst="round2DiagRect">
            <a:avLst/>
          </a:prstGeom>
          <a:noFill/>
          <a:ln>
            <a:solidFill>
              <a:schemeClr val="accent3">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TextBox 19"/>
          <p:cNvSpPr txBox="1"/>
          <p:nvPr/>
        </p:nvSpPr>
        <p:spPr>
          <a:xfrm>
            <a:off x="742949" y="2476725"/>
            <a:ext cx="3981859" cy="2746906"/>
          </a:xfrm>
          <a:prstGeom prst="rect">
            <a:avLst/>
          </a:prstGeom>
          <a:noFill/>
        </p:spPr>
        <p:txBody>
          <a:bodyPr wrap="none" lIns="0" tIns="0" rIns="0" bIns="0" rtlCol="0">
            <a:spAutoFit/>
          </a:bodyPr>
          <a:lstStyle/>
          <a:p>
            <a:r>
              <a:rPr lang="en-US" sz="1050" dirty="0">
                <a:solidFill>
                  <a:srgbClr val="800000"/>
                </a:solidFill>
                <a:highlight>
                  <a:srgbClr val="FFFFFF"/>
                </a:highlight>
                <a:latin typeface="Consolas" panose="020B0609020204030204" pitchFamily="49" charset="0"/>
              </a:rPr>
              <a:t>.win-back</a:t>
            </a:r>
            <a:r>
              <a:rPr lang="en-US" sz="1050" dirty="0">
                <a:solidFill>
                  <a:srgbClr val="000000"/>
                </a:solidFill>
                <a:highlight>
                  <a:srgbClr val="FFFFFF"/>
                </a:highlight>
                <a:latin typeface="Consolas" panose="020B0609020204030204" pitchFamily="49" charset="0"/>
              </a:rPr>
              <a:t> {    </a:t>
            </a:r>
          </a:p>
          <a:p>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border-color</a:t>
            </a:r>
            <a:r>
              <a:rPr lang="en-US" sz="1050" dirty="0">
                <a:solidFill>
                  <a:srgbClr val="000000"/>
                </a:solidFill>
                <a:highlight>
                  <a:srgbClr val="FFFFFF"/>
                </a:highlight>
                <a:latin typeface="Consolas" panose="020B0609020204030204" pitchFamily="49" charset="0"/>
              </a:rPr>
              <a:t>: </a:t>
            </a:r>
            <a:r>
              <a:rPr lang="en-US" sz="1050" dirty="0" err="1">
                <a:solidFill>
                  <a:srgbClr val="0000FF"/>
                </a:solidFill>
                <a:highlight>
                  <a:srgbClr val="FFFFFF"/>
                </a:highlight>
                <a:latin typeface="Consolas" panose="020B0609020204030204" pitchFamily="49" charset="0"/>
              </a:rPr>
              <a:t>rgb</a:t>
            </a:r>
            <a:r>
              <a:rPr lang="en-US" sz="1050" dirty="0">
                <a:solidFill>
                  <a:srgbClr val="0000FF"/>
                </a:solidFill>
                <a:highlight>
                  <a:srgbClr val="FFFFFF"/>
                </a:highlight>
                <a:latin typeface="Consolas" panose="020B0609020204030204" pitchFamily="49" charset="0"/>
              </a:rPr>
              <a:t>(255,</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106,</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0)</a:t>
            </a:r>
            <a:r>
              <a:rPr lang="en-US" sz="1050" dirty="0">
                <a:solidFill>
                  <a:srgbClr val="000000"/>
                </a:solidFill>
                <a:highlight>
                  <a:srgbClr val="FFFFFF"/>
                </a:highlight>
                <a:latin typeface="Consolas" panose="020B0609020204030204" pitchFamily="49" charset="0"/>
              </a:rPr>
              <a:t>; </a:t>
            </a:r>
            <a:r>
              <a:rPr lang="en-US" sz="1050" dirty="0">
                <a:solidFill>
                  <a:srgbClr val="0064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1050" dirty="0">
                <a:solidFill>
                  <a:srgbClr val="006400"/>
                </a:solidFill>
                <a:highlight>
                  <a:srgbClr val="FFFFFF"/>
                </a:highlight>
                <a:latin typeface="Consolas" panose="020B0609020204030204" pitchFamily="49" charset="0"/>
              </a:rPr>
              <a:t>Circle color</a:t>
            </a:r>
            <a:r>
              <a:rPr lang="en-US" sz="1050" dirty="0">
                <a:solidFill>
                  <a:srgbClr val="000000"/>
                </a:solidFill>
                <a:highlight>
                  <a:srgbClr val="FFFFFF"/>
                </a:highlight>
                <a:latin typeface="Consolas" panose="020B0609020204030204" pitchFamily="49" charset="0"/>
              </a:rPr>
              <a:t> </a:t>
            </a:r>
            <a:r>
              <a:rPr lang="en-US" sz="1050" dirty="0">
                <a:solidFill>
                  <a:srgbClr val="0064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color</a:t>
            </a:r>
            <a:r>
              <a:rPr lang="en-US" sz="1050" dirty="0">
                <a:solidFill>
                  <a:srgbClr val="000000"/>
                </a:solidFill>
                <a:highlight>
                  <a:srgbClr val="FFFFFF"/>
                </a:highlight>
                <a:latin typeface="Consolas" panose="020B0609020204030204" pitchFamily="49" charset="0"/>
              </a:rPr>
              <a:t>: </a:t>
            </a:r>
            <a:r>
              <a:rPr lang="en-US" sz="1050" dirty="0" err="1">
                <a:solidFill>
                  <a:srgbClr val="0000FF"/>
                </a:solidFill>
                <a:highlight>
                  <a:srgbClr val="FFFFFF"/>
                </a:highlight>
                <a:latin typeface="Consolas" panose="020B0609020204030204" pitchFamily="49" charset="0"/>
              </a:rPr>
              <a:t>rgb</a:t>
            </a:r>
            <a:r>
              <a:rPr lang="en-US" sz="1050" dirty="0">
                <a:solidFill>
                  <a:srgbClr val="0000FF"/>
                </a:solidFill>
                <a:highlight>
                  <a:srgbClr val="FFFFFF"/>
                </a:highlight>
                <a:latin typeface="Consolas" panose="020B0609020204030204" pitchFamily="49" charset="0"/>
              </a:rPr>
              <a:t>(255,</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106,</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0)</a:t>
            </a:r>
            <a:r>
              <a:rPr lang="en-US" sz="1050" dirty="0">
                <a:solidFill>
                  <a:srgbClr val="000000"/>
                </a:solidFill>
                <a:highlight>
                  <a:srgbClr val="FFFFFF"/>
                </a:highlight>
                <a:latin typeface="Consolas" panose="020B0609020204030204" pitchFamily="49" charset="0"/>
              </a:rPr>
              <a:t>; </a:t>
            </a:r>
            <a:r>
              <a:rPr lang="en-US" sz="1050" dirty="0">
                <a:solidFill>
                  <a:srgbClr val="0064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1050" dirty="0">
                <a:solidFill>
                  <a:srgbClr val="006400"/>
                </a:solidFill>
                <a:highlight>
                  <a:srgbClr val="FFFFFF"/>
                </a:highlight>
                <a:latin typeface="Consolas" panose="020B0609020204030204" pitchFamily="49" charset="0"/>
              </a:rPr>
              <a:t>Arrow color</a:t>
            </a:r>
            <a:r>
              <a:rPr lang="en-US" sz="1050" dirty="0">
                <a:solidFill>
                  <a:srgbClr val="000000"/>
                </a:solidFill>
                <a:highlight>
                  <a:srgbClr val="FFFFFF"/>
                </a:highlight>
                <a:latin typeface="Consolas" panose="020B0609020204030204" pitchFamily="49" charset="0"/>
              </a:rPr>
              <a:t> </a:t>
            </a:r>
            <a:r>
              <a:rPr lang="en-US" sz="1050" dirty="0">
                <a:solidFill>
                  <a:srgbClr val="0064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a:t>
            </a:r>
          </a:p>
          <a:p>
            <a:endParaRPr lang="en-US" sz="1050" dirty="0">
              <a:solidFill>
                <a:srgbClr val="000000"/>
              </a:solidFill>
              <a:highlight>
                <a:srgbClr val="FFFFFF"/>
              </a:highlight>
              <a:latin typeface="Consolas" panose="020B0609020204030204" pitchFamily="49" charset="0"/>
            </a:endParaRPr>
          </a:p>
          <a:p>
            <a:r>
              <a:rPr lang="en-US" sz="1050" dirty="0">
                <a:solidFill>
                  <a:srgbClr val="800000"/>
                </a:solidFill>
                <a:highlight>
                  <a:srgbClr val="FFFFFF"/>
                </a:highlight>
                <a:latin typeface="Consolas" panose="020B0609020204030204" pitchFamily="49" charset="0"/>
              </a:rPr>
              <a:t>.</a:t>
            </a:r>
            <a:r>
              <a:rPr lang="en-US" sz="1050" dirty="0" err="1">
                <a:solidFill>
                  <a:srgbClr val="800000"/>
                </a:solidFill>
                <a:highlight>
                  <a:srgbClr val="FFFFFF"/>
                </a:highlight>
                <a:latin typeface="Consolas" panose="020B0609020204030204" pitchFamily="49" charset="0"/>
              </a:rPr>
              <a:t>win-navigation-backbutton:hover</a:t>
            </a:r>
            <a:r>
              <a:rPr lang="en-US" sz="1050" dirty="0">
                <a:solidFill>
                  <a:srgbClr val="000000"/>
                </a:solidFill>
                <a:highlight>
                  <a:srgbClr val="FFFFFF"/>
                </a:highlight>
                <a:latin typeface="Consolas" panose="020B0609020204030204" pitchFamily="49" charset="0"/>
              </a:rPr>
              <a:t> </a:t>
            </a:r>
            <a:r>
              <a:rPr lang="en-US" sz="1050" dirty="0">
                <a:solidFill>
                  <a:srgbClr val="800000"/>
                </a:solidFill>
                <a:highlight>
                  <a:srgbClr val="FFFFFF"/>
                </a:highlight>
                <a:latin typeface="Consolas" panose="020B0609020204030204" pitchFamily="49" charset="0"/>
              </a:rPr>
              <a:t>.win-back</a:t>
            </a:r>
            <a:r>
              <a:rPr lang="en-US" sz="1050" dirty="0">
                <a:solidFill>
                  <a:srgbClr val="000000"/>
                </a:solidFill>
                <a:highlight>
                  <a:srgbClr val="FFFFFF"/>
                </a:highlight>
                <a:latin typeface="Consolas" panose="020B0609020204030204" pitchFamily="49" charset="0"/>
              </a:rPr>
              <a:t> {</a:t>
            </a:r>
          </a:p>
          <a:p>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background-color</a:t>
            </a:r>
            <a:r>
              <a:rPr lang="en-US" sz="1050" dirty="0">
                <a:solidFill>
                  <a:srgbClr val="000000"/>
                </a:solidFill>
                <a:highlight>
                  <a:srgbClr val="FFFFFF"/>
                </a:highlight>
                <a:latin typeface="Consolas" panose="020B0609020204030204" pitchFamily="49" charset="0"/>
              </a:rPr>
              <a:t>: </a:t>
            </a:r>
            <a:r>
              <a:rPr lang="en-US" sz="1050" dirty="0" err="1">
                <a:solidFill>
                  <a:srgbClr val="0000FF"/>
                </a:solidFill>
                <a:highlight>
                  <a:srgbClr val="FFFFFF"/>
                </a:highlight>
                <a:latin typeface="Consolas" panose="020B0609020204030204" pitchFamily="49" charset="0"/>
              </a:rPr>
              <a:t>rgba</a:t>
            </a:r>
            <a:r>
              <a:rPr lang="en-US" sz="1050" dirty="0">
                <a:solidFill>
                  <a:srgbClr val="0000FF"/>
                </a:solidFill>
                <a:highlight>
                  <a:srgbClr val="FFFFFF"/>
                </a:highlight>
                <a:latin typeface="Consolas" panose="020B0609020204030204" pitchFamily="49" charset="0"/>
              </a:rPr>
              <a:t>(255,</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106,</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0,</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0.25)</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border-color</a:t>
            </a:r>
            <a:r>
              <a:rPr lang="en-US" sz="1050" dirty="0">
                <a:solidFill>
                  <a:srgbClr val="000000"/>
                </a:solidFill>
                <a:highlight>
                  <a:srgbClr val="FFFFFF"/>
                </a:highlight>
                <a:latin typeface="Consolas" panose="020B0609020204030204" pitchFamily="49" charset="0"/>
              </a:rPr>
              <a:t>: </a:t>
            </a:r>
            <a:r>
              <a:rPr lang="en-US" sz="1050" dirty="0" err="1">
                <a:solidFill>
                  <a:srgbClr val="0000FF"/>
                </a:solidFill>
                <a:highlight>
                  <a:srgbClr val="FFFFFF"/>
                </a:highlight>
                <a:latin typeface="Consolas" panose="020B0609020204030204" pitchFamily="49" charset="0"/>
              </a:rPr>
              <a:t>rgb</a:t>
            </a:r>
            <a:r>
              <a:rPr lang="en-US" sz="1050" dirty="0">
                <a:solidFill>
                  <a:srgbClr val="0000FF"/>
                </a:solidFill>
                <a:highlight>
                  <a:srgbClr val="FFFFFF"/>
                </a:highlight>
                <a:latin typeface="Consolas" panose="020B0609020204030204" pitchFamily="49" charset="0"/>
              </a:rPr>
              <a:t>(255,</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106,</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0)</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color</a:t>
            </a:r>
            <a:r>
              <a:rPr lang="en-US" sz="1050" dirty="0">
                <a:solidFill>
                  <a:srgbClr val="000000"/>
                </a:solidFill>
                <a:highlight>
                  <a:srgbClr val="FFFFFF"/>
                </a:highlight>
                <a:latin typeface="Consolas" panose="020B0609020204030204" pitchFamily="49" charset="0"/>
              </a:rPr>
              <a:t>: </a:t>
            </a:r>
            <a:r>
              <a:rPr lang="en-US" sz="1050" dirty="0" err="1">
                <a:solidFill>
                  <a:srgbClr val="0000FF"/>
                </a:solidFill>
                <a:highlight>
                  <a:srgbClr val="FFFFFF"/>
                </a:highlight>
                <a:latin typeface="Consolas" panose="020B0609020204030204" pitchFamily="49" charset="0"/>
              </a:rPr>
              <a:t>rgb</a:t>
            </a:r>
            <a:r>
              <a:rPr lang="en-US" sz="1050" dirty="0">
                <a:solidFill>
                  <a:srgbClr val="0000FF"/>
                </a:solidFill>
                <a:highlight>
                  <a:srgbClr val="FFFFFF"/>
                </a:highlight>
                <a:latin typeface="Consolas" panose="020B0609020204030204" pitchFamily="49" charset="0"/>
              </a:rPr>
              <a:t>(255,</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106,</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0)</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a:t>
            </a:r>
          </a:p>
          <a:p>
            <a:endParaRPr lang="en-US" sz="1050" dirty="0">
              <a:solidFill>
                <a:srgbClr val="000000"/>
              </a:solidFill>
              <a:highlight>
                <a:srgbClr val="FFFFFF"/>
              </a:highlight>
              <a:latin typeface="Consolas" panose="020B0609020204030204" pitchFamily="49" charset="0"/>
            </a:endParaRPr>
          </a:p>
          <a:p>
            <a:r>
              <a:rPr lang="en-US" sz="1050" dirty="0">
                <a:solidFill>
                  <a:srgbClr val="800000"/>
                </a:solidFill>
                <a:highlight>
                  <a:srgbClr val="FFFFFF"/>
                </a:highlight>
                <a:latin typeface="Consolas" panose="020B0609020204030204" pitchFamily="49" charset="0"/>
              </a:rPr>
              <a:t>.</a:t>
            </a:r>
            <a:r>
              <a:rPr lang="en-US" sz="1050" dirty="0" err="1">
                <a:solidFill>
                  <a:srgbClr val="800000"/>
                </a:solidFill>
                <a:highlight>
                  <a:srgbClr val="FFFFFF"/>
                </a:highlight>
                <a:latin typeface="Consolas" panose="020B0609020204030204" pitchFamily="49" charset="0"/>
              </a:rPr>
              <a:t>win-navigation-backbutton:hover:active</a:t>
            </a:r>
            <a:r>
              <a:rPr lang="en-US" sz="1050" dirty="0">
                <a:solidFill>
                  <a:srgbClr val="000000"/>
                </a:solidFill>
                <a:highlight>
                  <a:srgbClr val="FFFFFF"/>
                </a:highlight>
                <a:latin typeface="Consolas" panose="020B0609020204030204" pitchFamily="49" charset="0"/>
              </a:rPr>
              <a:t> </a:t>
            </a:r>
            <a:r>
              <a:rPr lang="en-US" sz="1050" dirty="0">
                <a:solidFill>
                  <a:srgbClr val="800000"/>
                </a:solidFill>
                <a:highlight>
                  <a:srgbClr val="FFFFFF"/>
                </a:highlight>
                <a:latin typeface="Consolas" panose="020B0609020204030204" pitchFamily="49" charset="0"/>
              </a:rPr>
              <a:t>.win-back</a:t>
            </a:r>
            <a:r>
              <a:rPr lang="en-US" sz="1050" dirty="0">
                <a:solidFill>
                  <a:srgbClr val="000000"/>
                </a:solidFill>
                <a:highlight>
                  <a:srgbClr val="FFFFFF"/>
                </a:highlight>
                <a:latin typeface="Consolas" panose="020B0609020204030204" pitchFamily="49" charset="0"/>
              </a:rPr>
              <a:t>, </a:t>
            </a:r>
          </a:p>
          <a:p>
            <a:r>
              <a:rPr lang="en-US" sz="1050" dirty="0">
                <a:solidFill>
                  <a:srgbClr val="800000"/>
                </a:solidFill>
                <a:highlight>
                  <a:srgbClr val="FFFFFF"/>
                </a:highlight>
                <a:latin typeface="Consolas" panose="020B0609020204030204" pitchFamily="49" charset="0"/>
              </a:rPr>
              <a:t>.</a:t>
            </a:r>
            <a:r>
              <a:rPr lang="en-US" sz="1050" dirty="0" err="1">
                <a:solidFill>
                  <a:srgbClr val="800000"/>
                </a:solidFill>
                <a:highlight>
                  <a:srgbClr val="FFFFFF"/>
                </a:highlight>
                <a:latin typeface="Consolas" panose="020B0609020204030204" pitchFamily="49" charset="0"/>
              </a:rPr>
              <a:t>win-navigation-backbutton:active</a:t>
            </a:r>
            <a:r>
              <a:rPr lang="en-US" sz="1050" dirty="0">
                <a:solidFill>
                  <a:srgbClr val="000000"/>
                </a:solidFill>
                <a:highlight>
                  <a:srgbClr val="FFFFFF"/>
                </a:highlight>
                <a:latin typeface="Consolas" panose="020B0609020204030204" pitchFamily="49" charset="0"/>
              </a:rPr>
              <a:t> </a:t>
            </a:r>
            <a:r>
              <a:rPr lang="en-US" sz="1050" dirty="0">
                <a:solidFill>
                  <a:srgbClr val="800000"/>
                </a:solidFill>
                <a:highlight>
                  <a:srgbClr val="FFFFFF"/>
                </a:highlight>
                <a:latin typeface="Consolas" panose="020B0609020204030204" pitchFamily="49" charset="0"/>
              </a:rPr>
              <a:t>.win-back</a:t>
            </a:r>
            <a:r>
              <a:rPr lang="en-US" sz="1050" dirty="0">
                <a:solidFill>
                  <a:srgbClr val="000000"/>
                </a:solidFill>
                <a:highlight>
                  <a:srgbClr val="FFFFFF"/>
                </a:highlight>
                <a:latin typeface="Consolas" panose="020B0609020204030204" pitchFamily="49" charset="0"/>
              </a:rPr>
              <a:t> {</a:t>
            </a:r>
          </a:p>
          <a:p>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background-color</a:t>
            </a:r>
            <a:r>
              <a:rPr lang="en-US" sz="1050" dirty="0">
                <a:solidFill>
                  <a:srgbClr val="000000"/>
                </a:solidFill>
                <a:highlight>
                  <a:srgbClr val="FFFFFF"/>
                </a:highlight>
                <a:latin typeface="Consolas" panose="020B0609020204030204" pitchFamily="49" charset="0"/>
              </a:rPr>
              <a:t>: </a:t>
            </a:r>
            <a:r>
              <a:rPr lang="en-US" sz="1050" dirty="0" err="1">
                <a:solidFill>
                  <a:srgbClr val="0000FF"/>
                </a:solidFill>
                <a:highlight>
                  <a:srgbClr val="FFFFFF"/>
                </a:highlight>
                <a:latin typeface="Consolas" panose="020B0609020204030204" pitchFamily="49" charset="0"/>
              </a:rPr>
              <a:t>rgb</a:t>
            </a:r>
            <a:r>
              <a:rPr lang="en-US" sz="1050" dirty="0">
                <a:solidFill>
                  <a:srgbClr val="0000FF"/>
                </a:solidFill>
                <a:highlight>
                  <a:srgbClr val="FFFFFF"/>
                </a:highlight>
                <a:latin typeface="Consolas" panose="020B0609020204030204" pitchFamily="49" charset="0"/>
              </a:rPr>
              <a:t>(128,</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53,</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0)</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border-color</a:t>
            </a:r>
            <a:r>
              <a:rPr lang="en-US" sz="1050" dirty="0">
                <a:solidFill>
                  <a:srgbClr val="000000"/>
                </a:solidFill>
                <a:highlight>
                  <a:srgbClr val="FFFFFF"/>
                </a:highlight>
                <a:latin typeface="Consolas" panose="020B0609020204030204" pitchFamily="49" charset="0"/>
              </a:rPr>
              <a:t>: </a:t>
            </a:r>
            <a:r>
              <a:rPr lang="en-US" sz="1050" dirty="0" err="1">
                <a:solidFill>
                  <a:srgbClr val="0000FF"/>
                </a:solidFill>
                <a:highlight>
                  <a:srgbClr val="FFFFFF"/>
                </a:highlight>
                <a:latin typeface="Consolas" panose="020B0609020204030204" pitchFamily="49" charset="0"/>
              </a:rPr>
              <a:t>rgb</a:t>
            </a:r>
            <a:r>
              <a:rPr lang="en-US" sz="1050" dirty="0">
                <a:solidFill>
                  <a:srgbClr val="0000FF"/>
                </a:solidFill>
                <a:highlight>
                  <a:srgbClr val="FFFFFF"/>
                </a:highlight>
                <a:latin typeface="Consolas" panose="020B0609020204030204" pitchFamily="49" charset="0"/>
              </a:rPr>
              <a:t>(128,</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53,</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0)</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color</a:t>
            </a:r>
            <a:r>
              <a:rPr lang="en-US" sz="1050" dirty="0">
                <a:solidFill>
                  <a:srgbClr val="000000"/>
                </a:solidFill>
                <a:highlight>
                  <a:srgbClr val="FFFFFF"/>
                </a:highlight>
                <a:latin typeface="Consolas" panose="020B0609020204030204" pitchFamily="49" charset="0"/>
              </a:rPr>
              <a:t>: </a:t>
            </a:r>
            <a:r>
              <a:rPr lang="en-US" sz="1050" dirty="0" err="1">
                <a:solidFill>
                  <a:srgbClr val="0000FF"/>
                </a:solidFill>
                <a:highlight>
                  <a:srgbClr val="FFFFFF"/>
                </a:highlight>
                <a:latin typeface="Consolas" panose="020B0609020204030204" pitchFamily="49" charset="0"/>
              </a:rPr>
              <a:t>rgb</a:t>
            </a:r>
            <a:r>
              <a:rPr lang="en-US" sz="1050" dirty="0">
                <a:solidFill>
                  <a:srgbClr val="0000FF"/>
                </a:solidFill>
                <a:highlight>
                  <a:srgbClr val="FFFFFF"/>
                </a:highlight>
                <a:latin typeface="Consolas" panose="020B0609020204030204" pitchFamily="49" charset="0"/>
              </a:rPr>
              <a:t>(255,</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255,</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255)</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a:t>
            </a:r>
          </a:p>
        </p:txBody>
      </p:sp>
      <p:pic>
        <p:nvPicPr>
          <p:cNvPr id="5" name="Picture 4"/>
          <p:cNvPicPr>
            <a:picLocks noChangeAspect="1"/>
          </p:cNvPicPr>
          <p:nvPr/>
        </p:nvPicPr>
        <p:blipFill>
          <a:blip r:embed="rId2"/>
          <a:stretch>
            <a:fillRect/>
          </a:stretch>
        </p:blipFill>
        <p:spPr>
          <a:xfrm>
            <a:off x="5737150" y="2583934"/>
            <a:ext cx="504825" cy="485775"/>
          </a:xfrm>
          <a:prstGeom prst="rect">
            <a:avLst/>
          </a:prstGeom>
          <a:ln>
            <a:noFill/>
          </a:ln>
        </p:spPr>
      </p:pic>
      <p:pic>
        <p:nvPicPr>
          <p:cNvPr id="7" name="Picture 6"/>
          <p:cNvPicPr>
            <a:picLocks noChangeAspect="1"/>
          </p:cNvPicPr>
          <p:nvPr/>
        </p:nvPicPr>
        <p:blipFill>
          <a:blip r:embed="rId3"/>
          <a:stretch>
            <a:fillRect/>
          </a:stretch>
        </p:blipFill>
        <p:spPr>
          <a:xfrm>
            <a:off x="5728919" y="3401473"/>
            <a:ext cx="485775" cy="485775"/>
          </a:xfrm>
          <a:prstGeom prst="rect">
            <a:avLst/>
          </a:prstGeom>
          <a:ln>
            <a:noFill/>
          </a:ln>
        </p:spPr>
      </p:pic>
      <p:pic>
        <p:nvPicPr>
          <p:cNvPr id="9" name="Picture 8"/>
          <p:cNvPicPr>
            <a:picLocks noChangeAspect="1"/>
          </p:cNvPicPr>
          <p:nvPr/>
        </p:nvPicPr>
        <p:blipFill>
          <a:blip r:embed="rId4"/>
          <a:stretch>
            <a:fillRect/>
          </a:stretch>
        </p:blipFill>
        <p:spPr>
          <a:xfrm>
            <a:off x="5737797" y="4463646"/>
            <a:ext cx="485775" cy="447675"/>
          </a:xfrm>
          <a:prstGeom prst="rect">
            <a:avLst/>
          </a:prstGeom>
          <a:ln>
            <a:noFill/>
          </a:ln>
        </p:spPr>
      </p:pic>
      <p:cxnSp>
        <p:nvCxnSpPr>
          <p:cNvPr id="13" name="Straight Arrow Connector 12"/>
          <p:cNvCxnSpPr/>
          <p:nvPr/>
        </p:nvCxnSpPr>
        <p:spPr>
          <a:xfrm flipV="1">
            <a:off x="4717017" y="2817628"/>
            <a:ext cx="896974" cy="232"/>
          </a:xfrm>
          <a:prstGeom prst="straightConnector1">
            <a:avLst/>
          </a:prstGeom>
          <a:ln>
            <a:solidFill>
              <a:schemeClr val="bg1">
                <a:lumMod val="65000"/>
              </a:schemeClr>
            </a:solidFill>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717017" y="3667941"/>
            <a:ext cx="896974" cy="232"/>
          </a:xfrm>
          <a:prstGeom prst="straightConnector1">
            <a:avLst/>
          </a:prstGeom>
          <a:ln>
            <a:solidFill>
              <a:schemeClr val="bg1">
                <a:lumMod val="65000"/>
              </a:schemeClr>
            </a:solidFill>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724808" y="4698665"/>
            <a:ext cx="896974" cy="232"/>
          </a:xfrm>
          <a:prstGeom prst="straightConnector1">
            <a:avLst/>
          </a:prstGeom>
          <a:ln>
            <a:solidFill>
              <a:schemeClr val="bg1">
                <a:lumMod val="65000"/>
              </a:schemeClr>
            </a:solidFill>
            <a:headEnd type="none"/>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1922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ItemContainer</a:t>
            </a:r>
            <a:r>
              <a:rPr lang="en-US" dirty="0" smtClean="0"/>
              <a:t> Layers</a:t>
            </a:r>
            <a:endParaRPr lang="en-US" dirty="0"/>
          </a:p>
        </p:txBody>
      </p:sp>
      <p:sp>
        <p:nvSpPr>
          <p:cNvPr id="4" name="Rectangle 3"/>
          <p:cNvSpPr/>
          <p:nvPr/>
        </p:nvSpPr>
        <p:spPr bwMode="auto">
          <a:xfrm>
            <a:off x="474572" y="2505236"/>
            <a:ext cx="1400175" cy="1400175"/>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696514" y="2718300"/>
            <a:ext cx="1400175" cy="1400175"/>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p:cNvSpPr/>
          <p:nvPr/>
        </p:nvSpPr>
        <p:spPr bwMode="auto">
          <a:xfrm>
            <a:off x="918456" y="2953351"/>
            <a:ext cx="1400175" cy="1400175"/>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p:cNvPicPr>
            <a:picLocks noChangeAspect="1"/>
          </p:cNvPicPr>
          <p:nvPr/>
        </p:nvPicPr>
        <p:blipFill>
          <a:blip r:embed="rId2"/>
          <a:stretch>
            <a:fillRect/>
          </a:stretch>
        </p:blipFill>
        <p:spPr>
          <a:xfrm>
            <a:off x="1140398" y="3196445"/>
            <a:ext cx="1400175" cy="1400175"/>
          </a:xfrm>
          <a:prstGeom prst="rect">
            <a:avLst/>
          </a:prstGeom>
        </p:spPr>
      </p:pic>
      <p:sp>
        <p:nvSpPr>
          <p:cNvPr id="11" name="Rectangle 10"/>
          <p:cNvSpPr/>
          <p:nvPr/>
        </p:nvSpPr>
        <p:spPr>
          <a:xfrm>
            <a:off x="403548" y="1161669"/>
            <a:ext cx="5748675" cy="769441"/>
          </a:xfrm>
          <a:prstGeom prst="rect">
            <a:avLst/>
          </a:prstGeom>
        </p:spPr>
        <p:txBody>
          <a:bodyPr wrap="square">
            <a:spAutoFit/>
          </a:bodyPr>
          <a:lstStyle/>
          <a:p>
            <a:r>
              <a:rPr lang="en-US" sz="1100" dirty="0" smtClean="0">
                <a:solidFill>
                  <a:srgbClr val="006400"/>
                </a:solidFill>
                <a:highlight>
                  <a:srgbClr val="FFFFFF"/>
                </a:highlight>
                <a:latin typeface="Consolas" panose="020B0609020204030204" pitchFamily="49" charset="0"/>
              </a:rPr>
              <a:t>&lt;!-- </a:t>
            </a:r>
            <a:r>
              <a:rPr lang="en-US" sz="1100" dirty="0">
                <a:solidFill>
                  <a:srgbClr val="006400"/>
                </a:solidFill>
                <a:highlight>
                  <a:srgbClr val="FFFFFF"/>
                </a:highlight>
                <a:latin typeface="Consolas" panose="020B0609020204030204" pitchFamily="49" charset="0"/>
              </a:rPr>
              <a:t>Markup in your HTML file --&gt;</a:t>
            </a:r>
            <a:endParaRPr lang="en-US" sz="1100" dirty="0">
              <a:solidFill>
                <a:srgbClr val="000000"/>
              </a:solidFill>
              <a:highlight>
                <a:srgbClr val="FFFFFF"/>
              </a:highlight>
              <a:latin typeface="Consolas" panose="020B0609020204030204" pitchFamily="49" charset="0"/>
            </a:endParaRPr>
          </a:p>
          <a:p>
            <a:r>
              <a:rPr lang="en-US" sz="1100" dirty="0" smtClean="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div</a:t>
            </a:r>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class</a:t>
            </a:r>
            <a:r>
              <a:rPr lang="en-US" sz="1100" dirty="0">
                <a:solidFill>
                  <a:srgbClr val="0000FF"/>
                </a:solidFill>
                <a:highlight>
                  <a:srgbClr val="FFFFFF"/>
                </a:highlight>
                <a:latin typeface="Consolas" panose="020B0609020204030204" pitchFamily="49" charset="0"/>
              </a:rPr>
              <a:t>="[your classes</a:t>
            </a:r>
            <a:r>
              <a:rPr lang="en-US" sz="1100" dirty="0" smtClean="0">
                <a:solidFill>
                  <a:srgbClr val="0000FF"/>
                </a:solidFill>
                <a:highlight>
                  <a:srgbClr val="FFFFFF"/>
                </a:highlight>
                <a:latin typeface="Consolas" panose="020B0609020204030204" pitchFamily="49" charset="0"/>
              </a:rPr>
              <a:t>]"</a:t>
            </a:r>
            <a:r>
              <a:rPr lang="en-US" sz="1100" dirty="0" smtClean="0">
                <a:solidFill>
                  <a:srgbClr val="000000"/>
                </a:solidFill>
                <a:highlight>
                  <a:srgbClr val="FFFFFF"/>
                </a:highlight>
                <a:latin typeface="Consolas" panose="020B0609020204030204" pitchFamily="49" charset="0"/>
              </a:rPr>
              <a:t> </a:t>
            </a:r>
            <a:r>
              <a:rPr lang="en-US" sz="1100" dirty="0" smtClean="0">
                <a:solidFill>
                  <a:srgbClr val="FF0000"/>
                </a:solidFill>
                <a:highlight>
                  <a:srgbClr val="FFFFFF"/>
                </a:highlight>
                <a:latin typeface="Consolas" panose="020B0609020204030204" pitchFamily="49" charset="0"/>
              </a:rPr>
              <a:t>data-win-control</a:t>
            </a:r>
            <a:r>
              <a:rPr lang="en-US" sz="1100" dirty="0">
                <a:solidFill>
                  <a:srgbClr val="0000FF"/>
                </a:solidFill>
                <a:highlight>
                  <a:srgbClr val="FFFFFF"/>
                </a:highlight>
                <a:latin typeface="Consolas" panose="020B0609020204030204" pitchFamily="49" charset="0"/>
              </a:rPr>
              <a:t>="</a:t>
            </a:r>
            <a:r>
              <a:rPr lang="en-US" sz="1100" dirty="0" err="1">
                <a:solidFill>
                  <a:srgbClr val="0000FF"/>
                </a:solidFill>
                <a:highlight>
                  <a:srgbClr val="FFFFFF"/>
                </a:highlight>
                <a:latin typeface="Consolas" panose="020B0609020204030204" pitchFamily="49" charset="0"/>
              </a:rPr>
              <a:t>WinJS.UI.ItemContainer</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[your item content]</a:t>
            </a:r>
          </a:p>
          <a:p>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div</a:t>
            </a:r>
            <a:r>
              <a:rPr lang="en-US" sz="1100" dirty="0">
                <a:solidFill>
                  <a:srgbClr val="0000FF"/>
                </a:solidFill>
                <a:highlight>
                  <a:srgbClr val="FFFFFF"/>
                </a:highlight>
                <a:latin typeface="Consolas" panose="020B0609020204030204" pitchFamily="49" charset="0"/>
              </a:rPr>
              <a:t>&gt;</a:t>
            </a:r>
            <a:endParaRPr lang="en-US" sz="1100" dirty="0"/>
          </a:p>
        </p:txBody>
      </p:sp>
      <p:sp>
        <p:nvSpPr>
          <p:cNvPr id="13" name="Rectangle 12"/>
          <p:cNvSpPr/>
          <p:nvPr/>
        </p:nvSpPr>
        <p:spPr>
          <a:xfrm>
            <a:off x="1830357" y="2237781"/>
            <a:ext cx="4881162" cy="1195199"/>
          </a:xfrm>
          <a:prstGeom prst="rect">
            <a:avLst/>
          </a:prstGeom>
          <a:noFill/>
        </p:spPr>
        <p:txBody>
          <a:bodyPr wrap="square">
            <a:spAutoFit/>
          </a:bodyPr>
          <a:lstStyle/>
          <a:p>
            <a:pPr>
              <a:spcAft>
                <a:spcPts val="540"/>
              </a:spcAft>
            </a:pPr>
            <a:r>
              <a:rPr lang="en-US" sz="1100" dirty="0">
                <a:solidFill>
                  <a:srgbClr val="006400"/>
                </a:solidFill>
                <a:highlight>
                  <a:srgbClr val="FFFFFF"/>
                </a:highlight>
                <a:latin typeface="Consolas" panose="020B0609020204030204" pitchFamily="49" charset="0"/>
              </a:rPr>
              <a:t>&lt;!-- Results in the DOM --&gt;</a:t>
            </a:r>
            <a:endParaRPr lang="en-US" sz="1100" dirty="0">
              <a:solidFill>
                <a:srgbClr val="000000"/>
              </a:solidFill>
              <a:highlight>
                <a:srgbClr val="FFFFFF"/>
              </a:highlight>
              <a:latin typeface="Consolas" panose="020B0609020204030204" pitchFamily="49" charset="0"/>
            </a:endParaRPr>
          </a:p>
          <a:p>
            <a:pPr>
              <a:spcAft>
                <a:spcPts val="540"/>
              </a:spcAft>
            </a:pPr>
            <a:r>
              <a:rPr lang="en-US" sz="1100" dirty="0" smtClean="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div</a:t>
            </a:r>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class</a:t>
            </a:r>
            <a:r>
              <a:rPr lang="en-US" sz="1100" dirty="0" smtClean="0">
                <a:solidFill>
                  <a:srgbClr val="0000FF"/>
                </a:solidFill>
                <a:highlight>
                  <a:srgbClr val="FFFFFF"/>
                </a:highlight>
                <a:latin typeface="Consolas" panose="020B0609020204030204" pitchFamily="49" charset="0"/>
              </a:rPr>
              <a:t>="win-container [your classes</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pPr>
              <a:spcAft>
                <a:spcPts val="540"/>
              </a:spcAft>
            </a:pPr>
            <a:r>
              <a:rPr lang="en-US" sz="1100" dirty="0">
                <a:solidFill>
                  <a:srgbClr val="000000"/>
                </a:solidFill>
                <a:highlight>
                  <a:srgbClr val="FFFFFF"/>
                </a:highlight>
                <a:latin typeface="Consolas" panose="020B0609020204030204" pitchFamily="49" charset="0"/>
              </a:rPr>
              <a:t>  </a:t>
            </a:r>
            <a:r>
              <a:rPr lang="en-US" sz="1100" dirty="0" smtClean="0">
                <a:solidFill>
                  <a:srgbClr val="000000"/>
                </a:solidFill>
                <a:highlight>
                  <a:srgbClr val="FFFFFF"/>
                </a:highlight>
                <a:latin typeface="Consolas" panose="020B0609020204030204" pitchFamily="49" charset="0"/>
              </a:rPr>
              <a:t> </a:t>
            </a:r>
            <a:r>
              <a:rPr lang="en-US" sz="1100" dirty="0" smtClean="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div</a:t>
            </a:r>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class</a:t>
            </a:r>
            <a:r>
              <a:rPr lang="en-US" sz="1100" dirty="0">
                <a:solidFill>
                  <a:srgbClr val="0000FF"/>
                </a:solidFill>
                <a:highlight>
                  <a:srgbClr val="FFFFFF"/>
                </a:highlight>
                <a:latin typeface="Consolas" panose="020B0609020204030204" pitchFamily="49" charset="0"/>
              </a:rPr>
              <a:t>="win-</a:t>
            </a:r>
            <a:r>
              <a:rPr lang="en-US" sz="1100" dirty="0" err="1">
                <a:solidFill>
                  <a:srgbClr val="0000FF"/>
                </a:solidFill>
                <a:highlight>
                  <a:srgbClr val="FFFFFF"/>
                </a:highlight>
                <a:latin typeface="Consolas" panose="020B0609020204030204" pitchFamily="49" charset="0"/>
              </a:rPr>
              <a:t>itembox</a:t>
            </a:r>
            <a:r>
              <a:rPr lang="en-US" sz="1100" dirty="0">
                <a:solidFill>
                  <a:srgbClr val="0000FF"/>
                </a:solidFill>
                <a:highlight>
                  <a:srgbClr val="FFFFFF"/>
                </a:highlight>
                <a:latin typeface="Consolas" panose="020B0609020204030204" pitchFamily="49" charset="0"/>
              </a:rPr>
              <a:t>"&gt;</a:t>
            </a:r>
            <a:r>
              <a:rPr lang="en-US" sz="1100" dirty="0">
                <a:solidFill>
                  <a:srgbClr val="000000"/>
                </a:solidFill>
                <a:highlight>
                  <a:srgbClr val="FFFFFF"/>
                </a:highlight>
                <a:latin typeface="Consolas" panose="020B0609020204030204" pitchFamily="49" charset="0"/>
              </a:rPr>
              <a:t>       </a:t>
            </a:r>
          </a:p>
          <a:p>
            <a:pPr>
              <a:spcAft>
                <a:spcPts val="540"/>
              </a:spcAft>
            </a:pPr>
            <a:r>
              <a:rPr lang="en-US" sz="1100" dirty="0">
                <a:solidFill>
                  <a:srgbClr val="000000"/>
                </a:solidFill>
                <a:highlight>
                  <a:srgbClr val="FFFFFF"/>
                </a:highlight>
                <a:latin typeface="Consolas" panose="020B0609020204030204" pitchFamily="49" charset="0"/>
              </a:rPr>
              <a:t>     </a:t>
            </a:r>
            <a:r>
              <a:rPr lang="en-US" sz="1100" dirty="0" smtClean="0">
                <a:solidFill>
                  <a:srgbClr val="000000"/>
                </a:solidFill>
                <a:highlight>
                  <a:srgbClr val="FFFFFF"/>
                </a:highlight>
                <a:latin typeface="Consolas" panose="020B0609020204030204" pitchFamily="49" charset="0"/>
              </a:rPr>
              <a:t> </a:t>
            </a:r>
            <a:r>
              <a:rPr lang="en-US" sz="1100" dirty="0" smtClean="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div</a:t>
            </a:r>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class</a:t>
            </a:r>
            <a:r>
              <a:rPr lang="en-US" sz="1100" dirty="0">
                <a:solidFill>
                  <a:srgbClr val="0000FF"/>
                </a:solidFill>
                <a:highlight>
                  <a:srgbClr val="FFFFFF"/>
                </a:highlight>
                <a:latin typeface="Consolas" panose="020B0609020204030204" pitchFamily="49" charset="0"/>
              </a:rPr>
              <a:t>="win-item"&gt;</a:t>
            </a:r>
            <a:endParaRPr lang="en-US" sz="1100" dirty="0">
              <a:solidFill>
                <a:srgbClr val="000000"/>
              </a:solidFill>
              <a:highlight>
                <a:srgbClr val="FFFFFF"/>
              </a:highlight>
              <a:latin typeface="Consolas" panose="020B0609020204030204" pitchFamily="49" charset="0"/>
            </a:endParaRPr>
          </a:p>
          <a:p>
            <a:pPr>
              <a:spcAft>
                <a:spcPts val="540"/>
              </a:spcAft>
            </a:pPr>
            <a:r>
              <a:rPr lang="en-US" sz="1100" dirty="0">
                <a:solidFill>
                  <a:srgbClr val="000000"/>
                </a:solidFill>
                <a:highlight>
                  <a:srgbClr val="FFFFFF"/>
                </a:highlight>
                <a:latin typeface="Consolas" panose="020B0609020204030204" pitchFamily="49" charset="0"/>
              </a:rPr>
              <a:t>       </a:t>
            </a:r>
            <a:r>
              <a:rPr lang="en-US" sz="1100" dirty="0" smtClean="0">
                <a:solidFill>
                  <a:srgbClr val="000000"/>
                </a:solidFill>
                <a:highlight>
                  <a:srgbClr val="FFFFFF"/>
                </a:highlight>
                <a:latin typeface="Consolas" panose="020B0609020204030204" pitchFamily="49" charset="0"/>
              </a:rPr>
              <a:t>  [</a:t>
            </a:r>
            <a:r>
              <a:rPr lang="en-US" sz="1100" dirty="0">
                <a:solidFill>
                  <a:srgbClr val="000000"/>
                </a:solidFill>
                <a:highlight>
                  <a:srgbClr val="FFFFFF"/>
                </a:highlight>
                <a:latin typeface="Consolas" panose="020B0609020204030204" pitchFamily="49" charset="0"/>
              </a:rPr>
              <a:t>your item content</a:t>
            </a:r>
            <a:r>
              <a:rPr lang="en-US" sz="1100" dirty="0" smtClean="0">
                <a:solidFill>
                  <a:srgbClr val="000000"/>
                </a:solidFill>
                <a:highlight>
                  <a:srgbClr val="FFFFFF"/>
                </a:highlight>
                <a:latin typeface="Consolas" panose="020B0609020204030204" pitchFamily="49" charset="0"/>
              </a:rPr>
              <a:t>]</a:t>
            </a:r>
            <a:endParaRPr lang="en-US" sz="1100" dirty="0">
              <a:solidFill>
                <a:srgbClr val="000000"/>
              </a:solidFill>
              <a:highlight>
                <a:srgbClr val="FFFFFF"/>
              </a:highlight>
              <a:latin typeface="Consolas" panose="020B0609020204030204" pitchFamily="49" charset="0"/>
            </a:endParaRPr>
          </a:p>
        </p:txBody>
      </p:sp>
      <p:sp>
        <p:nvSpPr>
          <p:cNvPr id="16" name="Down Arrow 15"/>
          <p:cNvSpPr/>
          <p:nvPr/>
        </p:nvSpPr>
        <p:spPr bwMode="auto">
          <a:xfrm>
            <a:off x="1302619" y="1906788"/>
            <a:ext cx="257835" cy="283695"/>
          </a:xfrm>
          <a:prstGeom prst="downArrow">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32" name="Picture 31"/>
          <p:cNvPicPr/>
          <p:nvPr/>
        </p:nvPicPr>
        <p:blipFill rotWithShape="1">
          <a:blip r:embed="rId3"/>
          <a:srcRect l="839" t="15782" r="1359" b="7171"/>
          <a:stretch/>
        </p:blipFill>
        <p:spPr>
          <a:xfrm>
            <a:off x="6280454" y="5345196"/>
            <a:ext cx="5311740" cy="873303"/>
          </a:xfrm>
          <a:prstGeom prst="rect">
            <a:avLst/>
          </a:prstGeom>
        </p:spPr>
      </p:pic>
      <p:sp>
        <p:nvSpPr>
          <p:cNvPr id="33" name="TextBox 32"/>
          <p:cNvSpPr txBox="1"/>
          <p:nvPr/>
        </p:nvSpPr>
        <p:spPr>
          <a:xfrm>
            <a:off x="6550734" y="5175919"/>
            <a:ext cx="1923604" cy="169277"/>
          </a:xfrm>
          <a:prstGeom prst="rect">
            <a:avLst/>
          </a:prstGeom>
          <a:noFill/>
        </p:spPr>
        <p:txBody>
          <a:bodyPr wrap="none" lIns="0" tIns="0" rIns="0" bIns="0" rtlCol="0">
            <a:spAutoFit/>
          </a:bodyPr>
          <a:lstStyle/>
          <a:p>
            <a:r>
              <a:rPr lang="en-US" sz="1100" dirty="0" smtClean="0">
                <a:solidFill>
                  <a:schemeClr val="accent6">
                    <a:lumMod val="75000"/>
                  </a:schemeClr>
                </a:solidFill>
                <a:highlight>
                  <a:srgbClr val="FFFFFF"/>
                </a:highlight>
                <a:latin typeface="Consolas"/>
              </a:rPr>
              <a:t>win-</a:t>
            </a:r>
            <a:r>
              <a:rPr lang="en-US" sz="1100" dirty="0" err="1" smtClean="0">
                <a:solidFill>
                  <a:schemeClr val="accent6">
                    <a:lumMod val="75000"/>
                  </a:schemeClr>
                </a:solidFill>
                <a:highlight>
                  <a:srgbClr val="FFFFFF"/>
                </a:highlight>
                <a:latin typeface="Consolas"/>
              </a:rPr>
              <a:t>selectionstyleoutline</a:t>
            </a:r>
            <a:endParaRPr lang="en-US" sz="1100" dirty="0" smtClean="0">
              <a:solidFill>
                <a:schemeClr val="accent6">
                  <a:lumMod val="75000"/>
                </a:schemeClr>
              </a:solidFill>
              <a:highlight>
                <a:srgbClr val="FFFFFF"/>
              </a:highlight>
              <a:latin typeface="Consolas"/>
            </a:endParaRPr>
          </a:p>
        </p:txBody>
      </p:sp>
      <p:sp>
        <p:nvSpPr>
          <p:cNvPr id="34" name="TextBox 33"/>
          <p:cNvSpPr txBox="1"/>
          <p:nvPr/>
        </p:nvSpPr>
        <p:spPr>
          <a:xfrm>
            <a:off x="9458319" y="5175919"/>
            <a:ext cx="1846659" cy="169277"/>
          </a:xfrm>
          <a:prstGeom prst="rect">
            <a:avLst/>
          </a:prstGeom>
          <a:noFill/>
        </p:spPr>
        <p:txBody>
          <a:bodyPr wrap="none" lIns="0" tIns="0" rIns="0" bIns="0" rtlCol="0">
            <a:spAutoFit/>
          </a:bodyPr>
          <a:lstStyle/>
          <a:p>
            <a:r>
              <a:rPr lang="en-US" sz="1100" dirty="0" smtClean="0">
                <a:solidFill>
                  <a:schemeClr val="accent6">
                    <a:lumMod val="75000"/>
                  </a:schemeClr>
                </a:solidFill>
                <a:highlight>
                  <a:srgbClr val="FFFFFF"/>
                </a:highlight>
                <a:latin typeface="Consolas"/>
              </a:rPr>
              <a:t>win-</a:t>
            </a:r>
            <a:r>
              <a:rPr lang="en-US" sz="1100" dirty="0" err="1" smtClean="0">
                <a:solidFill>
                  <a:schemeClr val="accent6">
                    <a:lumMod val="75000"/>
                  </a:schemeClr>
                </a:solidFill>
                <a:highlight>
                  <a:srgbClr val="FFFFFF"/>
                </a:highlight>
                <a:latin typeface="Consolas"/>
              </a:rPr>
              <a:t>selectionstylefilled</a:t>
            </a:r>
            <a:endParaRPr lang="en-US" sz="1100" dirty="0" smtClean="0">
              <a:solidFill>
                <a:schemeClr val="accent6">
                  <a:lumMod val="75000"/>
                </a:schemeClr>
              </a:solidFill>
              <a:highlight>
                <a:srgbClr val="FFFFFF"/>
              </a:highlight>
              <a:latin typeface="Consolas"/>
            </a:endParaRPr>
          </a:p>
        </p:txBody>
      </p:sp>
    </p:spTree>
    <p:extLst>
      <p:ext uri="{BB962C8B-B14F-4D97-AF65-F5344CB8AC3E}">
        <p14:creationId xmlns:p14="http://schemas.microsoft.com/office/powerpoint/2010/main" val="19082893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706" y="125973"/>
            <a:ext cx="11031626" cy="609398"/>
          </a:xfrm>
        </p:spPr>
        <p:txBody>
          <a:bodyPr/>
          <a:lstStyle/>
          <a:p>
            <a:r>
              <a:rPr lang="en-US" dirty="0" err="1" smtClean="0"/>
              <a:t>ItemContainer</a:t>
            </a:r>
            <a:r>
              <a:rPr lang="en-US" dirty="0" smtClean="0"/>
              <a:t> Styling</a:t>
            </a:r>
            <a:endParaRPr lang="en-US" dirty="0"/>
          </a:p>
        </p:txBody>
      </p:sp>
      <p:pic>
        <p:nvPicPr>
          <p:cNvPr id="9" name="Picture 8"/>
          <p:cNvPicPr>
            <a:picLocks noChangeAspect="1"/>
          </p:cNvPicPr>
          <p:nvPr/>
        </p:nvPicPr>
        <p:blipFill>
          <a:blip r:embed="rId2"/>
          <a:stretch>
            <a:fillRect/>
          </a:stretch>
        </p:blipFill>
        <p:spPr>
          <a:xfrm>
            <a:off x="434666" y="1627666"/>
            <a:ext cx="1533525" cy="1533525"/>
          </a:xfrm>
          <a:prstGeom prst="rect">
            <a:avLst/>
          </a:prstGeom>
        </p:spPr>
      </p:pic>
      <p:pic>
        <p:nvPicPr>
          <p:cNvPr id="10" name="Picture 9"/>
          <p:cNvPicPr>
            <a:picLocks noChangeAspect="1"/>
          </p:cNvPicPr>
          <p:nvPr/>
        </p:nvPicPr>
        <p:blipFill>
          <a:blip r:embed="rId3"/>
          <a:stretch>
            <a:fillRect/>
          </a:stretch>
        </p:blipFill>
        <p:spPr>
          <a:xfrm>
            <a:off x="2466219" y="1607118"/>
            <a:ext cx="1628775" cy="1609725"/>
          </a:xfrm>
          <a:prstGeom prst="rect">
            <a:avLst/>
          </a:prstGeom>
        </p:spPr>
      </p:pic>
      <p:cxnSp>
        <p:nvCxnSpPr>
          <p:cNvPr id="12" name="Straight Connector 11"/>
          <p:cNvCxnSpPr/>
          <p:nvPr/>
        </p:nvCxnSpPr>
        <p:spPr>
          <a:xfrm flipH="1">
            <a:off x="4060847" y="2886994"/>
            <a:ext cx="360233" cy="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4" name="Round Diagonal Corner Rectangle 13"/>
          <p:cNvSpPr/>
          <p:nvPr/>
        </p:nvSpPr>
        <p:spPr bwMode="auto">
          <a:xfrm>
            <a:off x="4505043" y="2610036"/>
            <a:ext cx="3573637" cy="2956264"/>
          </a:xfrm>
          <a:prstGeom prst="round2DiagRect">
            <a:avLst>
              <a:gd name="adj1" fmla="val 12641"/>
              <a:gd name="adj2" fmla="val 0"/>
            </a:avLst>
          </a:prstGeom>
          <a:noFill/>
          <a:ln>
            <a:solidFill>
              <a:schemeClr val="accent3">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TextBox 14"/>
          <p:cNvSpPr txBox="1"/>
          <p:nvPr/>
        </p:nvSpPr>
        <p:spPr>
          <a:xfrm>
            <a:off x="4625234" y="2748348"/>
            <a:ext cx="3318216" cy="2746906"/>
          </a:xfrm>
          <a:prstGeom prst="rect">
            <a:avLst/>
          </a:prstGeom>
          <a:noFill/>
        </p:spPr>
        <p:txBody>
          <a:bodyPr wrap="none" lIns="0" tIns="0" rIns="0" bIns="0" rtlCol="0">
            <a:spAutoFit/>
          </a:bodyPr>
          <a:lstStyle/>
          <a:p>
            <a:r>
              <a:rPr lang="en-US" sz="1050" dirty="0" smtClean="0">
                <a:solidFill>
                  <a:srgbClr val="800000"/>
                </a:solidFill>
                <a:highlight>
                  <a:srgbClr val="FFFFFF"/>
                </a:highlight>
                <a:latin typeface="Consolas" panose="020B0609020204030204" pitchFamily="49" charset="0"/>
              </a:rPr>
              <a:t>.win-container</a:t>
            </a:r>
            <a:r>
              <a:rPr lang="en-US" sz="1050" dirty="0" smtClean="0">
                <a:solidFill>
                  <a:srgbClr val="000000"/>
                </a:solidFill>
                <a:highlight>
                  <a:srgbClr val="FFFFFF"/>
                </a:highlight>
                <a:latin typeface="Consolas" panose="020B0609020204030204" pitchFamily="49" charset="0"/>
              </a:rPr>
              <a:t> </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border</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dotted</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6px</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orange</a:t>
            </a:r>
            <a:r>
              <a:rPr lang="en-US" sz="1050" dirty="0">
                <a:solidFill>
                  <a:srgbClr val="000000"/>
                </a:solidFill>
                <a:highlight>
                  <a:srgbClr val="FFFFFF"/>
                </a:highlight>
                <a:latin typeface="Consolas" panose="020B0609020204030204" pitchFamily="49" charset="0"/>
              </a:rPr>
              <a:t>;</a:t>
            </a:r>
          </a:p>
          <a:p>
            <a:r>
              <a:rPr lang="en-US" sz="1050" dirty="0" smtClean="0">
                <a:solidFill>
                  <a:srgbClr val="000000"/>
                </a:solidFill>
                <a:highlight>
                  <a:srgbClr val="FFFFFF"/>
                </a:highlight>
                <a:latin typeface="Consolas" panose="020B0609020204030204" pitchFamily="49" charset="0"/>
              </a:rPr>
              <a:t>}</a:t>
            </a:r>
          </a:p>
          <a:p>
            <a:endParaRPr lang="en-US" sz="1050" dirty="0" smtClean="0">
              <a:solidFill>
                <a:srgbClr val="000000"/>
              </a:solidFill>
              <a:highlight>
                <a:srgbClr val="FFFFFF"/>
              </a:highlight>
              <a:latin typeface="Consolas" panose="020B0609020204030204" pitchFamily="49" charset="0"/>
            </a:endParaRPr>
          </a:p>
          <a:p>
            <a:endParaRPr lang="en-US" sz="1050" dirty="0" smtClean="0">
              <a:solidFill>
                <a:srgbClr val="000000"/>
              </a:solidFill>
              <a:highlight>
                <a:srgbClr val="FFFFFF"/>
              </a:highlight>
              <a:latin typeface="Consolas" panose="020B0609020204030204" pitchFamily="49" charset="0"/>
            </a:endParaRPr>
          </a:p>
          <a:p>
            <a:endParaRPr lang="en-US" sz="1050" dirty="0">
              <a:solidFill>
                <a:srgbClr val="000000"/>
              </a:solidFill>
              <a:highlight>
                <a:srgbClr val="FFFFFF"/>
              </a:highlight>
              <a:latin typeface="Consolas" panose="020B0609020204030204" pitchFamily="49" charset="0"/>
            </a:endParaRPr>
          </a:p>
          <a:p>
            <a:endParaRPr lang="en-US" sz="1050" dirty="0">
              <a:solidFill>
                <a:srgbClr val="000000"/>
              </a:solidFill>
              <a:highlight>
                <a:srgbClr val="FFFFFF"/>
              </a:highlight>
              <a:latin typeface="Consolas" panose="020B0609020204030204" pitchFamily="49" charset="0"/>
            </a:endParaRPr>
          </a:p>
          <a:p>
            <a:r>
              <a:rPr lang="en-US" sz="1050" dirty="0" smtClean="0">
                <a:solidFill>
                  <a:srgbClr val="800000"/>
                </a:solidFill>
                <a:highlight>
                  <a:srgbClr val="FFFFFF"/>
                </a:highlight>
                <a:latin typeface="Consolas" panose="020B0609020204030204" pitchFamily="49" charset="0"/>
              </a:rPr>
              <a:t>.</a:t>
            </a:r>
            <a:r>
              <a:rPr lang="en-US" sz="1050" dirty="0">
                <a:solidFill>
                  <a:srgbClr val="800000"/>
                </a:solidFill>
                <a:highlight>
                  <a:srgbClr val="FFFFFF"/>
                </a:highlight>
                <a:latin typeface="Consolas" panose="020B0609020204030204" pitchFamily="49" charset="0"/>
              </a:rPr>
              <a:t>win-</a:t>
            </a:r>
            <a:r>
              <a:rPr lang="en-US" sz="1050" dirty="0" err="1">
                <a:solidFill>
                  <a:srgbClr val="800000"/>
                </a:solidFill>
                <a:highlight>
                  <a:srgbClr val="FFFFFF"/>
                </a:highlight>
                <a:latin typeface="Consolas" panose="020B0609020204030204" pitchFamily="49" charset="0"/>
              </a:rPr>
              <a:t>focusedoutline</a:t>
            </a:r>
            <a:r>
              <a:rPr lang="en-US" sz="1050" dirty="0">
                <a:solidFill>
                  <a:srgbClr val="000000"/>
                </a:solidFill>
                <a:highlight>
                  <a:srgbClr val="FFFFFF"/>
                </a:highlight>
                <a:latin typeface="Consolas" panose="020B0609020204030204" pitchFamily="49" charset="0"/>
              </a:rPr>
              <a:t> {</a:t>
            </a:r>
          </a:p>
          <a:p>
            <a:r>
              <a:rPr lang="en-US" sz="1050" dirty="0" smtClean="0">
                <a:solidFill>
                  <a:srgbClr val="FF0000"/>
                </a:solidFill>
                <a:highlight>
                  <a:srgbClr val="FFFFFF"/>
                </a:highlight>
                <a:latin typeface="Consolas" panose="020B0609020204030204" pitchFamily="49" charset="0"/>
              </a:rPr>
              <a:t>    outline</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black</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dashed</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1px</a:t>
            </a:r>
            <a:r>
              <a:rPr lang="en-US" sz="1050" dirty="0">
                <a:solidFill>
                  <a:srgbClr val="000000"/>
                </a:solidFill>
                <a:highlight>
                  <a:srgbClr val="FFFFFF"/>
                </a:highlight>
                <a:latin typeface="Consolas" panose="020B0609020204030204" pitchFamily="49" charset="0"/>
              </a:rPr>
              <a:t>;    </a:t>
            </a:r>
          </a:p>
          <a:p>
            <a:r>
              <a:rPr lang="en-US" sz="1050" dirty="0" smtClean="0">
                <a:solidFill>
                  <a:srgbClr val="000000"/>
                </a:solidFill>
                <a:highlight>
                  <a:srgbClr val="FFFFFF"/>
                </a:highlight>
                <a:latin typeface="Consolas" panose="020B0609020204030204" pitchFamily="49" charset="0"/>
              </a:rPr>
              <a:t>}</a:t>
            </a:r>
          </a:p>
          <a:p>
            <a:endParaRPr lang="en-US" sz="1050" dirty="0">
              <a:solidFill>
                <a:srgbClr val="000000"/>
              </a:solidFill>
              <a:highlight>
                <a:srgbClr val="FFFFFF"/>
              </a:highlight>
              <a:latin typeface="Consolas" panose="020B0609020204030204" pitchFamily="49" charset="0"/>
            </a:endParaRPr>
          </a:p>
          <a:p>
            <a:endParaRPr lang="en-US" sz="1050" dirty="0" smtClean="0">
              <a:solidFill>
                <a:srgbClr val="000000"/>
              </a:solidFill>
              <a:highlight>
                <a:srgbClr val="FFFFFF"/>
              </a:highlight>
              <a:latin typeface="Consolas" panose="020B0609020204030204" pitchFamily="49" charset="0"/>
            </a:endParaRPr>
          </a:p>
          <a:p>
            <a:endParaRPr lang="en-US" sz="1050" dirty="0">
              <a:solidFill>
                <a:srgbClr val="000000"/>
              </a:solidFill>
              <a:highlight>
                <a:srgbClr val="FFFFFF"/>
              </a:highlight>
              <a:latin typeface="Consolas" panose="020B0609020204030204" pitchFamily="49" charset="0"/>
            </a:endParaRPr>
          </a:p>
          <a:p>
            <a:endParaRPr lang="en-US" sz="1050" dirty="0" smtClean="0">
              <a:solidFill>
                <a:srgbClr val="000000"/>
              </a:solidFill>
              <a:highlight>
                <a:srgbClr val="FFFFFF"/>
              </a:highlight>
              <a:latin typeface="Consolas" panose="020B0609020204030204" pitchFamily="49" charset="0"/>
            </a:endParaRPr>
          </a:p>
          <a:p>
            <a:r>
              <a:rPr lang="en-US" sz="1050" dirty="0" smtClean="0">
                <a:solidFill>
                  <a:srgbClr val="800000"/>
                </a:solidFill>
                <a:highlight>
                  <a:srgbClr val="FFFFFF"/>
                </a:highlight>
                <a:latin typeface="Consolas" panose="020B0609020204030204" pitchFamily="49" charset="0"/>
              </a:rPr>
              <a:t>.</a:t>
            </a:r>
            <a:r>
              <a:rPr lang="en-US" sz="1050" dirty="0" err="1" smtClean="0">
                <a:solidFill>
                  <a:srgbClr val="800000"/>
                </a:solidFill>
                <a:highlight>
                  <a:srgbClr val="FFFFFF"/>
                </a:highlight>
                <a:latin typeface="Consolas" panose="020B0609020204030204" pitchFamily="49" charset="0"/>
              </a:rPr>
              <a:t>win-container:hover</a:t>
            </a:r>
            <a:r>
              <a:rPr lang="en-US" sz="1050" dirty="0" smtClean="0">
                <a:solidFill>
                  <a:srgbClr val="000000"/>
                </a:solidFill>
                <a:highlight>
                  <a:srgbClr val="FFFFFF"/>
                </a:highlight>
                <a:latin typeface="Consolas" panose="020B0609020204030204" pitchFamily="49" charset="0"/>
              </a:rPr>
              <a:t> </a:t>
            </a:r>
            <a:r>
              <a:rPr lang="en-US" sz="1050" dirty="0">
                <a:solidFill>
                  <a:srgbClr val="000000"/>
                </a:solidFill>
                <a:highlight>
                  <a:srgbClr val="FFFFFF"/>
                </a:highlight>
                <a:latin typeface="Consolas" panose="020B0609020204030204" pitchFamily="49" charset="0"/>
              </a:rPr>
              <a:t>{</a:t>
            </a:r>
          </a:p>
          <a:p>
            <a:r>
              <a:rPr lang="en-US" sz="1050" dirty="0" smtClean="0">
                <a:solidFill>
                  <a:srgbClr val="FF0000"/>
                </a:solidFill>
                <a:highlight>
                  <a:srgbClr val="FFFFFF"/>
                </a:highlight>
                <a:latin typeface="Consolas" panose="020B0609020204030204" pitchFamily="49" charset="0"/>
              </a:rPr>
              <a:t>    outline</a:t>
            </a:r>
            <a:r>
              <a:rPr lang="en-US" sz="1050" dirty="0">
                <a:solidFill>
                  <a:srgbClr val="000000"/>
                </a:solidFill>
                <a:highlight>
                  <a:srgbClr val="FFFFFF"/>
                </a:highlight>
                <a:latin typeface="Consolas" panose="020B0609020204030204" pitchFamily="49" charset="0"/>
              </a:rPr>
              <a:t>: </a:t>
            </a:r>
            <a:r>
              <a:rPr lang="en-US" sz="1050" dirty="0" err="1">
                <a:solidFill>
                  <a:srgbClr val="0000FF"/>
                </a:solidFill>
                <a:highlight>
                  <a:srgbClr val="FFFFFF"/>
                </a:highlight>
                <a:latin typeface="Consolas" panose="020B0609020204030204" pitchFamily="49" charset="0"/>
              </a:rPr>
              <a:t>rgba</a:t>
            </a:r>
            <a:r>
              <a:rPr lang="en-US" sz="1050" dirty="0">
                <a:solidFill>
                  <a:srgbClr val="0000FF"/>
                </a:solidFill>
                <a:highlight>
                  <a:srgbClr val="FFFFFF"/>
                </a:highlight>
                <a:latin typeface="Consolas" panose="020B0609020204030204" pitchFamily="49" charset="0"/>
              </a:rPr>
              <a:t>(0,</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0,</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255,</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0.4)</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dotted</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6px</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a:t>
            </a:r>
            <a:endParaRPr lang="en-US" sz="1050" dirty="0">
              <a:gradFill>
                <a:gsLst>
                  <a:gs pos="2917">
                    <a:schemeClr val="tx1"/>
                  </a:gs>
                  <a:gs pos="30000">
                    <a:schemeClr val="tx1"/>
                  </a:gs>
                </a:gsLst>
                <a:lin ang="5400000" scaled="0"/>
              </a:gradFill>
            </a:endParaRPr>
          </a:p>
        </p:txBody>
      </p:sp>
      <p:pic>
        <p:nvPicPr>
          <p:cNvPr id="21" name="Picture 20"/>
          <p:cNvPicPr>
            <a:picLocks noChangeAspect="1"/>
          </p:cNvPicPr>
          <p:nvPr/>
        </p:nvPicPr>
        <p:blipFill>
          <a:blip r:embed="rId4"/>
          <a:stretch>
            <a:fillRect/>
          </a:stretch>
        </p:blipFill>
        <p:spPr>
          <a:xfrm>
            <a:off x="426639" y="3268707"/>
            <a:ext cx="1562100" cy="1600200"/>
          </a:xfrm>
          <a:prstGeom prst="rect">
            <a:avLst/>
          </a:prstGeom>
        </p:spPr>
      </p:pic>
      <p:pic>
        <p:nvPicPr>
          <p:cNvPr id="25" name="Picture 24"/>
          <p:cNvPicPr>
            <a:picLocks noChangeAspect="1"/>
          </p:cNvPicPr>
          <p:nvPr/>
        </p:nvPicPr>
        <p:blipFill>
          <a:blip r:embed="rId5"/>
          <a:stretch>
            <a:fillRect/>
          </a:stretch>
        </p:blipFill>
        <p:spPr>
          <a:xfrm>
            <a:off x="2490780" y="3280551"/>
            <a:ext cx="1600200" cy="1600200"/>
          </a:xfrm>
          <a:prstGeom prst="rect">
            <a:avLst/>
          </a:prstGeom>
        </p:spPr>
      </p:pic>
      <p:cxnSp>
        <p:nvCxnSpPr>
          <p:cNvPr id="24" name="Straight Connector 23"/>
          <p:cNvCxnSpPr/>
          <p:nvPr/>
        </p:nvCxnSpPr>
        <p:spPr>
          <a:xfrm flipH="1">
            <a:off x="3986375" y="4006871"/>
            <a:ext cx="434705" cy="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6"/>
          <a:stretch>
            <a:fillRect/>
          </a:stretch>
        </p:blipFill>
        <p:spPr>
          <a:xfrm>
            <a:off x="448953" y="5038067"/>
            <a:ext cx="1504950" cy="1533525"/>
          </a:xfrm>
          <a:prstGeom prst="rect">
            <a:avLst/>
          </a:prstGeom>
        </p:spPr>
      </p:pic>
      <p:pic>
        <p:nvPicPr>
          <p:cNvPr id="28" name="Picture 27"/>
          <p:cNvPicPr>
            <a:picLocks noChangeAspect="1"/>
          </p:cNvPicPr>
          <p:nvPr/>
        </p:nvPicPr>
        <p:blipFill>
          <a:blip r:embed="rId7"/>
          <a:stretch>
            <a:fillRect/>
          </a:stretch>
        </p:blipFill>
        <p:spPr>
          <a:xfrm>
            <a:off x="2433630" y="4944459"/>
            <a:ext cx="1714500" cy="1704975"/>
          </a:xfrm>
          <a:prstGeom prst="rect">
            <a:avLst/>
          </a:prstGeom>
        </p:spPr>
      </p:pic>
      <p:cxnSp>
        <p:nvCxnSpPr>
          <p:cNvPr id="29" name="Straight Connector 28"/>
          <p:cNvCxnSpPr/>
          <p:nvPr/>
        </p:nvCxnSpPr>
        <p:spPr>
          <a:xfrm flipH="1">
            <a:off x="4087553" y="5145590"/>
            <a:ext cx="333527" cy="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4397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Controls (standard markup), cont.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538" y="866775"/>
            <a:ext cx="6191250" cy="588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795943" y="1004500"/>
            <a:ext cx="2490875" cy="492443"/>
          </a:xfrm>
          <a:prstGeom prst="rect">
            <a:avLst/>
          </a:prstGeom>
          <a:noFill/>
        </p:spPr>
        <p:txBody>
          <a:bodyPr wrap="none" lIns="0" tIns="0" rIns="0" bIns="0" rtlCol="0">
            <a:spAutoFit/>
          </a:bodyPr>
          <a:lstStyle/>
          <a:p>
            <a:r>
              <a:rPr lang="en-US" dirty="0" smtClean="0"/>
              <a:t>Single-line </a:t>
            </a:r>
            <a:r>
              <a:rPr lang="en-US" dirty="0"/>
              <a:t>t</a:t>
            </a:r>
            <a:r>
              <a:rPr lang="en-US" dirty="0" smtClean="0"/>
              <a:t>ext </a:t>
            </a:r>
            <a:r>
              <a:rPr lang="en-US" sz="1400" dirty="0" smtClean="0"/>
              <a:t>(&lt;input&gt;;</a:t>
            </a:r>
            <a:br>
              <a:rPr lang="en-US" sz="1400" dirty="0" smtClean="0"/>
            </a:br>
            <a:r>
              <a:rPr lang="en-US" sz="1400" dirty="0" smtClean="0"/>
              <a:t>all HTML5 types are supported)</a:t>
            </a:r>
          </a:p>
        </p:txBody>
      </p:sp>
      <p:sp>
        <p:nvSpPr>
          <p:cNvPr id="7" name="TextBox 6"/>
          <p:cNvSpPr txBox="1"/>
          <p:nvPr/>
        </p:nvSpPr>
        <p:spPr>
          <a:xfrm>
            <a:off x="10838046" y="591979"/>
            <a:ext cx="1231363" cy="984885"/>
          </a:xfrm>
          <a:prstGeom prst="rect">
            <a:avLst/>
          </a:prstGeom>
          <a:noFill/>
        </p:spPr>
        <p:txBody>
          <a:bodyPr wrap="none" lIns="0" tIns="0" rIns="0" bIns="0" rtlCol="0">
            <a:spAutoFit/>
          </a:bodyPr>
          <a:lstStyle/>
          <a:p>
            <a:pPr defTabSz="914363"/>
            <a:r>
              <a:rPr lang="en-US" sz="1600" dirty="0" smtClean="0">
                <a:gradFill>
                  <a:gsLst>
                    <a:gs pos="417">
                      <a:srgbClr val="000000"/>
                    </a:gs>
                    <a:gs pos="100000">
                      <a:srgbClr val="000000"/>
                    </a:gs>
                  </a:gsLst>
                  <a:lin ang="5400000" scaled="0"/>
                </a:gradFill>
              </a:rPr>
              <a:t>Clear Button</a:t>
            </a:r>
          </a:p>
          <a:p>
            <a:pPr defTabSz="914363"/>
            <a:r>
              <a:rPr lang="en-US" sz="1200" dirty="0" smtClean="0">
                <a:gradFill>
                  <a:gsLst>
                    <a:gs pos="417">
                      <a:srgbClr val="000000"/>
                    </a:gs>
                    <a:gs pos="100000">
                      <a:srgbClr val="000000"/>
                    </a:gs>
                  </a:gsLst>
                  <a:lin ang="5400000" scaled="0"/>
                </a:gradFill>
              </a:rPr>
              <a:t>(shows when</a:t>
            </a:r>
            <a:br>
              <a:rPr lang="en-US" sz="1200" dirty="0" smtClean="0">
                <a:gradFill>
                  <a:gsLst>
                    <a:gs pos="417">
                      <a:srgbClr val="000000"/>
                    </a:gs>
                    <a:gs pos="100000">
                      <a:srgbClr val="000000"/>
                    </a:gs>
                  </a:gsLst>
                  <a:lin ang="5400000" scaled="0"/>
                </a:gradFill>
              </a:rPr>
            </a:br>
            <a:r>
              <a:rPr lang="en-US" sz="1200" dirty="0" smtClean="0">
                <a:gradFill>
                  <a:gsLst>
                    <a:gs pos="417">
                      <a:srgbClr val="000000"/>
                    </a:gs>
                    <a:gs pos="100000">
                      <a:srgbClr val="000000"/>
                    </a:gs>
                  </a:gsLst>
                  <a:lin ang="5400000" scaled="0"/>
                </a:gradFill>
              </a:rPr>
              <a:t>entering text;</a:t>
            </a:r>
            <a:br>
              <a:rPr lang="en-US" sz="1200" dirty="0" smtClean="0">
                <a:gradFill>
                  <a:gsLst>
                    <a:gs pos="417">
                      <a:srgbClr val="000000"/>
                    </a:gs>
                    <a:gs pos="100000">
                      <a:srgbClr val="000000"/>
                    </a:gs>
                  </a:gsLst>
                  <a:lin ang="5400000" scaled="0"/>
                </a:gradFill>
              </a:rPr>
            </a:br>
            <a:r>
              <a:rPr lang="en-US" sz="1200" dirty="0" smtClean="0">
                <a:gradFill>
                  <a:gsLst>
                    <a:gs pos="417">
                      <a:srgbClr val="000000"/>
                    </a:gs>
                    <a:gs pos="100000">
                      <a:srgbClr val="000000"/>
                    </a:gs>
                  </a:gsLst>
                  <a:lin ang="5400000" scaled="0"/>
                </a:gradFill>
              </a:rPr>
              <a:t>change event fires</a:t>
            </a:r>
            <a:br>
              <a:rPr lang="en-US" sz="1200" dirty="0" smtClean="0">
                <a:gradFill>
                  <a:gsLst>
                    <a:gs pos="417">
                      <a:srgbClr val="000000"/>
                    </a:gs>
                    <a:gs pos="100000">
                      <a:srgbClr val="000000"/>
                    </a:gs>
                  </a:gsLst>
                  <a:lin ang="5400000" scaled="0"/>
                </a:gradFill>
              </a:rPr>
            </a:br>
            <a:r>
              <a:rPr lang="en-US" sz="1200" dirty="0" smtClean="0">
                <a:gradFill>
                  <a:gsLst>
                    <a:gs pos="417">
                      <a:srgbClr val="000000"/>
                    </a:gs>
                    <a:gs pos="100000">
                      <a:srgbClr val="000000"/>
                    </a:gs>
                  </a:gsLst>
                  <a:lin ang="5400000" scaled="0"/>
                </a:gradFill>
              </a:rPr>
              <a:t>when pressed).</a:t>
            </a:r>
          </a:p>
        </p:txBody>
      </p:sp>
      <p:cxnSp>
        <p:nvCxnSpPr>
          <p:cNvPr id="8" name="Straight Connector 7"/>
          <p:cNvCxnSpPr/>
          <p:nvPr/>
        </p:nvCxnSpPr>
        <p:spPr>
          <a:xfrm flipV="1">
            <a:off x="9975878" y="866775"/>
            <a:ext cx="300772"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a:xfrm>
            <a:off x="1795943" y="5143499"/>
            <a:ext cx="2479077" cy="276999"/>
          </a:xfrm>
          <a:prstGeom prst="rect">
            <a:avLst/>
          </a:prstGeom>
          <a:noFill/>
        </p:spPr>
        <p:txBody>
          <a:bodyPr wrap="none" lIns="0" tIns="0" rIns="0" bIns="0" rtlCol="0">
            <a:spAutoFit/>
          </a:bodyPr>
          <a:lstStyle/>
          <a:p>
            <a:r>
              <a:rPr lang="en-US" dirty="0" smtClean="0"/>
              <a:t>Multi-line text </a:t>
            </a:r>
            <a:r>
              <a:rPr lang="en-US" sz="1400" dirty="0" smtClean="0"/>
              <a:t>(&lt;</a:t>
            </a:r>
            <a:r>
              <a:rPr lang="en-US" sz="1400" dirty="0" err="1" smtClean="0"/>
              <a:t>textarea</a:t>
            </a:r>
            <a:r>
              <a:rPr lang="en-US" sz="1400" dirty="0" smtClean="0"/>
              <a:t>&gt;)</a:t>
            </a:r>
          </a:p>
        </p:txBody>
      </p:sp>
      <p:sp>
        <p:nvSpPr>
          <p:cNvPr id="13" name="TextBox 12"/>
          <p:cNvSpPr txBox="1"/>
          <p:nvPr/>
        </p:nvSpPr>
        <p:spPr>
          <a:xfrm>
            <a:off x="1795943" y="5972174"/>
            <a:ext cx="1529073" cy="276999"/>
          </a:xfrm>
          <a:prstGeom prst="rect">
            <a:avLst/>
          </a:prstGeom>
          <a:noFill/>
        </p:spPr>
        <p:txBody>
          <a:bodyPr wrap="none" lIns="0" tIns="0" rIns="0" bIns="0" rtlCol="0">
            <a:spAutoFit/>
          </a:bodyPr>
          <a:lstStyle/>
          <a:p>
            <a:r>
              <a:rPr lang="en-US" dirty="0" smtClean="0"/>
              <a:t>Rich text </a:t>
            </a:r>
            <a:r>
              <a:rPr lang="en-US" sz="1400" dirty="0" smtClean="0"/>
              <a:t>(&lt;div&gt;)</a:t>
            </a:r>
          </a:p>
        </p:txBody>
      </p:sp>
      <p:pic>
        <p:nvPicPr>
          <p:cNvPr id="14"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85827" t="26448" r="2386" b="19032"/>
          <a:stretch/>
        </p:blipFill>
        <p:spPr bwMode="auto">
          <a:xfrm>
            <a:off x="10266515" y="1784101"/>
            <a:ext cx="314367" cy="244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10754690" y="2008465"/>
            <a:ext cx="1293624" cy="492443"/>
          </a:xfrm>
          <a:prstGeom prst="rect">
            <a:avLst/>
          </a:prstGeom>
          <a:noFill/>
        </p:spPr>
        <p:txBody>
          <a:bodyPr wrap="none" lIns="0" tIns="0" rIns="0" bIns="0" rtlCol="0">
            <a:spAutoFit/>
          </a:bodyPr>
          <a:lstStyle/>
          <a:p>
            <a:pPr defTabSz="914363"/>
            <a:r>
              <a:rPr lang="en-US" sz="1600" dirty="0" smtClean="0">
                <a:gradFill>
                  <a:gsLst>
                    <a:gs pos="417">
                      <a:srgbClr val="000000"/>
                    </a:gs>
                    <a:gs pos="100000">
                      <a:srgbClr val="000000"/>
                    </a:gs>
                  </a:gsLst>
                  <a:lin ang="5400000" scaled="0"/>
                </a:gradFill>
              </a:rPr>
              <a:t>Reveal Button</a:t>
            </a:r>
            <a:br>
              <a:rPr lang="en-US" sz="1600" dirty="0" smtClean="0">
                <a:gradFill>
                  <a:gsLst>
                    <a:gs pos="417">
                      <a:srgbClr val="000000"/>
                    </a:gs>
                    <a:gs pos="100000">
                      <a:srgbClr val="000000"/>
                    </a:gs>
                  </a:gsLst>
                  <a:lin ang="5400000" scaled="0"/>
                </a:gradFill>
              </a:rPr>
            </a:br>
            <a:r>
              <a:rPr lang="en-US" sz="1600" dirty="0" smtClean="0">
                <a:gradFill>
                  <a:gsLst>
                    <a:gs pos="417">
                      <a:srgbClr val="000000"/>
                    </a:gs>
                    <a:gs pos="100000">
                      <a:srgbClr val="000000"/>
                    </a:gs>
                  </a:gsLst>
                  <a:lin ang="5400000" scaled="0"/>
                </a:gradFill>
              </a:rPr>
              <a:t>&lt;update this&gt;</a:t>
            </a:r>
          </a:p>
        </p:txBody>
      </p:sp>
      <p:cxnSp>
        <p:nvCxnSpPr>
          <p:cNvPr id="16" name="Straight Connector 15"/>
          <p:cNvCxnSpPr/>
          <p:nvPr/>
        </p:nvCxnSpPr>
        <p:spPr>
          <a:xfrm>
            <a:off x="10509423" y="1839462"/>
            <a:ext cx="245267" cy="292113"/>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23346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21376" y="1539627"/>
            <a:ext cx="3152775" cy="1581150"/>
          </a:xfrm>
          <a:prstGeom prst="rect">
            <a:avLst/>
          </a:prstGeom>
        </p:spPr>
      </p:pic>
      <p:sp>
        <p:nvSpPr>
          <p:cNvPr id="2" name="Title 1"/>
          <p:cNvSpPr>
            <a:spLocks noGrp="1"/>
          </p:cNvSpPr>
          <p:nvPr>
            <p:ph type="title"/>
          </p:nvPr>
        </p:nvSpPr>
        <p:spPr>
          <a:xfrm>
            <a:off x="242069" y="315194"/>
            <a:ext cx="11031626" cy="609398"/>
          </a:xfrm>
        </p:spPr>
        <p:txBody>
          <a:bodyPr/>
          <a:lstStyle/>
          <a:p>
            <a:r>
              <a:rPr lang="en-US" dirty="0" err="1" smtClean="0"/>
              <a:t>ItemContainer</a:t>
            </a:r>
            <a:r>
              <a:rPr lang="en-US" dirty="0" smtClean="0"/>
              <a:t> Styling</a:t>
            </a:r>
            <a:endParaRPr lang="en-US" dirty="0"/>
          </a:p>
        </p:txBody>
      </p:sp>
      <p:grpSp>
        <p:nvGrpSpPr>
          <p:cNvPr id="19" name="Group 18"/>
          <p:cNvGrpSpPr/>
          <p:nvPr/>
        </p:nvGrpSpPr>
        <p:grpSpPr>
          <a:xfrm>
            <a:off x="570638" y="3406504"/>
            <a:ext cx="6246215" cy="1278057"/>
            <a:chOff x="5167900" y="3999744"/>
            <a:chExt cx="6246215" cy="762922"/>
          </a:xfrm>
        </p:grpSpPr>
        <p:sp>
          <p:nvSpPr>
            <p:cNvPr id="14" name="Round Diagonal Corner Rectangle 13"/>
            <p:cNvSpPr/>
            <p:nvPr/>
          </p:nvSpPr>
          <p:spPr bwMode="auto">
            <a:xfrm>
              <a:off x="5167900" y="3999744"/>
              <a:ext cx="6246215" cy="762922"/>
            </a:xfrm>
            <a:prstGeom prst="round2DiagRect">
              <a:avLst/>
            </a:prstGeom>
            <a:noFill/>
            <a:ln>
              <a:solidFill>
                <a:schemeClr val="accent3">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TextBox 14"/>
            <p:cNvSpPr txBox="1"/>
            <p:nvPr/>
          </p:nvSpPr>
          <p:spPr>
            <a:xfrm>
              <a:off x="5427966" y="4036222"/>
              <a:ext cx="5530360" cy="675185"/>
            </a:xfrm>
            <a:prstGeom prst="rect">
              <a:avLst/>
            </a:prstGeom>
            <a:noFill/>
          </p:spPr>
          <p:txBody>
            <a:bodyPr wrap="none" lIns="0" tIns="0" rIns="0" bIns="0" rtlCol="0">
              <a:spAutoFit/>
            </a:bodyPr>
            <a:lstStyle/>
            <a:p>
              <a:r>
                <a:rPr lang="en-US" sz="1050" dirty="0" smtClean="0">
                  <a:solidFill>
                    <a:srgbClr val="800000"/>
                  </a:solidFill>
                  <a:highlight>
                    <a:srgbClr val="FFFFFF"/>
                  </a:highlight>
                  <a:latin typeface="Consolas" panose="020B0609020204030204" pitchFamily="49" charset="0"/>
                </a:rPr>
                <a:t>.win-</a:t>
              </a:r>
              <a:r>
                <a:rPr lang="en-US" sz="1050" dirty="0" err="1" smtClean="0">
                  <a:solidFill>
                    <a:srgbClr val="800000"/>
                  </a:solidFill>
                  <a:highlight>
                    <a:srgbClr val="FFFFFF"/>
                  </a:highlight>
                  <a:latin typeface="Consolas" panose="020B0609020204030204" pitchFamily="49" charset="0"/>
                </a:rPr>
                <a:t>container.win</a:t>
              </a:r>
              <a:r>
                <a:rPr lang="en-US" sz="1050" dirty="0" smtClean="0">
                  <a:solidFill>
                    <a:srgbClr val="800000"/>
                  </a:solidFill>
                  <a:highlight>
                    <a:srgbClr val="FFFFFF"/>
                  </a:highlight>
                  <a:latin typeface="Consolas" panose="020B0609020204030204" pitchFamily="49" charset="0"/>
                </a:rPr>
                <a:t>-</a:t>
              </a:r>
              <a:r>
                <a:rPr lang="en-US" sz="1050" dirty="0" err="1" smtClean="0">
                  <a:solidFill>
                    <a:srgbClr val="800000"/>
                  </a:solidFill>
                  <a:highlight>
                    <a:srgbClr val="FFFFFF"/>
                  </a:highlight>
                  <a:latin typeface="Consolas" panose="020B0609020204030204" pitchFamily="49" charset="0"/>
                </a:rPr>
                <a:t>selectionstylefilled.win</a:t>
              </a:r>
              <a:r>
                <a:rPr lang="en-US" sz="1050" dirty="0" smtClean="0">
                  <a:solidFill>
                    <a:srgbClr val="800000"/>
                  </a:solidFill>
                  <a:highlight>
                    <a:srgbClr val="FFFFFF"/>
                  </a:highlight>
                  <a:latin typeface="Consolas" panose="020B0609020204030204" pitchFamily="49" charset="0"/>
                </a:rPr>
                <a:t>-selected</a:t>
              </a:r>
              <a:r>
                <a:rPr lang="en-US" sz="1050" dirty="0" smtClean="0">
                  <a:solidFill>
                    <a:srgbClr val="000000"/>
                  </a:solidFill>
                  <a:highlight>
                    <a:srgbClr val="FFFFFF"/>
                  </a:highlight>
                  <a:latin typeface="Consolas" panose="020B0609020204030204" pitchFamily="49" charset="0"/>
                </a:rPr>
                <a:t> </a:t>
              </a:r>
              <a:r>
                <a:rPr lang="en-US" sz="1050" dirty="0">
                  <a:solidFill>
                    <a:srgbClr val="800000"/>
                  </a:solidFill>
                  <a:highlight>
                    <a:srgbClr val="FFFFFF"/>
                  </a:highlight>
                  <a:latin typeface="Consolas" panose="020B0609020204030204" pitchFamily="49" charset="0"/>
                </a:rPr>
                <a:t>.win-</a:t>
              </a:r>
              <a:r>
                <a:rPr lang="en-US" sz="1050" dirty="0" err="1">
                  <a:solidFill>
                    <a:srgbClr val="800000"/>
                  </a:solidFill>
                  <a:highlight>
                    <a:srgbClr val="FFFFFF"/>
                  </a:highlight>
                  <a:latin typeface="Consolas" panose="020B0609020204030204" pitchFamily="49" charset="0"/>
                </a:rPr>
                <a:t>selectionborder</a:t>
              </a:r>
              <a:r>
                <a:rPr lang="en-US" sz="1050" dirty="0">
                  <a:solidFill>
                    <a:srgbClr val="000000"/>
                  </a:solidFill>
                  <a:highlight>
                    <a:srgbClr val="FFFFFF"/>
                  </a:highlight>
                  <a:latin typeface="Consolas" panose="020B0609020204030204" pitchFamily="49" charset="0"/>
                </a:rPr>
                <a:t> {</a:t>
              </a:r>
            </a:p>
            <a:p>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background-color</a:t>
              </a:r>
              <a:r>
                <a:rPr lang="en-US" sz="1050" dirty="0">
                  <a:solidFill>
                    <a:srgbClr val="000000"/>
                  </a:solidFill>
                  <a:highlight>
                    <a:srgbClr val="FFFFFF"/>
                  </a:highlight>
                  <a:latin typeface="Consolas" panose="020B0609020204030204" pitchFamily="49" charset="0"/>
                </a:rPr>
                <a:t>: </a:t>
              </a:r>
              <a:r>
                <a:rPr lang="en-US" sz="1050" dirty="0" err="1">
                  <a:solidFill>
                    <a:srgbClr val="0000FF"/>
                  </a:solidFill>
                  <a:highlight>
                    <a:srgbClr val="FFFFFF"/>
                  </a:highlight>
                  <a:latin typeface="Consolas" panose="020B0609020204030204" pitchFamily="49" charset="0"/>
                </a:rPr>
                <a:t>rgba</a:t>
              </a:r>
              <a:r>
                <a:rPr lang="en-US" sz="1050" dirty="0">
                  <a:solidFill>
                    <a:srgbClr val="0000FF"/>
                  </a:solidFill>
                  <a:highlight>
                    <a:srgbClr val="FFFFFF"/>
                  </a:highlight>
                  <a:latin typeface="Consolas" panose="020B0609020204030204" pitchFamily="49" charset="0"/>
                </a:rPr>
                <a:t>(0,</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0,</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255,</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.25)</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a:t>
              </a:r>
            </a:p>
            <a:p>
              <a:endParaRPr lang="en-US" sz="1050" dirty="0">
                <a:solidFill>
                  <a:srgbClr val="000000"/>
                </a:solidFill>
                <a:highlight>
                  <a:srgbClr val="FFFFFF"/>
                </a:highlight>
                <a:latin typeface="Consolas" panose="020B0609020204030204" pitchFamily="49" charset="0"/>
              </a:endParaRPr>
            </a:p>
            <a:p>
              <a:r>
                <a:rPr lang="en-US" sz="1050" dirty="0" smtClean="0">
                  <a:solidFill>
                    <a:srgbClr val="800000"/>
                  </a:solidFill>
                  <a:highlight>
                    <a:srgbClr val="FFFFFF"/>
                  </a:highlight>
                  <a:latin typeface="Consolas" panose="020B0609020204030204" pitchFamily="49" charset="0"/>
                </a:rPr>
                <a:t>.win-</a:t>
              </a:r>
              <a:r>
                <a:rPr lang="en-US" sz="1050" dirty="0" err="1" smtClean="0">
                  <a:solidFill>
                    <a:srgbClr val="800000"/>
                  </a:solidFill>
                  <a:highlight>
                    <a:srgbClr val="FFFFFF"/>
                  </a:highlight>
                  <a:latin typeface="Consolas" panose="020B0609020204030204" pitchFamily="49" charset="0"/>
                </a:rPr>
                <a:t>container.win</a:t>
              </a:r>
              <a:r>
                <a:rPr lang="en-US" sz="1050" dirty="0" smtClean="0">
                  <a:solidFill>
                    <a:srgbClr val="800000"/>
                  </a:solidFill>
                  <a:highlight>
                    <a:srgbClr val="FFFFFF"/>
                  </a:highlight>
                  <a:latin typeface="Consolas" panose="020B0609020204030204" pitchFamily="49" charset="0"/>
                </a:rPr>
                <a:t>-</a:t>
              </a:r>
              <a:r>
                <a:rPr lang="en-US" sz="1050" dirty="0" err="1" smtClean="0">
                  <a:solidFill>
                    <a:srgbClr val="800000"/>
                  </a:solidFill>
                  <a:highlight>
                    <a:srgbClr val="FFFFFF"/>
                  </a:highlight>
                  <a:latin typeface="Consolas" panose="020B0609020204030204" pitchFamily="49" charset="0"/>
                </a:rPr>
                <a:t>selectionstylefilled</a:t>
              </a:r>
              <a:r>
                <a:rPr lang="en-US" sz="1050" dirty="0" smtClean="0">
                  <a:solidFill>
                    <a:srgbClr val="000000"/>
                  </a:solidFill>
                  <a:highlight>
                    <a:srgbClr val="FFFFFF"/>
                  </a:highlight>
                  <a:latin typeface="Consolas" panose="020B0609020204030204" pitchFamily="49" charset="0"/>
                </a:rPr>
                <a:t> </a:t>
              </a:r>
              <a:r>
                <a:rPr lang="en-US" sz="1050" dirty="0">
                  <a:solidFill>
                    <a:srgbClr val="800000"/>
                  </a:solidFill>
                  <a:highlight>
                    <a:srgbClr val="FFFFFF"/>
                  </a:highlight>
                  <a:latin typeface="Consolas" panose="020B0609020204030204" pitchFamily="49" charset="0"/>
                </a:rPr>
                <a:t>.win-</a:t>
              </a:r>
              <a:r>
                <a:rPr lang="en-US" sz="1050" dirty="0" err="1">
                  <a:solidFill>
                    <a:srgbClr val="800000"/>
                  </a:solidFill>
                  <a:highlight>
                    <a:srgbClr val="FFFFFF"/>
                  </a:highlight>
                  <a:latin typeface="Consolas" panose="020B0609020204030204" pitchFamily="49" charset="0"/>
                </a:rPr>
                <a:t>selectioncheckmark</a:t>
              </a:r>
              <a:r>
                <a:rPr lang="en-US" sz="1050" dirty="0">
                  <a:solidFill>
                    <a:srgbClr val="000000"/>
                  </a:solidFill>
                  <a:highlight>
                    <a:srgbClr val="FFFFFF"/>
                  </a:highlight>
                  <a:latin typeface="Consolas" panose="020B0609020204030204" pitchFamily="49" charset="0"/>
                </a:rPr>
                <a:t> {</a:t>
              </a:r>
            </a:p>
            <a:p>
              <a:r>
                <a:rPr lang="en-US" sz="1050" dirty="0" smtClean="0">
                  <a:solidFill>
                    <a:srgbClr val="FF0000"/>
                  </a:solidFill>
                  <a:highlight>
                    <a:srgbClr val="FFFFFF"/>
                  </a:highlight>
                  <a:latin typeface="Consolas" panose="020B0609020204030204" pitchFamily="49" charset="0"/>
                </a:rPr>
                <a:t>    color</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blue</a:t>
              </a:r>
              <a:r>
                <a:rPr lang="en-US" sz="1050" dirty="0">
                  <a:solidFill>
                    <a:srgbClr val="000000"/>
                  </a:solidFill>
                  <a:highlight>
                    <a:srgbClr val="FFFFFF"/>
                  </a:highlight>
                  <a:latin typeface="Consolas" panose="020B0609020204030204" pitchFamily="49" charset="0"/>
                </a:rPr>
                <a:t>;</a:t>
              </a:r>
            </a:p>
            <a:p>
              <a:r>
                <a:rPr lang="en-US" sz="1050" dirty="0" smtClean="0">
                  <a:solidFill>
                    <a:srgbClr val="000000"/>
                  </a:solidFill>
                  <a:highlight>
                    <a:srgbClr val="FFFFFF"/>
                  </a:highlight>
                  <a:latin typeface="Consolas" panose="020B0609020204030204" pitchFamily="49" charset="0"/>
                </a:rPr>
                <a:t>}</a:t>
              </a:r>
            </a:p>
          </p:txBody>
        </p:sp>
      </p:grpSp>
      <p:cxnSp>
        <p:nvCxnSpPr>
          <p:cNvPr id="12" name="Straight Connector 11"/>
          <p:cNvCxnSpPr/>
          <p:nvPr/>
        </p:nvCxnSpPr>
        <p:spPr>
          <a:xfrm flipV="1">
            <a:off x="3503488" y="2948640"/>
            <a:ext cx="3083" cy="422195"/>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05338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47735" y="938695"/>
            <a:ext cx="3057525" cy="1466850"/>
          </a:xfrm>
          <a:prstGeom prst="rect">
            <a:avLst/>
          </a:prstGeom>
        </p:spPr>
      </p:pic>
      <p:sp>
        <p:nvSpPr>
          <p:cNvPr id="2" name="Title 1"/>
          <p:cNvSpPr>
            <a:spLocks noGrp="1"/>
          </p:cNvSpPr>
          <p:nvPr>
            <p:ph type="title"/>
          </p:nvPr>
        </p:nvSpPr>
        <p:spPr>
          <a:xfrm>
            <a:off x="242069" y="315194"/>
            <a:ext cx="11031626" cy="609398"/>
          </a:xfrm>
        </p:spPr>
        <p:txBody>
          <a:bodyPr/>
          <a:lstStyle/>
          <a:p>
            <a:r>
              <a:rPr lang="en-US" dirty="0" err="1" smtClean="0"/>
              <a:t>ItemContainer</a:t>
            </a:r>
            <a:r>
              <a:rPr lang="en-US" dirty="0" smtClean="0"/>
              <a:t> Styling</a:t>
            </a:r>
            <a:endParaRPr lang="en-US" dirty="0"/>
          </a:p>
        </p:txBody>
      </p:sp>
      <p:grpSp>
        <p:nvGrpSpPr>
          <p:cNvPr id="19" name="Group 18"/>
          <p:cNvGrpSpPr/>
          <p:nvPr/>
        </p:nvGrpSpPr>
        <p:grpSpPr>
          <a:xfrm>
            <a:off x="647735" y="2554473"/>
            <a:ext cx="7694881" cy="4303528"/>
            <a:chOff x="5167900" y="3886540"/>
            <a:chExt cx="8639091" cy="3105583"/>
          </a:xfrm>
        </p:grpSpPr>
        <p:sp>
          <p:nvSpPr>
            <p:cNvPr id="14" name="Round Diagonal Corner Rectangle 13"/>
            <p:cNvSpPr/>
            <p:nvPr/>
          </p:nvSpPr>
          <p:spPr bwMode="auto">
            <a:xfrm>
              <a:off x="5167900" y="3886540"/>
              <a:ext cx="8639091" cy="3105583"/>
            </a:xfrm>
            <a:prstGeom prst="round2DiagRect">
              <a:avLst/>
            </a:prstGeom>
            <a:noFill/>
            <a:ln>
              <a:solidFill>
                <a:schemeClr val="accent3">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TextBox 14"/>
            <p:cNvSpPr txBox="1"/>
            <p:nvPr/>
          </p:nvSpPr>
          <p:spPr>
            <a:xfrm>
              <a:off x="5552328" y="4050724"/>
              <a:ext cx="7781909" cy="2915099"/>
            </a:xfrm>
            <a:prstGeom prst="rect">
              <a:avLst/>
            </a:prstGeom>
            <a:noFill/>
          </p:spPr>
          <p:txBody>
            <a:bodyPr wrap="none" lIns="0" tIns="0" rIns="0" bIns="0" rtlCol="0">
              <a:spAutoFit/>
            </a:bodyPr>
            <a:lstStyle/>
            <a:p>
              <a:r>
                <a:rPr lang="en-US" sz="1050" dirty="0" smtClean="0">
                  <a:solidFill>
                    <a:srgbClr val="800000"/>
                  </a:solidFill>
                  <a:highlight>
                    <a:srgbClr val="FFFFFF"/>
                  </a:highlight>
                  <a:latin typeface="Consolas" panose="020B0609020204030204" pitchFamily="49" charset="0"/>
                </a:rPr>
                <a:t>.</a:t>
              </a:r>
              <a:r>
                <a:rPr lang="en-US" sz="1050" dirty="0" err="1" smtClean="0">
                  <a:solidFill>
                    <a:srgbClr val="800000"/>
                  </a:solidFill>
                  <a:highlight>
                    <a:srgbClr val="FFFFFF"/>
                  </a:highlight>
                  <a:latin typeface="Consolas" panose="020B0609020204030204" pitchFamily="49" charset="0"/>
                </a:rPr>
                <a:t>win-container:not</a:t>
              </a:r>
              <a:r>
                <a:rPr lang="en-US" sz="1050" dirty="0">
                  <a:solidFill>
                    <a:srgbClr val="800000"/>
                  </a:solidFill>
                  <a:highlight>
                    <a:srgbClr val="FFFFFF"/>
                  </a:highlight>
                  <a:latin typeface="Consolas" panose="020B0609020204030204" pitchFamily="49" charset="0"/>
                </a:rPr>
                <a:t>(.win-</a:t>
              </a:r>
              <a:r>
                <a:rPr lang="en-US" sz="1050" dirty="0" err="1">
                  <a:solidFill>
                    <a:srgbClr val="800000"/>
                  </a:solidFill>
                  <a:highlight>
                    <a:srgbClr val="FFFFFF"/>
                  </a:highlight>
                  <a:latin typeface="Consolas" panose="020B0609020204030204" pitchFamily="49" charset="0"/>
                </a:rPr>
                <a:t>selectionstylefilled</a:t>
              </a:r>
              <a:r>
                <a:rPr lang="en-US" sz="1050" dirty="0">
                  <a:solidFill>
                    <a:srgbClr val="800000"/>
                  </a:solidFill>
                  <a:highlight>
                    <a:srgbClr val="FFFFFF"/>
                  </a:highlight>
                  <a:latin typeface="Consolas" panose="020B0609020204030204" pitchFamily="49" charset="0"/>
                </a:rPr>
                <a:t>).win-selected</a:t>
              </a:r>
              <a:r>
                <a:rPr lang="en-US" sz="1050" dirty="0">
                  <a:solidFill>
                    <a:srgbClr val="000000"/>
                  </a:solidFill>
                  <a:highlight>
                    <a:srgbClr val="FFFFFF"/>
                  </a:highlight>
                  <a:latin typeface="Consolas" panose="020B0609020204030204" pitchFamily="49" charset="0"/>
                </a:rPr>
                <a:t> </a:t>
              </a:r>
              <a:r>
                <a:rPr lang="en-US" sz="1050" dirty="0">
                  <a:solidFill>
                    <a:srgbClr val="800000"/>
                  </a:solidFill>
                  <a:highlight>
                    <a:srgbClr val="FFFFFF"/>
                  </a:highlight>
                  <a:latin typeface="Consolas" panose="020B0609020204030204" pitchFamily="49" charset="0"/>
                </a:rPr>
                <a:t>.win-</a:t>
              </a:r>
              <a:r>
                <a:rPr lang="en-US" sz="1050" dirty="0" err="1">
                  <a:solidFill>
                    <a:srgbClr val="800000"/>
                  </a:solidFill>
                  <a:highlight>
                    <a:srgbClr val="FFFFFF"/>
                  </a:highlight>
                  <a:latin typeface="Consolas" panose="020B0609020204030204" pitchFamily="49" charset="0"/>
                </a:rPr>
                <a:t>selectionborder</a:t>
              </a:r>
              <a:r>
                <a:rPr lang="en-US" sz="1050" dirty="0">
                  <a:solidFill>
                    <a:srgbClr val="000000"/>
                  </a:solidFill>
                  <a:highlight>
                    <a:srgbClr val="FFFFFF"/>
                  </a:highlight>
                  <a:latin typeface="Consolas" panose="020B0609020204030204" pitchFamily="49" charset="0"/>
                </a:rPr>
                <a:t> {</a:t>
              </a:r>
            </a:p>
            <a:p>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border-color</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yellow</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a:t>
              </a:r>
            </a:p>
            <a:p>
              <a:endParaRPr lang="en-US" sz="1050" dirty="0">
                <a:solidFill>
                  <a:srgbClr val="000000"/>
                </a:solidFill>
                <a:highlight>
                  <a:srgbClr val="FFFFFF"/>
                </a:highlight>
                <a:latin typeface="Consolas" panose="020B0609020204030204" pitchFamily="49" charset="0"/>
              </a:endParaRPr>
            </a:p>
            <a:p>
              <a:r>
                <a:rPr lang="en-US" sz="1050" dirty="0" smtClean="0">
                  <a:solidFill>
                    <a:srgbClr val="800000"/>
                  </a:solidFill>
                  <a:highlight>
                    <a:srgbClr val="FFFFFF"/>
                  </a:highlight>
                  <a:latin typeface="Consolas" panose="020B0609020204030204" pitchFamily="49" charset="0"/>
                </a:rPr>
                <a:t>.</a:t>
              </a:r>
              <a:r>
                <a:rPr lang="en-US" sz="1050" dirty="0" err="1" smtClean="0">
                  <a:solidFill>
                    <a:srgbClr val="800000"/>
                  </a:solidFill>
                  <a:highlight>
                    <a:srgbClr val="FFFFFF"/>
                  </a:highlight>
                  <a:latin typeface="Consolas" panose="020B0609020204030204" pitchFamily="49" charset="0"/>
                </a:rPr>
                <a:t>win-container:not</a:t>
              </a:r>
              <a:r>
                <a:rPr lang="en-US" sz="1050" dirty="0">
                  <a:solidFill>
                    <a:srgbClr val="800000"/>
                  </a:solidFill>
                  <a:highlight>
                    <a:srgbClr val="FFFFFF"/>
                  </a:highlight>
                  <a:latin typeface="Consolas" panose="020B0609020204030204" pitchFamily="49" charset="0"/>
                </a:rPr>
                <a:t>(.win-</a:t>
              </a:r>
              <a:r>
                <a:rPr lang="en-US" sz="1050" dirty="0" err="1">
                  <a:solidFill>
                    <a:srgbClr val="800000"/>
                  </a:solidFill>
                  <a:highlight>
                    <a:srgbClr val="FFFFFF"/>
                  </a:highlight>
                  <a:latin typeface="Consolas" panose="020B0609020204030204" pitchFamily="49" charset="0"/>
                </a:rPr>
                <a:t>selectionstylefilled</a:t>
              </a:r>
              <a:r>
                <a:rPr lang="en-US" sz="1050" dirty="0">
                  <a:solidFill>
                    <a:srgbClr val="800000"/>
                  </a:solidFill>
                  <a:highlight>
                    <a:srgbClr val="FFFFFF"/>
                  </a:highlight>
                  <a:latin typeface="Consolas" panose="020B0609020204030204" pitchFamily="49" charset="0"/>
                </a:rPr>
                <a:t>).win-selected</a:t>
              </a:r>
              <a:r>
                <a:rPr lang="en-US" sz="1050" dirty="0">
                  <a:solidFill>
                    <a:srgbClr val="000000"/>
                  </a:solidFill>
                  <a:highlight>
                    <a:srgbClr val="FFFFFF"/>
                  </a:highlight>
                  <a:latin typeface="Consolas" panose="020B0609020204030204" pitchFamily="49" charset="0"/>
                </a:rPr>
                <a:t> </a:t>
              </a:r>
              <a:r>
                <a:rPr lang="en-US" sz="1050" dirty="0">
                  <a:solidFill>
                    <a:srgbClr val="800000"/>
                  </a:solidFill>
                  <a:highlight>
                    <a:srgbClr val="FFFFFF"/>
                  </a:highlight>
                  <a:latin typeface="Consolas" panose="020B0609020204030204" pitchFamily="49" charset="0"/>
                </a:rPr>
                <a:t>.win-</a:t>
              </a:r>
              <a:r>
                <a:rPr lang="en-US" sz="1050" dirty="0" err="1">
                  <a:solidFill>
                    <a:srgbClr val="800000"/>
                  </a:solidFill>
                  <a:highlight>
                    <a:srgbClr val="FFFFFF"/>
                  </a:highlight>
                  <a:latin typeface="Consolas" panose="020B0609020204030204" pitchFamily="49" charset="0"/>
                </a:rPr>
                <a:t>selectioncheckmarkbackground</a:t>
              </a:r>
              <a:r>
                <a:rPr lang="en-US" sz="1050" dirty="0">
                  <a:solidFill>
                    <a:srgbClr val="000000"/>
                  </a:solidFill>
                  <a:highlight>
                    <a:srgbClr val="FFFFFF"/>
                  </a:highlight>
                  <a:latin typeface="Consolas" panose="020B0609020204030204" pitchFamily="49" charset="0"/>
                </a:rPr>
                <a:t> {</a:t>
              </a:r>
            </a:p>
            <a:p>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border-top-color</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yellow</a:t>
              </a:r>
              <a:r>
                <a:rPr lang="en-US" sz="1050" dirty="0">
                  <a:solidFill>
                    <a:srgbClr val="000000"/>
                  </a:solidFill>
                  <a:highlight>
                    <a:srgbClr val="FFFFFF"/>
                  </a:highlight>
                  <a:latin typeface="Consolas" panose="020B0609020204030204" pitchFamily="49" charset="0"/>
                </a:rPr>
                <a:t>;</a:t>
              </a:r>
            </a:p>
            <a:p>
              <a:r>
                <a:rPr lang="en-US" sz="1050" dirty="0" smtClean="0">
                  <a:solidFill>
                    <a:srgbClr val="FF0000"/>
                  </a:solidFill>
                  <a:highlight>
                    <a:srgbClr val="FFFFFF"/>
                  </a:highlight>
                  <a:latin typeface="Consolas" panose="020B0609020204030204" pitchFamily="49" charset="0"/>
                </a:rPr>
                <a:t>    border-right-color</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yellow</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border-left-color</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yellow</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border-bottom-color</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yellow</a:t>
              </a:r>
              <a:r>
                <a:rPr lang="en-US" sz="1050" dirty="0">
                  <a:solidFill>
                    <a:srgbClr val="000000"/>
                  </a:solidFill>
                  <a:highlight>
                    <a:srgbClr val="FFFFFF"/>
                  </a:highlight>
                  <a:latin typeface="Consolas" panose="020B0609020204030204" pitchFamily="49" charset="0"/>
                </a:rPr>
                <a:t>;</a:t>
              </a:r>
            </a:p>
            <a:p>
              <a:r>
                <a:rPr lang="en-US" sz="1050" dirty="0" smtClean="0">
                  <a:solidFill>
                    <a:srgbClr val="FF0000"/>
                  </a:solidFill>
                  <a:highlight>
                    <a:srgbClr val="FFFFFF"/>
                  </a:highlight>
                  <a:latin typeface="Consolas" panose="020B0609020204030204" pitchFamily="49" charset="0"/>
                </a:rPr>
                <a:t>    border-width</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25px</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border-radius</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50px</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margin</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5px</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a:t>
              </a:r>
            </a:p>
            <a:p>
              <a:endParaRPr lang="en-US" sz="1050" dirty="0">
                <a:solidFill>
                  <a:srgbClr val="000000"/>
                </a:solidFill>
                <a:highlight>
                  <a:srgbClr val="FFFFFF"/>
                </a:highlight>
                <a:latin typeface="Consolas" panose="020B0609020204030204" pitchFamily="49" charset="0"/>
              </a:endParaRPr>
            </a:p>
            <a:p>
              <a:r>
                <a:rPr lang="en-US" sz="1050" dirty="0" smtClean="0">
                  <a:solidFill>
                    <a:srgbClr val="800000"/>
                  </a:solidFill>
                  <a:highlight>
                    <a:srgbClr val="FFFFFF"/>
                  </a:highlight>
                  <a:latin typeface="Consolas" panose="020B0609020204030204" pitchFamily="49" charset="0"/>
                </a:rPr>
                <a:t>.</a:t>
              </a:r>
              <a:r>
                <a:rPr lang="en-US" sz="1050" dirty="0" err="1" smtClean="0">
                  <a:solidFill>
                    <a:srgbClr val="800000"/>
                  </a:solidFill>
                  <a:highlight>
                    <a:srgbClr val="FFFFFF"/>
                  </a:highlight>
                  <a:latin typeface="Consolas" panose="020B0609020204030204" pitchFamily="49" charset="0"/>
                </a:rPr>
                <a:t>win-container:not</a:t>
              </a:r>
              <a:r>
                <a:rPr lang="en-US" sz="1050" dirty="0">
                  <a:solidFill>
                    <a:srgbClr val="800000"/>
                  </a:solidFill>
                  <a:highlight>
                    <a:srgbClr val="FFFFFF"/>
                  </a:highlight>
                  <a:latin typeface="Consolas" panose="020B0609020204030204" pitchFamily="49" charset="0"/>
                </a:rPr>
                <a:t>(.win-</a:t>
              </a:r>
              <a:r>
                <a:rPr lang="en-US" sz="1050" dirty="0" err="1">
                  <a:solidFill>
                    <a:srgbClr val="800000"/>
                  </a:solidFill>
                  <a:highlight>
                    <a:srgbClr val="FFFFFF"/>
                  </a:highlight>
                  <a:latin typeface="Consolas" panose="020B0609020204030204" pitchFamily="49" charset="0"/>
                </a:rPr>
                <a:t>selectionstylefilled</a:t>
              </a:r>
              <a:r>
                <a:rPr lang="en-US" sz="1050" dirty="0">
                  <a:solidFill>
                    <a:srgbClr val="8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1050" dirty="0">
                  <a:solidFill>
                    <a:srgbClr val="800000"/>
                  </a:solidFill>
                  <a:highlight>
                    <a:srgbClr val="FFFFFF"/>
                  </a:highlight>
                  <a:latin typeface="Consolas" panose="020B0609020204030204" pitchFamily="49" charset="0"/>
                </a:rPr>
                <a:t>.win-</a:t>
              </a:r>
              <a:r>
                <a:rPr lang="en-US" sz="1050" dirty="0" err="1">
                  <a:solidFill>
                    <a:srgbClr val="800000"/>
                  </a:solidFill>
                  <a:highlight>
                    <a:srgbClr val="FFFFFF"/>
                  </a:highlight>
                  <a:latin typeface="Consolas" panose="020B0609020204030204" pitchFamily="49" charset="0"/>
                </a:rPr>
                <a:t>selectioncheckmark</a:t>
              </a:r>
              <a:r>
                <a:rPr lang="en-US" sz="1050" dirty="0">
                  <a:solidFill>
                    <a:srgbClr val="000000"/>
                  </a:solidFill>
                  <a:highlight>
                    <a:srgbClr val="FFFFFF"/>
                  </a:highlight>
                  <a:latin typeface="Consolas" panose="020B0609020204030204" pitchFamily="49" charset="0"/>
                </a:rPr>
                <a:t> {    </a:t>
              </a:r>
            </a:p>
            <a:p>
              <a:r>
                <a:rPr lang="en-US" sz="1050" dirty="0" smtClean="0">
                  <a:solidFill>
                    <a:srgbClr val="FF0000"/>
                  </a:solidFill>
                  <a:highlight>
                    <a:srgbClr val="FFFFFF"/>
                  </a:highlight>
                  <a:latin typeface="Consolas" panose="020B0609020204030204" pitchFamily="49" charset="0"/>
                </a:rPr>
                <a:t>    font-size</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0px</a:t>
              </a:r>
              <a:r>
                <a:rPr lang="en-US" sz="1050" dirty="0">
                  <a:solidFill>
                    <a:srgbClr val="000000"/>
                  </a:solidFill>
                  <a:highlight>
                    <a:srgbClr val="FFFFFF"/>
                  </a:highlight>
                  <a:latin typeface="Consolas" panose="020B0609020204030204" pitchFamily="49" charset="0"/>
                </a:rPr>
                <a:t>; </a:t>
              </a:r>
              <a:r>
                <a:rPr lang="en-US" sz="1050" dirty="0">
                  <a:solidFill>
                    <a:srgbClr val="0064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1050" dirty="0">
                  <a:solidFill>
                    <a:srgbClr val="006400"/>
                  </a:solidFill>
                  <a:highlight>
                    <a:srgbClr val="FFFFFF"/>
                  </a:highlight>
                  <a:latin typeface="Consolas" panose="020B0609020204030204" pitchFamily="49" charset="0"/>
                </a:rPr>
                <a:t>Hide the default checkmark</a:t>
              </a:r>
              <a:r>
                <a:rPr lang="en-US" sz="1050" dirty="0">
                  <a:solidFill>
                    <a:srgbClr val="000000"/>
                  </a:solidFill>
                  <a:highlight>
                    <a:srgbClr val="FFFFFF"/>
                  </a:highlight>
                  <a:latin typeface="Consolas" panose="020B0609020204030204" pitchFamily="49" charset="0"/>
                </a:rPr>
                <a:t> </a:t>
              </a:r>
              <a:r>
                <a:rPr lang="en-US" sz="1050" dirty="0">
                  <a:solidFill>
                    <a:srgbClr val="0064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margin-right</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12px</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margin-top</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10px</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a:t>
              </a:r>
            </a:p>
            <a:p>
              <a:endParaRPr lang="en-US" sz="1050" dirty="0">
                <a:solidFill>
                  <a:srgbClr val="000000"/>
                </a:solidFill>
                <a:highlight>
                  <a:srgbClr val="FFFFFF"/>
                </a:highlight>
                <a:latin typeface="Consolas" panose="020B0609020204030204" pitchFamily="49" charset="0"/>
              </a:endParaRPr>
            </a:p>
            <a:p>
              <a:r>
                <a:rPr lang="en-US" sz="1050" dirty="0" smtClean="0">
                  <a:solidFill>
                    <a:srgbClr val="800000"/>
                  </a:solidFill>
                  <a:highlight>
                    <a:srgbClr val="FFFFFF"/>
                  </a:highlight>
                  <a:latin typeface="Consolas" panose="020B0609020204030204" pitchFamily="49" charset="0"/>
                </a:rPr>
                <a:t>.</a:t>
              </a:r>
              <a:r>
                <a:rPr lang="en-US" sz="1050" dirty="0" err="1" smtClean="0">
                  <a:solidFill>
                    <a:srgbClr val="800000"/>
                  </a:solidFill>
                  <a:highlight>
                    <a:srgbClr val="FFFFFF"/>
                  </a:highlight>
                  <a:latin typeface="Consolas" panose="020B0609020204030204" pitchFamily="49" charset="0"/>
                </a:rPr>
                <a:t>win-container:not</a:t>
              </a:r>
              <a:r>
                <a:rPr lang="en-US" sz="1050" dirty="0">
                  <a:solidFill>
                    <a:srgbClr val="800000"/>
                  </a:solidFill>
                  <a:highlight>
                    <a:srgbClr val="FFFFFF"/>
                  </a:highlight>
                  <a:latin typeface="Consolas" panose="020B0609020204030204" pitchFamily="49" charset="0"/>
                </a:rPr>
                <a:t>(.win-</a:t>
              </a:r>
              <a:r>
                <a:rPr lang="en-US" sz="1050" dirty="0" err="1">
                  <a:solidFill>
                    <a:srgbClr val="800000"/>
                  </a:solidFill>
                  <a:highlight>
                    <a:srgbClr val="FFFFFF"/>
                  </a:highlight>
                  <a:latin typeface="Consolas" panose="020B0609020204030204" pitchFamily="49" charset="0"/>
                </a:rPr>
                <a:t>selectionstylefilled</a:t>
              </a:r>
              <a:r>
                <a:rPr lang="en-US" sz="1050" dirty="0">
                  <a:solidFill>
                    <a:srgbClr val="8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1050" dirty="0">
                  <a:solidFill>
                    <a:srgbClr val="800000"/>
                  </a:solidFill>
                  <a:highlight>
                    <a:srgbClr val="FFFFFF"/>
                  </a:highlight>
                  <a:latin typeface="Consolas" panose="020B0609020204030204" pitchFamily="49" charset="0"/>
                </a:rPr>
                <a:t>.win-</a:t>
              </a:r>
              <a:r>
                <a:rPr lang="en-US" sz="1050" dirty="0" err="1">
                  <a:solidFill>
                    <a:srgbClr val="800000"/>
                  </a:solidFill>
                  <a:highlight>
                    <a:srgbClr val="FFFFFF"/>
                  </a:highlight>
                  <a:latin typeface="Consolas" panose="020B0609020204030204" pitchFamily="49" charset="0"/>
                </a:rPr>
                <a:t>selectioncheckmark</a:t>
              </a:r>
              <a:r>
                <a:rPr lang="en-US" sz="1050" dirty="0">
                  <a:solidFill>
                    <a:srgbClr val="800000"/>
                  </a:solidFill>
                  <a:highlight>
                    <a:srgbClr val="FFFFFF"/>
                  </a:highlight>
                  <a:latin typeface="Consolas" panose="020B0609020204030204" pitchFamily="49" charset="0"/>
                </a:rPr>
                <a:t>::before</a:t>
              </a:r>
              <a:r>
                <a:rPr lang="en-US" sz="1050" dirty="0">
                  <a:solidFill>
                    <a:srgbClr val="000000"/>
                  </a:solidFill>
                  <a:highlight>
                    <a:srgbClr val="FFFFFF"/>
                  </a:highlight>
                  <a:latin typeface="Consolas" panose="020B0609020204030204" pitchFamily="49" charset="0"/>
                </a:rPr>
                <a:t> {</a:t>
              </a:r>
            </a:p>
            <a:p>
              <a:r>
                <a:rPr lang="en-US" sz="1050" dirty="0" smtClean="0">
                  <a:solidFill>
                    <a:srgbClr val="FF0000"/>
                  </a:solidFill>
                  <a:highlight>
                    <a:srgbClr val="FFFFFF"/>
                  </a:highlight>
                  <a:latin typeface="Consolas" panose="020B0609020204030204" pitchFamily="49" charset="0"/>
                </a:rPr>
                <a:t>    content</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'\E0A5'</a:t>
              </a:r>
              <a:r>
                <a:rPr lang="en-US" sz="1050" dirty="0">
                  <a:solidFill>
                    <a:srgbClr val="000000"/>
                  </a:solidFill>
                  <a:highlight>
                    <a:srgbClr val="FFFFFF"/>
                  </a:highlight>
                  <a:latin typeface="Consolas" panose="020B0609020204030204" pitchFamily="49" charset="0"/>
                </a:rPr>
                <a:t>;</a:t>
              </a:r>
            </a:p>
            <a:p>
              <a:r>
                <a:rPr lang="en-US" sz="1050" dirty="0" smtClean="0">
                  <a:solidFill>
                    <a:srgbClr val="FF0000"/>
                  </a:solidFill>
                  <a:highlight>
                    <a:srgbClr val="FFFFFF"/>
                  </a:highlight>
                  <a:latin typeface="Consolas" panose="020B0609020204030204" pitchFamily="49" charset="0"/>
                </a:rPr>
                <a:t>    font-size</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30px</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color</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red</a:t>
              </a:r>
              <a:r>
                <a:rPr lang="en-US" sz="1050" dirty="0">
                  <a:solidFill>
                    <a:srgbClr val="000000"/>
                  </a:solidFill>
                  <a:highlight>
                    <a:srgbClr val="FFFFFF"/>
                  </a:highlight>
                  <a:latin typeface="Consolas" panose="020B0609020204030204" pitchFamily="49" charset="0"/>
                </a:rPr>
                <a:t>;    </a:t>
              </a:r>
            </a:p>
            <a:p>
              <a:r>
                <a:rPr lang="en-US" sz="1050" dirty="0" smtClean="0">
                  <a:solidFill>
                    <a:srgbClr val="000000"/>
                  </a:solidFill>
                  <a:highlight>
                    <a:srgbClr val="FFFFFF"/>
                  </a:highlight>
                  <a:latin typeface="Consolas" panose="020B0609020204030204" pitchFamily="49" charset="0"/>
                </a:rPr>
                <a:t>}</a:t>
              </a:r>
            </a:p>
          </p:txBody>
        </p:sp>
      </p:grpSp>
      <p:cxnSp>
        <p:nvCxnSpPr>
          <p:cNvPr id="12" name="Straight Connector 11"/>
          <p:cNvCxnSpPr/>
          <p:nvPr/>
        </p:nvCxnSpPr>
        <p:spPr>
          <a:xfrm flipV="1">
            <a:off x="3503488" y="2321917"/>
            <a:ext cx="3083" cy="422195"/>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99408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47735" y="924592"/>
            <a:ext cx="3114675" cy="1524000"/>
          </a:xfrm>
          <a:prstGeom prst="rect">
            <a:avLst/>
          </a:prstGeom>
        </p:spPr>
      </p:pic>
      <p:sp>
        <p:nvSpPr>
          <p:cNvPr id="2" name="Title 1"/>
          <p:cNvSpPr>
            <a:spLocks noGrp="1"/>
          </p:cNvSpPr>
          <p:nvPr>
            <p:ph type="title"/>
          </p:nvPr>
        </p:nvSpPr>
        <p:spPr>
          <a:xfrm>
            <a:off x="242069" y="315194"/>
            <a:ext cx="11031626" cy="609398"/>
          </a:xfrm>
        </p:spPr>
        <p:txBody>
          <a:bodyPr/>
          <a:lstStyle/>
          <a:p>
            <a:r>
              <a:rPr lang="en-US" dirty="0" err="1" smtClean="0"/>
              <a:t>ItemContainer</a:t>
            </a:r>
            <a:r>
              <a:rPr lang="en-US" dirty="0" smtClean="0"/>
              <a:t> Styling</a:t>
            </a:r>
            <a:endParaRPr lang="en-US" dirty="0"/>
          </a:p>
        </p:txBody>
      </p:sp>
      <p:sp>
        <p:nvSpPr>
          <p:cNvPr id="14" name="Round Diagonal Corner Rectangle 13"/>
          <p:cNvSpPr/>
          <p:nvPr/>
        </p:nvSpPr>
        <p:spPr bwMode="auto">
          <a:xfrm>
            <a:off x="647735" y="2554473"/>
            <a:ext cx="7774876" cy="835999"/>
          </a:xfrm>
          <a:prstGeom prst="round2DiagRect">
            <a:avLst/>
          </a:prstGeom>
          <a:noFill/>
          <a:ln>
            <a:solidFill>
              <a:schemeClr val="accent3">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TextBox 14"/>
          <p:cNvSpPr txBox="1"/>
          <p:nvPr/>
        </p:nvSpPr>
        <p:spPr>
          <a:xfrm>
            <a:off x="753845" y="2639766"/>
            <a:ext cx="7373813" cy="646331"/>
          </a:xfrm>
          <a:prstGeom prst="rect">
            <a:avLst/>
          </a:prstGeom>
          <a:noFill/>
        </p:spPr>
        <p:txBody>
          <a:bodyPr wrap="none" lIns="0" tIns="0" rIns="0" bIns="0" rtlCol="0">
            <a:spAutoFit/>
          </a:bodyPr>
          <a:lstStyle/>
          <a:p>
            <a:r>
              <a:rPr lang="en-US" sz="1050" dirty="0" smtClean="0">
                <a:solidFill>
                  <a:srgbClr val="800000"/>
                </a:solidFill>
                <a:highlight>
                  <a:srgbClr val="FFFFFF"/>
                </a:highlight>
                <a:latin typeface="Consolas" panose="020B0609020204030204" pitchFamily="49" charset="0"/>
              </a:rPr>
              <a:t>.</a:t>
            </a:r>
            <a:r>
              <a:rPr lang="en-US" sz="1050" dirty="0" err="1" smtClean="0">
                <a:solidFill>
                  <a:srgbClr val="800000"/>
                </a:solidFill>
                <a:highlight>
                  <a:srgbClr val="FFFFFF"/>
                </a:highlight>
                <a:latin typeface="Consolas" panose="020B0609020204030204" pitchFamily="49" charset="0"/>
              </a:rPr>
              <a:t>win-container:not</a:t>
            </a:r>
            <a:r>
              <a:rPr lang="en-US" sz="1050" dirty="0">
                <a:solidFill>
                  <a:srgbClr val="800000"/>
                </a:solidFill>
                <a:highlight>
                  <a:srgbClr val="FFFFFF"/>
                </a:highlight>
                <a:latin typeface="Consolas" panose="020B0609020204030204" pitchFamily="49" charset="0"/>
              </a:rPr>
              <a:t>(.win-</a:t>
            </a:r>
            <a:r>
              <a:rPr lang="en-US" sz="1050" dirty="0" err="1">
                <a:solidFill>
                  <a:srgbClr val="800000"/>
                </a:solidFill>
                <a:highlight>
                  <a:srgbClr val="FFFFFF"/>
                </a:highlight>
                <a:latin typeface="Consolas" panose="020B0609020204030204" pitchFamily="49" charset="0"/>
              </a:rPr>
              <a:t>selectionstylefilled</a:t>
            </a:r>
            <a:r>
              <a:rPr lang="en-US" sz="1050" dirty="0">
                <a:solidFill>
                  <a:srgbClr val="800000"/>
                </a:solidFill>
                <a:highlight>
                  <a:srgbClr val="FFFFFF"/>
                </a:highlight>
                <a:latin typeface="Consolas" panose="020B0609020204030204" pitchFamily="49" charset="0"/>
              </a:rPr>
              <a:t>).</a:t>
            </a:r>
            <a:r>
              <a:rPr lang="en-US" sz="1050" dirty="0" err="1">
                <a:solidFill>
                  <a:srgbClr val="800000"/>
                </a:solidFill>
                <a:highlight>
                  <a:srgbClr val="FFFFFF"/>
                </a:highlight>
                <a:latin typeface="Consolas" panose="020B0609020204030204" pitchFamily="49" charset="0"/>
              </a:rPr>
              <a:t>win-selected:hover</a:t>
            </a:r>
            <a:r>
              <a:rPr lang="en-US" sz="1050" dirty="0">
                <a:solidFill>
                  <a:srgbClr val="000000"/>
                </a:solidFill>
                <a:highlight>
                  <a:srgbClr val="FFFFFF"/>
                </a:highlight>
                <a:latin typeface="Consolas" panose="020B0609020204030204" pitchFamily="49" charset="0"/>
              </a:rPr>
              <a:t> </a:t>
            </a:r>
            <a:r>
              <a:rPr lang="en-US" sz="1050" dirty="0">
                <a:solidFill>
                  <a:srgbClr val="800000"/>
                </a:solidFill>
                <a:highlight>
                  <a:srgbClr val="FFFFFF"/>
                </a:highlight>
                <a:latin typeface="Consolas" panose="020B0609020204030204" pitchFamily="49" charset="0"/>
              </a:rPr>
              <a:t>.win-</a:t>
            </a:r>
            <a:r>
              <a:rPr lang="en-US" sz="1050" dirty="0" err="1">
                <a:solidFill>
                  <a:srgbClr val="800000"/>
                </a:solidFill>
                <a:highlight>
                  <a:srgbClr val="FFFFFF"/>
                </a:highlight>
                <a:latin typeface="Consolas" panose="020B0609020204030204" pitchFamily="49" charset="0"/>
              </a:rPr>
              <a:t>selectionborder</a:t>
            </a:r>
            <a:r>
              <a:rPr lang="en-US" sz="1050" dirty="0">
                <a:solidFill>
                  <a:srgbClr val="000000"/>
                </a:solidFill>
                <a:highlight>
                  <a:srgbClr val="FFFFFF"/>
                </a:highlight>
                <a:latin typeface="Consolas" panose="020B0609020204030204" pitchFamily="49" charset="0"/>
              </a:rPr>
              <a:t>,</a:t>
            </a:r>
          </a:p>
          <a:p>
            <a:r>
              <a:rPr lang="en-US" sz="1050" dirty="0" smtClean="0">
                <a:solidFill>
                  <a:srgbClr val="800000"/>
                </a:solidFill>
                <a:highlight>
                  <a:srgbClr val="FFFFFF"/>
                </a:highlight>
                <a:latin typeface="Consolas" panose="020B0609020204030204" pitchFamily="49" charset="0"/>
              </a:rPr>
              <a:t>.</a:t>
            </a:r>
            <a:r>
              <a:rPr lang="en-US" sz="1050" dirty="0" err="1" smtClean="0">
                <a:solidFill>
                  <a:srgbClr val="800000"/>
                </a:solidFill>
                <a:highlight>
                  <a:srgbClr val="FFFFFF"/>
                </a:highlight>
                <a:latin typeface="Consolas" panose="020B0609020204030204" pitchFamily="49" charset="0"/>
              </a:rPr>
              <a:t>win-container:not</a:t>
            </a:r>
            <a:r>
              <a:rPr lang="en-US" sz="1050" dirty="0">
                <a:solidFill>
                  <a:srgbClr val="800000"/>
                </a:solidFill>
                <a:highlight>
                  <a:srgbClr val="FFFFFF"/>
                </a:highlight>
                <a:latin typeface="Consolas" panose="020B0609020204030204" pitchFamily="49" charset="0"/>
              </a:rPr>
              <a:t>(.win-</a:t>
            </a:r>
            <a:r>
              <a:rPr lang="en-US" sz="1050" dirty="0" err="1">
                <a:solidFill>
                  <a:srgbClr val="800000"/>
                </a:solidFill>
                <a:highlight>
                  <a:srgbClr val="FFFFFF"/>
                </a:highlight>
                <a:latin typeface="Consolas" panose="020B0609020204030204" pitchFamily="49" charset="0"/>
              </a:rPr>
              <a:t>selectionstylefilled</a:t>
            </a:r>
            <a:r>
              <a:rPr lang="en-US" sz="1050" dirty="0">
                <a:solidFill>
                  <a:srgbClr val="800000"/>
                </a:solidFill>
                <a:highlight>
                  <a:srgbClr val="FFFFFF"/>
                </a:highlight>
                <a:latin typeface="Consolas" panose="020B0609020204030204" pitchFamily="49" charset="0"/>
              </a:rPr>
              <a:t>).</a:t>
            </a:r>
            <a:r>
              <a:rPr lang="en-US" sz="1050" dirty="0" err="1">
                <a:solidFill>
                  <a:srgbClr val="800000"/>
                </a:solidFill>
                <a:highlight>
                  <a:srgbClr val="FFFFFF"/>
                </a:highlight>
                <a:latin typeface="Consolas" panose="020B0609020204030204" pitchFamily="49" charset="0"/>
              </a:rPr>
              <a:t>win-selected:hover</a:t>
            </a:r>
            <a:r>
              <a:rPr lang="en-US" sz="1050" dirty="0">
                <a:solidFill>
                  <a:srgbClr val="000000"/>
                </a:solidFill>
                <a:highlight>
                  <a:srgbClr val="FFFFFF"/>
                </a:highlight>
                <a:latin typeface="Consolas" panose="020B0609020204030204" pitchFamily="49" charset="0"/>
              </a:rPr>
              <a:t> </a:t>
            </a:r>
            <a:r>
              <a:rPr lang="en-US" sz="1050" dirty="0">
                <a:solidFill>
                  <a:srgbClr val="800000"/>
                </a:solidFill>
                <a:highlight>
                  <a:srgbClr val="FFFFFF"/>
                </a:highlight>
                <a:latin typeface="Consolas" panose="020B0609020204030204" pitchFamily="49" charset="0"/>
              </a:rPr>
              <a:t>.win-</a:t>
            </a:r>
            <a:r>
              <a:rPr lang="en-US" sz="1050" dirty="0" err="1">
                <a:solidFill>
                  <a:srgbClr val="800000"/>
                </a:solidFill>
                <a:highlight>
                  <a:srgbClr val="FFFFFF"/>
                </a:highlight>
                <a:latin typeface="Consolas" panose="020B0609020204030204" pitchFamily="49" charset="0"/>
              </a:rPr>
              <a:t>selectioncheckmarkbackground</a:t>
            </a:r>
            <a:r>
              <a:rPr lang="en-US" sz="1050" dirty="0">
                <a:solidFill>
                  <a:srgbClr val="000000"/>
                </a:solidFill>
                <a:highlight>
                  <a:srgbClr val="FFFFFF"/>
                </a:highlight>
                <a:latin typeface="Consolas" panose="020B0609020204030204" pitchFamily="49" charset="0"/>
              </a:rPr>
              <a:t> {</a:t>
            </a:r>
          </a:p>
          <a:p>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border-color</a:t>
            </a:r>
            <a:r>
              <a:rPr lang="en-US" sz="1050" dirty="0">
                <a:solidFill>
                  <a:srgbClr val="000000"/>
                </a:solidFill>
                <a:highlight>
                  <a:srgbClr val="FFFFFF"/>
                </a:highlight>
                <a:latin typeface="Consolas" panose="020B0609020204030204" pitchFamily="49" charset="0"/>
              </a:rPr>
              <a:t>: </a:t>
            </a:r>
            <a:r>
              <a:rPr lang="en-US" sz="1050" dirty="0" err="1">
                <a:solidFill>
                  <a:srgbClr val="0000FF"/>
                </a:solidFill>
                <a:highlight>
                  <a:srgbClr val="FFFFFF"/>
                </a:highlight>
                <a:latin typeface="Consolas" panose="020B0609020204030204" pitchFamily="49" charset="0"/>
              </a:rPr>
              <a:t>rgba</a:t>
            </a:r>
            <a:r>
              <a:rPr lang="en-US" sz="1050" dirty="0">
                <a:solidFill>
                  <a:srgbClr val="0000FF"/>
                </a:solidFill>
                <a:highlight>
                  <a:srgbClr val="FFFFFF"/>
                </a:highlight>
                <a:latin typeface="Consolas" panose="020B0609020204030204" pitchFamily="49" charset="0"/>
              </a:rPr>
              <a:t>(255,</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255,</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0,</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0.75)</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a:t>
            </a:r>
            <a:endParaRPr lang="en-US" sz="1050" dirty="0" smtClean="0">
              <a:solidFill>
                <a:srgbClr val="000000"/>
              </a:solidFill>
              <a:highlight>
                <a:srgbClr val="FFFFFF"/>
              </a:highlight>
              <a:latin typeface="Consolas" panose="020B0609020204030204" pitchFamily="49" charset="0"/>
            </a:endParaRPr>
          </a:p>
        </p:txBody>
      </p:sp>
      <p:cxnSp>
        <p:nvCxnSpPr>
          <p:cNvPr id="12" name="Straight Connector 11"/>
          <p:cNvCxnSpPr/>
          <p:nvPr/>
        </p:nvCxnSpPr>
        <p:spPr>
          <a:xfrm flipV="1">
            <a:off x="3500405" y="2321918"/>
            <a:ext cx="6166" cy="228151"/>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a:stretch>
            <a:fillRect/>
          </a:stretch>
        </p:blipFill>
        <p:spPr>
          <a:xfrm>
            <a:off x="638210" y="3421294"/>
            <a:ext cx="3124200" cy="1895475"/>
          </a:xfrm>
          <a:prstGeom prst="rect">
            <a:avLst/>
          </a:prstGeom>
        </p:spPr>
      </p:pic>
      <p:sp>
        <p:nvSpPr>
          <p:cNvPr id="13" name="Round Diagonal Corner Rectangle 12"/>
          <p:cNvSpPr/>
          <p:nvPr/>
        </p:nvSpPr>
        <p:spPr bwMode="auto">
          <a:xfrm>
            <a:off x="647735" y="5453472"/>
            <a:ext cx="7774876" cy="1619520"/>
          </a:xfrm>
          <a:prstGeom prst="round2DiagRect">
            <a:avLst/>
          </a:prstGeom>
          <a:noFill/>
          <a:ln>
            <a:solidFill>
              <a:schemeClr val="accent3">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p:cNvSpPr txBox="1"/>
          <p:nvPr/>
        </p:nvSpPr>
        <p:spPr>
          <a:xfrm>
            <a:off x="815489" y="5549039"/>
            <a:ext cx="5530360" cy="1454244"/>
          </a:xfrm>
          <a:prstGeom prst="rect">
            <a:avLst/>
          </a:prstGeom>
          <a:noFill/>
        </p:spPr>
        <p:txBody>
          <a:bodyPr wrap="none" lIns="0" tIns="0" rIns="0" bIns="0" rtlCol="0">
            <a:spAutoFit/>
          </a:bodyPr>
          <a:lstStyle/>
          <a:p>
            <a:r>
              <a:rPr lang="en-US" sz="1050" dirty="0" smtClean="0">
                <a:solidFill>
                  <a:srgbClr val="800000"/>
                </a:solidFill>
                <a:highlight>
                  <a:srgbClr val="FFFFFF"/>
                </a:highlight>
                <a:latin typeface="Consolas" panose="020B0609020204030204" pitchFamily="49" charset="0"/>
              </a:rPr>
              <a:t>.</a:t>
            </a:r>
            <a:r>
              <a:rPr lang="en-US" sz="1050" dirty="0" err="1" smtClean="0">
                <a:solidFill>
                  <a:srgbClr val="800000"/>
                </a:solidFill>
                <a:highlight>
                  <a:srgbClr val="FFFFFF"/>
                </a:highlight>
                <a:latin typeface="Consolas" panose="020B0609020204030204" pitchFamily="49" charset="0"/>
              </a:rPr>
              <a:t>win-container:not</a:t>
            </a:r>
            <a:r>
              <a:rPr lang="en-US" sz="1050" dirty="0">
                <a:solidFill>
                  <a:srgbClr val="800000"/>
                </a:solidFill>
                <a:highlight>
                  <a:srgbClr val="FFFFFF"/>
                </a:highlight>
                <a:latin typeface="Consolas" panose="020B0609020204030204" pitchFamily="49" charset="0"/>
              </a:rPr>
              <a:t>(.win-</a:t>
            </a:r>
            <a:r>
              <a:rPr lang="en-US" sz="1050" dirty="0" err="1">
                <a:solidFill>
                  <a:srgbClr val="800000"/>
                </a:solidFill>
                <a:highlight>
                  <a:srgbClr val="FFFFFF"/>
                </a:highlight>
                <a:latin typeface="Consolas" panose="020B0609020204030204" pitchFamily="49" charset="0"/>
              </a:rPr>
              <a:t>selectionstylefilled</a:t>
            </a:r>
            <a:r>
              <a:rPr lang="en-US" sz="1050" dirty="0">
                <a:solidFill>
                  <a:srgbClr val="8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1050" dirty="0">
                <a:solidFill>
                  <a:srgbClr val="800000"/>
                </a:solidFill>
                <a:highlight>
                  <a:srgbClr val="FFFFFF"/>
                </a:highlight>
                <a:latin typeface="Consolas" panose="020B0609020204030204" pitchFamily="49" charset="0"/>
              </a:rPr>
              <a:t>.win-</a:t>
            </a:r>
            <a:r>
              <a:rPr lang="en-US" sz="1050" dirty="0" err="1">
                <a:solidFill>
                  <a:srgbClr val="800000"/>
                </a:solidFill>
                <a:highlight>
                  <a:srgbClr val="FFFFFF"/>
                </a:highlight>
                <a:latin typeface="Consolas" panose="020B0609020204030204" pitchFamily="49" charset="0"/>
              </a:rPr>
              <a:t>selectionhint</a:t>
            </a:r>
            <a:r>
              <a:rPr lang="en-US" sz="1050" dirty="0">
                <a:solidFill>
                  <a:srgbClr val="000000"/>
                </a:solidFill>
                <a:highlight>
                  <a:srgbClr val="FFFFFF"/>
                </a:highlight>
                <a:latin typeface="Consolas" panose="020B0609020204030204" pitchFamily="49" charset="0"/>
              </a:rPr>
              <a:t> {</a:t>
            </a:r>
          </a:p>
          <a:p>
            <a:r>
              <a:rPr lang="en-US" sz="1050" dirty="0" smtClean="0">
                <a:solidFill>
                  <a:srgbClr val="FF0000"/>
                </a:solidFill>
                <a:highlight>
                  <a:srgbClr val="FFFFFF"/>
                </a:highlight>
                <a:latin typeface="Consolas" panose="020B0609020204030204" pitchFamily="49" charset="0"/>
              </a:rPr>
              <a:t>    font-size</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0px</a:t>
            </a:r>
            <a:r>
              <a:rPr lang="en-US" sz="1050" dirty="0">
                <a:solidFill>
                  <a:srgbClr val="000000"/>
                </a:solidFill>
                <a:highlight>
                  <a:srgbClr val="FFFFFF"/>
                </a:highlight>
                <a:latin typeface="Consolas" panose="020B0609020204030204" pitchFamily="49" charset="0"/>
              </a:rPr>
              <a:t>; </a:t>
            </a:r>
            <a:r>
              <a:rPr lang="en-US" sz="1050" dirty="0">
                <a:solidFill>
                  <a:srgbClr val="0064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1050" dirty="0">
                <a:solidFill>
                  <a:srgbClr val="006400"/>
                </a:solidFill>
                <a:highlight>
                  <a:srgbClr val="FFFFFF"/>
                </a:highlight>
                <a:latin typeface="Consolas" panose="020B0609020204030204" pitchFamily="49" charset="0"/>
              </a:rPr>
              <a:t>Hide the default checkmark</a:t>
            </a:r>
            <a:r>
              <a:rPr lang="en-US" sz="1050" dirty="0">
                <a:solidFill>
                  <a:srgbClr val="000000"/>
                </a:solidFill>
                <a:highlight>
                  <a:srgbClr val="FFFFFF"/>
                </a:highlight>
                <a:latin typeface="Consolas" panose="020B0609020204030204" pitchFamily="49" charset="0"/>
              </a:rPr>
              <a:t> </a:t>
            </a:r>
            <a:r>
              <a:rPr lang="en-US" sz="1050" dirty="0">
                <a:solidFill>
                  <a:srgbClr val="0064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a:t>
            </a:r>
          </a:p>
          <a:p>
            <a:endParaRPr lang="en-US" sz="1050" dirty="0">
              <a:solidFill>
                <a:srgbClr val="000000"/>
              </a:solidFill>
              <a:highlight>
                <a:srgbClr val="FFFFFF"/>
              </a:highlight>
              <a:latin typeface="Consolas" panose="020B0609020204030204" pitchFamily="49" charset="0"/>
            </a:endParaRPr>
          </a:p>
          <a:p>
            <a:r>
              <a:rPr lang="en-US" sz="1050" dirty="0" smtClean="0">
                <a:solidFill>
                  <a:srgbClr val="800000"/>
                </a:solidFill>
                <a:highlight>
                  <a:srgbClr val="FFFFFF"/>
                </a:highlight>
                <a:latin typeface="Consolas" panose="020B0609020204030204" pitchFamily="49" charset="0"/>
              </a:rPr>
              <a:t>.</a:t>
            </a:r>
            <a:r>
              <a:rPr lang="en-US" sz="1050" dirty="0" err="1" smtClean="0">
                <a:solidFill>
                  <a:srgbClr val="800000"/>
                </a:solidFill>
                <a:highlight>
                  <a:srgbClr val="FFFFFF"/>
                </a:highlight>
                <a:latin typeface="Consolas" panose="020B0609020204030204" pitchFamily="49" charset="0"/>
              </a:rPr>
              <a:t>win-container:not</a:t>
            </a:r>
            <a:r>
              <a:rPr lang="en-US" sz="1050" dirty="0">
                <a:solidFill>
                  <a:srgbClr val="800000"/>
                </a:solidFill>
                <a:highlight>
                  <a:srgbClr val="FFFFFF"/>
                </a:highlight>
                <a:latin typeface="Consolas" panose="020B0609020204030204" pitchFamily="49" charset="0"/>
              </a:rPr>
              <a:t>(.win-</a:t>
            </a:r>
            <a:r>
              <a:rPr lang="en-US" sz="1050" dirty="0" err="1">
                <a:solidFill>
                  <a:srgbClr val="800000"/>
                </a:solidFill>
                <a:highlight>
                  <a:srgbClr val="FFFFFF"/>
                </a:highlight>
                <a:latin typeface="Consolas" panose="020B0609020204030204" pitchFamily="49" charset="0"/>
              </a:rPr>
              <a:t>selectionstylefilled</a:t>
            </a:r>
            <a:r>
              <a:rPr lang="en-US" sz="1050" dirty="0">
                <a:solidFill>
                  <a:srgbClr val="800000"/>
                </a:solidFill>
                <a:highlight>
                  <a:srgbClr val="FFFFFF"/>
                </a:highlight>
                <a:latin typeface="Consolas" panose="020B0609020204030204" pitchFamily="49" charset="0"/>
              </a:rPr>
              <a:t>)</a:t>
            </a:r>
            <a:r>
              <a:rPr lang="en-US" sz="1050" dirty="0">
                <a:solidFill>
                  <a:srgbClr val="000000"/>
                </a:solidFill>
                <a:highlight>
                  <a:srgbClr val="FFFFFF"/>
                </a:highlight>
                <a:latin typeface="Consolas" panose="020B0609020204030204" pitchFamily="49" charset="0"/>
              </a:rPr>
              <a:t> </a:t>
            </a:r>
            <a:r>
              <a:rPr lang="en-US" sz="1050" dirty="0">
                <a:solidFill>
                  <a:srgbClr val="800000"/>
                </a:solidFill>
                <a:highlight>
                  <a:srgbClr val="FFFFFF"/>
                </a:highlight>
                <a:latin typeface="Consolas" panose="020B0609020204030204" pitchFamily="49" charset="0"/>
              </a:rPr>
              <a:t>.win-</a:t>
            </a:r>
            <a:r>
              <a:rPr lang="en-US" sz="1050" dirty="0" err="1">
                <a:solidFill>
                  <a:srgbClr val="800000"/>
                </a:solidFill>
                <a:highlight>
                  <a:srgbClr val="FFFFFF"/>
                </a:highlight>
                <a:latin typeface="Consolas" panose="020B0609020204030204" pitchFamily="49" charset="0"/>
              </a:rPr>
              <a:t>selectionhint</a:t>
            </a:r>
            <a:r>
              <a:rPr lang="en-US" sz="1050" dirty="0">
                <a:solidFill>
                  <a:srgbClr val="800000"/>
                </a:solidFill>
                <a:highlight>
                  <a:srgbClr val="FFFFFF"/>
                </a:highlight>
                <a:latin typeface="Consolas" panose="020B0609020204030204" pitchFamily="49" charset="0"/>
              </a:rPr>
              <a:t>::before</a:t>
            </a:r>
            <a:r>
              <a:rPr lang="en-US" sz="1050" dirty="0">
                <a:solidFill>
                  <a:srgbClr val="000000"/>
                </a:solidFill>
                <a:highlight>
                  <a:srgbClr val="FFFFFF"/>
                </a:highlight>
                <a:latin typeface="Consolas" panose="020B0609020204030204" pitchFamily="49" charset="0"/>
              </a:rPr>
              <a:t> {</a:t>
            </a:r>
          </a:p>
          <a:p>
            <a:r>
              <a:rPr lang="en-US" sz="1050" dirty="0" smtClean="0">
                <a:solidFill>
                  <a:srgbClr val="FF0000"/>
                </a:solidFill>
                <a:highlight>
                  <a:srgbClr val="FFFFFF"/>
                </a:highlight>
                <a:latin typeface="Consolas" panose="020B0609020204030204" pitchFamily="49" charset="0"/>
              </a:rPr>
              <a:t>    content</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'\E006'</a:t>
            </a:r>
            <a:r>
              <a:rPr lang="en-US" sz="1050" dirty="0">
                <a:solidFill>
                  <a:srgbClr val="000000"/>
                </a:solidFill>
                <a:highlight>
                  <a:srgbClr val="FFFFFF"/>
                </a:highlight>
                <a:latin typeface="Consolas" panose="020B0609020204030204" pitchFamily="49" charset="0"/>
              </a:rPr>
              <a:t>;</a:t>
            </a:r>
          </a:p>
          <a:p>
            <a:r>
              <a:rPr lang="en-US" sz="1050" dirty="0" smtClean="0">
                <a:solidFill>
                  <a:srgbClr val="FF0000"/>
                </a:solidFill>
                <a:highlight>
                  <a:srgbClr val="FFFFFF"/>
                </a:highlight>
                <a:latin typeface="Consolas" panose="020B0609020204030204" pitchFamily="49" charset="0"/>
              </a:rPr>
              <a:t>    font-size</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30px</a:t>
            </a:r>
            <a:r>
              <a:rPr lang="en-US"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a:solidFill>
                  <a:srgbClr val="FF0000"/>
                </a:solidFill>
                <a:highlight>
                  <a:srgbClr val="FFFFFF"/>
                </a:highlight>
                <a:latin typeface="Consolas" panose="020B0609020204030204" pitchFamily="49" charset="0"/>
              </a:rPr>
              <a:t>color</a:t>
            </a:r>
            <a:r>
              <a:rPr lang="en-US" sz="1050" dirty="0">
                <a:solidFill>
                  <a:srgbClr val="000000"/>
                </a:solidFill>
                <a:highlight>
                  <a:srgbClr val="FFFFFF"/>
                </a:highlight>
                <a:latin typeface="Consolas" panose="020B0609020204030204" pitchFamily="49" charset="0"/>
              </a:rPr>
              <a:t>: </a:t>
            </a:r>
            <a:r>
              <a:rPr lang="en-US" sz="1050" dirty="0" err="1">
                <a:solidFill>
                  <a:srgbClr val="0000FF"/>
                </a:solidFill>
                <a:highlight>
                  <a:srgbClr val="FFFFFF"/>
                </a:highlight>
                <a:latin typeface="Consolas" panose="020B0609020204030204" pitchFamily="49" charset="0"/>
              </a:rPr>
              <a:t>rgba</a:t>
            </a:r>
            <a:r>
              <a:rPr lang="en-US" sz="1050" dirty="0">
                <a:solidFill>
                  <a:srgbClr val="0000FF"/>
                </a:solidFill>
                <a:highlight>
                  <a:srgbClr val="FFFFFF"/>
                </a:highlight>
                <a:latin typeface="Consolas" panose="020B0609020204030204" pitchFamily="49" charset="0"/>
              </a:rPr>
              <a:t>(255,</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0,</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0,</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0.4)</a:t>
            </a:r>
            <a:r>
              <a:rPr lang="en-US" sz="1050" dirty="0">
                <a:solidFill>
                  <a:srgbClr val="000000"/>
                </a:solidFill>
                <a:highlight>
                  <a:srgbClr val="FFFFFF"/>
                </a:highlight>
                <a:latin typeface="Consolas" panose="020B0609020204030204" pitchFamily="49" charset="0"/>
              </a:rPr>
              <a:t>;    </a:t>
            </a:r>
          </a:p>
          <a:p>
            <a:r>
              <a:rPr lang="en-US" sz="1050" dirty="0">
                <a:solidFill>
                  <a:srgbClr val="000000"/>
                </a:solidFill>
                <a:highlight>
                  <a:srgbClr val="FFFFFF"/>
                </a:highlight>
                <a:latin typeface="Consolas" panose="020B0609020204030204" pitchFamily="49" charset="0"/>
              </a:rPr>
              <a:t>}</a:t>
            </a:r>
            <a:endParaRPr lang="en-US" sz="1050" dirty="0" smtClean="0">
              <a:solidFill>
                <a:srgbClr val="000000"/>
              </a:solidFill>
              <a:highlight>
                <a:srgbClr val="FFFFFF"/>
              </a:highlight>
              <a:latin typeface="Consolas" panose="020B0609020204030204" pitchFamily="49" charset="0"/>
            </a:endParaRPr>
          </a:p>
        </p:txBody>
      </p:sp>
      <p:cxnSp>
        <p:nvCxnSpPr>
          <p:cNvPr id="18" name="Straight Connector 17"/>
          <p:cNvCxnSpPr/>
          <p:nvPr/>
        </p:nvCxnSpPr>
        <p:spPr>
          <a:xfrm flipV="1">
            <a:off x="3500405" y="5177517"/>
            <a:ext cx="6166" cy="228151"/>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044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3420637" y="413933"/>
            <a:ext cx="2562225" cy="304800"/>
          </a:xfrm>
          <a:prstGeom prst="rect">
            <a:avLst/>
          </a:prstGeom>
        </p:spPr>
      </p:pic>
      <p:sp>
        <p:nvSpPr>
          <p:cNvPr id="2" name="Title 1"/>
          <p:cNvSpPr>
            <a:spLocks noGrp="1"/>
          </p:cNvSpPr>
          <p:nvPr>
            <p:ph type="title"/>
          </p:nvPr>
        </p:nvSpPr>
        <p:spPr>
          <a:xfrm>
            <a:off x="467049" y="268494"/>
            <a:ext cx="11031626" cy="609398"/>
          </a:xfrm>
        </p:spPr>
        <p:txBody>
          <a:bodyPr/>
          <a:lstStyle/>
          <a:p>
            <a:r>
              <a:rPr lang="en-US" dirty="0" err="1" smtClean="0"/>
              <a:t>SearchBox</a:t>
            </a:r>
            <a:endParaRPr lang="en-US" dirty="0"/>
          </a:p>
        </p:txBody>
      </p:sp>
      <p:grpSp>
        <p:nvGrpSpPr>
          <p:cNvPr id="21" name="Group 20"/>
          <p:cNvGrpSpPr/>
          <p:nvPr/>
        </p:nvGrpSpPr>
        <p:grpSpPr>
          <a:xfrm>
            <a:off x="694027" y="1317358"/>
            <a:ext cx="6373740" cy="3947607"/>
            <a:chOff x="694027" y="1317358"/>
            <a:chExt cx="6373740" cy="3947607"/>
          </a:xfrm>
        </p:grpSpPr>
        <p:pic>
          <p:nvPicPr>
            <p:cNvPr id="3" name="Picture 2"/>
            <p:cNvPicPr>
              <a:picLocks noChangeAspect="1"/>
            </p:cNvPicPr>
            <p:nvPr/>
          </p:nvPicPr>
          <p:blipFill>
            <a:blip r:embed="rId3"/>
            <a:stretch>
              <a:fillRect/>
            </a:stretch>
          </p:blipFill>
          <p:spPr>
            <a:xfrm>
              <a:off x="1389451" y="2159815"/>
              <a:ext cx="2619375" cy="3105150"/>
            </a:xfrm>
            <a:prstGeom prst="rect">
              <a:avLst/>
            </a:prstGeom>
          </p:spPr>
        </p:pic>
        <p:sp>
          <p:nvSpPr>
            <p:cNvPr id="4" name="TextBox 3"/>
            <p:cNvSpPr txBox="1"/>
            <p:nvPr/>
          </p:nvSpPr>
          <p:spPr>
            <a:xfrm>
              <a:off x="694027" y="1317358"/>
              <a:ext cx="2231380" cy="338554"/>
            </a:xfrm>
            <a:prstGeom prst="rect">
              <a:avLst/>
            </a:prstGeom>
            <a:noFill/>
          </p:spPr>
          <p:txBody>
            <a:bodyPr wrap="none" lIns="0" tIns="0" rIns="0" bIns="0" rtlCol="0">
              <a:spAutoFit/>
            </a:bodyPr>
            <a:lstStyle/>
            <a:p>
              <a:r>
                <a:rPr lang="en-US" sz="1100" dirty="0" smtClean="0">
                  <a:solidFill>
                    <a:schemeClr val="accent6">
                      <a:lumMod val="75000"/>
                    </a:schemeClr>
                  </a:solidFill>
                  <a:highlight>
                    <a:srgbClr val="FFFFFF"/>
                  </a:highlight>
                  <a:latin typeface="Consolas"/>
                </a:rPr>
                <a:t>win-</a:t>
              </a:r>
              <a:r>
                <a:rPr lang="en-US" sz="1100" dirty="0" err="1" smtClean="0">
                  <a:solidFill>
                    <a:schemeClr val="accent6">
                      <a:lumMod val="75000"/>
                    </a:schemeClr>
                  </a:solidFill>
                  <a:highlight>
                    <a:srgbClr val="FFFFFF"/>
                  </a:highlight>
                  <a:latin typeface="Consolas"/>
                </a:rPr>
                <a:t>searchbox</a:t>
              </a:r>
              <a:r>
                <a:rPr lang="en-US" sz="1100" dirty="0" smtClean="0">
                  <a:solidFill>
                    <a:schemeClr val="accent6">
                      <a:lumMod val="75000"/>
                    </a:schemeClr>
                  </a:solidFill>
                  <a:highlight>
                    <a:srgbClr val="FFFFFF"/>
                  </a:highlight>
                  <a:latin typeface="Consolas"/>
                </a:rPr>
                <a:t> (whole control)</a:t>
              </a:r>
              <a:br>
                <a:rPr lang="en-US" sz="1100" dirty="0" smtClean="0">
                  <a:solidFill>
                    <a:schemeClr val="accent6">
                      <a:lumMod val="75000"/>
                    </a:schemeClr>
                  </a:solidFill>
                  <a:highlight>
                    <a:srgbClr val="FFFFFF"/>
                  </a:highlight>
                  <a:latin typeface="Consolas"/>
                </a:rPr>
              </a:br>
              <a:r>
                <a:rPr lang="en-US" sz="1100" dirty="0" smtClean="0">
                  <a:solidFill>
                    <a:schemeClr val="accent6">
                      <a:lumMod val="75000"/>
                    </a:schemeClr>
                  </a:solidFill>
                  <a:highlight>
                    <a:srgbClr val="FFFFFF"/>
                  </a:highlight>
                  <a:latin typeface="Consolas"/>
                </a:rPr>
                <a:t>also win-</a:t>
              </a:r>
              <a:r>
                <a:rPr lang="en-US" sz="1100" dirty="0" err="1" smtClean="0">
                  <a:solidFill>
                    <a:schemeClr val="accent6">
                      <a:lumMod val="75000"/>
                    </a:schemeClr>
                  </a:solidFill>
                  <a:highlight>
                    <a:srgbClr val="FFFFFF"/>
                  </a:highlight>
                  <a:latin typeface="Consolas"/>
                </a:rPr>
                <a:t>searchbox</a:t>
              </a:r>
              <a:r>
                <a:rPr lang="en-US" sz="1100" dirty="0" smtClean="0">
                  <a:solidFill>
                    <a:schemeClr val="accent6">
                      <a:lumMod val="75000"/>
                    </a:schemeClr>
                  </a:solidFill>
                  <a:highlight>
                    <a:srgbClr val="FFFFFF"/>
                  </a:highlight>
                  <a:latin typeface="Consolas"/>
                </a:rPr>
                <a:t>-disabled</a:t>
              </a:r>
              <a:endParaRPr lang="en-US" sz="1000" dirty="0" smtClean="0">
                <a:solidFill>
                  <a:schemeClr val="accent6">
                    <a:lumMod val="75000"/>
                  </a:schemeClr>
                </a:solidFill>
              </a:endParaRPr>
            </a:p>
          </p:txBody>
        </p:sp>
        <p:sp>
          <p:nvSpPr>
            <p:cNvPr id="5" name="Rectangle 4"/>
            <p:cNvSpPr/>
            <p:nvPr/>
          </p:nvSpPr>
          <p:spPr>
            <a:xfrm>
              <a:off x="4420889" y="2218723"/>
              <a:ext cx="2646878" cy="430887"/>
            </a:xfrm>
            <a:prstGeom prst="rect">
              <a:avLst/>
            </a:prstGeom>
          </p:spPr>
          <p:txBody>
            <a:bodyPr wrap="none">
              <a:spAutoFit/>
            </a:bodyPr>
            <a:lstStyle/>
            <a:p>
              <a:r>
                <a:rPr lang="en-US" sz="1100" dirty="0" smtClean="0">
                  <a:solidFill>
                    <a:schemeClr val="accent6">
                      <a:lumMod val="75000"/>
                    </a:schemeClr>
                  </a:solidFill>
                  <a:highlight>
                    <a:srgbClr val="FFFFFF"/>
                  </a:highlight>
                  <a:latin typeface="Consolas"/>
                </a:rPr>
                <a:t>win-</a:t>
              </a:r>
              <a:r>
                <a:rPr lang="en-US" sz="1100" dirty="0" err="1" smtClean="0">
                  <a:solidFill>
                    <a:schemeClr val="accent6">
                      <a:lumMod val="75000"/>
                    </a:schemeClr>
                  </a:solidFill>
                  <a:highlight>
                    <a:srgbClr val="FFFFFF"/>
                  </a:highlight>
                  <a:latin typeface="Consolas"/>
                </a:rPr>
                <a:t>searchbox</a:t>
              </a:r>
              <a:r>
                <a:rPr lang="en-US" sz="1100" dirty="0" smtClean="0">
                  <a:solidFill>
                    <a:schemeClr val="accent6">
                      <a:lumMod val="75000"/>
                    </a:schemeClr>
                  </a:solidFill>
                  <a:highlight>
                    <a:srgbClr val="FFFFFF"/>
                  </a:highlight>
                  <a:latin typeface="Consolas"/>
                </a:rPr>
                <a:t>-button</a:t>
              </a:r>
              <a:br>
                <a:rPr lang="en-US" sz="1100" dirty="0" smtClean="0">
                  <a:solidFill>
                    <a:schemeClr val="accent6">
                      <a:lumMod val="75000"/>
                    </a:schemeClr>
                  </a:solidFill>
                  <a:highlight>
                    <a:srgbClr val="FFFFFF"/>
                  </a:highlight>
                  <a:latin typeface="Consolas"/>
                </a:rPr>
              </a:br>
              <a:r>
                <a:rPr lang="en-US" sz="1100" dirty="0" smtClean="0">
                  <a:solidFill>
                    <a:schemeClr val="accent6">
                      <a:lumMod val="75000"/>
                    </a:schemeClr>
                  </a:solidFill>
                  <a:highlight>
                    <a:srgbClr val="FFFFFF"/>
                  </a:highlight>
                  <a:latin typeface="Consolas"/>
                </a:rPr>
                <a:t>win-</a:t>
              </a:r>
              <a:r>
                <a:rPr lang="en-US" sz="1100" dirty="0" err="1" smtClean="0">
                  <a:solidFill>
                    <a:schemeClr val="accent6">
                      <a:lumMod val="75000"/>
                    </a:schemeClr>
                  </a:solidFill>
                  <a:highlight>
                    <a:srgbClr val="FFFFFF"/>
                  </a:highlight>
                  <a:latin typeface="Consolas"/>
                </a:rPr>
                <a:t>searchbox</a:t>
              </a:r>
              <a:r>
                <a:rPr lang="en-US" sz="1100" dirty="0" smtClean="0">
                  <a:solidFill>
                    <a:schemeClr val="accent6">
                      <a:lumMod val="75000"/>
                    </a:schemeClr>
                  </a:solidFill>
                  <a:highlight>
                    <a:srgbClr val="FFFFFF"/>
                  </a:highlight>
                  <a:latin typeface="Consolas"/>
                </a:rPr>
                <a:t>-button-input-focus</a:t>
              </a:r>
              <a:endParaRPr lang="en-US" sz="1100" dirty="0"/>
            </a:p>
          </p:txBody>
        </p:sp>
        <p:sp>
          <p:nvSpPr>
            <p:cNvPr id="7" name="Rectangle 6"/>
            <p:cNvSpPr/>
            <p:nvPr/>
          </p:nvSpPr>
          <p:spPr>
            <a:xfrm>
              <a:off x="3041222" y="1363569"/>
              <a:ext cx="2108269" cy="430887"/>
            </a:xfrm>
            <a:prstGeom prst="rect">
              <a:avLst/>
            </a:prstGeom>
          </p:spPr>
          <p:txBody>
            <a:bodyPr wrap="none">
              <a:spAutoFit/>
            </a:bodyPr>
            <a:lstStyle/>
            <a:p>
              <a:r>
                <a:rPr lang="en-US" sz="1100" dirty="0" smtClean="0">
                  <a:solidFill>
                    <a:schemeClr val="accent6">
                      <a:lumMod val="75000"/>
                    </a:schemeClr>
                  </a:solidFill>
                  <a:highlight>
                    <a:srgbClr val="FFFFFF"/>
                  </a:highlight>
                  <a:latin typeface="Consolas"/>
                </a:rPr>
                <a:t>win-</a:t>
              </a:r>
              <a:r>
                <a:rPr lang="en-US" sz="1100" dirty="0" err="1" smtClean="0">
                  <a:solidFill>
                    <a:schemeClr val="accent6">
                      <a:lumMod val="75000"/>
                    </a:schemeClr>
                  </a:solidFill>
                  <a:highlight>
                    <a:srgbClr val="FFFFFF"/>
                  </a:highlight>
                  <a:latin typeface="Consolas"/>
                </a:rPr>
                <a:t>searchbox</a:t>
              </a:r>
              <a:r>
                <a:rPr lang="en-US" sz="1100" dirty="0" smtClean="0">
                  <a:solidFill>
                    <a:schemeClr val="accent6">
                      <a:lumMod val="75000"/>
                    </a:schemeClr>
                  </a:solidFill>
                  <a:highlight>
                    <a:srgbClr val="FFFFFF"/>
                  </a:highlight>
                  <a:latin typeface="Consolas"/>
                </a:rPr>
                <a:t>-input</a:t>
              </a:r>
              <a:br>
                <a:rPr lang="en-US" sz="1100" dirty="0" smtClean="0">
                  <a:solidFill>
                    <a:schemeClr val="accent6">
                      <a:lumMod val="75000"/>
                    </a:schemeClr>
                  </a:solidFill>
                  <a:highlight>
                    <a:srgbClr val="FFFFFF"/>
                  </a:highlight>
                  <a:latin typeface="Consolas"/>
                </a:rPr>
              </a:br>
              <a:r>
                <a:rPr lang="en-US" sz="1100" dirty="0" smtClean="0">
                  <a:solidFill>
                    <a:schemeClr val="accent6">
                      <a:lumMod val="75000"/>
                    </a:schemeClr>
                  </a:solidFill>
                  <a:highlight>
                    <a:srgbClr val="FFFFFF"/>
                  </a:highlight>
                  <a:latin typeface="Consolas"/>
                </a:rPr>
                <a:t>win-</a:t>
              </a:r>
              <a:r>
                <a:rPr lang="en-US" sz="1100" dirty="0" err="1" smtClean="0">
                  <a:solidFill>
                    <a:schemeClr val="accent6">
                      <a:lumMod val="75000"/>
                    </a:schemeClr>
                  </a:solidFill>
                  <a:highlight>
                    <a:srgbClr val="FFFFFF"/>
                  </a:highlight>
                  <a:latin typeface="Consolas"/>
                </a:rPr>
                <a:t>searchbox</a:t>
              </a:r>
              <a:r>
                <a:rPr lang="en-US" sz="1100" dirty="0" smtClean="0">
                  <a:solidFill>
                    <a:schemeClr val="accent6">
                      <a:lumMod val="75000"/>
                    </a:schemeClr>
                  </a:solidFill>
                  <a:highlight>
                    <a:srgbClr val="FFFFFF"/>
                  </a:highlight>
                  <a:latin typeface="Consolas"/>
                </a:rPr>
                <a:t>-input-focus</a:t>
              </a:r>
              <a:endParaRPr lang="en-US" sz="1100" dirty="0"/>
            </a:p>
          </p:txBody>
        </p:sp>
        <p:cxnSp>
          <p:nvCxnSpPr>
            <p:cNvPr id="8" name="Straight Connector 7"/>
            <p:cNvCxnSpPr/>
            <p:nvPr/>
          </p:nvCxnSpPr>
          <p:spPr>
            <a:xfrm flipH="1">
              <a:off x="3900070" y="2435191"/>
              <a:ext cx="508300" cy="499"/>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389451" y="1701120"/>
              <a:ext cx="0" cy="458695"/>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198218" y="1794456"/>
              <a:ext cx="0" cy="472392"/>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469001" y="2964342"/>
              <a:ext cx="1723549" cy="261610"/>
            </a:xfrm>
            <a:prstGeom prst="rect">
              <a:avLst/>
            </a:prstGeom>
          </p:spPr>
          <p:txBody>
            <a:bodyPr wrap="none">
              <a:spAutoFit/>
            </a:bodyPr>
            <a:lstStyle/>
            <a:p>
              <a:r>
                <a:rPr lang="en-US" sz="1100" dirty="0" smtClean="0">
                  <a:solidFill>
                    <a:schemeClr val="accent6">
                      <a:lumMod val="75000"/>
                    </a:schemeClr>
                  </a:solidFill>
                  <a:highlight>
                    <a:srgbClr val="FFFFFF"/>
                  </a:highlight>
                  <a:latin typeface="Consolas"/>
                </a:rPr>
                <a:t>win-</a:t>
              </a:r>
              <a:r>
                <a:rPr lang="en-US" sz="1100" dirty="0" err="1" smtClean="0">
                  <a:solidFill>
                    <a:schemeClr val="accent6">
                      <a:lumMod val="75000"/>
                    </a:schemeClr>
                  </a:solidFill>
                  <a:highlight>
                    <a:srgbClr val="FFFFFF"/>
                  </a:highlight>
                  <a:latin typeface="Consolas"/>
                </a:rPr>
                <a:t>searchbox</a:t>
              </a:r>
              <a:r>
                <a:rPr lang="en-US" sz="1100" dirty="0" smtClean="0">
                  <a:solidFill>
                    <a:schemeClr val="accent6">
                      <a:lumMod val="75000"/>
                    </a:schemeClr>
                  </a:solidFill>
                  <a:highlight>
                    <a:srgbClr val="FFFFFF"/>
                  </a:highlight>
                  <a:latin typeface="Consolas"/>
                </a:rPr>
                <a:t>-flyout</a:t>
              </a:r>
              <a:endParaRPr lang="en-US" sz="1100" dirty="0"/>
            </a:p>
          </p:txBody>
        </p:sp>
        <p:cxnSp>
          <p:nvCxnSpPr>
            <p:cNvPr id="20" name="Straight Connector 19"/>
            <p:cNvCxnSpPr/>
            <p:nvPr/>
          </p:nvCxnSpPr>
          <p:spPr>
            <a:xfrm flipH="1">
              <a:off x="3960701" y="3095147"/>
              <a:ext cx="508300" cy="499"/>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022150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238" y="142742"/>
            <a:ext cx="11031626" cy="609398"/>
          </a:xfrm>
        </p:spPr>
        <p:txBody>
          <a:bodyPr/>
          <a:lstStyle/>
          <a:p>
            <a:r>
              <a:rPr lang="en-US" dirty="0" err="1" smtClean="0"/>
              <a:t>SearchBox</a:t>
            </a:r>
            <a:r>
              <a:rPr lang="en-US" dirty="0" smtClean="0"/>
              <a:t> Styling</a:t>
            </a:r>
            <a:endParaRPr lang="en-US" dirty="0"/>
          </a:p>
        </p:txBody>
      </p:sp>
      <p:pic>
        <p:nvPicPr>
          <p:cNvPr id="4" name="Picture 3"/>
          <p:cNvPicPr>
            <a:picLocks noChangeAspect="1"/>
          </p:cNvPicPr>
          <p:nvPr/>
        </p:nvPicPr>
        <p:blipFill>
          <a:blip r:embed="rId2"/>
          <a:stretch>
            <a:fillRect/>
          </a:stretch>
        </p:blipFill>
        <p:spPr>
          <a:xfrm>
            <a:off x="3073523" y="2003108"/>
            <a:ext cx="2628900" cy="371475"/>
          </a:xfrm>
          <a:prstGeom prst="rect">
            <a:avLst/>
          </a:prstGeom>
        </p:spPr>
      </p:pic>
      <p:pic>
        <p:nvPicPr>
          <p:cNvPr id="7" name="Picture 6"/>
          <p:cNvPicPr>
            <a:picLocks noChangeAspect="1"/>
          </p:cNvPicPr>
          <p:nvPr/>
        </p:nvPicPr>
        <p:blipFill>
          <a:blip r:embed="rId3"/>
          <a:stretch>
            <a:fillRect/>
          </a:stretch>
        </p:blipFill>
        <p:spPr>
          <a:xfrm>
            <a:off x="3083148" y="2393833"/>
            <a:ext cx="2628900" cy="3114675"/>
          </a:xfrm>
          <a:prstGeom prst="rect">
            <a:avLst/>
          </a:prstGeom>
        </p:spPr>
      </p:pic>
      <p:sp>
        <p:nvSpPr>
          <p:cNvPr id="9" name="Rectangle 8"/>
          <p:cNvSpPr/>
          <p:nvPr/>
        </p:nvSpPr>
        <p:spPr>
          <a:xfrm>
            <a:off x="236734" y="1094832"/>
            <a:ext cx="4056967" cy="3647152"/>
          </a:xfrm>
          <a:prstGeom prst="rect">
            <a:avLst/>
          </a:prstGeom>
        </p:spPr>
        <p:txBody>
          <a:bodyPr wrap="square">
            <a:spAutoFit/>
          </a:bodyPr>
          <a:lstStyle/>
          <a:p>
            <a:r>
              <a:rPr lang="en-US" sz="1100" dirty="0">
                <a:solidFill>
                  <a:srgbClr val="800000"/>
                </a:solidFill>
                <a:highlight>
                  <a:srgbClr val="FFFFFF"/>
                </a:highlight>
                <a:latin typeface="Consolas" panose="020B0609020204030204" pitchFamily="49" charset="0"/>
              </a:rPr>
              <a:t>.win-</a:t>
            </a:r>
            <a:r>
              <a:rPr lang="en-US" sz="1100" dirty="0" err="1">
                <a:solidFill>
                  <a:srgbClr val="800000"/>
                </a:solidFill>
                <a:highlight>
                  <a:srgbClr val="FFFFFF"/>
                </a:highlight>
                <a:latin typeface="Consolas" panose="020B0609020204030204" pitchFamily="49" charset="0"/>
              </a:rPr>
              <a:t>searchbox</a:t>
            </a:r>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input[type]:-</a:t>
            </a:r>
            <a:r>
              <a:rPr lang="en-US" sz="1100" dirty="0" err="1">
                <a:solidFill>
                  <a:srgbClr val="800000"/>
                </a:solidFill>
                <a:highlight>
                  <a:srgbClr val="FFFFFF"/>
                </a:highlight>
                <a:latin typeface="Consolas" panose="020B0609020204030204" pitchFamily="49" charset="0"/>
              </a:rPr>
              <a:t>ms</a:t>
            </a:r>
            <a:r>
              <a:rPr lang="en-US" sz="1100" dirty="0">
                <a:solidFill>
                  <a:srgbClr val="800000"/>
                </a:solidFill>
                <a:highlight>
                  <a:srgbClr val="FFFFFF"/>
                </a:highlight>
                <a:latin typeface="Consolas" panose="020B0609020204030204" pitchFamily="49" charset="0"/>
              </a:rPr>
              <a:t>-input-placeholder</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color</a:t>
            </a:r>
            <a:r>
              <a:rPr lang="en-US" sz="1100" dirty="0">
                <a:solidFill>
                  <a:srgbClr val="000000"/>
                </a:solidFill>
                <a:highlight>
                  <a:srgbClr val="FFFFFF"/>
                </a:highlight>
                <a:latin typeface="Consolas" panose="020B0609020204030204" pitchFamily="49" charset="0"/>
              </a:rPr>
              <a:t>: </a:t>
            </a:r>
            <a:r>
              <a:rPr lang="en-US" sz="1100" dirty="0" err="1">
                <a:solidFill>
                  <a:srgbClr val="0000FF"/>
                </a:solidFill>
                <a:highlight>
                  <a:srgbClr val="FFFFFF"/>
                </a:highlight>
                <a:latin typeface="Consolas" panose="020B0609020204030204" pitchFamily="49" charset="0"/>
              </a:rPr>
              <a:t>rgba</a:t>
            </a:r>
            <a:r>
              <a:rPr lang="en-US" sz="1100" dirty="0">
                <a:solidFill>
                  <a:srgbClr val="0000FF"/>
                </a:solidFill>
                <a:highlight>
                  <a:srgbClr val="FFFFFF"/>
                </a:highlight>
                <a:latin typeface="Consolas" panose="020B0609020204030204" pitchFamily="49" charset="0"/>
              </a:rPr>
              <a:t>(255,</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0,</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0,</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0.6)</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a:t>
            </a:r>
          </a:p>
          <a:p>
            <a:endParaRPr lang="en-US" sz="1100" dirty="0" smtClean="0">
              <a:solidFill>
                <a:srgbClr val="800000"/>
              </a:solidFill>
              <a:highlight>
                <a:srgbClr val="FFFFFF"/>
              </a:highlight>
              <a:latin typeface="Consolas" panose="020B0609020204030204" pitchFamily="49" charset="0"/>
            </a:endParaRPr>
          </a:p>
          <a:p>
            <a:r>
              <a:rPr lang="en-US" sz="1100" dirty="0" smtClean="0">
                <a:solidFill>
                  <a:srgbClr val="800000"/>
                </a:solidFill>
                <a:highlight>
                  <a:srgbClr val="FFFFFF"/>
                </a:highlight>
                <a:latin typeface="Consolas" panose="020B0609020204030204" pitchFamily="49" charset="0"/>
              </a:rPr>
              <a:t>.</a:t>
            </a:r>
            <a:r>
              <a:rPr lang="en-US" sz="1100" dirty="0">
                <a:solidFill>
                  <a:srgbClr val="800000"/>
                </a:solidFill>
                <a:highlight>
                  <a:srgbClr val="FFFFFF"/>
                </a:highlight>
                <a:latin typeface="Consolas" panose="020B0609020204030204" pitchFamily="49" charset="0"/>
              </a:rPr>
              <a:t>win-</a:t>
            </a:r>
            <a:r>
              <a:rPr lang="en-US" sz="1100" dirty="0" err="1">
                <a:solidFill>
                  <a:srgbClr val="800000"/>
                </a:solidFill>
                <a:highlight>
                  <a:srgbClr val="FFFFFF"/>
                </a:highlight>
                <a:latin typeface="Consolas" panose="020B0609020204030204" pitchFamily="49" charset="0"/>
              </a:rPr>
              <a:t>searchbox</a:t>
            </a:r>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input[type]</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color</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red</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font-weight</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700</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a:t>
            </a:r>
          </a:p>
          <a:p>
            <a:endParaRPr lang="en-US" sz="1100" dirty="0">
              <a:solidFill>
                <a:srgbClr val="000000"/>
              </a:solidFill>
              <a:highlight>
                <a:srgbClr val="FFFFFF"/>
              </a:highlight>
              <a:latin typeface="Consolas" panose="020B0609020204030204" pitchFamily="49" charset="0"/>
            </a:endParaRPr>
          </a:p>
          <a:p>
            <a:r>
              <a:rPr lang="en-US" sz="1100" dirty="0" smtClean="0">
                <a:solidFill>
                  <a:srgbClr val="800000"/>
                </a:solidFill>
                <a:highlight>
                  <a:srgbClr val="FFFFFF"/>
                </a:highlight>
                <a:latin typeface="Consolas" panose="020B0609020204030204" pitchFamily="49" charset="0"/>
              </a:rPr>
              <a:t>.</a:t>
            </a:r>
            <a:r>
              <a:rPr lang="en-US" sz="1100" dirty="0">
                <a:solidFill>
                  <a:srgbClr val="800000"/>
                </a:solidFill>
                <a:highlight>
                  <a:srgbClr val="FFFFFF"/>
                </a:highlight>
                <a:latin typeface="Consolas" panose="020B0609020204030204" pitchFamily="49" charset="0"/>
              </a:rPr>
              <a:t>win-</a:t>
            </a:r>
            <a:r>
              <a:rPr lang="en-US" sz="1100" dirty="0" err="1">
                <a:solidFill>
                  <a:srgbClr val="800000"/>
                </a:solidFill>
                <a:highlight>
                  <a:srgbClr val="FFFFFF"/>
                </a:highlight>
                <a:latin typeface="Consolas" panose="020B0609020204030204" pitchFamily="49" charset="0"/>
              </a:rPr>
              <a:t>searchbox</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margin-left</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10px</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border-style</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solid</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border-color</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firebrick</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border-width</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1px</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3px</a:t>
            </a:r>
            <a:r>
              <a:rPr lang="en-US" sz="1100" dirty="0">
                <a:solidFill>
                  <a:srgbClr val="000000"/>
                </a:solidFill>
                <a:highlight>
                  <a:srgbClr val="FFFFFF"/>
                </a:highlight>
                <a:latin typeface="Consolas" panose="020B0609020204030204" pitchFamily="49" charset="0"/>
              </a:rPr>
              <a:t> </a:t>
            </a:r>
            <a:r>
              <a:rPr lang="en-US" sz="1100" dirty="0" err="1">
                <a:solidFill>
                  <a:srgbClr val="0000FF"/>
                </a:solidFill>
                <a:highlight>
                  <a:srgbClr val="FFFFFF"/>
                </a:highlight>
                <a:latin typeface="Consolas" panose="020B0609020204030204" pitchFamily="49" charset="0"/>
              </a:rPr>
              <a:t>3px</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1px</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border-radius</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3px</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a:t>
            </a:r>
          </a:p>
          <a:p>
            <a:endParaRPr lang="en-US" sz="1100" dirty="0">
              <a:solidFill>
                <a:srgbClr val="000000"/>
              </a:solidFill>
              <a:highlight>
                <a:srgbClr val="FFFFFF"/>
              </a:highlight>
              <a:latin typeface="Consolas" panose="020B0609020204030204" pitchFamily="49" charset="0"/>
            </a:endParaRPr>
          </a:p>
          <a:p>
            <a:r>
              <a:rPr lang="en-US" sz="1100" dirty="0">
                <a:solidFill>
                  <a:srgbClr val="800000"/>
                </a:solidFill>
                <a:highlight>
                  <a:srgbClr val="FFFFFF"/>
                </a:highlight>
                <a:latin typeface="Consolas" panose="020B0609020204030204" pitchFamily="49" charset="0"/>
              </a:rPr>
              <a:t>.win-</a:t>
            </a:r>
            <a:r>
              <a:rPr lang="en-US" sz="1100" dirty="0" err="1">
                <a:solidFill>
                  <a:srgbClr val="800000"/>
                </a:solidFill>
                <a:highlight>
                  <a:srgbClr val="FFFFFF"/>
                </a:highlight>
                <a:latin typeface="Consolas" panose="020B0609020204030204" pitchFamily="49" charset="0"/>
              </a:rPr>
              <a:t>searchbox</a:t>
            </a:r>
            <a:r>
              <a:rPr lang="en-US" sz="1100" dirty="0">
                <a:solidFill>
                  <a:srgbClr val="800000"/>
                </a:solidFill>
                <a:highlight>
                  <a:srgbClr val="FFFFFF"/>
                </a:highlight>
                <a:latin typeface="Consolas" panose="020B0609020204030204" pitchFamily="49" charset="0"/>
              </a:rPr>
              <a:t>-flyout</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border-width</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2px</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4px</a:t>
            </a:r>
            <a:r>
              <a:rPr lang="en-US" sz="1100" dirty="0">
                <a:solidFill>
                  <a:srgbClr val="000000"/>
                </a:solidFill>
                <a:highlight>
                  <a:srgbClr val="FFFFFF"/>
                </a:highlight>
                <a:latin typeface="Consolas" panose="020B0609020204030204" pitchFamily="49" charset="0"/>
              </a:rPr>
              <a:t> </a:t>
            </a:r>
            <a:r>
              <a:rPr lang="en-US" sz="1100" dirty="0" err="1">
                <a:solidFill>
                  <a:srgbClr val="0000FF"/>
                </a:solidFill>
                <a:highlight>
                  <a:srgbClr val="FFFFFF"/>
                </a:highlight>
                <a:latin typeface="Consolas" panose="020B0609020204030204" pitchFamily="49" charset="0"/>
              </a:rPr>
              <a:t>4px</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2px</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border-radius</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5px</a:t>
            </a:r>
            <a:r>
              <a:rPr lang="en-US" sz="1100" dirty="0">
                <a:solidFill>
                  <a:srgbClr val="000000"/>
                </a:solidFill>
                <a:highlight>
                  <a:srgbClr val="FFFFFF"/>
                </a:highlight>
                <a:latin typeface="Consolas" panose="020B0609020204030204" pitchFamily="49" charset="0"/>
              </a:rPr>
              <a:t>;</a:t>
            </a:r>
          </a:p>
          <a:p>
            <a:r>
              <a:rPr lang="en-US" sz="1100" dirty="0" smtClean="0">
                <a:solidFill>
                  <a:srgbClr val="000000"/>
                </a:solidFill>
                <a:highlight>
                  <a:srgbClr val="FFFFFF"/>
                </a:highlight>
                <a:latin typeface="Consolas" panose="020B0609020204030204" pitchFamily="49" charset="0"/>
              </a:rPr>
              <a:t>}</a:t>
            </a:r>
            <a:endParaRPr lang="en-US" sz="1100" dirty="0">
              <a:solidFill>
                <a:srgbClr val="000000"/>
              </a:solidFill>
              <a:highlight>
                <a:srgbClr val="FFFFFF"/>
              </a:highlight>
              <a:latin typeface="Consolas" panose="020B0609020204030204" pitchFamily="49" charset="0"/>
            </a:endParaRPr>
          </a:p>
        </p:txBody>
      </p:sp>
      <p:cxnSp>
        <p:nvCxnSpPr>
          <p:cNvPr id="10" name="Straight Connector 9"/>
          <p:cNvCxnSpPr/>
          <p:nvPr/>
        </p:nvCxnSpPr>
        <p:spPr>
          <a:xfrm>
            <a:off x="3320838" y="1888057"/>
            <a:ext cx="0" cy="66061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222982" y="1397167"/>
            <a:ext cx="0" cy="842137"/>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548419" y="1724426"/>
            <a:ext cx="22102" cy="370499"/>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650010" y="2326458"/>
            <a:ext cx="462013" cy="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659635" y="2542703"/>
            <a:ext cx="462013" cy="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659635" y="2326458"/>
            <a:ext cx="0" cy="726255"/>
          </a:xfrm>
          <a:prstGeom prst="line">
            <a:avLst/>
          </a:prstGeom>
          <a:ln>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187997" y="3052713"/>
            <a:ext cx="462013" cy="0"/>
          </a:xfrm>
          <a:prstGeom prst="line">
            <a:avLst/>
          </a:prstGeom>
          <a:ln>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659635" y="4467756"/>
            <a:ext cx="462013" cy="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489009" y="1888057"/>
            <a:ext cx="831829" cy="0"/>
          </a:xfrm>
          <a:prstGeom prst="line">
            <a:avLst/>
          </a:prstGeom>
          <a:ln>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904923" y="1397167"/>
            <a:ext cx="1318059" cy="0"/>
          </a:xfrm>
          <a:prstGeom prst="line">
            <a:avLst/>
          </a:prstGeom>
          <a:ln>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4682889" y="1098389"/>
            <a:ext cx="2562427" cy="769441"/>
          </a:xfrm>
          <a:prstGeom prst="rect">
            <a:avLst/>
          </a:prstGeom>
        </p:spPr>
        <p:txBody>
          <a:bodyPr wrap="square">
            <a:spAutoFit/>
          </a:bodyPr>
          <a:lstStyle/>
          <a:p>
            <a:r>
              <a:rPr lang="en-US" sz="1100" dirty="0">
                <a:solidFill>
                  <a:srgbClr val="800000"/>
                </a:solidFill>
                <a:highlight>
                  <a:srgbClr val="FFFFFF"/>
                </a:highlight>
                <a:latin typeface="Consolas" panose="020B0609020204030204" pitchFamily="49" charset="0"/>
              </a:rPr>
              <a:t>.win-</a:t>
            </a:r>
            <a:r>
              <a:rPr lang="en-US" sz="1100" dirty="0" err="1">
                <a:solidFill>
                  <a:srgbClr val="800000"/>
                </a:solidFill>
                <a:highlight>
                  <a:srgbClr val="FFFFFF"/>
                </a:highlight>
                <a:latin typeface="Consolas" panose="020B0609020204030204" pitchFamily="49" charset="0"/>
              </a:rPr>
              <a:t>searchbox</a:t>
            </a:r>
            <a:r>
              <a:rPr lang="en-US" sz="1100" dirty="0">
                <a:solidFill>
                  <a:srgbClr val="800000"/>
                </a:solidFill>
                <a:highlight>
                  <a:srgbClr val="FFFFFF"/>
                </a:highlight>
                <a:latin typeface="Consolas" panose="020B0609020204030204" pitchFamily="49" charset="0"/>
              </a:rPr>
              <a:t>-button</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background-color</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blue</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color</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yellow</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4129203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049" y="268494"/>
            <a:ext cx="11031626" cy="609398"/>
          </a:xfrm>
        </p:spPr>
        <p:txBody>
          <a:bodyPr/>
          <a:lstStyle/>
          <a:p>
            <a:r>
              <a:rPr lang="en-US" dirty="0" err="1" smtClean="0"/>
              <a:t>SearchBox</a:t>
            </a:r>
            <a:endParaRPr lang="en-US" dirty="0"/>
          </a:p>
        </p:txBody>
      </p:sp>
      <p:sp>
        <p:nvSpPr>
          <p:cNvPr id="15" name="Rectangle 14"/>
          <p:cNvSpPr/>
          <p:nvPr/>
        </p:nvSpPr>
        <p:spPr>
          <a:xfrm>
            <a:off x="4764505" y="205004"/>
            <a:ext cx="3647152" cy="938719"/>
          </a:xfrm>
          <a:prstGeom prst="rect">
            <a:avLst/>
          </a:prstGeom>
        </p:spPr>
        <p:txBody>
          <a:bodyPr wrap="none">
            <a:spAutoFit/>
          </a:bodyPr>
          <a:lstStyle/>
          <a:p>
            <a:r>
              <a:rPr lang="en-US" sz="1100" dirty="0" smtClean="0">
                <a:solidFill>
                  <a:schemeClr val="accent6">
                    <a:lumMod val="75000"/>
                  </a:schemeClr>
                </a:solidFill>
                <a:highlight>
                  <a:srgbClr val="FFFFFF"/>
                </a:highlight>
                <a:latin typeface="Consolas"/>
              </a:rPr>
              <a:t>win-</a:t>
            </a:r>
            <a:r>
              <a:rPr lang="en-US" sz="1100" dirty="0" err="1" smtClean="0">
                <a:solidFill>
                  <a:schemeClr val="accent6">
                    <a:lumMod val="75000"/>
                  </a:schemeClr>
                </a:solidFill>
                <a:highlight>
                  <a:srgbClr val="FFFFFF"/>
                </a:highlight>
                <a:latin typeface="Consolas"/>
              </a:rPr>
              <a:t>searchbox</a:t>
            </a:r>
            <a:r>
              <a:rPr lang="en-US" sz="1100" dirty="0" smtClean="0">
                <a:solidFill>
                  <a:schemeClr val="accent6">
                    <a:lumMod val="75000"/>
                  </a:schemeClr>
                </a:solidFill>
                <a:highlight>
                  <a:srgbClr val="FFFFFF"/>
                </a:highlight>
                <a:latin typeface="Consolas"/>
              </a:rPr>
              <a:t>-flyout-</a:t>
            </a:r>
            <a:r>
              <a:rPr lang="en-US" sz="1100" dirty="0" err="1" smtClean="0">
                <a:solidFill>
                  <a:schemeClr val="accent6">
                    <a:lumMod val="75000"/>
                  </a:schemeClr>
                </a:solidFill>
                <a:highlight>
                  <a:srgbClr val="FFFFFF"/>
                </a:highlight>
                <a:latin typeface="Consolas"/>
              </a:rPr>
              <a:t>highlighttext</a:t>
            </a:r>
            <a:endParaRPr lang="en-US" sz="1100" dirty="0" smtClean="0">
              <a:solidFill>
                <a:schemeClr val="accent6">
                  <a:lumMod val="75000"/>
                </a:schemeClr>
              </a:solidFill>
              <a:highlight>
                <a:srgbClr val="FFFFFF"/>
              </a:highlight>
              <a:latin typeface="Consolas"/>
            </a:endParaRPr>
          </a:p>
          <a:p>
            <a:r>
              <a:rPr lang="en-US" sz="1100" dirty="0" smtClean="0">
                <a:solidFill>
                  <a:schemeClr val="accent6">
                    <a:lumMod val="75000"/>
                  </a:schemeClr>
                </a:solidFill>
                <a:highlight>
                  <a:srgbClr val="FFFFFF"/>
                </a:highlight>
                <a:latin typeface="Consolas"/>
              </a:rPr>
              <a:t>win-</a:t>
            </a:r>
            <a:r>
              <a:rPr lang="en-US" sz="1100" dirty="0" err="1" smtClean="0">
                <a:solidFill>
                  <a:schemeClr val="accent6">
                    <a:lumMod val="75000"/>
                  </a:schemeClr>
                </a:solidFill>
                <a:highlight>
                  <a:srgbClr val="FFFFFF"/>
                </a:highlight>
                <a:latin typeface="Consolas"/>
              </a:rPr>
              <a:t>searchbox</a:t>
            </a:r>
            <a:r>
              <a:rPr lang="en-US" sz="1100" dirty="0" smtClean="0">
                <a:solidFill>
                  <a:schemeClr val="accent6">
                    <a:lumMod val="75000"/>
                  </a:schemeClr>
                </a:solidFill>
                <a:highlight>
                  <a:srgbClr val="FFFFFF"/>
                </a:highlight>
                <a:latin typeface="Consolas"/>
              </a:rPr>
              <a:t>-suggestion-result-text</a:t>
            </a:r>
          </a:p>
          <a:p>
            <a:r>
              <a:rPr lang="en-US" sz="1100" dirty="0" smtClean="0">
                <a:solidFill>
                  <a:schemeClr val="accent6">
                    <a:lumMod val="75000"/>
                  </a:schemeClr>
                </a:solidFill>
                <a:highlight>
                  <a:srgbClr val="FFFFFF"/>
                </a:highlight>
                <a:latin typeface="Consolas"/>
              </a:rPr>
              <a:t>win-</a:t>
            </a:r>
            <a:r>
              <a:rPr lang="en-US" sz="1100" dirty="0" err="1" smtClean="0">
                <a:solidFill>
                  <a:schemeClr val="accent6">
                    <a:lumMod val="75000"/>
                  </a:schemeClr>
                </a:solidFill>
                <a:highlight>
                  <a:srgbClr val="FFFFFF"/>
                </a:highlight>
                <a:latin typeface="Consolas"/>
              </a:rPr>
              <a:t>searchbox</a:t>
            </a:r>
            <a:r>
              <a:rPr lang="en-US" sz="1100" dirty="0" smtClean="0">
                <a:solidFill>
                  <a:schemeClr val="accent6">
                    <a:lumMod val="75000"/>
                  </a:schemeClr>
                </a:solidFill>
                <a:highlight>
                  <a:srgbClr val="FFFFFF"/>
                </a:highlight>
                <a:latin typeface="Consolas"/>
              </a:rPr>
              <a:t>-suggestion-result-detailed-text</a:t>
            </a:r>
          </a:p>
          <a:p>
            <a:r>
              <a:rPr lang="en-US" sz="1100" dirty="0" smtClean="0">
                <a:solidFill>
                  <a:schemeClr val="accent6">
                    <a:lumMod val="75000"/>
                  </a:schemeClr>
                </a:solidFill>
                <a:highlight>
                  <a:srgbClr val="FFFFFF"/>
                </a:highlight>
                <a:latin typeface="Consolas"/>
              </a:rPr>
              <a:t>win-</a:t>
            </a:r>
            <a:r>
              <a:rPr lang="en-US" sz="1100" dirty="0" err="1" smtClean="0">
                <a:solidFill>
                  <a:schemeClr val="accent6">
                    <a:lumMod val="75000"/>
                  </a:schemeClr>
                </a:solidFill>
                <a:highlight>
                  <a:srgbClr val="FFFFFF"/>
                </a:highlight>
                <a:latin typeface="Consolas"/>
              </a:rPr>
              <a:t>searchbox</a:t>
            </a:r>
            <a:r>
              <a:rPr lang="en-US" sz="1100" dirty="0" smtClean="0">
                <a:solidFill>
                  <a:schemeClr val="accent6">
                    <a:lumMod val="75000"/>
                  </a:schemeClr>
                </a:solidFill>
                <a:highlight>
                  <a:srgbClr val="FFFFFF"/>
                </a:highlight>
                <a:latin typeface="Consolas"/>
              </a:rPr>
              <a:t>-</a:t>
            </a:r>
            <a:r>
              <a:rPr lang="en-US" sz="1100" dirty="0" err="1" smtClean="0">
                <a:solidFill>
                  <a:schemeClr val="accent6">
                    <a:lumMod val="75000"/>
                  </a:schemeClr>
                </a:solidFill>
                <a:highlight>
                  <a:srgbClr val="FFFFFF"/>
                </a:highlight>
                <a:latin typeface="Consolas"/>
              </a:rPr>
              <a:t>hithighlight</a:t>
            </a:r>
            <a:r>
              <a:rPr lang="en-US" sz="1100" dirty="0" smtClean="0">
                <a:solidFill>
                  <a:schemeClr val="accent6">
                    <a:lumMod val="75000"/>
                  </a:schemeClr>
                </a:solidFill>
                <a:highlight>
                  <a:srgbClr val="FFFFFF"/>
                </a:highlight>
                <a:latin typeface="Consolas"/>
              </a:rPr>
              <a:t>-span</a:t>
            </a:r>
            <a:br>
              <a:rPr lang="en-US" sz="1100" dirty="0" smtClean="0">
                <a:solidFill>
                  <a:schemeClr val="accent6">
                    <a:lumMod val="75000"/>
                  </a:schemeClr>
                </a:solidFill>
                <a:highlight>
                  <a:srgbClr val="FFFFFF"/>
                </a:highlight>
                <a:latin typeface="Consolas"/>
              </a:rPr>
            </a:br>
            <a:endParaRPr lang="en-US" sz="1100" dirty="0"/>
          </a:p>
        </p:txBody>
      </p:sp>
      <p:grpSp>
        <p:nvGrpSpPr>
          <p:cNvPr id="51" name="Group 50"/>
          <p:cNvGrpSpPr/>
          <p:nvPr/>
        </p:nvGrpSpPr>
        <p:grpSpPr>
          <a:xfrm>
            <a:off x="665996" y="2196251"/>
            <a:ext cx="5974866" cy="3162199"/>
            <a:chOff x="665996" y="2196251"/>
            <a:chExt cx="5974866" cy="3162199"/>
          </a:xfrm>
        </p:grpSpPr>
        <p:pic>
          <p:nvPicPr>
            <p:cNvPr id="35" name="Picture 34"/>
            <p:cNvPicPr>
              <a:picLocks noChangeAspect="1"/>
            </p:cNvPicPr>
            <p:nvPr/>
          </p:nvPicPr>
          <p:blipFill>
            <a:blip r:embed="rId2"/>
            <a:stretch>
              <a:fillRect/>
            </a:stretch>
          </p:blipFill>
          <p:spPr>
            <a:xfrm>
              <a:off x="4021487" y="2529525"/>
              <a:ext cx="2619375" cy="2828925"/>
            </a:xfrm>
            <a:prstGeom prst="rect">
              <a:avLst/>
            </a:prstGeom>
          </p:spPr>
        </p:pic>
        <p:sp>
          <p:nvSpPr>
            <p:cNvPr id="32" name="Rectangle 31"/>
            <p:cNvSpPr/>
            <p:nvPr/>
          </p:nvSpPr>
          <p:spPr>
            <a:xfrm>
              <a:off x="665996" y="2196251"/>
              <a:ext cx="4334577" cy="2970044"/>
            </a:xfrm>
            <a:prstGeom prst="rect">
              <a:avLst/>
            </a:prstGeom>
          </p:spPr>
          <p:txBody>
            <a:bodyPr wrap="square">
              <a:spAutoFit/>
            </a:bodyPr>
            <a:lstStyle/>
            <a:p>
              <a:r>
                <a:rPr lang="en-US" sz="1100" dirty="0">
                  <a:solidFill>
                    <a:srgbClr val="800000"/>
                  </a:solidFill>
                  <a:highlight>
                    <a:srgbClr val="FFFFFF"/>
                  </a:highlight>
                  <a:latin typeface="Consolas" panose="020B0609020204030204" pitchFamily="49" charset="0"/>
                </a:rPr>
                <a:t>.win-</a:t>
              </a:r>
              <a:r>
                <a:rPr lang="en-US" sz="1100" dirty="0" err="1">
                  <a:solidFill>
                    <a:srgbClr val="800000"/>
                  </a:solidFill>
                  <a:highlight>
                    <a:srgbClr val="FFFFFF"/>
                  </a:highlight>
                  <a:latin typeface="Consolas" panose="020B0609020204030204" pitchFamily="49" charset="0"/>
                </a:rPr>
                <a:t>searchbox</a:t>
              </a:r>
              <a:r>
                <a:rPr lang="en-US" sz="1100" dirty="0">
                  <a:solidFill>
                    <a:srgbClr val="800000"/>
                  </a:solidFill>
                  <a:highlight>
                    <a:srgbClr val="FFFFFF"/>
                  </a:highlight>
                  <a:latin typeface="Consolas" panose="020B0609020204030204" pitchFamily="49" charset="0"/>
                </a:rPr>
                <a:t>-suggestion-result</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border</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dashed</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2px</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a:t>
              </a:r>
              <a:r>
                <a:rPr lang="en-US" sz="1100" dirty="0" err="1">
                  <a:solidFill>
                    <a:srgbClr val="0000FF"/>
                  </a:solidFill>
                  <a:highlight>
                    <a:srgbClr val="FFFFFF"/>
                  </a:highlight>
                  <a:latin typeface="Consolas" panose="020B0609020204030204" pitchFamily="49" charset="0"/>
                </a:rPr>
                <a:t>faa</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a:t>
              </a:r>
            </a:p>
            <a:p>
              <a:endParaRPr lang="en-US" sz="1100" dirty="0" smtClean="0">
                <a:solidFill>
                  <a:srgbClr val="000000"/>
                </a:solidFill>
                <a:highlight>
                  <a:srgbClr val="FFFFFF"/>
                </a:highlight>
                <a:latin typeface="Consolas" panose="020B0609020204030204" pitchFamily="49" charset="0"/>
              </a:endParaRPr>
            </a:p>
            <a:p>
              <a:r>
                <a:rPr lang="en-US" sz="1100" dirty="0">
                  <a:solidFill>
                    <a:srgbClr val="800000"/>
                  </a:solidFill>
                  <a:highlight>
                    <a:srgbClr val="FFFFFF"/>
                  </a:highlight>
                  <a:latin typeface="Consolas" panose="020B0609020204030204" pitchFamily="49" charset="0"/>
                </a:rPr>
                <a:t>.win-</a:t>
              </a:r>
              <a:r>
                <a:rPr lang="en-US" sz="1100" dirty="0" err="1">
                  <a:solidFill>
                    <a:srgbClr val="800000"/>
                  </a:solidFill>
                  <a:highlight>
                    <a:srgbClr val="FFFFFF"/>
                  </a:highlight>
                  <a:latin typeface="Consolas" panose="020B0609020204030204" pitchFamily="49" charset="0"/>
                </a:rPr>
                <a:t>searchbox</a:t>
              </a:r>
              <a:r>
                <a:rPr lang="en-US" sz="1100" dirty="0">
                  <a:solidFill>
                    <a:srgbClr val="800000"/>
                  </a:solidFill>
                  <a:highlight>
                    <a:srgbClr val="FFFFFF"/>
                  </a:highlight>
                  <a:latin typeface="Consolas" panose="020B0609020204030204" pitchFamily="49" charset="0"/>
                </a:rPr>
                <a:t>-suggestion-selected</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background-color</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a:t>
              </a:r>
              <a:r>
                <a:rPr lang="en-US" sz="1100" dirty="0" err="1">
                  <a:solidFill>
                    <a:srgbClr val="0000FF"/>
                  </a:solidFill>
                  <a:highlight>
                    <a:srgbClr val="FFFFFF"/>
                  </a:highlight>
                  <a:latin typeface="Consolas" panose="020B0609020204030204" pitchFamily="49" charset="0"/>
                </a:rPr>
                <a:t>ffc</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a:t>
              </a:r>
            </a:p>
            <a:p>
              <a:endParaRPr lang="en-US" sz="1100" dirty="0" smtClean="0">
                <a:solidFill>
                  <a:srgbClr val="000000"/>
                </a:solidFill>
                <a:highlight>
                  <a:srgbClr val="FFFFFF"/>
                </a:highlight>
                <a:latin typeface="Consolas" panose="020B0609020204030204" pitchFamily="49" charset="0"/>
              </a:endParaRPr>
            </a:p>
            <a:p>
              <a:r>
                <a:rPr lang="en-US" sz="1100" dirty="0">
                  <a:solidFill>
                    <a:srgbClr val="800000"/>
                  </a:solidFill>
                  <a:highlight>
                    <a:srgbClr val="FFFFFF"/>
                  </a:highlight>
                  <a:latin typeface="Consolas" panose="020B0609020204030204" pitchFamily="49" charset="0"/>
                </a:rPr>
                <a:t>.win-</a:t>
              </a:r>
              <a:r>
                <a:rPr lang="en-US" sz="1100" dirty="0" err="1">
                  <a:solidFill>
                    <a:srgbClr val="800000"/>
                  </a:solidFill>
                  <a:highlight>
                    <a:srgbClr val="FFFFFF"/>
                  </a:highlight>
                  <a:latin typeface="Consolas" panose="020B0609020204030204" pitchFamily="49" charset="0"/>
                </a:rPr>
                <a:t>searchbox</a:t>
              </a:r>
              <a:r>
                <a:rPr lang="en-US" sz="1100" dirty="0">
                  <a:solidFill>
                    <a:srgbClr val="800000"/>
                  </a:solidFill>
                  <a:highlight>
                    <a:srgbClr val="FFFFFF"/>
                  </a:highlight>
                  <a:latin typeface="Consolas" panose="020B0609020204030204" pitchFamily="49" charset="0"/>
                </a:rPr>
                <a:t>-suggestion-separator</a:t>
              </a:r>
              <a:r>
                <a:rPr lang="en-US" sz="1100" dirty="0">
                  <a:solidFill>
                    <a:srgbClr val="000000"/>
                  </a:solidFill>
                  <a:highlight>
                    <a:srgbClr val="FFFFFF"/>
                  </a:highlight>
                  <a:latin typeface="Consolas" panose="020B0609020204030204" pitchFamily="49" charset="0"/>
                </a:rPr>
                <a:t> {    </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color</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green</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a:t>
              </a:r>
              <a:endParaRPr lang="en-US" sz="1100" dirty="0"/>
            </a:p>
            <a:p>
              <a:endParaRPr lang="en-US" sz="1100" dirty="0">
                <a:solidFill>
                  <a:srgbClr val="000000"/>
                </a:solidFill>
                <a:highlight>
                  <a:srgbClr val="FFFFFF"/>
                </a:highlight>
                <a:latin typeface="Consolas" panose="020B0609020204030204" pitchFamily="49" charset="0"/>
              </a:endParaRPr>
            </a:p>
            <a:p>
              <a:r>
                <a:rPr lang="en-US" sz="1100" dirty="0">
                  <a:solidFill>
                    <a:srgbClr val="800000"/>
                  </a:solidFill>
                  <a:highlight>
                    <a:srgbClr val="FFFFFF"/>
                  </a:highlight>
                  <a:latin typeface="Consolas" panose="020B0609020204030204" pitchFamily="49" charset="0"/>
                </a:rPr>
                <a:t>.win-</a:t>
              </a:r>
              <a:r>
                <a:rPr lang="en-US" sz="1100" dirty="0" err="1">
                  <a:solidFill>
                    <a:srgbClr val="800000"/>
                  </a:solidFill>
                  <a:highlight>
                    <a:srgbClr val="FFFFFF"/>
                  </a:highlight>
                  <a:latin typeface="Consolas" panose="020B0609020204030204" pitchFamily="49" charset="0"/>
                </a:rPr>
                <a:t>searchbox</a:t>
              </a:r>
              <a:r>
                <a:rPr lang="en-US" sz="1100" dirty="0">
                  <a:solidFill>
                    <a:srgbClr val="800000"/>
                  </a:solidFill>
                  <a:highlight>
                    <a:srgbClr val="FFFFFF"/>
                  </a:highlight>
                  <a:latin typeface="Consolas" panose="020B0609020204030204" pitchFamily="49" charset="0"/>
                </a:rPr>
                <a:t>-suggestion-query</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background-color</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a:t>
              </a:r>
              <a:r>
                <a:rPr lang="en-US" sz="1100" dirty="0" err="1">
                  <a:solidFill>
                    <a:srgbClr val="0000FF"/>
                  </a:solidFill>
                  <a:highlight>
                    <a:srgbClr val="FFFFFF"/>
                  </a:highlight>
                  <a:latin typeface="Consolas" panose="020B0609020204030204" pitchFamily="49" charset="0"/>
                </a:rPr>
                <a:t>cff</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a:t>
              </a:r>
            </a:p>
            <a:p>
              <a:endParaRPr lang="en-US" sz="1100" dirty="0">
                <a:solidFill>
                  <a:srgbClr val="000000"/>
                </a:solidFill>
                <a:highlight>
                  <a:srgbClr val="FFFFFF"/>
                </a:highlight>
                <a:latin typeface="Consolas" panose="020B0609020204030204" pitchFamily="49" charset="0"/>
              </a:endParaRPr>
            </a:p>
            <a:p>
              <a:endParaRPr lang="en-US" sz="1100" dirty="0">
                <a:solidFill>
                  <a:srgbClr val="000000"/>
                </a:solidFill>
                <a:highlight>
                  <a:srgbClr val="FFFFFF"/>
                </a:highlight>
                <a:latin typeface="Consolas" panose="020B0609020204030204" pitchFamily="49" charset="0"/>
              </a:endParaRPr>
            </a:p>
          </p:txBody>
        </p:sp>
        <p:cxnSp>
          <p:nvCxnSpPr>
            <p:cNvPr id="21" name="Straight Connector 20"/>
            <p:cNvCxnSpPr/>
            <p:nvPr/>
          </p:nvCxnSpPr>
          <p:spPr>
            <a:xfrm>
              <a:off x="4513679" y="2327619"/>
              <a:ext cx="0" cy="308612"/>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857735" y="3414987"/>
              <a:ext cx="490700" cy="3947"/>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542096" y="2996026"/>
              <a:ext cx="631279" cy="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857735" y="3414987"/>
              <a:ext cx="0" cy="266286"/>
            </a:xfrm>
            <a:prstGeom prst="line">
              <a:avLst/>
            </a:prstGeom>
            <a:ln>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395722" y="2327619"/>
              <a:ext cx="1117957" cy="3194"/>
            </a:xfrm>
            <a:prstGeom prst="line">
              <a:avLst/>
            </a:prstGeom>
            <a:ln>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383389" y="4353189"/>
              <a:ext cx="1381116" cy="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614396" y="3678079"/>
              <a:ext cx="243339" cy="0"/>
            </a:xfrm>
            <a:prstGeom prst="line">
              <a:avLst/>
            </a:prstGeom>
            <a:ln>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7610372" y="1234610"/>
            <a:ext cx="3486369" cy="1401621"/>
            <a:chOff x="7610372" y="1234610"/>
            <a:chExt cx="3486369" cy="1401621"/>
          </a:xfrm>
        </p:grpSpPr>
        <p:pic>
          <p:nvPicPr>
            <p:cNvPr id="48" name="Picture 47"/>
            <p:cNvPicPr>
              <a:picLocks noChangeAspect="1"/>
            </p:cNvPicPr>
            <p:nvPr/>
          </p:nvPicPr>
          <p:blipFill>
            <a:blip r:embed="rId3"/>
            <a:stretch>
              <a:fillRect/>
            </a:stretch>
          </p:blipFill>
          <p:spPr>
            <a:xfrm>
              <a:off x="8734541" y="2360006"/>
              <a:ext cx="2362200" cy="276225"/>
            </a:xfrm>
            <a:prstGeom prst="rect">
              <a:avLst/>
            </a:prstGeom>
          </p:spPr>
        </p:pic>
        <p:cxnSp>
          <p:nvCxnSpPr>
            <p:cNvPr id="50" name="Straight Connector 49"/>
            <p:cNvCxnSpPr/>
            <p:nvPr/>
          </p:nvCxnSpPr>
          <p:spPr>
            <a:xfrm>
              <a:off x="10163708" y="1970245"/>
              <a:ext cx="0" cy="496592"/>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7610372" y="1234610"/>
              <a:ext cx="3410552" cy="938719"/>
            </a:xfrm>
            <a:prstGeom prst="rect">
              <a:avLst/>
            </a:prstGeom>
          </p:spPr>
          <p:txBody>
            <a:bodyPr wrap="square">
              <a:spAutoFit/>
            </a:bodyPr>
            <a:lstStyle/>
            <a:p>
              <a:r>
                <a:rPr lang="en-US" sz="1100" dirty="0">
                  <a:solidFill>
                    <a:srgbClr val="800000"/>
                  </a:solidFill>
                  <a:highlight>
                    <a:srgbClr val="FFFFFF"/>
                  </a:highlight>
                  <a:latin typeface="Consolas" panose="020B0609020204030204" pitchFamily="49" charset="0"/>
                </a:rPr>
                <a:t>.win-</a:t>
              </a:r>
              <a:r>
                <a:rPr lang="en-US" sz="1100" dirty="0" err="1">
                  <a:solidFill>
                    <a:srgbClr val="800000"/>
                  </a:solidFill>
                  <a:highlight>
                    <a:srgbClr val="FFFFFF"/>
                  </a:highlight>
                  <a:latin typeface="Consolas" panose="020B0609020204030204" pitchFamily="49" charset="0"/>
                </a:rPr>
                <a:t>searchbox</a:t>
              </a:r>
              <a:r>
                <a:rPr lang="en-US" sz="1100" dirty="0">
                  <a:solidFill>
                    <a:srgbClr val="800000"/>
                  </a:solidFill>
                  <a:highlight>
                    <a:srgbClr val="FFFFFF"/>
                  </a:highlight>
                  <a:latin typeface="Consolas" panose="020B0609020204030204" pitchFamily="49" charset="0"/>
                </a:rPr>
                <a:t>-suggestion-separator</a:t>
              </a:r>
              <a:r>
                <a:rPr lang="en-US" sz="1100" dirty="0">
                  <a:solidFill>
                    <a:srgbClr val="000000"/>
                  </a:solidFill>
                  <a:highlight>
                    <a:srgbClr val="FFFFFF"/>
                  </a:highlight>
                  <a:latin typeface="Consolas" panose="020B0609020204030204" pitchFamily="49" charset="0"/>
                </a:rPr>
                <a:t> </a:t>
              </a:r>
              <a:r>
                <a:rPr lang="en-US" sz="1100" dirty="0" err="1">
                  <a:solidFill>
                    <a:srgbClr val="800000"/>
                  </a:solidFill>
                  <a:highlight>
                    <a:srgbClr val="FFFFFF"/>
                  </a:highlight>
                  <a:latin typeface="Consolas" panose="020B0609020204030204" pitchFamily="49" charset="0"/>
                </a:rPr>
                <a:t>hr</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border-style</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dotted</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border-color</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purple</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border-width</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8px</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0px</a:t>
              </a:r>
              <a:r>
                <a:rPr lang="en-US" sz="1100" dirty="0">
                  <a:solidFill>
                    <a:srgbClr val="000000"/>
                  </a:solidFill>
                  <a:highlight>
                    <a:srgbClr val="FFFFFF"/>
                  </a:highlight>
                  <a:latin typeface="Consolas" panose="020B0609020204030204" pitchFamily="49" charset="0"/>
                </a:rPr>
                <a:t> </a:t>
              </a:r>
              <a:r>
                <a:rPr lang="en-US" sz="1100" dirty="0" err="1">
                  <a:solidFill>
                    <a:srgbClr val="0000FF"/>
                  </a:solidFill>
                  <a:highlight>
                    <a:srgbClr val="FFFFFF"/>
                  </a:highlight>
                  <a:latin typeface="Consolas" panose="020B0609020204030204" pitchFamily="49" charset="0"/>
                </a:rPr>
                <a:t>0px</a:t>
              </a:r>
              <a:r>
                <a:rPr lang="en-US" sz="1100" dirty="0">
                  <a:solidFill>
                    <a:srgbClr val="000000"/>
                  </a:solidFill>
                  <a:highlight>
                    <a:srgbClr val="FFFFFF"/>
                  </a:highlight>
                  <a:latin typeface="Consolas" panose="020B0609020204030204" pitchFamily="49" charset="0"/>
                </a:rPr>
                <a:t> </a:t>
              </a:r>
              <a:r>
                <a:rPr lang="en-US" sz="1100" dirty="0" err="1">
                  <a:solidFill>
                    <a:srgbClr val="0000FF"/>
                  </a:solidFill>
                  <a:highlight>
                    <a:srgbClr val="FFFFFF"/>
                  </a:highlight>
                  <a:latin typeface="Consolas" panose="020B0609020204030204" pitchFamily="49" charset="0"/>
                </a:rPr>
                <a:t>0px</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a:t>
              </a:r>
              <a:endParaRPr lang="en-US" sz="1100" dirty="0"/>
            </a:p>
          </p:txBody>
        </p:sp>
      </p:grpSp>
      <p:grpSp>
        <p:nvGrpSpPr>
          <p:cNvPr id="65" name="Group 64"/>
          <p:cNvGrpSpPr/>
          <p:nvPr/>
        </p:nvGrpSpPr>
        <p:grpSpPr>
          <a:xfrm>
            <a:off x="7488198" y="4897439"/>
            <a:ext cx="4316974" cy="1373756"/>
            <a:chOff x="7488198" y="4897439"/>
            <a:chExt cx="4316974" cy="1373756"/>
          </a:xfrm>
        </p:grpSpPr>
        <p:pic>
          <p:nvPicPr>
            <p:cNvPr id="54" name="Picture 53"/>
            <p:cNvPicPr>
              <a:picLocks noChangeAspect="1"/>
            </p:cNvPicPr>
            <p:nvPr/>
          </p:nvPicPr>
          <p:blipFill>
            <a:blip r:embed="rId4"/>
            <a:stretch>
              <a:fillRect/>
            </a:stretch>
          </p:blipFill>
          <p:spPr>
            <a:xfrm>
              <a:off x="10557397" y="5166295"/>
              <a:ext cx="1247775" cy="1104900"/>
            </a:xfrm>
            <a:prstGeom prst="rect">
              <a:avLst/>
            </a:prstGeom>
          </p:spPr>
        </p:pic>
        <p:sp>
          <p:nvSpPr>
            <p:cNvPr id="55" name="Rectangle 54"/>
            <p:cNvSpPr/>
            <p:nvPr/>
          </p:nvSpPr>
          <p:spPr>
            <a:xfrm>
              <a:off x="7488198" y="4897439"/>
              <a:ext cx="3150669" cy="1277273"/>
            </a:xfrm>
            <a:prstGeom prst="rect">
              <a:avLst/>
            </a:prstGeom>
          </p:spPr>
          <p:txBody>
            <a:bodyPr wrap="square">
              <a:spAutoFit/>
            </a:bodyPr>
            <a:lstStyle/>
            <a:p>
              <a:r>
                <a:rPr lang="en-US" sz="1100" dirty="0">
                  <a:solidFill>
                    <a:srgbClr val="800000"/>
                  </a:solidFill>
                  <a:highlight>
                    <a:srgbClr val="FFFFFF"/>
                  </a:highlight>
                  <a:latin typeface="Consolas" panose="020B0609020204030204" pitchFamily="49" charset="0"/>
                </a:rPr>
                <a:t>.win-</a:t>
              </a:r>
              <a:r>
                <a:rPr lang="en-US" sz="1100" dirty="0" err="1">
                  <a:solidFill>
                    <a:srgbClr val="800000"/>
                  </a:solidFill>
                  <a:highlight>
                    <a:srgbClr val="FFFFFF"/>
                  </a:highlight>
                  <a:latin typeface="Consolas" panose="020B0609020204030204" pitchFamily="49" charset="0"/>
                </a:rPr>
                <a:t>searchbox</a:t>
              </a:r>
              <a:r>
                <a:rPr lang="en-US" sz="1100" dirty="0">
                  <a:solidFill>
                    <a:srgbClr val="800000"/>
                  </a:solidFill>
                  <a:highlight>
                    <a:srgbClr val="FFFFFF"/>
                  </a:highlight>
                  <a:latin typeface="Consolas" panose="020B0609020204030204" pitchFamily="49" charset="0"/>
                </a:rPr>
                <a:t>-</a:t>
              </a:r>
              <a:r>
                <a:rPr lang="en-US" sz="1100" dirty="0" err="1">
                  <a:solidFill>
                    <a:srgbClr val="800000"/>
                  </a:solidFill>
                  <a:highlight>
                    <a:srgbClr val="FFFFFF"/>
                  </a:highlight>
                  <a:latin typeface="Consolas" panose="020B0609020204030204" pitchFamily="49" charset="0"/>
                </a:rPr>
                <a:t>hithighlight</a:t>
              </a:r>
              <a:r>
                <a:rPr lang="en-US" sz="1100" dirty="0">
                  <a:solidFill>
                    <a:srgbClr val="800000"/>
                  </a:solidFill>
                  <a:highlight>
                    <a:srgbClr val="FFFFFF"/>
                  </a:highlight>
                  <a:latin typeface="Consolas" panose="020B0609020204030204" pitchFamily="49" charset="0"/>
                </a:rPr>
                <a:t>-span</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color</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teal</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a:t>
              </a:r>
            </a:p>
            <a:p>
              <a:endParaRPr lang="en-US" sz="1100" dirty="0">
                <a:solidFill>
                  <a:srgbClr val="000000"/>
                </a:solidFill>
                <a:highlight>
                  <a:srgbClr val="FFFFFF"/>
                </a:highlight>
                <a:latin typeface="Consolas" panose="020B0609020204030204" pitchFamily="49" charset="0"/>
              </a:endParaRPr>
            </a:p>
            <a:p>
              <a:r>
                <a:rPr lang="en-US" sz="1100" dirty="0">
                  <a:solidFill>
                    <a:srgbClr val="800000"/>
                  </a:solidFill>
                  <a:highlight>
                    <a:srgbClr val="FFFFFF"/>
                  </a:highlight>
                  <a:latin typeface="Consolas" panose="020B0609020204030204" pitchFamily="49" charset="0"/>
                </a:rPr>
                <a:t>.win-</a:t>
              </a:r>
              <a:r>
                <a:rPr lang="en-US" sz="1100" dirty="0" err="1">
                  <a:solidFill>
                    <a:srgbClr val="800000"/>
                  </a:solidFill>
                  <a:highlight>
                    <a:srgbClr val="FFFFFF"/>
                  </a:highlight>
                  <a:latin typeface="Consolas" panose="020B0609020204030204" pitchFamily="49" charset="0"/>
                </a:rPr>
                <a:t>searchbox</a:t>
              </a:r>
              <a:r>
                <a:rPr lang="en-US" sz="1100" dirty="0">
                  <a:solidFill>
                    <a:srgbClr val="800000"/>
                  </a:solidFill>
                  <a:highlight>
                    <a:srgbClr val="FFFFFF"/>
                  </a:highlight>
                  <a:latin typeface="Consolas" panose="020B0609020204030204" pitchFamily="49" charset="0"/>
                </a:rPr>
                <a:t>-flyout-</a:t>
              </a:r>
              <a:r>
                <a:rPr lang="en-US" sz="1100" dirty="0" err="1">
                  <a:solidFill>
                    <a:srgbClr val="800000"/>
                  </a:solidFill>
                  <a:highlight>
                    <a:srgbClr val="FFFFFF"/>
                  </a:highlight>
                  <a:latin typeface="Consolas" panose="020B0609020204030204" pitchFamily="49" charset="0"/>
                </a:rPr>
                <a:t>highlighttext</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color</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#fa5</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a:t>
              </a:r>
              <a:endParaRPr lang="en-US" sz="1100" dirty="0"/>
            </a:p>
          </p:txBody>
        </p:sp>
        <p:sp>
          <p:nvSpPr>
            <p:cNvPr id="57" name="Rectangle 56"/>
            <p:cNvSpPr/>
            <p:nvPr/>
          </p:nvSpPr>
          <p:spPr bwMode="auto">
            <a:xfrm>
              <a:off x="10652488" y="5217214"/>
              <a:ext cx="155297" cy="957498"/>
            </a:xfrm>
            <a:prstGeom prst="rect">
              <a:avLst/>
            </a:prstGeom>
            <a:noFill/>
            <a:ln>
              <a:solidFill>
                <a:schemeClr val="bg1">
                  <a:lumMod val="75000"/>
                </a:schemeClr>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p:cNvSpPr/>
            <p:nvPr/>
          </p:nvSpPr>
          <p:spPr bwMode="auto">
            <a:xfrm>
              <a:off x="10812849" y="5217214"/>
              <a:ext cx="396087" cy="957498"/>
            </a:xfrm>
            <a:prstGeom prst="rect">
              <a:avLst/>
            </a:prstGeom>
            <a:noFill/>
            <a:ln>
              <a:solidFill>
                <a:schemeClr val="bg1">
                  <a:lumMod val="75000"/>
                </a:schemeClr>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59" name="Straight Connector 58"/>
            <p:cNvCxnSpPr/>
            <p:nvPr/>
          </p:nvCxnSpPr>
          <p:spPr>
            <a:xfrm>
              <a:off x="10946225" y="5030270"/>
              <a:ext cx="0" cy="308612"/>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0258425" y="5030270"/>
              <a:ext cx="687800" cy="0"/>
            </a:xfrm>
            <a:prstGeom prst="line">
              <a:avLst/>
            </a:prstGeom>
            <a:ln>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0389645" y="5701126"/>
              <a:ext cx="262843" cy="4349"/>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520980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SearchBox</a:t>
            </a:r>
            <a:endParaRPr lang="en-US" dirty="0"/>
          </a:p>
        </p:txBody>
      </p:sp>
      <p:grpSp>
        <p:nvGrpSpPr>
          <p:cNvPr id="31" name="Group 30"/>
          <p:cNvGrpSpPr/>
          <p:nvPr/>
        </p:nvGrpSpPr>
        <p:grpSpPr>
          <a:xfrm>
            <a:off x="1065506" y="1590203"/>
            <a:ext cx="6490993" cy="2800767"/>
            <a:chOff x="1065506" y="1590203"/>
            <a:chExt cx="6490993" cy="2800767"/>
          </a:xfrm>
        </p:grpSpPr>
        <p:pic>
          <p:nvPicPr>
            <p:cNvPr id="4" name="Picture 3"/>
            <p:cNvPicPr>
              <a:picLocks noChangeAspect="1"/>
            </p:cNvPicPr>
            <p:nvPr/>
          </p:nvPicPr>
          <p:blipFill>
            <a:blip r:embed="rId2"/>
            <a:stretch>
              <a:fillRect/>
            </a:stretch>
          </p:blipFill>
          <p:spPr>
            <a:xfrm>
              <a:off x="5203824" y="2246885"/>
              <a:ext cx="2352675" cy="904875"/>
            </a:xfrm>
            <a:prstGeom prst="rect">
              <a:avLst/>
            </a:prstGeom>
          </p:spPr>
        </p:pic>
        <p:sp>
          <p:nvSpPr>
            <p:cNvPr id="5" name="Rectangle 4"/>
            <p:cNvSpPr/>
            <p:nvPr/>
          </p:nvSpPr>
          <p:spPr>
            <a:xfrm>
              <a:off x="1065506" y="1590203"/>
              <a:ext cx="4066585" cy="2800767"/>
            </a:xfrm>
            <a:prstGeom prst="rect">
              <a:avLst/>
            </a:prstGeom>
          </p:spPr>
          <p:txBody>
            <a:bodyPr wrap="square">
              <a:spAutoFit/>
            </a:bodyPr>
            <a:lstStyle/>
            <a:p>
              <a:r>
                <a:rPr lang="en-US" sz="1100" dirty="0">
                  <a:solidFill>
                    <a:srgbClr val="800000"/>
                  </a:solidFill>
                  <a:highlight>
                    <a:srgbClr val="FFFFFF"/>
                  </a:highlight>
                  <a:latin typeface="Consolas" panose="020B0609020204030204" pitchFamily="49" charset="0"/>
                </a:rPr>
                <a:t>.win-</a:t>
              </a:r>
              <a:r>
                <a:rPr lang="en-US" sz="1100" dirty="0" err="1">
                  <a:solidFill>
                    <a:srgbClr val="800000"/>
                  </a:solidFill>
                  <a:highlight>
                    <a:srgbClr val="FFFFFF"/>
                  </a:highlight>
                  <a:latin typeface="Consolas" panose="020B0609020204030204" pitchFamily="49" charset="0"/>
                </a:rPr>
                <a:t>searchbox</a:t>
              </a:r>
              <a:r>
                <a:rPr lang="en-US" sz="1100" dirty="0">
                  <a:solidFill>
                    <a:srgbClr val="800000"/>
                  </a:solidFill>
                  <a:highlight>
                    <a:srgbClr val="FFFFFF"/>
                  </a:highlight>
                  <a:latin typeface="Consolas" panose="020B0609020204030204" pitchFamily="49" charset="0"/>
                </a:rPr>
                <a:t>-suggestion-result</a:t>
              </a:r>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div</a:t>
              </a:r>
              <a:r>
                <a:rPr lang="en-US" sz="1100" dirty="0">
                  <a:solidFill>
                    <a:srgbClr val="000000"/>
                  </a:solidFill>
                  <a:highlight>
                    <a:srgbClr val="FFFFFF"/>
                  </a:highlight>
                  <a:latin typeface="Consolas" panose="020B0609020204030204" pitchFamily="49" charset="0"/>
                </a:rPr>
                <a:t> {   </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border</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solid</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1px</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#800</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a:t>
              </a:r>
            </a:p>
            <a:p>
              <a:endParaRPr lang="en-US" sz="1100" dirty="0">
                <a:solidFill>
                  <a:srgbClr val="000000"/>
                </a:solidFill>
                <a:highlight>
                  <a:srgbClr val="FFFFFF"/>
                </a:highlight>
                <a:latin typeface="Consolas" panose="020B0609020204030204" pitchFamily="49" charset="0"/>
              </a:endParaRPr>
            </a:p>
            <a:p>
              <a:r>
                <a:rPr lang="en-US" sz="1100" dirty="0">
                  <a:solidFill>
                    <a:srgbClr val="800000"/>
                  </a:solidFill>
                  <a:highlight>
                    <a:srgbClr val="FFFFFF"/>
                  </a:highlight>
                  <a:latin typeface="Consolas" panose="020B0609020204030204" pitchFamily="49" charset="0"/>
                </a:rPr>
                <a:t>.win-</a:t>
              </a:r>
              <a:r>
                <a:rPr lang="en-US" sz="1100" dirty="0" err="1">
                  <a:solidFill>
                    <a:srgbClr val="800000"/>
                  </a:solidFill>
                  <a:highlight>
                    <a:srgbClr val="FFFFFF"/>
                  </a:highlight>
                  <a:latin typeface="Consolas" panose="020B0609020204030204" pitchFamily="49" charset="0"/>
                </a:rPr>
                <a:t>searchbox</a:t>
              </a:r>
              <a:r>
                <a:rPr lang="en-US" sz="1100" dirty="0">
                  <a:solidFill>
                    <a:srgbClr val="800000"/>
                  </a:solidFill>
                  <a:highlight>
                    <a:srgbClr val="FFFFFF"/>
                  </a:highlight>
                  <a:latin typeface="Consolas" panose="020B0609020204030204" pitchFamily="49" charset="0"/>
                </a:rPr>
                <a:t>-suggestion-result-text</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font-weight</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700</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a:t>
              </a:r>
            </a:p>
            <a:p>
              <a:r>
                <a:rPr lang="en-US" sz="1100" dirty="0" smtClean="0">
                  <a:solidFill>
                    <a:srgbClr val="000000"/>
                  </a:solidFill>
                  <a:highlight>
                    <a:srgbClr val="FFFFFF"/>
                  </a:highlight>
                  <a:latin typeface="Consolas" panose="020B0609020204030204" pitchFamily="49" charset="0"/>
                </a:rPr>
                <a:t/>
              </a:r>
              <a:br>
                <a:rPr lang="en-US" sz="1100" dirty="0" smtClean="0">
                  <a:solidFill>
                    <a:srgbClr val="000000"/>
                  </a:solidFill>
                  <a:highlight>
                    <a:srgbClr val="FFFFFF"/>
                  </a:highlight>
                  <a:latin typeface="Consolas" panose="020B0609020204030204" pitchFamily="49" charset="0"/>
                </a:rPr>
              </a:br>
              <a:endParaRPr lang="en-US" sz="1100" dirty="0">
                <a:solidFill>
                  <a:srgbClr val="000000"/>
                </a:solidFill>
                <a:highlight>
                  <a:srgbClr val="FFFFFF"/>
                </a:highlight>
                <a:latin typeface="Consolas" panose="020B0609020204030204" pitchFamily="49" charset="0"/>
              </a:endParaRPr>
            </a:p>
            <a:p>
              <a:r>
                <a:rPr lang="en-US" sz="1100" dirty="0">
                  <a:solidFill>
                    <a:srgbClr val="800000"/>
                  </a:solidFill>
                  <a:highlight>
                    <a:srgbClr val="FFFFFF"/>
                  </a:highlight>
                  <a:latin typeface="Consolas" panose="020B0609020204030204" pitchFamily="49" charset="0"/>
                </a:rPr>
                <a:t>.win-</a:t>
              </a:r>
              <a:r>
                <a:rPr lang="en-US" sz="1100" dirty="0" err="1">
                  <a:solidFill>
                    <a:srgbClr val="800000"/>
                  </a:solidFill>
                  <a:highlight>
                    <a:srgbClr val="FFFFFF"/>
                  </a:highlight>
                  <a:latin typeface="Consolas" panose="020B0609020204030204" pitchFamily="49" charset="0"/>
                </a:rPr>
                <a:t>searchbox</a:t>
              </a:r>
              <a:r>
                <a:rPr lang="en-US" sz="1100" dirty="0">
                  <a:solidFill>
                    <a:srgbClr val="800000"/>
                  </a:solidFill>
                  <a:highlight>
                    <a:srgbClr val="FFFFFF"/>
                  </a:highlight>
                  <a:latin typeface="Consolas" panose="020B0609020204030204" pitchFamily="49" charset="0"/>
                </a:rPr>
                <a:t>-suggestion-result-detailed-text</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font-style</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italic</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a:t>
              </a:r>
            </a:p>
            <a:p>
              <a:endParaRPr lang="en-US" sz="1100" dirty="0">
                <a:solidFill>
                  <a:srgbClr val="000000"/>
                </a:solidFill>
                <a:highlight>
                  <a:srgbClr val="FFFFFF"/>
                </a:highlight>
                <a:latin typeface="Consolas" panose="020B0609020204030204" pitchFamily="49" charset="0"/>
              </a:endParaRPr>
            </a:p>
            <a:p>
              <a:r>
                <a:rPr lang="en-US" sz="1100" dirty="0">
                  <a:solidFill>
                    <a:srgbClr val="800000"/>
                  </a:solidFill>
                  <a:highlight>
                    <a:srgbClr val="FFFFFF"/>
                  </a:highlight>
                  <a:latin typeface="Consolas" panose="020B0609020204030204" pitchFamily="49" charset="0"/>
                </a:rPr>
                <a:t>.win-</a:t>
              </a:r>
              <a:r>
                <a:rPr lang="en-US" sz="1100" dirty="0" err="1">
                  <a:solidFill>
                    <a:srgbClr val="800000"/>
                  </a:solidFill>
                  <a:highlight>
                    <a:srgbClr val="FFFFFF"/>
                  </a:highlight>
                  <a:latin typeface="Consolas" panose="020B0609020204030204" pitchFamily="49" charset="0"/>
                </a:rPr>
                <a:t>searchbox</a:t>
              </a:r>
              <a:r>
                <a:rPr lang="en-US" sz="1100" dirty="0">
                  <a:solidFill>
                    <a:srgbClr val="800000"/>
                  </a:solidFill>
                  <a:highlight>
                    <a:srgbClr val="FFFFFF"/>
                  </a:highlight>
                  <a:latin typeface="Consolas" panose="020B0609020204030204" pitchFamily="49" charset="0"/>
                </a:rPr>
                <a:t>-suggestion-result</a:t>
              </a:r>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img</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border</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dotted</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4px</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pink</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a:t>
              </a:r>
              <a:endParaRPr lang="en-US" sz="1100" dirty="0"/>
            </a:p>
          </p:txBody>
        </p:sp>
        <p:cxnSp>
          <p:nvCxnSpPr>
            <p:cNvPr id="6" name="Straight Connector 5"/>
            <p:cNvCxnSpPr/>
            <p:nvPr/>
          </p:nvCxnSpPr>
          <p:spPr>
            <a:xfrm flipV="1">
              <a:off x="5450436" y="2933778"/>
              <a:ext cx="0" cy="975686"/>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213832" y="1728598"/>
              <a:ext cx="0" cy="556387"/>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flipV="1">
              <a:off x="6066757" y="2699322"/>
              <a:ext cx="9624" cy="529653"/>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48213" y="3228975"/>
              <a:ext cx="1240410" cy="0"/>
            </a:xfrm>
            <a:prstGeom prst="line">
              <a:avLst/>
            </a:prstGeom>
            <a:ln>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074614" y="3909464"/>
              <a:ext cx="1375822" cy="0"/>
            </a:xfrm>
            <a:prstGeom prst="line">
              <a:avLst/>
            </a:prstGeom>
            <a:ln>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074614" y="1728598"/>
              <a:ext cx="3139218" cy="0"/>
            </a:xfrm>
            <a:prstGeom prst="line">
              <a:avLst/>
            </a:prstGeom>
            <a:ln>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191000" y="2398271"/>
              <a:ext cx="1727432" cy="2029"/>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68066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Binding</a:t>
            </a:r>
            <a:endParaRPr lang="en-US" dirty="0"/>
          </a:p>
        </p:txBody>
      </p:sp>
      <p:sp>
        <p:nvSpPr>
          <p:cNvPr id="3" name="Content Placeholder 2"/>
          <p:cNvSpPr>
            <a:spLocks noGrp="1"/>
          </p:cNvSpPr>
          <p:nvPr>
            <p:ph sz="quarter" idx="18"/>
          </p:nvPr>
        </p:nvSpPr>
        <p:spPr>
          <a:xfrm>
            <a:off x="349851" y="945017"/>
            <a:ext cx="11004842" cy="1712458"/>
          </a:xfrm>
        </p:spPr>
        <p:txBody>
          <a:bodyPr>
            <a:normAutofit/>
          </a:bodyPr>
          <a:lstStyle/>
          <a:p>
            <a:r>
              <a:rPr lang="en-US" dirty="0" smtClean="0"/>
              <a:t>General idea:</a:t>
            </a:r>
          </a:p>
          <a:p>
            <a:pPr lvl="1"/>
            <a:r>
              <a:rPr lang="en-US" dirty="0" smtClean="0"/>
              <a:t>There are properties of objects and properties of UI elements</a:t>
            </a:r>
          </a:p>
          <a:p>
            <a:pPr lvl="1"/>
            <a:r>
              <a:rPr lang="en-US" dirty="0" smtClean="0"/>
              <a:t>We want to connect or “bind” these together, possibly with initializers/converters in between, so that UI reflects the object values (and possibly vice-versa).</a:t>
            </a:r>
          </a:p>
          <a:p>
            <a:pPr lvl="1"/>
            <a:r>
              <a:rPr lang="en-US" dirty="0" smtClean="0"/>
              <a:t>Multiple elements can be bound to the same object, or one element bound to multiple objects</a:t>
            </a:r>
          </a:p>
          <a:p>
            <a:pPr lvl="1"/>
            <a:endParaRPr lang="en-US" dirty="0"/>
          </a:p>
        </p:txBody>
      </p:sp>
      <p:sp>
        <p:nvSpPr>
          <p:cNvPr id="4" name="Rounded Rectangle 3"/>
          <p:cNvSpPr/>
          <p:nvPr/>
        </p:nvSpPr>
        <p:spPr bwMode="auto">
          <a:xfrm>
            <a:off x="1739420" y="2736948"/>
            <a:ext cx="1847850" cy="2295525"/>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1908779" y="3151657"/>
            <a:ext cx="1267783" cy="1384995"/>
          </a:xfrm>
          <a:prstGeom prst="rect">
            <a:avLst/>
          </a:prstGeom>
          <a:noFill/>
        </p:spPr>
        <p:txBody>
          <a:bodyPr wrap="none" lIns="0" tIns="0" rIns="0" bIns="0" rtlCol="0">
            <a:spAutoFit/>
          </a:bodyPr>
          <a:lstStyle/>
          <a:p>
            <a:r>
              <a:rPr lang="en-US" b="1" dirty="0" smtClean="0">
                <a:gradFill>
                  <a:gsLst>
                    <a:gs pos="2917">
                      <a:schemeClr val="tx1"/>
                    </a:gs>
                    <a:gs pos="30000">
                      <a:schemeClr val="tx1"/>
                    </a:gs>
                  </a:gsLst>
                  <a:lin ang="5400000" scaled="0"/>
                </a:gradFill>
              </a:rPr>
              <a:t>Source</a:t>
            </a:r>
          </a:p>
          <a:p>
            <a:r>
              <a:rPr lang="en-US" dirty="0">
                <a:gradFill>
                  <a:gsLst>
                    <a:gs pos="2917">
                      <a:schemeClr val="tx1"/>
                    </a:gs>
                    <a:gs pos="30000">
                      <a:schemeClr val="tx1"/>
                    </a:gs>
                  </a:gsLst>
                  <a:lin ang="5400000" scaled="0"/>
                </a:gradFill>
              </a:rPr>
              <a:t> </a:t>
            </a:r>
            <a:r>
              <a:rPr lang="en-US" dirty="0" smtClean="0">
                <a:gradFill>
                  <a:gsLst>
                    <a:gs pos="2917">
                      <a:schemeClr val="tx1"/>
                    </a:gs>
                    <a:gs pos="30000">
                      <a:schemeClr val="tx1"/>
                    </a:gs>
                  </a:gsLst>
                  <a:lin ang="5400000" scaled="0"/>
                </a:gradFill>
              </a:rPr>
              <a:t>   name</a:t>
            </a:r>
          </a:p>
          <a:p>
            <a:r>
              <a:rPr lang="en-US" dirty="0" smtClean="0">
                <a:gradFill>
                  <a:gsLst>
                    <a:gs pos="2917">
                      <a:schemeClr val="tx1"/>
                    </a:gs>
                    <a:gs pos="30000">
                      <a:schemeClr val="tx1"/>
                    </a:gs>
                  </a:gsLst>
                  <a:lin ang="5400000" scaled="0"/>
                </a:gradFill>
              </a:rPr>
              <a:t>    id    </a:t>
            </a:r>
          </a:p>
          <a:p>
            <a:r>
              <a:rPr lang="en-US" dirty="0" smtClean="0">
                <a:gradFill>
                  <a:gsLst>
                    <a:gs pos="2917">
                      <a:schemeClr val="tx1"/>
                    </a:gs>
                    <a:gs pos="30000">
                      <a:schemeClr val="tx1"/>
                    </a:gs>
                  </a:gsLst>
                  <a:lin ang="5400000" scaled="0"/>
                </a:gradFill>
              </a:rPr>
              <a:t>    </a:t>
            </a:r>
            <a:r>
              <a:rPr lang="en-US" dirty="0" err="1" smtClean="0">
                <a:gradFill>
                  <a:gsLst>
                    <a:gs pos="2917">
                      <a:schemeClr val="tx1"/>
                    </a:gs>
                    <a:gs pos="30000">
                      <a:schemeClr val="tx1"/>
                    </a:gs>
                  </a:gsLst>
                  <a:lin ang="5400000" scaled="0"/>
                </a:gradFill>
              </a:rPr>
              <a:t>photoURL</a:t>
            </a:r>
            <a:endParaRPr lang="en-US" dirty="0" smtClean="0">
              <a:gradFill>
                <a:gsLst>
                  <a:gs pos="2917">
                    <a:schemeClr val="tx1"/>
                  </a:gs>
                  <a:gs pos="30000">
                    <a:schemeClr val="tx1"/>
                  </a:gs>
                </a:gsLst>
                <a:lin ang="5400000" scaled="0"/>
              </a:gradFill>
            </a:endParaRPr>
          </a:p>
          <a:p>
            <a:r>
              <a:rPr lang="en-US" dirty="0">
                <a:gradFill>
                  <a:gsLst>
                    <a:gs pos="2917">
                      <a:schemeClr val="tx1"/>
                    </a:gs>
                    <a:gs pos="30000">
                      <a:schemeClr val="tx1"/>
                    </a:gs>
                  </a:gsLst>
                  <a:lin ang="5400000" scaled="0"/>
                </a:gradFill>
              </a:rPr>
              <a:t> </a:t>
            </a:r>
            <a:r>
              <a:rPr lang="en-US" dirty="0" smtClean="0">
                <a:gradFill>
                  <a:gsLst>
                    <a:gs pos="2917">
                      <a:schemeClr val="tx1"/>
                    </a:gs>
                    <a:gs pos="30000">
                      <a:schemeClr val="tx1"/>
                    </a:gs>
                  </a:gsLst>
                  <a:lin ang="5400000" scaled="0"/>
                </a:gradFill>
              </a:rPr>
              <a:t>   </a:t>
            </a:r>
            <a:r>
              <a:rPr lang="en-US" dirty="0" err="1" smtClean="0">
                <a:gradFill>
                  <a:gsLst>
                    <a:gs pos="2917">
                      <a:schemeClr val="tx1"/>
                    </a:gs>
                    <a:gs pos="30000">
                      <a:schemeClr val="tx1"/>
                    </a:gs>
                  </a:gsLst>
                  <a:lin ang="5400000" scaled="0"/>
                </a:gradFill>
              </a:rPr>
              <a:t>userType</a:t>
            </a:r>
            <a:endParaRPr lang="en-US" dirty="0" smtClean="0">
              <a:gradFill>
                <a:gsLst>
                  <a:gs pos="2917">
                    <a:schemeClr val="tx1"/>
                  </a:gs>
                  <a:gs pos="30000">
                    <a:schemeClr val="tx1"/>
                  </a:gs>
                </a:gsLst>
                <a:lin ang="5400000" scaled="0"/>
              </a:gradFill>
            </a:endParaRPr>
          </a:p>
        </p:txBody>
      </p:sp>
      <p:sp>
        <p:nvSpPr>
          <p:cNvPr id="6" name="Rectangle 5"/>
          <p:cNvSpPr/>
          <p:nvPr/>
        </p:nvSpPr>
        <p:spPr bwMode="auto">
          <a:xfrm>
            <a:off x="6349520" y="2495550"/>
            <a:ext cx="1733550" cy="117842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6457299" y="2597645"/>
            <a:ext cx="1426673" cy="923330"/>
          </a:xfrm>
          <a:prstGeom prst="rect">
            <a:avLst/>
          </a:prstGeom>
          <a:noFill/>
        </p:spPr>
        <p:txBody>
          <a:bodyPr wrap="none" lIns="0" tIns="0" rIns="0" bIns="0" rtlCol="0">
            <a:spAutoFit/>
          </a:bodyPr>
          <a:lstStyle/>
          <a:p>
            <a:r>
              <a:rPr lang="en-US" sz="2000" b="1" dirty="0" smtClean="0">
                <a:gradFill>
                  <a:gsLst>
                    <a:gs pos="2917">
                      <a:schemeClr val="tx1"/>
                    </a:gs>
                    <a:gs pos="30000">
                      <a:schemeClr val="tx1"/>
                    </a:gs>
                  </a:gsLst>
                  <a:lin ang="5400000" scaled="0"/>
                </a:gradFill>
              </a:rPr>
              <a:t>&lt;span&gt;</a:t>
            </a:r>
          </a:p>
          <a:p>
            <a:r>
              <a:rPr lang="en-US" sz="2000" dirty="0">
                <a:gradFill>
                  <a:gsLst>
                    <a:gs pos="2917">
                      <a:schemeClr val="tx1"/>
                    </a:gs>
                    <a:gs pos="30000">
                      <a:schemeClr val="tx1"/>
                    </a:gs>
                  </a:gsLst>
                  <a:lin ang="5400000" scaled="0"/>
                </a:gradFill>
              </a:rPr>
              <a:t> </a:t>
            </a:r>
            <a:r>
              <a:rPr lang="en-US" sz="2000" dirty="0" smtClean="0">
                <a:gradFill>
                  <a:gsLst>
                    <a:gs pos="2917">
                      <a:schemeClr val="tx1"/>
                    </a:gs>
                    <a:gs pos="30000">
                      <a:schemeClr val="tx1"/>
                    </a:gs>
                  </a:gsLst>
                  <a:lin ang="5400000" scaled="0"/>
                </a:gradFill>
              </a:rPr>
              <a:t>   </a:t>
            </a:r>
            <a:r>
              <a:rPr lang="en-US" sz="2000" dirty="0" err="1" smtClean="0">
                <a:gradFill>
                  <a:gsLst>
                    <a:gs pos="2917">
                      <a:schemeClr val="tx1"/>
                    </a:gs>
                    <a:gs pos="30000">
                      <a:schemeClr val="tx1"/>
                    </a:gs>
                  </a:gsLst>
                  <a:lin ang="5400000" scaled="0"/>
                </a:gradFill>
              </a:rPr>
              <a:t>innerText</a:t>
            </a:r>
            <a:endParaRPr lang="en-US" sz="2000" dirty="0" smtClean="0">
              <a:gradFill>
                <a:gsLst>
                  <a:gs pos="2917">
                    <a:schemeClr val="tx1"/>
                  </a:gs>
                  <a:gs pos="30000">
                    <a:schemeClr val="tx1"/>
                  </a:gs>
                </a:gsLst>
                <a:lin ang="5400000" scaled="0"/>
              </a:gradFill>
            </a:endParaRPr>
          </a:p>
          <a:p>
            <a:r>
              <a:rPr lang="en-US" sz="2000" dirty="0" smtClean="0">
                <a:gradFill>
                  <a:gsLst>
                    <a:gs pos="2917">
                      <a:schemeClr val="tx1"/>
                    </a:gs>
                    <a:gs pos="30000">
                      <a:schemeClr val="tx1"/>
                    </a:gs>
                  </a:gsLst>
                  <a:lin ang="5400000" scaled="0"/>
                </a:gradFill>
              </a:rPr>
              <a:t>    </a:t>
            </a:r>
            <a:r>
              <a:rPr lang="en-US" sz="2000" dirty="0" err="1" smtClean="0">
                <a:gradFill>
                  <a:gsLst>
                    <a:gs pos="2917">
                      <a:schemeClr val="tx1"/>
                    </a:gs>
                    <a:gs pos="30000">
                      <a:schemeClr val="tx1"/>
                    </a:gs>
                  </a:gsLst>
                  <a:lin ang="5400000" scaled="0"/>
                </a:gradFill>
              </a:rPr>
              <a:t>style.color</a:t>
            </a:r>
            <a:endParaRPr lang="en-US" sz="2000" dirty="0" smtClean="0">
              <a:gradFill>
                <a:gsLst>
                  <a:gs pos="2917">
                    <a:schemeClr val="tx1"/>
                  </a:gs>
                  <a:gs pos="30000">
                    <a:schemeClr val="tx1"/>
                  </a:gs>
                </a:gsLst>
                <a:lin ang="5400000" scaled="0"/>
              </a:gradFill>
            </a:endParaRPr>
          </a:p>
        </p:txBody>
      </p:sp>
      <p:sp>
        <p:nvSpPr>
          <p:cNvPr id="8" name="Rectangle 7"/>
          <p:cNvSpPr/>
          <p:nvPr/>
        </p:nvSpPr>
        <p:spPr bwMode="auto">
          <a:xfrm>
            <a:off x="6349520" y="4314825"/>
            <a:ext cx="1733550" cy="117842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6457299" y="4416920"/>
            <a:ext cx="828753" cy="615553"/>
          </a:xfrm>
          <a:prstGeom prst="rect">
            <a:avLst/>
          </a:prstGeom>
          <a:noFill/>
        </p:spPr>
        <p:txBody>
          <a:bodyPr wrap="none" lIns="0" tIns="0" rIns="0" bIns="0" rtlCol="0">
            <a:spAutoFit/>
          </a:bodyPr>
          <a:lstStyle/>
          <a:p>
            <a:r>
              <a:rPr lang="en-US" sz="2000" b="1" dirty="0" smtClean="0">
                <a:gradFill>
                  <a:gsLst>
                    <a:gs pos="2917">
                      <a:schemeClr val="tx1"/>
                    </a:gs>
                    <a:gs pos="30000">
                      <a:schemeClr val="tx1"/>
                    </a:gs>
                  </a:gsLst>
                  <a:lin ang="5400000" scaled="0"/>
                </a:gradFill>
              </a:rPr>
              <a:t>&lt;</a:t>
            </a:r>
            <a:r>
              <a:rPr lang="en-US" sz="2000" b="1" dirty="0" err="1" smtClean="0">
                <a:gradFill>
                  <a:gsLst>
                    <a:gs pos="2917">
                      <a:schemeClr val="tx1"/>
                    </a:gs>
                    <a:gs pos="30000">
                      <a:schemeClr val="tx1"/>
                    </a:gs>
                  </a:gsLst>
                  <a:lin ang="5400000" scaled="0"/>
                </a:gradFill>
              </a:rPr>
              <a:t>img</a:t>
            </a:r>
            <a:r>
              <a:rPr lang="en-US" sz="2000" b="1" dirty="0" smtClean="0">
                <a:gradFill>
                  <a:gsLst>
                    <a:gs pos="2917">
                      <a:schemeClr val="tx1"/>
                    </a:gs>
                    <a:gs pos="30000">
                      <a:schemeClr val="tx1"/>
                    </a:gs>
                  </a:gsLst>
                  <a:lin ang="5400000" scaled="0"/>
                </a:gradFill>
              </a:rPr>
              <a:t>&gt;</a:t>
            </a:r>
          </a:p>
          <a:p>
            <a:r>
              <a:rPr lang="en-US" sz="2000" dirty="0">
                <a:gradFill>
                  <a:gsLst>
                    <a:gs pos="2917">
                      <a:schemeClr val="tx1"/>
                    </a:gs>
                    <a:gs pos="30000">
                      <a:schemeClr val="tx1"/>
                    </a:gs>
                  </a:gsLst>
                  <a:lin ang="5400000" scaled="0"/>
                </a:gradFill>
              </a:rPr>
              <a:t> </a:t>
            </a:r>
            <a:r>
              <a:rPr lang="en-US" sz="2000" dirty="0" smtClean="0">
                <a:gradFill>
                  <a:gsLst>
                    <a:gs pos="2917">
                      <a:schemeClr val="tx1"/>
                    </a:gs>
                    <a:gs pos="30000">
                      <a:schemeClr val="tx1"/>
                    </a:gs>
                  </a:gsLst>
                  <a:lin ang="5400000" scaled="0"/>
                </a:gradFill>
              </a:rPr>
              <a:t>   </a:t>
            </a:r>
            <a:r>
              <a:rPr lang="en-US" sz="2000" dirty="0" err="1" smtClean="0">
                <a:gradFill>
                  <a:gsLst>
                    <a:gs pos="2917">
                      <a:schemeClr val="tx1"/>
                    </a:gs>
                    <a:gs pos="30000">
                      <a:schemeClr val="tx1"/>
                    </a:gs>
                  </a:gsLst>
                  <a:lin ang="5400000" scaled="0"/>
                </a:gradFill>
              </a:rPr>
              <a:t>src</a:t>
            </a:r>
            <a:endParaRPr lang="en-US" sz="2000" dirty="0" smtClean="0">
              <a:gradFill>
                <a:gsLst>
                  <a:gs pos="2917">
                    <a:schemeClr val="tx1"/>
                  </a:gs>
                  <a:gs pos="30000">
                    <a:schemeClr val="tx1"/>
                  </a:gs>
                </a:gsLst>
                <a:lin ang="5400000" scaled="0"/>
              </a:gradFill>
            </a:endParaRPr>
          </a:p>
        </p:txBody>
      </p:sp>
      <p:sp>
        <p:nvSpPr>
          <p:cNvPr id="12" name="TextBox 11"/>
          <p:cNvSpPr txBox="1"/>
          <p:nvPr/>
        </p:nvSpPr>
        <p:spPr>
          <a:xfrm>
            <a:off x="3888144" y="3136103"/>
            <a:ext cx="1960473" cy="430887"/>
          </a:xfrm>
          <a:prstGeom prst="rect">
            <a:avLst/>
          </a:prstGeom>
          <a:noFill/>
        </p:spPr>
        <p:txBody>
          <a:bodyPr wrap="none" lIns="0" tIns="0" rIns="0" bIns="0" rtlCol="0">
            <a:spAutoFit/>
          </a:bodyPr>
          <a:lstStyle/>
          <a:p>
            <a:r>
              <a:rPr lang="en-US" sz="1400" dirty="0" smtClean="0">
                <a:gradFill>
                  <a:gsLst>
                    <a:gs pos="2917">
                      <a:schemeClr val="tx1"/>
                    </a:gs>
                    <a:gs pos="30000">
                      <a:schemeClr val="tx1"/>
                    </a:gs>
                  </a:gsLst>
                  <a:lin ang="5400000" scaled="0"/>
                </a:gradFill>
              </a:rPr>
              <a:t>Direct bind: set </a:t>
            </a:r>
            <a:r>
              <a:rPr lang="en-US" sz="1400" dirty="0" err="1" smtClean="0">
                <a:gradFill>
                  <a:gsLst>
                    <a:gs pos="2917">
                      <a:schemeClr val="tx1"/>
                    </a:gs>
                    <a:gs pos="30000">
                      <a:schemeClr val="tx1"/>
                    </a:gs>
                  </a:gsLst>
                  <a:lin ang="5400000" scaled="0"/>
                </a:gradFill>
              </a:rPr>
              <a:t>innerText</a:t>
            </a:r>
            <a:r>
              <a:rPr lang="en-US" sz="1400" dirty="0" smtClean="0">
                <a:gradFill>
                  <a:gsLst>
                    <a:gs pos="2917">
                      <a:schemeClr val="tx1"/>
                    </a:gs>
                    <a:gs pos="30000">
                      <a:schemeClr val="tx1"/>
                    </a:gs>
                  </a:gsLst>
                  <a:lin ang="5400000" scaled="0"/>
                </a:gradFill>
              </a:rPr>
              <a:t/>
            </a:r>
            <a:br>
              <a:rPr lang="en-US" sz="1400" dirty="0" smtClean="0">
                <a:gradFill>
                  <a:gsLst>
                    <a:gs pos="2917">
                      <a:schemeClr val="tx1"/>
                    </a:gs>
                    <a:gs pos="30000">
                      <a:schemeClr val="tx1"/>
                    </a:gs>
                  </a:gsLst>
                  <a:lin ang="5400000" scaled="0"/>
                </a:gradFill>
              </a:rPr>
            </a:br>
            <a:r>
              <a:rPr lang="en-US" sz="1400" dirty="0" smtClean="0">
                <a:gradFill>
                  <a:gsLst>
                    <a:gs pos="2917">
                      <a:schemeClr val="tx1"/>
                    </a:gs>
                    <a:gs pos="30000">
                      <a:schemeClr val="tx1"/>
                    </a:gs>
                  </a:gsLst>
                  <a:lin ang="5400000" scaled="0"/>
                </a:gradFill>
              </a:rPr>
              <a:t>equal to value of name</a:t>
            </a:r>
          </a:p>
        </p:txBody>
      </p:sp>
      <p:sp>
        <p:nvSpPr>
          <p:cNvPr id="15" name="TextBox 14"/>
          <p:cNvSpPr txBox="1"/>
          <p:nvPr/>
        </p:nvSpPr>
        <p:spPr>
          <a:xfrm>
            <a:off x="3785425" y="4229158"/>
            <a:ext cx="2165914" cy="430887"/>
          </a:xfrm>
          <a:prstGeom prst="rect">
            <a:avLst/>
          </a:prstGeom>
          <a:noFill/>
        </p:spPr>
        <p:txBody>
          <a:bodyPr wrap="none" lIns="0" tIns="0" rIns="0" bIns="0" rtlCol="0">
            <a:spAutoFit/>
          </a:bodyPr>
          <a:lstStyle/>
          <a:p>
            <a:r>
              <a:rPr lang="en-US" sz="1400" dirty="0" smtClean="0">
                <a:gradFill>
                  <a:gsLst>
                    <a:gs pos="2917">
                      <a:schemeClr val="tx1"/>
                    </a:gs>
                    <a:gs pos="30000">
                      <a:schemeClr val="tx1"/>
                    </a:gs>
                  </a:gsLst>
                  <a:lin ang="5400000" scaled="0"/>
                </a:gradFill>
              </a:rPr>
              <a:t>Direct bind: set </a:t>
            </a:r>
            <a:r>
              <a:rPr lang="en-US" sz="1400" dirty="0" err="1" smtClean="0">
                <a:gradFill>
                  <a:gsLst>
                    <a:gs pos="2917">
                      <a:schemeClr val="tx1"/>
                    </a:gs>
                    <a:gs pos="30000">
                      <a:schemeClr val="tx1"/>
                    </a:gs>
                  </a:gsLst>
                  <a:lin ang="5400000" scaled="0"/>
                </a:gradFill>
              </a:rPr>
              <a:t>src</a:t>
            </a:r>
            <a:r>
              <a:rPr lang="en-US" sz="1400" dirty="0" smtClean="0">
                <a:gradFill>
                  <a:gsLst>
                    <a:gs pos="2917">
                      <a:schemeClr val="tx1"/>
                    </a:gs>
                    <a:gs pos="30000">
                      <a:schemeClr val="tx1"/>
                    </a:gs>
                  </a:gsLst>
                  <a:lin ang="5400000" scaled="0"/>
                </a:gradFill>
              </a:rPr>
              <a:t/>
            </a:r>
            <a:br>
              <a:rPr lang="en-US" sz="1400" dirty="0" smtClean="0">
                <a:gradFill>
                  <a:gsLst>
                    <a:gs pos="2917">
                      <a:schemeClr val="tx1"/>
                    </a:gs>
                    <a:gs pos="30000">
                      <a:schemeClr val="tx1"/>
                    </a:gs>
                  </a:gsLst>
                  <a:lin ang="5400000" scaled="0"/>
                </a:gradFill>
              </a:rPr>
            </a:br>
            <a:r>
              <a:rPr lang="en-US" sz="1400" dirty="0" smtClean="0">
                <a:gradFill>
                  <a:gsLst>
                    <a:gs pos="2917">
                      <a:schemeClr val="tx1"/>
                    </a:gs>
                    <a:gs pos="30000">
                      <a:schemeClr val="tx1"/>
                    </a:gs>
                  </a:gsLst>
                  <a:lin ang="5400000" scaled="0"/>
                </a:gradFill>
              </a:rPr>
              <a:t>equal to value of </a:t>
            </a:r>
            <a:r>
              <a:rPr lang="en-US" sz="1400" dirty="0" err="1" smtClean="0">
                <a:gradFill>
                  <a:gsLst>
                    <a:gs pos="2917">
                      <a:schemeClr val="tx1"/>
                    </a:gs>
                    <a:gs pos="30000">
                      <a:schemeClr val="tx1"/>
                    </a:gs>
                  </a:gsLst>
                  <a:lin ang="5400000" scaled="0"/>
                </a:gradFill>
              </a:rPr>
              <a:t>photoURL</a:t>
            </a:r>
            <a:endParaRPr lang="en-US" sz="1400" dirty="0" smtClean="0">
              <a:gradFill>
                <a:gsLst>
                  <a:gs pos="2917">
                    <a:schemeClr val="tx1"/>
                  </a:gs>
                  <a:gs pos="30000">
                    <a:schemeClr val="tx1"/>
                  </a:gs>
                </a:gsLst>
                <a:lin ang="5400000" scaled="0"/>
              </a:gradFill>
            </a:endParaRPr>
          </a:p>
        </p:txBody>
      </p:sp>
      <p:sp>
        <p:nvSpPr>
          <p:cNvPr id="17" name="Right Arrow 16"/>
          <p:cNvSpPr/>
          <p:nvPr/>
        </p:nvSpPr>
        <p:spPr bwMode="auto">
          <a:xfrm>
            <a:off x="4054575" y="5493245"/>
            <a:ext cx="2072215" cy="704850"/>
          </a:xfrm>
          <a:prstGeom prst="rightArrow">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Converter</a:t>
            </a:r>
          </a:p>
        </p:txBody>
      </p:sp>
      <p:sp>
        <p:nvSpPr>
          <p:cNvPr id="29" name="Freeform 28"/>
          <p:cNvSpPr/>
          <p:nvPr/>
        </p:nvSpPr>
        <p:spPr bwMode="auto">
          <a:xfrm>
            <a:off x="6130445" y="3362325"/>
            <a:ext cx="2733675" cy="2476500"/>
          </a:xfrm>
          <a:custGeom>
            <a:avLst/>
            <a:gdLst>
              <a:gd name="connsiteX0" fmla="*/ 0 w 2733675"/>
              <a:gd name="connsiteY0" fmla="*/ 2476500 h 2476500"/>
              <a:gd name="connsiteX1" fmla="*/ 2733675 w 2733675"/>
              <a:gd name="connsiteY1" fmla="*/ 2476500 h 2476500"/>
              <a:gd name="connsiteX2" fmla="*/ 2733675 w 2733675"/>
              <a:gd name="connsiteY2" fmla="*/ 0 h 2476500"/>
              <a:gd name="connsiteX3" fmla="*/ 1895475 w 2733675"/>
              <a:gd name="connsiteY3" fmla="*/ 0 h 2476500"/>
            </a:gdLst>
            <a:ahLst/>
            <a:cxnLst>
              <a:cxn ang="0">
                <a:pos x="connsiteX0" y="connsiteY0"/>
              </a:cxn>
              <a:cxn ang="0">
                <a:pos x="connsiteX1" y="connsiteY1"/>
              </a:cxn>
              <a:cxn ang="0">
                <a:pos x="connsiteX2" y="connsiteY2"/>
              </a:cxn>
              <a:cxn ang="0">
                <a:pos x="connsiteX3" y="connsiteY3"/>
              </a:cxn>
            </a:cxnLst>
            <a:rect l="l" t="t" r="r" b="b"/>
            <a:pathLst>
              <a:path w="2733675" h="2476500">
                <a:moveTo>
                  <a:pt x="0" y="2476500"/>
                </a:moveTo>
                <a:lnTo>
                  <a:pt x="2733675" y="2476500"/>
                </a:lnTo>
                <a:lnTo>
                  <a:pt x="2733675" y="0"/>
                </a:lnTo>
                <a:lnTo>
                  <a:pt x="1895475" y="0"/>
                </a:lnTo>
              </a:path>
            </a:pathLst>
          </a:custGeom>
          <a:ln>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30" name="TextBox 29"/>
          <p:cNvSpPr txBox="1"/>
          <p:nvPr/>
        </p:nvSpPr>
        <p:spPr>
          <a:xfrm>
            <a:off x="3179637" y="6208433"/>
            <a:ext cx="4036658" cy="430887"/>
          </a:xfrm>
          <a:prstGeom prst="rect">
            <a:avLst/>
          </a:prstGeom>
          <a:noFill/>
        </p:spPr>
        <p:txBody>
          <a:bodyPr wrap="square" lIns="0" tIns="0" rIns="0" bIns="0" rtlCol="0">
            <a:spAutoFit/>
          </a:bodyPr>
          <a:lstStyle/>
          <a:p>
            <a:pPr algn="ctr"/>
            <a:r>
              <a:rPr lang="en-US" sz="1400" dirty="0" smtClean="0">
                <a:gradFill>
                  <a:gsLst>
                    <a:gs pos="2917">
                      <a:schemeClr val="tx1"/>
                    </a:gs>
                    <a:gs pos="30000">
                      <a:schemeClr val="tx1"/>
                    </a:gs>
                  </a:gsLst>
                  <a:lin ang="5400000" scaled="0"/>
                </a:gradFill>
              </a:rPr>
              <a:t>Conversion: set </a:t>
            </a:r>
            <a:r>
              <a:rPr lang="en-US" sz="1400" dirty="0" err="1" smtClean="0">
                <a:gradFill>
                  <a:gsLst>
                    <a:gs pos="2917">
                      <a:schemeClr val="tx1"/>
                    </a:gs>
                    <a:gs pos="30000">
                      <a:schemeClr val="tx1"/>
                    </a:gs>
                  </a:gsLst>
                  <a:lin ang="5400000" scaled="0"/>
                </a:gradFill>
              </a:rPr>
              <a:t>style.color</a:t>
            </a:r>
            <a:r>
              <a:rPr lang="en-US" sz="1400" dirty="0" smtClean="0">
                <a:gradFill>
                  <a:gsLst>
                    <a:gs pos="2917">
                      <a:schemeClr val="tx1"/>
                    </a:gs>
                    <a:gs pos="30000">
                      <a:schemeClr val="tx1"/>
                    </a:gs>
                  </a:gsLst>
                  <a:lin ang="5400000" scaled="0"/>
                </a:gradFill>
              </a:rPr>
              <a:t> equal to the output of the converter function given for </a:t>
            </a:r>
            <a:r>
              <a:rPr lang="en-US" sz="1400" dirty="0" err="1" smtClean="0">
                <a:gradFill>
                  <a:gsLst>
                    <a:gs pos="2917">
                      <a:schemeClr val="tx1"/>
                    </a:gs>
                    <a:gs pos="30000">
                      <a:schemeClr val="tx1"/>
                    </a:gs>
                  </a:gsLst>
                  <a:lin ang="5400000" scaled="0"/>
                </a:gradFill>
              </a:rPr>
              <a:t>userType</a:t>
            </a:r>
            <a:endParaRPr lang="en-US" sz="1400" dirty="0" smtClean="0">
              <a:gradFill>
                <a:gsLst>
                  <a:gs pos="2917">
                    <a:schemeClr val="tx1"/>
                  </a:gs>
                  <a:gs pos="30000">
                    <a:schemeClr val="tx1"/>
                  </a:gs>
                </a:gsLst>
                <a:lin ang="5400000" scaled="0"/>
              </a:gradFill>
            </a:endParaRPr>
          </a:p>
        </p:txBody>
      </p:sp>
      <p:cxnSp>
        <p:nvCxnSpPr>
          <p:cNvPr id="32" name="Elbow Connector 31"/>
          <p:cNvCxnSpPr>
            <a:endCxn id="17" idx="1"/>
          </p:cNvCxnSpPr>
          <p:nvPr/>
        </p:nvCxnSpPr>
        <p:spPr>
          <a:xfrm>
            <a:off x="2768123" y="4600577"/>
            <a:ext cx="1286452" cy="1245093"/>
          </a:xfrm>
          <a:prstGeom prst="bentConnector3">
            <a:avLst>
              <a:gd name="adj1" fmla="val -347"/>
            </a:avLst>
          </a:prstGeom>
          <a:ln>
            <a:headEnd type="none"/>
            <a:tailEnd type="arrow"/>
          </a:ln>
        </p:spPr>
        <p:style>
          <a:lnRef idx="1">
            <a:schemeClr val="accent2"/>
          </a:lnRef>
          <a:fillRef idx="0">
            <a:schemeClr val="accent2"/>
          </a:fillRef>
          <a:effectRef idx="0">
            <a:schemeClr val="accent2"/>
          </a:effectRef>
          <a:fontRef idx="minor">
            <a:schemeClr val="tx1"/>
          </a:fontRef>
        </p:style>
      </p:cxnSp>
      <p:cxnSp>
        <p:nvCxnSpPr>
          <p:cNvPr id="34" name="Elbow Connector 33"/>
          <p:cNvCxnSpPr/>
          <p:nvPr/>
        </p:nvCxnSpPr>
        <p:spPr>
          <a:xfrm flipV="1">
            <a:off x="2768123" y="3084760"/>
            <a:ext cx="3876672" cy="482230"/>
          </a:xfrm>
          <a:prstGeom prst="bentConnector3">
            <a:avLst>
              <a:gd name="adj1" fmla="val 82187"/>
            </a:avLst>
          </a:prstGeom>
          <a:ln>
            <a:headEnd type="none"/>
            <a:tailEnd type="arrow"/>
          </a:ln>
        </p:spPr>
        <p:style>
          <a:lnRef idx="1">
            <a:schemeClr val="accent2"/>
          </a:lnRef>
          <a:fillRef idx="0">
            <a:schemeClr val="accent2"/>
          </a:fillRef>
          <a:effectRef idx="0">
            <a:schemeClr val="accent2"/>
          </a:effectRef>
          <a:fontRef idx="minor">
            <a:schemeClr val="tx1"/>
          </a:fontRef>
        </p:style>
      </p:cxnSp>
      <p:cxnSp>
        <p:nvCxnSpPr>
          <p:cNvPr id="36" name="Elbow Connector 35"/>
          <p:cNvCxnSpPr/>
          <p:nvPr/>
        </p:nvCxnSpPr>
        <p:spPr>
          <a:xfrm>
            <a:off x="3291995" y="4124325"/>
            <a:ext cx="3352800" cy="779710"/>
          </a:xfrm>
          <a:prstGeom prst="bentConnector3">
            <a:avLst>
              <a:gd name="adj1" fmla="val 80398"/>
            </a:avLst>
          </a:prstGeom>
          <a:ln>
            <a:headEnd type="none"/>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192620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448" y="220662"/>
            <a:ext cx="11031626" cy="609398"/>
          </a:xfrm>
        </p:spPr>
        <p:txBody>
          <a:bodyPr/>
          <a:lstStyle/>
          <a:p>
            <a:r>
              <a:rPr lang="en-US" dirty="0" err="1" smtClean="0"/>
              <a:t>WinJS</a:t>
            </a:r>
            <a:r>
              <a:rPr lang="en-US" dirty="0" smtClean="0"/>
              <a:t> Controls (&lt;div data-win-control</a:t>
            </a:r>
            <a:r>
              <a:rPr lang="en-US" i="1" dirty="0" smtClean="0"/>
              <a:t>=“[class]”&gt;)</a:t>
            </a:r>
            <a:endParaRPr lang="en-US" i="1" dirty="0"/>
          </a:p>
        </p:txBody>
      </p:sp>
      <p:sp>
        <p:nvSpPr>
          <p:cNvPr id="11" name="TextBox 10"/>
          <p:cNvSpPr txBox="1"/>
          <p:nvPr/>
        </p:nvSpPr>
        <p:spPr>
          <a:xfrm>
            <a:off x="1217328" y="1185889"/>
            <a:ext cx="1080424" cy="276999"/>
          </a:xfrm>
          <a:prstGeom prst="rect">
            <a:avLst/>
          </a:prstGeom>
          <a:noFill/>
        </p:spPr>
        <p:txBody>
          <a:bodyPr wrap="none" lIns="0" tIns="0" rIns="0" bIns="0" rtlCol="0">
            <a:spAutoFit/>
          </a:bodyPr>
          <a:lstStyle/>
          <a:p>
            <a:r>
              <a:rPr lang="en-US" dirty="0" err="1" smtClean="0"/>
              <a:t>DatePicker</a:t>
            </a:r>
            <a:endParaRPr lang="en-US" dirty="0" smtClean="0"/>
          </a:p>
        </p:txBody>
      </p:sp>
      <p:sp>
        <p:nvSpPr>
          <p:cNvPr id="15" name="TextBox 14"/>
          <p:cNvSpPr txBox="1"/>
          <p:nvPr/>
        </p:nvSpPr>
        <p:spPr>
          <a:xfrm>
            <a:off x="1217328" y="2326959"/>
            <a:ext cx="753411" cy="276999"/>
          </a:xfrm>
          <a:prstGeom prst="rect">
            <a:avLst/>
          </a:prstGeom>
          <a:noFill/>
        </p:spPr>
        <p:txBody>
          <a:bodyPr wrap="none" lIns="0" tIns="0" rIns="0" bIns="0" rtlCol="0">
            <a:spAutoFit/>
          </a:bodyPr>
          <a:lstStyle/>
          <a:p>
            <a:r>
              <a:rPr lang="en-US" dirty="0" smtClean="0"/>
              <a:t>Ratings</a:t>
            </a:r>
          </a:p>
        </p:txBody>
      </p:sp>
      <p:sp>
        <p:nvSpPr>
          <p:cNvPr id="18" name="TextBox 17"/>
          <p:cNvSpPr txBox="1"/>
          <p:nvPr/>
        </p:nvSpPr>
        <p:spPr>
          <a:xfrm>
            <a:off x="6703847" y="1185888"/>
            <a:ext cx="1099853" cy="276999"/>
          </a:xfrm>
          <a:prstGeom prst="rect">
            <a:avLst/>
          </a:prstGeom>
          <a:noFill/>
        </p:spPr>
        <p:txBody>
          <a:bodyPr wrap="none" lIns="0" tIns="0" rIns="0" bIns="0" rtlCol="0">
            <a:spAutoFit/>
          </a:bodyPr>
          <a:lstStyle/>
          <a:p>
            <a:r>
              <a:rPr lang="en-US" dirty="0" err="1" smtClean="0"/>
              <a:t>TimePicker</a:t>
            </a:r>
            <a:endParaRPr lang="en-US" dirty="0" smtClean="0"/>
          </a:p>
        </p:txBody>
      </p:sp>
      <p:sp>
        <p:nvSpPr>
          <p:cNvPr id="19" name="TextBox 18"/>
          <p:cNvSpPr txBox="1"/>
          <p:nvPr/>
        </p:nvSpPr>
        <p:spPr>
          <a:xfrm>
            <a:off x="6703848" y="2578098"/>
            <a:ext cx="1335943" cy="276999"/>
          </a:xfrm>
          <a:prstGeom prst="rect">
            <a:avLst/>
          </a:prstGeom>
          <a:noFill/>
        </p:spPr>
        <p:txBody>
          <a:bodyPr wrap="none" lIns="0" tIns="0" rIns="0" bIns="0" rtlCol="0">
            <a:spAutoFit/>
          </a:bodyPr>
          <a:lstStyle/>
          <a:p>
            <a:r>
              <a:rPr lang="en-US" dirty="0" err="1" smtClean="0"/>
              <a:t>ToggleSwitch</a:t>
            </a:r>
            <a:endParaRPr lang="en-US" dirty="0" smtClean="0"/>
          </a:p>
        </p:txBody>
      </p:sp>
      <p:pic>
        <p:nvPicPr>
          <p:cNvPr id="21"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877" y="2716597"/>
            <a:ext cx="18097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8344" y="1554812"/>
            <a:ext cx="32385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6784" y="1600294"/>
            <a:ext cx="286702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extBox 37"/>
          <p:cNvSpPr txBox="1"/>
          <p:nvPr/>
        </p:nvSpPr>
        <p:spPr>
          <a:xfrm>
            <a:off x="1114351" y="4468458"/>
            <a:ext cx="4048416" cy="553998"/>
          </a:xfrm>
          <a:prstGeom prst="rect">
            <a:avLst/>
          </a:prstGeom>
          <a:noFill/>
        </p:spPr>
        <p:txBody>
          <a:bodyPr wrap="none" lIns="0" tIns="0" rIns="0" bIns="0" rtlCol="0">
            <a:spAutoFit/>
          </a:bodyPr>
          <a:lstStyle/>
          <a:p>
            <a:r>
              <a:rPr lang="en-US" dirty="0" err="1" smtClean="0"/>
              <a:t>HtmlControl</a:t>
            </a:r>
            <a:r>
              <a:rPr lang="en-US" dirty="0" smtClean="0"/>
              <a:t> (an alias for simple uses of </a:t>
            </a:r>
            <a:br>
              <a:rPr lang="en-US" dirty="0" smtClean="0"/>
            </a:br>
            <a:r>
              <a:rPr lang="en-US" dirty="0" smtClean="0"/>
              <a:t>a </a:t>
            </a:r>
            <a:r>
              <a:rPr lang="en-US" dirty="0" err="1" smtClean="0"/>
              <a:t>PageControl</a:t>
            </a:r>
            <a:r>
              <a:rPr lang="en-US" dirty="0" smtClean="0"/>
              <a:t>)</a:t>
            </a:r>
          </a:p>
        </p:txBody>
      </p:sp>
      <p:sp>
        <p:nvSpPr>
          <p:cNvPr id="39" name="TextBox 38"/>
          <p:cNvSpPr txBox="1"/>
          <p:nvPr/>
        </p:nvSpPr>
        <p:spPr>
          <a:xfrm>
            <a:off x="6703848" y="4260986"/>
            <a:ext cx="4307333" cy="553998"/>
          </a:xfrm>
          <a:prstGeom prst="rect">
            <a:avLst/>
          </a:prstGeom>
          <a:noFill/>
        </p:spPr>
        <p:txBody>
          <a:bodyPr wrap="none" lIns="0" tIns="0" rIns="0" bIns="0" rtlCol="0">
            <a:spAutoFit/>
          </a:bodyPr>
          <a:lstStyle/>
          <a:p>
            <a:r>
              <a:rPr lang="en-US" dirty="0" smtClean="0"/>
              <a:t>Tooltip (automatic on HTML elements with</a:t>
            </a:r>
            <a:br>
              <a:rPr lang="en-US" dirty="0" smtClean="0"/>
            </a:br>
            <a:r>
              <a:rPr lang="en-US" dirty="0" smtClean="0"/>
              <a:t>title attribute)</a:t>
            </a:r>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4981" y="4814984"/>
            <a:ext cx="16668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Rectangle 41"/>
          <p:cNvSpPr/>
          <p:nvPr/>
        </p:nvSpPr>
        <p:spPr>
          <a:xfrm>
            <a:off x="332197" y="6457143"/>
            <a:ext cx="11412128" cy="307777"/>
          </a:xfrm>
          <a:prstGeom prst="rect">
            <a:avLst/>
          </a:prstGeom>
        </p:spPr>
        <p:txBody>
          <a:bodyPr wrap="square">
            <a:spAutoFit/>
          </a:bodyPr>
          <a:lstStyle/>
          <a:p>
            <a:r>
              <a:rPr lang="en-US" sz="1400" dirty="0" smtClean="0"/>
              <a:t>Collection controls (</a:t>
            </a:r>
            <a:r>
              <a:rPr lang="en-US" sz="1400" dirty="0" err="1" smtClean="0"/>
              <a:t>FlipView</a:t>
            </a:r>
            <a:r>
              <a:rPr lang="en-US" sz="1400" dirty="0" smtClean="0"/>
              <a:t>, </a:t>
            </a:r>
            <a:r>
              <a:rPr lang="en-US" sz="1400" dirty="0" err="1" smtClean="0"/>
              <a:t>ListView</a:t>
            </a:r>
            <a:r>
              <a:rPr lang="en-US" sz="1400" dirty="0" smtClean="0"/>
              <a:t>) in Chapter 4; non-layout UI elements in Chapter &lt;TODO&gt;</a:t>
            </a:r>
            <a:endParaRPr lang="en-US" sz="1400" dirty="0"/>
          </a:p>
        </p:txBody>
      </p:sp>
      <p:sp>
        <p:nvSpPr>
          <p:cNvPr id="16" name="TextBox 15"/>
          <p:cNvSpPr txBox="1"/>
          <p:nvPr/>
        </p:nvSpPr>
        <p:spPr>
          <a:xfrm>
            <a:off x="1114351" y="3706988"/>
            <a:ext cx="4254370" cy="553998"/>
          </a:xfrm>
          <a:prstGeom prst="rect">
            <a:avLst/>
          </a:prstGeom>
          <a:noFill/>
        </p:spPr>
        <p:txBody>
          <a:bodyPr wrap="none" lIns="0" tIns="0" rIns="0" bIns="0" rtlCol="0">
            <a:spAutoFit/>
          </a:bodyPr>
          <a:lstStyle/>
          <a:p>
            <a:r>
              <a:rPr lang="en-US" dirty="0" err="1" smtClean="0">
                <a:solidFill>
                  <a:srgbClr val="FF0000"/>
                </a:solidFill>
              </a:rPr>
              <a:t>PageControl</a:t>
            </a:r>
            <a:r>
              <a:rPr lang="en-US" dirty="0" smtClean="0">
                <a:solidFill>
                  <a:srgbClr val="FF0000"/>
                </a:solidFill>
              </a:rPr>
              <a:t> (renders any piece of HTML+</a:t>
            </a:r>
            <a:br>
              <a:rPr lang="en-US" dirty="0" smtClean="0">
                <a:solidFill>
                  <a:srgbClr val="FF0000"/>
                </a:solidFill>
              </a:rPr>
            </a:br>
            <a:r>
              <a:rPr lang="en-US" dirty="0" smtClean="0">
                <a:solidFill>
                  <a:srgbClr val="FF0000"/>
                </a:solidFill>
              </a:rPr>
              <a:t>CSS+JS defined with </a:t>
            </a:r>
            <a:r>
              <a:rPr lang="en-US" dirty="0" err="1" smtClean="0">
                <a:solidFill>
                  <a:srgbClr val="FF0000"/>
                </a:solidFill>
              </a:rPr>
              <a:t>WinJS.UI.Pages</a:t>
            </a:r>
            <a:r>
              <a:rPr lang="en-US" dirty="0" smtClean="0">
                <a:solidFill>
                  <a:srgbClr val="FF0000"/>
                </a:solidFill>
              </a:rPr>
              <a:t>)</a:t>
            </a:r>
          </a:p>
        </p:txBody>
      </p:sp>
      <p:pic>
        <p:nvPicPr>
          <p:cNvPr id="1433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5405" y="2606540"/>
            <a:ext cx="2057400"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9309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Tooltip Control Example</a:t>
            </a:r>
            <a:endParaRPr lang="en-US" dirty="0"/>
          </a:p>
        </p:txBody>
      </p:sp>
      <p:sp>
        <p:nvSpPr>
          <p:cNvPr id="3" name="Content Placeholder 2"/>
          <p:cNvSpPr>
            <a:spLocks noGrp="1"/>
          </p:cNvSpPr>
          <p:nvPr>
            <p:ph sz="quarter" idx="18"/>
          </p:nvPr>
        </p:nvSpPr>
        <p:spPr>
          <a:xfrm>
            <a:off x="587352" y="1192667"/>
            <a:ext cx="11004842" cy="636133"/>
          </a:xfrm>
        </p:spPr>
        <p:txBody>
          <a:bodyPr/>
          <a:lstStyle/>
          <a:p>
            <a:r>
              <a:rPr lang="en-US" dirty="0" smtClean="0"/>
              <a:t>Can either attach to an element, or put element inside the control</a:t>
            </a:r>
            <a:endParaRPr lang="en-US" dirty="0"/>
          </a:p>
        </p:txBody>
      </p:sp>
      <p:sp>
        <p:nvSpPr>
          <p:cNvPr id="4" name="TextBox 3"/>
          <p:cNvSpPr txBox="1"/>
          <p:nvPr/>
        </p:nvSpPr>
        <p:spPr>
          <a:xfrm>
            <a:off x="690112" y="1666523"/>
            <a:ext cx="5309146" cy="1777410"/>
          </a:xfrm>
          <a:prstGeom prst="rect">
            <a:avLst/>
          </a:prstGeom>
          <a:noFill/>
        </p:spPr>
        <p:txBody>
          <a:bodyPr wrap="none" lIns="0" tIns="0" rIns="0" bIns="0" rtlCol="0">
            <a:spAutoFit/>
          </a:bodyPr>
          <a:lstStyle/>
          <a:p>
            <a:r>
              <a:rPr lang="en-US" sz="1050" dirty="0">
                <a:solidFill>
                  <a:srgbClr val="0000FF"/>
                </a:solidFill>
                <a:latin typeface="Consolas" pitchFamily="49" charset="0"/>
                <a:cs typeface="Consolas" pitchFamily="49" charset="0"/>
              </a:rPr>
              <a:t>&lt;</a:t>
            </a:r>
            <a:r>
              <a:rPr lang="en-US" sz="1050" dirty="0">
                <a:solidFill>
                  <a:srgbClr val="A31515"/>
                </a:solidFill>
                <a:latin typeface="Consolas" pitchFamily="49" charset="0"/>
                <a:cs typeface="Consolas" pitchFamily="49" charset="0"/>
              </a:rPr>
              <a:t>span</a:t>
            </a:r>
            <a:r>
              <a:rPr lang="en-US" sz="1050" dirty="0">
                <a:solidFill>
                  <a:srgbClr val="000000"/>
                </a:solidFill>
                <a:latin typeface="Consolas" pitchFamily="49" charset="0"/>
                <a:cs typeface="Consolas" pitchFamily="49" charset="0"/>
              </a:rPr>
              <a:t> </a:t>
            </a:r>
            <a:r>
              <a:rPr lang="en-US" sz="1050" dirty="0">
                <a:solidFill>
                  <a:srgbClr val="FF0000"/>
                </a:solidFill>
                <a:latin typeface="Consolas" pitchFamily="49" charset="0"/>
                <a:cs typeface="Consolas" pitchFamily="49" charset="0"/>
              </a:rPr>
              <a:t>data-win-control</a:t>
            </a:r>
            <a:r>
              <a:rPr lang="en-US" sz="1050" dirty="0">
                <a:solidFill>
                  <a:srgbClr val="0000FF"/>
                </a:solidFill>
                <a:latin typeface="Consolas" pitchFamily="49" charset="0"/>
                <a:cs typeface="Consolas" pitchFamily="49" charset="0"/>
              </a:rPr>
              <a:t>="</a:t>
            </a:r>
            <a:r>
              <a:rPr lang="en-US" sz="1050" dirty="0" err="1">
                <a:solidFill>
                  <a:srgbClr val="0000FF"/>
                </a:solidFill>
                <a:latin typeface="Consolas" pitchFamily="49" charset="0"/>
                <a:cs typeface="Consolas" pitchFamily="49" charset="0"/>
              </a:rPr>
              <a:t>WinJS.UI.Tooltip</a:t>
            </a:r>
            <a:r>
              <a:rPr lang="en-US" sz="1050" dirty="0" smtClean="0">
                <a:solidFill>
                  <a:srgbClr val="0000FF"/>
                </a:solidFill>
                <a:latin typeface="Consolas" pitchFamily="49" charset="0"/>
                <a:cs typeface="Consolas" pitchFamily="49" charset="0"/>
              </a:rPr>
              <a:t>"&gt;</a:t>
            </a:r>
            <a:br>
              <a:rPr lang="en-US" sz="1050" dirty="0" smtClean="0">
                <a:solidFill>
                  <a:srgbClr val="0000FF"/>
                </a:solidFill>
                <a:latin typeface="Consolas" pitchFamily="49" charset="0"/>
                <a:cs typeface="Consolas" pitchFamily="49" charset="0"/>
              </a:rPr>
            </a:br>
            <a:r>
              <a:rPr lang="en-US" sz="1050" dirty="0" smtClean="0">
                <a:solidFill>
                  <a:srgbClr val="0000FF"/>
                </a:solidFill>
                <a:latin typeface="Consolas" pitchFamily="49" charset="0"/>
                <a:cs typeface="Consolas" pitchFamily="49" charset="0"/>
              </a:rPr>
              <a:t>   </a:t>
            </a:r>
            <a:r>
              <a:rPr lang="en-US" sz="1050" dirty="0" smtClean="0">
                <a:solidFill>
                  <a:srgbClr val="000000"/>
                </a:solidFill>
                <a:latin typeface="Consolas" pitchFamily="49" charset="0"/>
                <a:cs typeface="Consolas" pitchFamily="49" charset="0"/>
              </a:rPr>
              <a:t> </a:t>
            </a:r>
            <a:r>
              <a:rPr lang="en-US" sz="1050" dirty="0">
                <a:solidFill>
                  <a:srgbClr val="008000"/>
                </a:solidFill>
                <a:latin typeface="Consolas" pitchFamily="49" charset="0"/>
                <a:cs typeface="Consolas" pitchFamily="49" charset="0"/>
              </a:rPr>
              <a:t>&lt;!-- The element that gets the tooltip goes here. </a:t>
            </a:r>
            <a:r>
              <a:rPr lang="en-US" sz="1050" dirty="0" smtClean="0">
                <a:solidFill>
                  <a:srgbClr val="008000"/>
                </a:solidFill>
                <a:latin typeface="Consolas" pitchFamily="49" charset="0"/>
                <a:cs typeface="Consolas" pitchFamily="49" charset="0"/>
              </a:rPr>
              <a:t>--&gt;</a:t>
            </a:r>
            <a:r>
              <a:rPr lang="en-US" sz="1050" dirty="0" smtClean="0">
                <a:solidFill>
                  <a:srgbClr val="000000"/>
                </a:solidFill>
                <a:latin typeface="Consolas" pitchFamily="49" charset="0"/>
                <a:cs typeface="Consolas" pitchFamily="49" charset="0"/>
              </a:rPr>
              <a:t/>
            </a:r>
            <a:br>
              <a:rPr lang="en-US" sz="1050" dirty="0" smtClean="0">
                <a:solidFill>
                  <a:srgbClr val="000000"/>
                </a:solidFill>
                <a:latin typeface="Consolas" pitchFamily="49" charset="0"/>
                <a:cs typeface="Consolas" pitchFamily="49" charset="0"/>
              </a:rPr>
            </a:br>
            <a:r>
              <a:rPr lang="en-US" sz="1050" dirty="0" smtClean="0">
                <a:solidFill>
                  <a:srgbClr val="0000FF"/>
                </a:solidFill>
                <a:latin typeface="Consolas" pitchFamily="49" charset="0"/>
                <a:cs typeface="Consolas" pitchFamily="49" charset="0"/>
              </a:rPr>
              <a:t>&lt;/</a:t>
            </a:r>
            <a:r>
              <a:rPr lang="en-US" sz="1050" dirty="0">
                <a:solidFill>
                  <a:srgbClr val="A31515"/>
                </a:solidFill>
                <a:latin typeface="Consolas" pitchFamily="49" charset="0"/>
                <a:cs typeface="Consolas" pitchFamily="49" charset="0"/>
              </a:rPr>
              <a:t>span</a:t>
            </a:r>
            <a:r>
              <a:rPr lang="en-US" sz="1050" dirty="0" smtClean="0">
                <a:solidFill>
                  <a:srgbClr val="0000FF"/>
                </a:solidFill>
                <a:latin typeface="Consolas" pitchFamily="49" charset="0"/>
                <a:cs typeface="Consolas" pitchFamily="49" charset="0"/>
              </a:rPr>
              <a:t>&gt;</a:t>
            </a:r>
            <a:r>
              <a:rPr lang="en-US" sz="1050" dirty="0" smtClean="0">
                <a:solidFill>
                  <a:srgbClr val="000000"/>
                </a:solidFill>
                <a:latin typeface="Consolas" pitchFamily="49" charset="0"/>
                <a:cs typeface="Consolas" pitchFamily="49" charset="0"/>
              </a:rPr>
              <a:t/>
            </a:r>
            <a:br>
              <a:rPr lang="en-US" sz="1050" dirty="0" smtClean="0">
                <a:solidFill>
                  <a:srgbClr val="000000"/>
                </a:solidFill>
                <a:latin typeface="Consolas" pitchFamily="49" charset="0"/>
                <a:cs typeface="Consolas" pitchFamily="49" charset="0"/>
              </a:rPr>
            </a:br>
            <a:r>
              <a:rPr lang="en-US" sz="1050" dirty="0" smtClean="0">
                <a:solidFill>
                  <a:srgbClr val="000000"/>
                </a:solidFill>
                <a:latin typeface="Consolas" pitchFamily="49" charset="0"/>
                <a:cs typeface="Consolas" pitchFamily="49" charset="0"/>
              </a:rPr>
              <a:t/>
            </a:r>
            <a:br>
              <a:rPr lang="en-US" sz="1050" dirty="0" smtClean="0">
                <a:solidFill>
                  <a:srgbClr val="000000"/>
                </a:solidFill>
                <a:latin typeface="Consolas" pitchFamily="49" charset="0"/>
                <a:cs typeface="Consolas" pitchFamily="49" charset="0"/>
              </a:rPr>
            </a:br>
            <a:r>
              <a:rPr lang="en-US" sz="1050" dirty="0" smtClean="0">
                <a:solidFill>
                  <a:srgbClr val="0000FF"/>
                </a:solidFill>
                <a:latin typeface="Consolas" pitchFamily="49" charset="0"/>
                <a:cs typeface="Consolas" pitchFamily="49" charset="0"/>
              </a:rPr>
              <a:t>&lt;</a:t>
            </a:r>
            <a:r>
              <a:rPr lang="en-US" sz="1050" dirty="0">
                <a:solidFill>
                  <a:srgbClr val="A31515"/>
                </a:solidFill>
                <a:latin typeface="Consolas" pitchFamily="49" charset="0"/>
                <a:cs typeface="Consolas" pitchFamily="49" charset="0"/>
              </a:rPr>
              <a:t>div</a:t>
            </a:r>
            <a:r>
              <a:rPr lang="en-US" sz="1050" dirty="0">
                <a:solidFill>
                  <a:srgbClr val="000000"/>
                </a:solidFill>
                <a:latin typeface="Consolas" pitchFamily="49" charset="0"/>
                <a:cs typeface="Consolas" pitchFamily="49" charset="0"/>
              </a:rPr>
              <a:t> </a:t>
            </a:r>
            <a:r>
              <a:rPr lang="en-US" sz="1050" dirty="0">
                <a:solidFill>
                  <a:srgbClr val="FF0000"/>
                </a:solidFill>
                <a:latin typeface="Consolas" pitchFamily="49" charset="0"/>
                <a:cs typeface="Consolas" pitchFamily="49" charset="0"/>
              </a:rPr>
              <a:t>data-win-control</a:t>
            </a:r>
            <a:r>
              <a:rPr lang="en-US" sz="1050" dirty="0">
                <a:solidFill>
                  <a:srgbClr val="0000FF"/>
                </a:solidFill>
                <a:latin typeface="Consolas" pitchFamily="49" charset="0"/>
                <a:cs typeface="Consolas" pitchFamily="49" charset="0"/>
              </a:rPr>
              <a:t>="</a:t>
            </a:r>
            <a:r>
              <a:rPr lang="en-US" sz="1050" dirty="0" err="1" smtClean="0">
                <a:solidFill>
                  <a:srgbClr val="0000FF"/>
                </a:solidFill>
                <a:latin typeface="Consolas" pitchFamily="49" charset="0"/>
                <a:cs typeface="Consolas" pitchFamily="49" charset="0"/>
              </a:rPr>
              <a:t>WinJS.UI.Tooltip</a:t>
            </a:r>
            <a:r>
              <a:rPr lang="en-US" sz="1050" dirty="0" smtClean="0">
                <a:solidFill>
                  <a:srgbClr val="0000FF"/>
                </a:solidFill>
                <a:latin typeface="Consolas" pitchFamily="49" charset="0"/>
                <a:cs typeface="Consolas" pitchFamily="49" charset="0"/>
              </a:rPr>
              <a:t>"&gt;</a:t>
            </a:r>
            <a:r>
              <a:rPr lang="en-US" sz="1050" dirty="0">
                <a:solidFill>
                  <a:srgbClr val="000000"/>
                </a:solidFill>
                <a:latin typeface="Consolas" pitchFamily="49" charset="0"/>
                <a:cs typeface="Consolas" pitchFamily="49" charset="0"/>
              </a:rPr>
              <a:t/>
            </a:r>
            <a:br>
              <a:rPr lang="en-US" sz="1050" dirty="0">
                <a:solidFill>
                  <a:srgbClr val="000000"/>
                </a:solidFill>
                <a:latin typeface="Consolas" pitchFamily="49" charset="0"/>
                <a:cs typeface="Consolas" pitchFamily="49" charset="0"/>
              </a:rPr>
            </a:br>
            <a:r>
              <a:rPr lang="en-US" sz="1050" dirty="0" smtClean="0">
                <a:solidFill>
                  <a:srgbClr val="000000"/>
                </a:solidFill>
                <a:latin typeface="Consolas" pitchFamily="49" charset="0"/>
                <a:cs typeface="Consolas" pitchFamily="49" charset="0"/>
              </a:rPr>
              <a:t>    </a:t>
            </a:r>
            <a:r>
              <a:rPr lang="en-US" sz="1050" dirty="0" smtClean="0">
                <a:solidFill>
                  <a:srgbClr val="008000"/>
                </a:solidFill>
                <a:latin typeface="Consolas" pitchFamily="49" charset="0"/>
                <a:cs typeface="Consolas" pitchFamily="49" charset="0"/>
              </a:rPr>
              <a:t>&lt;!-- </a:t>
            </a:r>
            <a:r>
              <a:rPr lang="en-US" sz="1050" dirty="0">
                <a:solidFill>
                  <a:srgbClr val="008000"/>
                </a:solidFill>
                <a:latin typeface="Consolas" pitchFamily="49" charset="0"/>
                <a:cs typeface="Consolas" pitchFamily="49" charset="0"/>
              </a:rPr>
              <a:t>The element that gets the tooltip goes here. </a:t>
            </a:r>
            <a:r>
              <a:rPr lang="en-US" sz="1050" dirty="0" smtClean="0">
                <a:solidFill>
                  <a:srgbClr val="008000"/>
                </a:solidFill>
                <a:latin typeface="Consolas" pitchFamily="49" charset="0"/>
                <a:cs typeface="Consolas" pitchFamily="49" charset="0"/>
              </a:rPr>
              <a:t>--&gt;</a:t>
            </a:r>
            <a:r>
              <a:rPr lang="en-US" sz="1050" dirty="0" smtClean="0">
                <a:solidFill>
                  <a:srgbClr val="000000"/>
                </a:solidFill>
                <a:latin typeface="Consolas" pitchFamily="49" charset="0"/>
                <a:cs typeface="Consolas" pitchFamily="49" charset="0"/>
              </a:rPr>
              <a:t/>
            </a:r>
            <a:br>
              <a:rPr lang="en-US" sz="1050" dirty="0" smtClean="0">
                <a:solidFill>
                  <a:srgbClr val="000000"/>
                </a:solidFill>
                <a:latin typeface="Consolas" pitchFamily="49" charset="0"/>
                <a:cs typeface="Consolas" pitchFamily="49" charset="0"/>
              </a:rPr>
            </a:br>
            <a:r>
              <a:rPr lang="en-US" sz="1050" dirty="0" smtClean="0">
                <a:solidFill>
                  <a:srgbClr val="0000FF"/>
                </a:solidFill>
                <a:latin typeface="Consolas" pitchFamily="49" charset="0"/>
                <a:cs typeface="Consolas" pitchFamily="49" charset="0"/>
              </a:rPr>
              <a:t>&lt;/</a:t>
            </a:r>
            <a:r>
              <a:rPr lang="en-US" sz="1050" dirty="0">
                <a:solidFill>
                  <a:srgbClr val="A31515"/>
                </a:solidFill>
                <a:latin typeface="Consolas" pitchFamily="49" charset="0"/>
                <a:cs typeface="Consolas" pitchFamily="49" charset="0"/>
              </a:rPr>
              <a:t>div</a:t>
            </a:r>
            <a:r>
              <a:rPr lang="en-US" sz="1050" dirty="0" smtClean="0">
                <a:solidFill>
                  <a:srgbClr val="0000FF"/>
                </a:solidFill>
                <a:latin typeface="Consolas" pitchFamily="49" charset="0"/>
                <a:cs typeface="Consolas" pitchFamily="49" charset="0"/>
              </a:rPr>
              <a:t>&gt;</a:t>
            </a:r>
          </a:p>
          <a:p>
            <a:endParaRPr lang="en-US" sz="1050" dirty="0">
              <a:solidFill>
                <a:srgbClr val="0000FF"/>
              </a:solidFill>
              <a:latin typeface="Consolas" pitchFamily="49" charset="0"/>
              <a:cs typeface="Consolas" pitchFamily="49" charset="0"/>
            </a:endParaRPr>
          </a:p>
          <a:p>
            <a:r>
              <a:rPr lang="en-US" sz="1050" dirty="0" smtClean="0">
                <a:solidFill>
                  <a:srgbClr val="008000"/>
                </a:solidFill>
                <a:latin typeface="Consolas" pitchFamily="49" charset="0"/>
                <a:cs typeface="Consolas" pitchFamily="49" charset="0"/>
              </a:rPr>
              <a:t>&lt;!-- </a:t>
            </a:r>
            <a:r>
              <a:rPr lang="en-US" sz="1050" dirty="0">
                <a:solidFill>
                  <a:srgbClr val="008000"/>
                </a:solidFill>
                <a:latin typeface="Consolas" pitchFamily="49" charset="0"/>
                <a:cs typeface="Consolas" pitchFamily="49" charset="0"/>
              </a:rPr>
              <a:t>You can also directly attach the Tooltip to its target element. </a:t>
            </a:r>
            <a:r>
              <a:rPr lang="en-US" sz="1050" dirty="0" smtClean="0">
                <a:solidFill>
                  <a:srgbClr val="008000"/>
                </a:solidFill>
                <a:latin typeface="Consolas" pitchFamily="49" charset="0"/>
                <a:cs typeface="Consolas" pitchFamily="49" charset="0"/>
              </a:rPr>
              <a:t>--&gt;</a:t>
            </a:r>
            <a:r>
              <a:rPr lang="en-US" sz="1050" dirty="0" smtClean="0">
                <a:solidFill>
                  <a:srgbClr val="000000"/>
                </a:solidFill>
                <a:latin typeface="Consolas" pitchFamily="49" charset="0"/>
                <a:cs typeface="Consolas" pitchFamily="49" charset="0"/>
              </a:rPr>
              <a:t/>
            </a:r>
            <a:br>
              <a:rPr lang="en-US" sz="1050" dirty="0" smtClean="0">
                <a:solidFill>
                  <a:srgbClr val="000000"/>
                </a:solidFill>
                <a:latin typeface="Consolas" pitchFamily="49" charset="0"/>
                <a:cs typeface="Consolas" pitchFamily="49" charset="0"/>
              </a:rPr>
            </a:br>
            <a:r>
              <a:rPr lang="en-US" sz="1050" dirty="0" smtClean="0">
                <a:solidFill>
                  <a:srgbClr val="0000FF"/>
                </a:solidFill>
                <a:latin typeface="Consolas" pitchFamily="49" charset="0"/>
                <a:cs typeface="Consolas" pitchFamily="49" charset="0"/>
              </a:rPr>
              <a:t>&lt;</a:t>
            </a:r>
            <a:r>
              <a:rPr lang="en-US" sz="1050" dirty="0" err="1">
                <a:solidFill>
                  <a:srgbClr val="A31515"/>
                </a:solidFill>
                <a:latin typeface="Consolas" pitchFamily="49" charset="0"/>
                <a:cs typeface="Consolas" pitchFamily="49" charset="0"/>
              </a:rPr>
              <a:t>targetElement</a:t>
            </a:r>
            <a:r>
              <a:rPr lang="en-US" sz="1050" dirty="0">
                <a:solidFill>
                  <a:srgbClr val="000000"/>
                </a:solidFill>
                <a:latin typeface="Consolas" pitchFamily="49" charset="0"/>
                <a:cs typeface="Consolas" pitchFamily="49" charset="0"/>
              </a:rPr>
              <a:t> </a:t>
            </a:r>
            <a:r>
              <a:rPr lang="en-US" sz="1050" dirty="0">
                <a:solidFill>
                  <a:srgbClr val="FF0000"/>
                </a:solidFill>
                <a:latin typeface="Consolas" pitchFamily="49" charset="0"/>
                <a:cs typeface="Consolas" pitchFamily="49" charset="0"/>
              </a:rPr>
              <a:t>data-win-control</a:t>
            </a:r>
            <a:r>
              <a:rPr lang="en-US" sz="1050" dirty="0">
                <a:solidFill>
                  <a:srgbClr val="0000FF"/>
                </a:solidFill>
                <a:latin typeface="Consolas" pitchFamily="49" charset="0"/>
                <a:cs typeface="Consolas" pitchFamily="49" charset="0"/>
              </a:rPr>
              <a:t>="</a:t>
            </a:r>
            <a:r>
              <a:rPr lang="en-US" sz="1050" dirty="0" err="1">
                <a:solidFill>
                  <a:srgbClr val="0000FF"/>
                </a:solidFill>
                <a:latin typeface="Consolas" pitchFamily="49" charset="0"/>
                <a:cs typeface="Consolas" pitchFamily="49" charset="0"/>
              </a:rPr>
              <a:t>WinJS.UI.Tooltip</a:t>
            </a:r>
            <a:r>
              <a:rPr lang="en-US" sz="1050" dirty="0" smtClean="0">
                <a:solidFill>
                  <a:srgbClr val="0000FF"/>
                </a:solidFill>
                <a:latin typeface="Consolas" pitchFamily="49" charset="0"/>
                <a:cs typeface="Consolas" pitchFamily="49" charset="0"/>
              </a:rPr>
              <a:t>"&gt;</a:t>
            </a:r>
            <a:r>
              <a:rPr lang="en-US" sz="1050" dirty="0" smtClean="0">
                <a:solidFill>
                  <a:srgbClr val="000000"/>
                </a:solidFill>
                <a:latin typeface="Consolas" pitchFamily="49" charset="0"/>
                <a:cs typeface="Consolas" pitchFamily="49" charset="0"/>
              </a:rPr>
              <a:t/>
            </a:r>
            <a:br>
              <a:rPr lang="en-US" sz="1050" dirty="0" smtClean="0">
                <a:solidFill>
                  <a:srgbClr val="000000"/>
                </a:solidFill>
                <a:latin typeface="Consolas" pitchFamily="49" charset="0"/>
                <a:cs typeface="Consolas" pitchFamily="49" charset="0"/>
              </a:rPr>
            </a:br>
            <a:r>
              <a:rPr lang="en-US" sz="1050" dirty="0" smtClean="0">
                <a:solidFill>
                  <a:srgbClr val="0000FF"/>
                </a:solidFill>
                <a:latin typeface="Consolas" pitchFamily="49" charset="0"/>
                <a:cs typeface="Consolas" pitchFamily="49" charset="0"/>
              </a:rPr>
              <a:t>&lt;/</a:t>
            </a:r>
            <a:r>
              <a:rPr lang="en-US" sz="1050" dirty="0" err="1">
                <a:solidFill>
                  <a:srgbClr val="A31515"/>
                </a:solidFill>
                <a:latin typeface="Consolas" pitchFamily="49" charset="0"/>
                <a:cs typeface="Consolas" pitchFamily="49" charset="0"/>
              </a:rPr>
              <a:t>targetElement</a:t>
            </a:r>
            <a:r>
              <a:rPr lang="en-US" sz="1050" dirty="0">
                <a:solidFill>
                  <a:srgbClr val="0000FF"/>
                </a:solidFill>
                <a:latin typeface="Consolas" pitchFamily="49" charset="0"/>
                <a:cs typeface="Consolas" pitchFamily="49" charset="0"/>
              </a:rPr>
              <a:t>&gt;</a:t>
            </a:r>
            <a:r>
              <a:rPr lang="en-US" sz="1050" dirty="0">
                <a:solidFill>
                  <a:srgbClr val="000000"/>
                </a:solidFill>
                <a:latin typeface="Consolas" pitchFamily="49" charset="0"/>
                <a:cs typeface="Consolas" pitchFamily="49" charset="0"/>
              </a:rPr>
              <a:t> </a:t>
            </a:r>
            <a:endParaRPr lang="en-US" sz="1050" dirty="0" smtClean="0">
              <a:gradFill>
                <a:gsLst>
                  <a:gs pos="2917">
                    <a:schemeClr val="tx1"/>
                  </a:gs>
                  <a:gs pos="30000">
                    <a:schemeClr val="tx1"/>
                  </a:gs>
                </a:gsLst>
                <a:lin ang="5400000" scaled="0"/>
              </a:gradFill>
              <a:latin typeface="Consolas" pitchFamily="49" charset="0"/>
              <a:cs typeface="Consolas" pitchFamily="49" charset="0"/>
            </a:endParaRPr>
          </a:p>
        </p:txBody>
      </p:sp>
      <p:sp>
        <p:nvSpPr>
          <p:cNvPr id="5" name="Content Placeholder 2"/>
          <p:cNvSpPr txBox="1">
            <a:spLocks/>
          </p:cNvSpPr>
          <p:nvPr/>
        </p:nvSpPr>
        <p:spPr>
          <a:xfrm>
            <a:off x="518340" y="3797845"/>
            <a:ext cx="5925591" cy="791408"/>
          </a:xfrm>
          <a:prstGeom prst="rect">
            <a:avLst/>
          </a:prstGeom>
        </p:spPr>
        <p:txBody>
          <a:bodyPr vert="horz" lIns="0" tIns="0" rIns="0" bIns="0" rtlCol="0">
            <a:normAutofit/>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2800" kern="1200" spc="-70" baseline="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18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16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16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t>contentElement</a:t>
            </a:r>
            <a:r>
              <a:rPr lang="en-US" dirty="0" smtClean="0"/>
              <a:t> property can name</a:t>
            </a:r>
            <a:br>
              <a:rPr lang="en-US" dirty="0" smtClean="0"/>
            </a:br>
            <a:r>
              <a:rPr lang="en-US" dirty="0" smtClean="0"/>
              <a:t>another element for the tooltip</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112" y="4655885"/>
            <a:ext cx="3848637" cy="1876687"/>
          </a:xfrm>
          <a:prstGeom prst="rect">
            <a:avLst/>
          </a:prstGeom>
        </p:spPr>
      </p:pic>
      <p:sp>
        <p:nvSpPr>
          <p:cNvPr id="8" name="TextBox 7"/>
          <p:cNvSpPr txBox="1"/>
          <p:nvPr/>
        </p:nvSpPr>
        <p:spPr>
          <a:xfrm>
            <a:off x="8057072" y="2294626"/>
            <a:ext cx="65" cy="430887"/>
          </a:xfrm>
          <a:prstGeom prst="rect">
            <a:avLst/>
          </a:prstGeom>
          <a:noFill/>
        </p:spPr>
        <p:txBody>
          <a:bodyPr wrap="none" lIns="0" tIns="0" rIns="0" bIns="0" rtlCol="0">
            <a:spAutoFit/>
          </a:bodyPr>
          <a:lstStyle/>
          <a:p>
            <a:endParaRPr lang="en-US" sz="2800" dirty="0" err="1" smtClean="0">
              <a:gradFill>
                <a:gsLst>
                  <a:gs pos="2917">
                    <a:schemeClr val="tx1"/>
                  </a:gs>
                  <a:gs pos="30000">
                    <a:schemeClr val="tx1"/>
                  </a:gs>
                </a:gsLst>
                <a:lin ang="5400000" scaled="0"/>
              </a:gradFill>
            </a:endParaRPr>
          </a:p>
        </p:txBody>
      </p:sp>
      <p:sp>
        <p:nvSpPr>
          <p:cNvPr id="9" name="TextBox 8"/>
          <p:cNvSpPr txBox="1"/>
          <p:nvPr/>
        </p:nvSpPr>
        <p:spPr>
          <a:xfrm>
            <a:off x="6547448" y="2596549"/>
            <a:ext cx="5417390" cy="4039567"/>
          </a:xfrm>
          <a:prstGeom prst="rect">
            <a:avLst/>
          </a:prstGeom>
          <a:noFill/>
        </p:spPr>
        <p:txBody>
          <a:bodyPr wrap="square" lIns="0" tIns="0" rIns="0" bIns="0" rtlCol="0">
            <a:spAutoFit/>
          </a:bodyPr>
          <a:lstStyle/>
          <a:p>
            <a:r>
              <a:rPr lang="en-US" sz="1050" dirty="0" smtClean="0">
                <a:solidFill>
                  <a:srgbClr val="0000FF"/>
                </a:solidFill>
                <a:highlight>
                  <a:srgbClr val="FFFFFF"/>
                </a:highlight>
                <a:latin typeface="Consolas"/>
              </a:rPr>
              <a:t>&lt;</a:t>
            </a:r>
            <a:r>
              <a:rPr lang="en-US" sz="1050" dirty="0">
                <a:solidFill>
                  <a:srgbClr val="800000"/>
                </a:solidFill>
                <a:highlight>
                  <a:srgbClr val="FFFFFF"/>
                </a:highlight>
                <a:latin typeface="Consolas"/>
              </a:rPr>
              <a:t>div</a:t>
            </a:r>
            <a:r>
              <a:rPr lang="en-US" sz="1050" dirty="0">
                <a:solidFill>
                  <a:srgbClr val="000000"/>
                </a:solidFill>
                <a:highlight>
                  <a:srgbClr val="FFFFFF"/>
                </a:highlight>
                <a:latin typeface="Consolas"/>
              </a:rPr>
              <a:t> </a:t>
            </a:r>
            <a:r>
              <a:rPr lang="en-US" sz="1050" dirty="0">
                <a:solidFill>
                  <a:srgbClr val="FF0000"/>
                </a:solidFill>
                <a:highlight>
                  <a:srgbClr val="FFFFFF"/>
                </a:highlight>
                <a:latin typeface="Consolas"/>
              </a:rPr>
              <a:t>data-win-control</a:t>
            </a:r>
            <a:r>
              <a:rPr lang="en-US" sz="1050" dirty="0">
                <a:solidFill>
                  <a:srgbClr val="0000FF"/>
                </a:solidFill>
                <a:highlight>
                  <a:srgbClr val="FFFFFF"/>
                </a:highlight>
                <a:latin typeface="Consolas"/>
              </a:rPr>
              <a:t>="</a:t>
            </a:r>
            <a:r>
              <a:rPr lang="en-US" sz="1050" dirty="0" err="1" smtClean="0">
                <a:solidFill>
                  <a:srgbClr val="0000FF"/>
                </a:solidFill>
                <a:highlight>
                  <a:srgbClr val="FFFFFF"/>
                </a:highlight>
                <a:latin typeface="Consolas"/>
              </a:rPr>
              <a:t>WinJS.UI.Tooltip</a:t>
            </a:r>
            <a:r>
              <a:rPr lang="en-US" sz="1050" dirty="0" smtClean="0">
                <a:solidFill>
                  <a:srgbClr val="0000FF"/>
                </a:solidFill>
                <a:highlight>
                  <a:srgbClr val="FFFFFF"/>
                </a:highlight>
                <a:latin typeface="Consolas"/>
              </a:rPr>
              <a:t>"</a:t>
            </a:r>
            <a:r>
              <a:rPr lang="en-US" sz="1050" dirty="0" smtClean="0">
                <a:solidFill>
                  <a:srgbClr val="000000"/>
                </a:solidFill>
                <a:highlight>
                  <a:srgbClr val="FFFFFF"/>
                </a:highlight>
                <a:latin typeface="Consolas"/>
              </a:rPr>
              <a:t/>
            </a:r>
            <a:br>
              <a:rPr lang="en-US" sz="1050" dirty="0" smtClean="0">
                <a:solidFill>
                  <a:srgbClr val="000000"/>
                </a:solidFill>
                <a:highlight>
                  <a:srgbClr val="FFFFFF"/>
                </a:highlight>
                <a:latin typeface="Consolas"/>
              </a:rPr>
            </a:br>
            <a:r>
              <a:rPr lang="en-US" sz="1050" dirty="0" smtClean="0">
                <a:solidFill>
                  <a:srgbClr val="000000"/>
                </a:solidFill>
                <a:highlight>
                  <a:srgbClr val="FFFFFF"/>
                </a:highlight>
                <a:latin typeface="Consolas"/>
              </a:rPr>
              <a:t>   </a:t>
            </a:r>
            <a:r>
              <a:rPr lang="en-US" sz="1050" dirty="0" smtClean="0">
                <a:solidFill>
                  <a:srgbClr val="FF0000"/>
                </a:solidFill>
                <a:highlight>
                  <a:srgbClr val="FFFFFF"/>
                </a:highlight>
                <a:latin typeface="Consolas"/>
              </a:rPr>
              <a:t>data-win-options</a:t>
            </a:r>
            <a:r>
              <a:rPr lang="en-US" sz="1050" dirty="0">
                <a:solidFill>
                  <a:srgbClr val="0000FF"/>
                </a:solidFill>
                <a:highlight>
                  <a:srgbClr val="FFFFFF"/>
                </a:highlight>
                <a:latin typeface="Consolas"/>
              </a:rPr>
              <a:t>="{</a:t>
            </a:r>
            <a:r>
              <a:rPr lang="en-US" sz="1050" dirty="0" err="1">
                <a:solidFill>
                  <a:srgbClr val="0000FF"/>
                </a:solidFill>
                <a:highlight>
                  <a:srgbClr val="FFFFFF"/>
                </a:highlight>
                <a:latin typeface="Consolas"/>
              </a:rPr>
              <a:t>infotip</a:t>
            </a:r>
            <a:r>
              <a:rPr lang="en-US" sz="1050" dirty="0">
                <a:solidFill>
                  <a:srgbClr val="0000FF"/>
                </a:solidFill>
                <a:highlight>
                  <a:srgbClr val="FFFFFF"/>
                </a:highlight>
                <a:latin typeface="Consolas"/>
              </a:rPr>
              <a:t>: true, </a:t>
            </a:r>
            <a:r>
              <a:rPr lang="en-US" sz="1050" dirty="0" err="1">
                <a:solidFill>
                  <a:srgbClr val="0000FF"/>
                </a:solidFill>
                <a:highlight>
                  <a:srgbClr val="FFFFFF"/>
                </a:highlight>
                <a:latin typeface="Consolas"/>
              </a:rPr>
              <a:t>contentElement</a:t>
            </a:r>
            <a:r>
              <a:rPr lang="en-US" sz="1050" dirty="0">
                <a:solidFill>
                  <a:srgbClr val="0000FF"/>
                </a:solidFill>
                <a:highlight>
                  <a:srgbClr val="FFFFFF"/>
                </a:highlight>
                <a:latin typeface="Consolas"/>
              </a:rPr>
              <a:t>: </a:t>
            </a:r>
            <a:r>
              <a:rPr lang="en-US" sz="1050" dirty="0" err="1">
                <a:solidFill>
                  <a:srgbClr val="0000FF"/>
                </a:solidFill>
                <a:highlight>
                  <a:srgbClr val="FFFFFF"/>
                </a:highlight>
                <a:latin typeface="Consolas"/>
              </a:rPr>
              <a:t>myContentElement</a:t>
            </a:r>
            <a:r>
              <a:rPr lang="en-US" sz="1050" dirty="0">
                <a:solidFill>
                  <a:srgbClr val="0000FF"/>
                </a:solidFill>
                <a:highlight>
                  <a:srgbClr val="FFFFFF"/>
                </a:highlight>
                <a:latin typeface="Consolas"/>
              </a:rPr>
              <a:t>}"&gt;</a:t>
            </a:r>
            <a:endParaRPr lang="en-US" sz="1050" dirty="0">
              <a:solidFill>
                <a:srgbClr val="000000"/>
              </a:solidFill>
              <a:highlight>
                <a:srgbClr val="FFFFFF"/>
              </a:highlight>
              <a:latin typeface="Consolas"/>
            </a:endParaRPr>
          </a:p>
          <a:p>
            <a:r>
              <a:rPr lang="en-US" sz="1050" dirty="0" smtClean="0">
                <a:solidFill>
                  <a:srgbClr val="000000"/>
                </a:solidFill>
                <a:highlight>
                  <a:srgbClr val="FFFFFF"/>
                </a:highlight>
                <a:latin typeface="Consolas"/>
              </a:rPr>
              <a:t>   </a:t>
            </a:r>
            <a:r>
              <a:rPr lang="en-US" sz="1050" dirty="0" smtClean="0">
                <a:solidFill>
                  <a:srgbClr val="0000FF"/>
                </a:solidFill>
                <a:highlight>
                  <a:srgbClr val="FFFFFF"/>
                </a:highlight>
                <a:latin typeface="Consolas"/>
              </a:rPr>
              <a:t>&lt;</a:t>
            </a:r>
            <a:r>
              <a:rPr lang="en-US" sz="1050" dirty="0" smtClean="0">
                <a:solidFill>
                  <a:srgbClr val="800000"/>
                </a:solidFill>
                <a:highlight>
                  <a:srgbClr val="FFFFFF"/>
                </a:highlight>
                <a:latin typeface="Consolas"/>
              </a:rPr>
              <a:t>span</a:t>
            </a:r>
            <a:r>
              <a:rPr lang="en-US" sz="1050" dirty="0" smtClean="0">
                <a:solidFill>
                  <a:srgbClr val="0000FF"/>
                </a:solidFill>
                <a:highlight>
                  <a:srgbClr val="FFFFFF"/>
                </a:highlight>
                <a:latin typeface="Consolas"/>
              </a:rPr>
              <a:t>&gt;</a:t>
            </a:r>
            <a:r>
              <a:rPr lang="en-US" sz="1050" dirty="0" smtClean="0">
                <a:solidFill>
                  <a:srgbClr val="000000"/>
                </a:solidFill>
                <a:highlight>
                  <a:srgbClr val="FFFFFF"/>
                </a:highlight>
                <a:latin typeface="Consolas"/>
              </a:rPr>
              <a:t>My piece of data</a:t>
            </a:r>
            <a:r>
              <a:rPr lang="en-US" sz="1050" dirty="0" smtClean="0">
                <a:solidFill>
                  <a:srgbClr val="0000FF"/>
                </a:solidFill>
                <a:highlight>
                  <a:srgbClr val="FFFFFF"/>
                </a:highlight>
                <a:latin typeface="Consolas"/>
              </a:rPr>
              <a:t>&lt;/</a:t>
            </a:r>
            <a:r>
              <a:rPr lang="en-US" sz="1050" dirty="0" smtClean="0">
                <a:solidFill>
                  <a:srgbClr val="800000"/>
                </a:solidFill>
                <a:highlight>
                  <a:srgbClr val="FFFFFF"/>
                </a:highlight>
                <a:latin typeface="Consolas"/>
              </a:rPr>
              <a:t>span</a:t>
            </a:r>
            <a:r>
              <a:rPr lang="en-US" sz="1050" dirty="0" smtClean="0">
                <a:solidFill>
                  <a:srgbClr val="0000FF"/>
                </a:solidFill>
                <a:highlight>
                  <a:srgbClr val="FFFFFF"/>
                </a:highlight>
                <a:latin typeface="Consolas"/>
              </a:rPr>
              <a:t>&gt;</a:t>
            </a:r>
            <a:endParaRPr lang="en-US" sz="1050" dirty="0">
              <a:solidFill>
                <a:srgbClr val="000000"/>
              </a:solidFill>
              <a:highlight>
                <a:srgbClr val="FFFFFF"/>
              </a:highlight>
              <a:latin typeface="Consolas"/>
            </a:endParaRPr>
          </a:p>
          <a:p>
            <a:r>
              <a:rPr lang="en-US" sz="1050" dirty="0" smtClean="0">
                <a:solidFill>
                  <a:srgbClr val="0000FF"/>
                </a:solidFill>
                <a:highlight>
                  <a:srgbClr val="FFFFFF"/>
                </a:highlight>
                <a:latin typeface="Consolas"/>
              </a:rPr>
              <a:t>&lt;/</a:t>
            </a:r>
            <a:r>
              <a:rPr lang="en-US" sz="1050" dirty="0">
                <a:solidFill>
                  <a:srgbClr val="800000"/>
                </a:solidFill>
                <a:highlight>
                  <a:srgbClr val="FFFFFF"/>
                </a:highlight>
                <a:latin typeface="Consolas"/>
              </a:rPr>
              <a:t>div</a:t>
            </a:r>
            <a:r>
              <a:rPr lang="en-US" sz="1050" dirty="0" smtClean="0">
                <a:solidFill>
                  <a:srgbClr val="0000FF"/>
                </a:solidFill>
                <a:highlight>
                  <a:srgbClr val="FFFFFF"/>
                </a:highlight>
                <a:latin typeface="Consolas"/>
              </a:rPr>
              <a:t>&gt;</a:t>
            </a:r>
            <a:br>
              <a:rPr lang="en-US" sz="1050" dirty="0" smtClean="0">
                <a:solidFill>
                  <a:srgbClr val="0000FF"/>
                </a:solidFill>
                <a:highlight>
                  <a:srgbClr val="FFFFFF"/>
                </a:highlight>
                <a:latin typeface="Consolas"/>
              </a:rPr>
            </a:br>
            <a:endParaRPr lang="en-US" sz="1050" dirty="0">
              <a:solidFill>
                <a:srgbClr val="000000"/>
              </a:solidFill>
              <a:highlight>
                <a:srgbClr val="FFFFFF"/>
              </a:highlight>
              <a:latin typeface="Consolas"/>
            </a:endParaRPr>
          </a:p>
          <a:p>
            <a:r>
              <a:rPr lang="en-US" sz="1050" dirty="0" smtClean="0">
                <a:solidFill>
                  <a:srgbClr val="0000FF"/>
                </a:solidFill>
                <a:highlight>
                  <a:srgbClr val="FFFFFF"/>
                </a:highlight>
                <a:latin typeface="Consolas"/>
              </a:rPr>
              <a:t>&lt;</a:t>
            </a:r>
            <a:r>
              <a:rPr lang="en-US" sz="1050" dirty="0">
                <a:solidFill>
                  <a:srgbClr val="800000"/>
                </a:solidFill>
                <a:highlight>
                  <a:srgbClr val="FFFFFF"/>
                </a:highlight>
                <a:latin typeface="Consolas"/>
              </a:rPr>
              <a:t>div</a:t>
            </a:r>
            <a:r>
              <a:rPr lang="en-US" sz="1050" dirty="0">
                <a:solidFill>
                  <a:srgbClr val="000000"/>
                </a:solidFill>
                <a:highlight>
                  <a:srgbClr val="FFFFFF"/>
                </a:highlight>
                <a:latin typeface="Consolas"/>
              </a:rPr>
              <a:t> </a:t>
            </a:r>
            <a:r>
              <a:rPr lang="en-US" sz="1050" dirty="0">
                <a:solidFill>
                  <a:srgbClr val="FF0000"/>
                </a:solidFill>
                <a:highlight>
                  <a:srgbClr val="FFFFFF"/>
                </a:highlight>
                <a:latin typeface="Consolas"/>
              </a:rPr>
              <a:t>style</a:t>
            </a:r>
            <a:r>
              <a:rPr lang="en-US" sz="1050" dirty="0">
                <a:solidFill>
                  <a:srgbClr val="0000FF"/>
                </a:solidFill>
                <a:highlight>
                  <a:srgbClr val="FFFFFF"/>
                </a:highlight>
                <a:latin typeface="Consolas"/>
              </a:rPr>
              <a:t>="</a:t>
            </a:r>
            <a:r>
              <a:rPr lang="en-US" sz="1050" dirty="0">
                <a:solidFill>
                  <a:srgbClr val="FF0000"/>
                </a:solidFill>
                <a:highlight>
                  <a:srgbClr val="FFFFFF"/>
                </a:highlight>
                <a:latin typeface="Consolas"/>
              </a:rPr>
              <a:t>display</a:t>
            </a:r>
            <a:r>
              <a:rPr lang="en-US" sz="1050" dirty="0">
                <a:solidFill>
                  <a:srgbClr val="000000"/>
                </a:solidFill>
                <a:highlight>
                  <a:srgbClr val="FFFFFF"/>
                </a:highlight>
                <a:latin typeface="Consolas"/>
              </a:rPr>
              <a:t>: </a:t>
            </a:r>
            <a:r>
              <a:rPr lang="en-US" sz="1050" dirty="0">
                <a:solidFill>
                  <a:srgbClr val="0000FF"/>
                </a:solidFill>
                <a:highlight>
                  <a:srgbClr val="FFFFFF"/>
                </a:highlight>
                <a:latin typeface="Consolas"/>
              </a:rPr>
              <a:t>none</a:t>
            </a:r>
            <a:r>
              <a:rPr lang="en-US" sz="1050" dirty="0">
                <a:solidFill>
                  <a:srgbClr val="000000"/>
                </a:solidFill>
                <a:highlight>
                  <a:srgbClr val="FFFFFF"/>
                </a:highlight>
                <a:latin typeface="Consolas"/>
              </a:rPr>
              <a:t>;</a:t>
            </a:r>
            <a:r>
              <a:rPr lang="en-US" sz="1050" dirty="0">
                <a:solidFill>
                  <a:srgbClr val="0000FF"/>
                </a:solidFill>
                <a:highlight>
                  <a:srgbClr val="FFFFFF"/>
                </a:highlight>
                <a:latin typeface="Consolas"/>
              </a:rPr>
              <a:t>"&gt;</a:t>
            </a:r>
            <a:endParaRPr lang="en-US" sz="1050" dirty="0">
              <a:solidFill>
                <a:srgbClr val="000000"/>
              </a:solidFill>
              <a:highlight>
                <a:srgbClr val="FFFFFF"/>
              </a:highlight>
              <a:latin typeface="Consolas"/>
            </a:endParaRPr>
          </a:p>
          <a:p>
            <a:r>
              <a:rPr lang="en-US" sz="1050" dirty="0" smtClean="0">
                <a:solidFill>
                  <a:srgbClr val="006400"/>
                </a:solidFill>
                <a:highlight>
                  <a:srgbClr val="FFFFFF"/>
                </a:highlight>
                <a:latin typeface="Consolas"/>
              </a:rPr>
              <a:t>    &lt;!--</a:t>
            </a:r>
            <a:r>
              <a:rPr lang="en-US" sz="1050" dirty="0">
                <a:solidFill>
                  <a:srgbClr val="006400"/>
                </a:solidFill>
                <a:highlight>
                  <a:srgbClr val="FFFFFF"/>
                </a:highlight>
                <a:latin typeface="Consolas"/>
              </a:rPr>
              <a:t>Here is the content element. It's put inside a hidden </a:t>
            </a:r>
            <a:r>
              <a:rPr lang="en-US" sz="1050" dirty="0" smtClean="0">
                <a:solidFill>
                  <a:srgbClr val="006400"/>
                </a:solidFill>
                <a:highlight>
                  <a:srgbClr val="FFFFFF"/>
                </a:highlight>
                <a:latin typeface="Consolas"/>
              </a:rPr>
              <a:t>container</a:t>
            </a:r>
            <a:br>
              <a:rPr lang="en-US" sz="1050" dirty="0" smtClean="0">
                <a:solidFill>
                  <a:srgbClr val="006400"/>
                </a:solidFill>
                <a:highlight>
                  <a:srgbClr val="FFFFFF"/>
                </a:highlight>
                <a:latin typeface="Consolas"/>
              </a:rPr>
            </a:br>
            <a:r>
              <a:rPr lang="en-US" sz="1050" dirty="0" smtClean="0">
                <a:solidFill>
                  <a:srgbClr val="006400"/>
                </a:solidFill>
                <a:highlight>
                  <a:srgbClr val="FFFFFF"/>
                </a:highlight>
                <a:latin typeface="Consolas"/>
              </a:rPr>
              <a:t>    so </a:t>
            </a:r>
            <a:r>
              <a:rPr lang="en-US" sz="1050" dirty="0">
                <a:solidFill>
                  <a:srgbClr val="006400"/>
                </a:solidFill>
                <a:highlight>
                  <a:srgbClr val="FFFFFF"/>
                </a:highlight>
                <a:latin typeface="Consolas"/>
              </a:rPr>
              <a:t>that it's invisible to the user until the tooltip takes it out.--&gt;</a:t>
            </a:r>
            <a:endParaRPr lang="en-US" sz="1050" dirty="0">
              <a:solidFill>
                <a:srgbClr val="000000"/>
              </a:solidFill>
              <a:highlight>
                <a:srgbClr val="FFFFFF"/>
              </a:highlight>
              <a:latin typeface="Consolas"/>
            </a:endParaRPr>
          </a:p>
          <a:p>
            <a:r>
              <a:rPr lang="en-US" sz="1050" dirty="0" smtClean="0">
                <a:solidFill>
                  <a:srgbClr val="0000FF"/>
                </a:solidFill>
                <a:highlight>
                  <a:srgbClr val="FFFFFF"/>
                </a:highlight>
                <a:latin typeface="Consolas"/>
              </a:rPr>
              <a:t>    &lt;</a:t>
            </a:r>
            <a:r>
              <a:rPr lang="en-US" sz="1050" dirty="0">
                <a:solidFill>
                  <a:srgbClr val="800000"/>
                </a:solidFill>
                <a:highlight>
                  <a:srgbClr val="FFFFFF"/>
                </a:highlight>
                <a:latin typeface="Consolas"/>
              </a:rPr>
              <a:t>div</a:t>
            </a:r>
            <a:r>
              <a:rPr lang="en-US" sz="1050" dirty="0">
                <a:solidFill>
                  <a:srgbClr val="000000"/>
                </a:solidFill>
                <a:highlight>
                  <a:srgbClr val="FFFFFF"/>
                </a:highlight>
                <a:latin typeface="Consolas"/>
              </a:rPr>
              <a:t> </a:t>
            </a:r>
            <a:r>
              <a:rPr lang="en-US" sz="1050" dirty="0">
                <a:solidFill>
                  <a:srgbClr val="FF0000"/>
                </a:solidFill>
                <a:highlight>
                  <a:srgbClr val="FFFFFF"/>
                </a:highlight>
                <a:latin typeface="Consolas"/>
              </a:rPr>
              <a:t>id</a:t>
            </a:r>
            <a:r>
              <a:rPr lang="en-US" sz="1050" dirty="0">
                <a:solidFill>
                  <a:srgbClr val="0000FF"/>
                </a:solidFill>
                <a:highlight>
                  <a:srgbClr val="FFFFFF"/>
                </a:highlight>
                <a:latin typeface="Consolas"/>
              </a:rPr>
              <a:t>="</a:t>
            </a:r>
            <a:r>
              <a:rPr lang="en-US" sz="1050" dirty="0" err="1">
                <a:solidFill>
                  <a:srgbClr val="0000FF"/>
                </a:solidFill>
                <a:highlight>
                  <a:srgbClr val="FFFFFF"/>
                </a:highlight>
                <a:latin typeface="Consolas"/>
              </a:rPr>
              <a:t>myContentElement</a:t>
            </a:r>
            <a:r>
              <a:rPr lang="en-US" sz="1050" dirty="0">
                <a:solidFill>
                  <a:srgbClr val="0000FF"/>
                </a:solidFill>
                <a:highlight>
                  <a:srgbClr val="FFFFFF"/>
                </a:highlight>
                <a:latin typeface="Consolas"/>
              </a:rPr>
              <a:t>"&gt;</a:t>
            </a:r>
            <a:endParaRPr lang="en-US" sz="1050" dirty="0">
              <a:solidFill>
                <a:srgbClr val="000000"/>
              </a:solidFill>
              <a:highlight>
                <a:srgbClr val="FFFFFF"/>
              </a:highlight>
              <a:latin typeface="Consolas"/>
            </a:endParaRPr>
          </a:p>
          <a:p>
            <a:r>
              <a:rPr lang="en-US" sz="1050" dirty="0" smtClean="0">
                <a:solidFill>
                  <a:srgbClr val="0000FF"/>
                </a:solidFill>
                <a:highlight>
                  <a:srgbClr val="FFFFFF"/>
                </a:highlight>
                <a:latin typeface="Consolas"/>
              </a:rPr>
              <a:t>        &lt;</a:t>
            </a:r>
            <a:r>
              <a:rPr lang="en-US" sz="1050" dirty="0">
                <a:solidFill>
                  <a:srgbClr val="800000"/>
                </a:solidFill>
                <a:highlight>
                  <a:srgbClr val="FFFFFF"/>
                </a:highlight>
                <a:latin typeface="Consolas"/>
              </a:rPr>
              <a:t>div</a:t>
            </a:r>
            <a:r>
              <a:rPr lang="en-US" sz="1050" dirty="0">
                <a:solidFill>
                  <a:srgbClr val="000000"/>
                </a:solidFill>
                <a:highlight>
                  <a:srgbClr val="FFFFFF"/>
                </a:highlight>
                <a:latin typeface="Consolas"/>
              </a:rPr>
              <a:t> </a:t>
            </a:r>
            <a:r>
              <a:rPr lang="en-US" sz="1050" dirty="0">
                <a:solidFill>
                  <a:srgbClr val="FF0000"/>
                </a:solidFill>
                <a:highlight>
                  <a:srgbClr val="FFFFFF"/>
                </a:highlight>
                <a:latin typeface="Consolas"/>
              </a:rPr>
              <a:t>id</a:t>
            </a:r>
            <a:r>
              <a:rPr lang="en-US" sz="1050" dirty="0">
                <a:solidFill>
                  <a:srgbClr val="0000FF"/>
                </a:solidFill>
                <a:highlight>
                  <a:srgbClr val="FFFFFF"/>
                </a:highlight>
                <a:latin typeface="Consolas"/>
              </a:rPr>
              <a:t>="</a:t>
            </a:r>
            <a:r>
              <a:rPr lang="en-US" sz="1050" dirty="0" err="1">
                <a:solidFill>
                  <a:srgbClr val="0000FF"/>
                </a:solidFill>
                <a:highlight>
                  <a:srgbClr val="FFFFFF"/>
                </a:highlight>
                <a:latin typeface="Consolas"/>
              </a:rPr>
              <a:t>myContentElement_rating</a:t>
            </a:r>
            <a:r>
              <a:rPr lang="en-US" sz="1050" dirty="0">
                <a:solidFill>
                  <a:srgbClr val="0000FF"/>
                </a:solidFill>
                <a:highlight>
                  <a:srgbClr val="FFFFFF"/>
                </a:highlight>
                <a:latin typeface="Consolas"/>
              </a:rPr>
              <a:t>"&gt;</a:t>
            </a:r>
            <a:endParaRPr lang="en-US" sz="1050" dirty="0">
              <a:solidFill>
                <a:srgbClr val="000000"/>
              </a:solidFill>
              <a:highlight>
                <a:srgbClr val="FFFFFF"/>
              </a:highlight>
              <a:latin typeface="Consolas"/>
            </a:endParaRPr>
          </a:p>
          <a:p>
            <a:r>
              <a:rPr lang="en-US" sz="1050" dirty="0" smtClean="0">
                <a:solidFill>
                  <a:srgbClr val="0000FF"/>
                </a:solidFill>
                <a:highlight>
                  <a:srgbClr val="FFFFFF"/>
                </a:highlight>
                <a:latin typeface="Consolas"/>
              </a:rPr>
              <a:t>            &lt;</a:t>
            </a:r>
            <a:r>
              <a:rPr lang="en-US" sz="1050" dirty="0">
                <a:solidFill>
                  <a:srgbClr val="800000"/>
                </a:solidFill>
                <a:highlight>
                  <a:srgbClr val="FFFFFF"/>
                </a:highlight>
                <a:latin typeface="Consolas"/>
              </a:rPr>
              <a:t>div</a:t>
            </a:r>
            <a:r>
              <a:rPr lang="en-US" sz="1050" dirty="0">
                <a:solidFill>
                  <a:srgbClr val="000000"/>
                </a:solidFill>
                <a:highlight>
                  <a:srgbClr val="FFFFFF"/>
                </a:highlight>
                <a:latin typeface="Consolas"/>
              </a:rPr>
              <a:t> </a:t>
            </a:r>
            <a:r>
              <a:rPr lang="en-US" sz="1050" dirty="0">
                <a:solidFill>
                  <a:srgbClr val="FF0000"/>
                </a:solidFill>
                <a:highlight>
                  <a:srgbClr val="FFFFFF"/>
                </a:highlight>
                <a:latin typeface="Consolas"/>
              </a:rPr>
              <a:t>data-win-control</a:t>
            </a:r>
            <a:r>
              <a:rPr lang="en-US" sz="1050" dirty="0">
                <a:solidFill>
                  <a:srgbClr val="0000FF"/>
                </a:solidFill>
                <a:highlight>
                  <a:srgbClr val="FFFFFF"/>
                </a:highlight>
                <a:latin typeface="Consolas"/>
              </a:rPr>
              <a:t>="</a:t>
            </a:r>
            <a:r>
              <a:rPr lang="en-US" sz="1050" dirty="0" err="1" smtClean="0">
                <a:solidFill>
                  <a:srgbClr val="0000FF"/>
                </a:solidFill>
                <a:highlight>
                  <a:srgbClr val="FFFFFF"/>
                </a:highlight>
                <a:latin typeface="Consolas"/>
              </a:rPr>
              <a:t>WinJS.UI.Rating</a:t>
            </a:r>
            <a:r>
              <a:rPr lang="en-US" sz="1050" dirty="0" smtClean="0">
                <a:solidFill>
                  <a:srgbClr val="0000FF"/>
                </a:solidFill>
                <a:highlight>
                  <a:srgbClr val="FFFFFF"/>
                </a:highlight>
                <a:latin typeface="Consolas"/>
              </a:rPr>
              <a:t>“</a:t>
            </a:r>
            <a:r>
              <a:rPr lang="en-US" sz="1050" dirty="0" smtClean="0">
                <a:solidFill>
                  <a:srgbClr val="000000"/>
                </a:solidFill>
                <a:highlight>
                  <a:srgbClr val="FFFFFF"/>
                </a:highlight>
                <a:latin typeface="Consolas"/>
              </a:rPr>
              <a:t/>
            </a:r>
            <a:br>
              <a:rPr lang="en-US" sz="1050" dirty="0" smtClean="0">
                <a:solidFill>
                  <a:srgbClr val="000000"/>
                </a:solidFill>
                <a:highlight>
                  <a:srgbClr val="FFFFFF"/>
                </a:highlight>
                <a:latin typeface="Consolas"/>
              </a:rPr>
            </a:br>
            <a:r>
              <a:rPr lang="en-US" sz="1050" dirty="0" smtClean="0">
                <a:solidFill>
                  <a:srgbClr val="000000"/>
                </a:solidFill>
                <a:highlight>
                  <a:srgbClr val="FFFFFF"/>
                </a:highlight>
                <a:latin typeface="Consolas"/>
              </a:rPr>
              <a:t>                </a:t>
            </a:r>
            <a:r>
              <a:rPr lang="en-US" sz="1050" dirty="0" smtClean="0">
                <a:solidFill>
                  <a:srgbClr val="FF0000"/>
                </a:solidFill>
                <a:highlight>
                  <a:srgbClr val="FFFFFF"/>
                </a:highlight>
                <a:latin typeface="Consolas"/>
              </a:rPr>
              <a:t>class</a:t>
            </a:r>
            <a:r>
              <a:rPr lang="en-US" sz="1050" dirty="0">
                <a:solidFill>
                  <a:srgbClr val="0000FF"/>
                </a:solidFill>
                <a:highlight>
                  <a:srgbClr val="FFFFFF"/>
                </a:highlight>
                <a:latin typeface="Consolas"/>
              </a:rPr>
              <a:t>="win-small </a:t>
            </a:r>
            <a:r>
              <a:rPr lang="en-US" sz="1050" dirty="0" err="1" smtClean="0">
                <a:solidFill>
                  <a:srgbClr val="0000FF"/>
                </a:solidFill>
                <a:highlight>
                  <a:srgbClr val="FFFFFF"/>
                </a:highlight>
                <a:latin typeface="Consolas"/>
              </a:rPr>
              <a:t>movieRating</a:t>
            </a:r>
            <a:r>
              <a:rPr lang="en-US" sz="1050" dirty="0" smtClean="0">
                <a:solidFill>
                  <a:srgbClr val="0000FF"/>
                </a:solidFill>
                <a:highlight>
                  <a:srgbClr val="FFFFFF"/>
                </a:highlight>
                <a:latin typeface="Consolas"/>
              </a:rPr>
              <a:t>“</a:t>
            </a:r>
            <a:r>
              <a:rPr lang="en-US" sz="1050" dirty="0" smtClean="0">
                <a:solidFill>
                  <a:srgbClr val="000000"/>
                </a:solidFill>
                <a:highlight>
                  <a:srgbClr val="FFFFFF"/>
                </a:highlight>
                <a:latin typeface="Consolas"/>
              </a:rPr>
              <a:t/>
            </a:r>
            <a:br>
              <a:rPr lang="en-US" sz="1050" dirty="0" smtClean="0">
                <a:solidFill>
                  <a:srgbClr val="000000"/>
                </a:solidFill>
                <a:highlight>
                  <a:srgbClr val="FFFFFF"/>
                </a:highlight>
                <a:latin typeface="Consolas"/>
              </a:rPr>
            </a:br>
            <a:r>
              <a:rPr lang="en-US" sz="1050" dirty="0" smtClean="0">
                <a:solidFill>
                  <a:srgbClr val="000000"/>
                </a:solidFill>
                <a:highlight>
                  <a:srgbClr val="FFFFFF"/>
                </a:highlight>
                <a:latin typeface="Consolas"/>
              </a:rPr>
              <a:t>                </a:t>
            </a:r>
            <a:r>
              <a:rPr lang="en-US" sz="1050" dirty="0" smtClean="0">
                <a:solidFill>
                  <a:srgbClr val="FF0000"/>
                </a:solidFill>
                <a:highlight>
                  <a:srgbClr val="FFFFFF"/>
                </a:highlight>
                <a:latin typeface="Consolas"/>
              </a:rPr>
              <a:t>data-win-options</a:t>
            </a:r>
            <a:r>
              <a:rPr lang="en-US" sz="1050" dirty="0">
                <a:solidFill>
                  <a:srgbClr val="0000FF"/>
                </a:solidFill>
                <a:highlight>
                  <a:srgbClr val="FFFFFF"/>
                </a:highlight>
                <a:latin typeface="Consolas"/>
              </a:rPr>
              <a:t>="{</a:t>
            </a:r>
            <a:r>
              <a:rPr lang="en-US" sz="1050" dirty="0" err="1">
                <a:solidFill>
                  <a:srgbClr val="0000FF"/>
                </a:solidFill>
                <a:highlight>
                  <a:srgbClr val="FFFFFF"/>
                </a:highlight>
                <a:latin typeface="Consolas"/>
              </a:rPr>
              <a:t>userRating</a:t>
            </a:r>
            <a:r>
              <a:rPr lang="en-US" sz="1050" dirty="0">
                <a:solidFill>
                  <a:srgbClr val="0000FF"/>
                </a:solidFill>
                <a:highlight>
                  <a:srgbClr val="FFFFFF"/>
                </a:highlight>
                <a:latin typeface="Consolas"/>
              </a:rPr>
              <a:t>: 3</a:t>
            </a:r>
            <a:r>
              <a:rPr lang="en-US" sz="1050" dirty="0" smtClean="0">
                <a:solidFill>
                  <a:srgbClr val="0000FF"/>
                </a:solidFill>
                <a:highlight>
                  <a:srgbClr val="FFFFFF"/>
                </a:highlight>
                <a:latin typeface="Consolas"/>
              </a:rPr>
              <a:t>}"&gt;</a:t>
            </a:r>
            <a:br>
              <a:rPr lang="en-US" sz="1050" dirty="0" smtClean="0">
                <a:solidFill>
                  <a:srgbClr val="0000FF"/>
                </a:solidFill>
                <a:highlight>
                  <a:srgbClr val="FFFFFF"/>
                </a:highlight>
                <a:latin typeface="Consolas"/>
              </a:rPr>
            </a:br>
            <a:r>
              <a:rPr lang="en-US" sz="1050" dirty="0" smtClean="0">
                <a:solidFill>
                  <a:srgbClr val="0000FF"/>
                </a:solidFill>
                <a:highlight>
                  <a:srgbClr val="FFFFFF"/>
                </a:highlight>
                <a:latin typeface="Consolas"/>
              </a:rPr>
              <a:t>            &lt;/</a:t>
            </a:r>
            <a:r>
              <a:rPr lang="en-US" sz="1050" dirty="0">
                <a:solidFill>
                  <a:srgbClr val="800000"/>
                </a:solidFill>
                <a:highlight>
                  <a:srgbClr val="FFFFFF"/>
                </a:highlight>
                <a:latin typeface="Consolas"/>
              </a:rPr>
              <a:t>div</a:t>
            </a:r>
            <a:r>
              <a:rPr lang="en-US" sz="1050" dirty="0">
                <a:solidFill>
                  <a:srgbClr val="0000FF"/>
                </a:solidFill>
                <a:highlight>
                  <a:srgbClr val="FFFFFF"/>
                </a:highlight>
                <a:latin typeface="Consolas"/>
              </a:rPr>
              <a:t>&gt;</a:t>
            </a:r>
            <a:endParaRPr lang="en-US" sz="1050" dirty="0">
              <a:solidFill>
                <a:srgbClr val="000000"/>
              </a:solidFill>
              <a:highlight>
                <a:srgbClr val="FFFFFF"/>
              </a:highlight>
              <a:latin typeface="Consolas"/>
            </a:endParaRPr>
          </a:p>
          <a:p>
            <a:r>
              <a:rPr lang="en-US" sz="1050" dirty="0" smtClean="0">
                <a:solidFill>
                  <a:srgbClr val="0000FF"/>
                </a:solidFill>
                <a:highlight>
                  <a:srgbClr val="FFFFFF"/>
                </a:highlight>
                <a:latin typeface="Consolas"/>
              </a:rPr>
              <a:t>        &lt;/</a:t>
            </a:r>
            <a:r>
              <a:rPr lang="en-US" sz="1050" dirty="0">
                <a:solidFill>
                  <a:srgbClr val="800000"/>
                </a:solidFill>
                <a:highlight>
                  <a:srgbClr val="FFFFFF"/>
                </a:highlight>
                <a:latin typeface="Consolas"/>
              </a:rPr>
              <a:t>div</a:t>
            </a:r>
            <a:r>
              <a:rPr lang="en-US" sz="1050" dirty="0">
                <a:solidFill>
                  <a:srgbClr val="0000FF"/>
                </a:solidFill>
                <a:highlight>
                  <a:srgbClr val="FFFFFF"/>
                </a:highlight>
                <a:latin typeface="Consolas"/>
              </a:rPr>
              <a:t>&gt;</a:t>
            </a:r>
            <a:endParaRPr lang="en-US" sz="1050" dirty="0">
              <a:solidFill>
                <a:srgbClr val="000000"/>
              </a:solidFill>
              <a:highlight>
                <a:srgbClr val="FFFFFF"/>
              </a:highlight>
              <a:latin typeface="Consolas"/>
            </a:endParaRPr>
          </a:p>
          <a:p>
            <a:r>
              <a:rPr lang="en-US" sz="1050" dirty="0" smtClean="0">
                <a:solidFill>
                  <a:srgbClr val="0000FF"/>
                </a:solidFill>
                <a:highlight>
                  <a:srgbClr val="FFFFFF"/>
                </a:highlight>
                <a:latin typeface="Consolas"/>
              </a:rPr>
              <a:t>        &lt;</a:t>
            </a:r>
            <a:r>
              <a:rPr lang="en-US" sz="1050" dirty="0">
                <a:solidFill>
                  <a:srgbClr val="800000"/>
                </a:solidFill>
                <a:highlight>
                  <a:srgbClr val="FFFFFF"/>
                </a:highlight>
                <a:latin typeface="Consolas"/>
              </a:rPr>
              <a:t>div</a:t>
            </a:r>
            <a:r>
              <a:rPr lang="en-US" sz="1050" dirty="0">
                <a:solidFill>
                  <a:srgbClr val="000000"/>
                </a:solidFill>
                <a:highlight>
                  <a:srgbClr val="FFFFFF"/>
                </a:highlight>
                <a:latin typeface="Consolas"/>
              </a:rPr>
              <a:t> </a:t>
            </a:r>
            <a:r>
              <a:rPr lang="en-US" sz="1050" dirty="0">
                <a:solidFill>
                  <a:srgbClr val="FF0000"/>
                </a:solidFill>
                <a:highlight>
                  <a:srgbClr val="FFFFFF"/>
                </a:highlight>
                <a:latin typeface="Consolas"/>
              </a:rPr>
              <a:t>id</a:t>
            </a:r>
            <a:r>
              <a:rPr lang="en-US" sz="1050" dirty="0">
                <a:solidFill>
                  <a:srgbClr val="0000FF"/>
                </a:solidFill>
                <a:highlight>
                  <a:srgbClr val="FFFFFF"/>
                </a:highlight>
                <a:latin typeface="Consolas"/>
              </a:rPr>
              <a:t>="</a:t>
            </a:r>
            <a:r>
              <a:rPr lang="en-US" sz="1050" dirty="0" err="1">
                <a:solidFill>
                  <a:srgbClr val="0000FF"/>
                </a:solidFill>
                <a:highlight>
                  <a:srgbClr val="FFFFFF"/>
                </a:highlight>
                <a:latin typeface="Consolas"/>
              </a:rPr>
              <a:t>myContentElement_description</a:t>
            </a:r>
            <a:r>
              <a:rPr lang="en-US" sz="1050" dirty="0">
                <a:solidFill>
                  <a:srgbClr val="0000FF"/>
                </a:solidFill>
                <a:highlight>
                  <a:srgbClr val="FFFFFF"/>
                </a:highlight>
                <a:latin typeface="Consolas"/>
              </a:rPr>
              <a:t>"&gt;</a:t>
            </a:r>
            <a:endParaRPr lang="en-US" sz="1050" dirty="0">
              <a:solidFill>
                <a:srgbClr val="000000"/>
              </a:solidFill>
              <a:highlight>
                <a:srgbClr val="FFFFFF"/>
              </a:highlight>
              <a:latin typeface="Consolas"/>
            </a:endParaRPr>
          </a:p>
          <a:p>
            <a:r>
              <a:rPr lang="en-US" sz="1050" dirty="0" smtClean="0">
                <a:solidFill>
                  <a:srgbClr val="0000FF"/>
                </a:solidFill>
                <a:highlight>
                  <a:srgbClr val="FFFFFF"/>
                </a:highlight>
                <a:latin typeface="Consolas"/>
              </a:rPr>
              <a:t>            &lt;</a:t>
            </a:r>
            <a:r>
              <a:rPr lang="en-US" sz="1050" dirty="0" smtClean="0">
                <a:solidFill>
                  <a:srgbClr val="800000"/>
                </a:solidFill>
                <a:highlight>
                  <a:srgbClr val="FFFFFF"/>
                </a:highlight>
                <a:latin typeface="Consolas"/>
              </a:rPr>
              <a:t>p</a:t>
            </a:r>
            <a:r>
              <a:rPr lang="en-US" sz="1050" dirty="0" smtClean="0">
                <a:solidFill>
                  <a:srgbClr val="0000FF"/>
                </a:solidFill>
                <a:highlight>
                  <a:srgbClr val="FFFFFF"/>
                </a:highlight>
                <a:latin typeface="Consolas"/>
              </a:rPr>
              <a:t>&gt;</a:t>
            </a:r>
            <a:r>
              <a:rPr lang="en-US" sz="1050" dirty="0" smtClean="0">
                <a:solidFill>
                  <a:srgbClr val="000000"/>
                </a:solidFill>
                <a:highlight>
                  <a:srgbClr val="FFFFFF"/>
                </a:highlight>
                <a:latin typeface="Consolas"/>
              </a:rPr>
              <a:t>You </a:t>
            </a:r>
            <a:r>
              <a:rPr lang="en-US" sz="1050" dirty="0">
                <a:solidFill>
                  <a:srgbClr val="000000"/>
                </a:solidFill>
                <a:highlight>
                  <a:srgbClr val="FFFFFF"/>
                </a:highlight>
                <a:latin typeface="Consolas"/>
              </a:rPr>
              <a:t>could provide any DOM element as content, even with </a:t>
            </a:r>
            <a:r>
              <a:rPr lang="en-US" sz="1050" dirty="0" err="1">
                <a:solidFill>
                  <a:srgbClr val="000000"/>
                </a:solidFill>
                <a:highlight>
                  <a:srgbClr val="FFFFFF"/>
                </a:highlight>
                <a:latin typeface="Consolas"/>
              </a:rPr>
              <a:t>WinJS</a:t>
            </a:r>
            <a:r>
              <a:rPr lang="en-US" sz="1050" dirty="0">
                <a:solidFill>
                  <a:srgbClr val="000000"/>
                </a:solidFill>
                <a:highlight>
                  <a:srgbClr val="FFFFFF"/>
                </a:highlight>
                <a:latin typeface="Consolas"/>
              </a:rPr>
              <a:t> controls inside. </a:t>
            </a:r>
            <a:r>
              <a:rPr lang="en-US" sz="1050" dirty="0" smtClean="0">
                <a:solidFill>
                  <a:srgbClr val="000000"/>
                </a:solidFill>
                <a:highlight>
                  <a:srgbClr val="FFFFFF"/>
                </a:highlight>
                <a:latin typeface="Consolas"/>
              </a:rPr>
              <a:t>The tooltip </a:t>
            </a:r>
            <a:r>
              <a:rPr lang="en-US" sz="1050" dirty="0">
                <a:solidFill>
                  <a:srgbClr val="000000"/>
                </a:solidFill>
                <a:highlight>
                  <a:srgbClr val="FFFFFF"/>
                </a:highlight>
                <a:latin typeface="Consolas"/>
              </a:rPr>
              <a:t>control will re-parent the element to the tooltip container, and block </a:t>
            </a:r>
            <a:r>
              <a:rPr lang="en-US" sz="1050" dirty="0" smtClean="0">
                <a:solidFill>
                  <a:srgbClr val="000000"/>
                </a:solidFill>
                <a:highlight>
                  <a:srgbClr val="FFFFFF"/>
                </a:highlight>
                <a:latin typeface="Consolas"/>
              </a:rPr>
              <a:t>interaction events </a:t>
            </a:r>
            <a:r>
              <a:rPr lang="en-US" sz="1050" dirty="0">
                <a:solidFill>
                  <a:srgbClr val="000000"/>
                </a:solidFill>
                <a:highlight>
                  <a:srgbClr val="FFFFFF"/>
                </a:highlight>
                <a:latin typeface="Consolas"/>
              </a:rPr>
              <a:t>on that element, since that's not the suggested interaction model</a:t>
            </a:r>
            <a:r>
              <a:rPr lang="en-US" sz="1050" dirty="0" smtClean="0">
                <a:solidFill>
                  <a:srgbClr val="000000"/>
                </a:solidFill>
                <a:highlight>
                  <a:srgbClr val="FFFFFF"/>
                </a:highlight>
                <a:latin typeface="Consolas"/>
              </a:rPr>
              <a:t>.</a:t>
            </a:r>
            <a:r>
              <a:rPr lang="en-US" sz="1050" dirty="0" smtClean="0">
                <a:solidFill>
                  <a:srgbClr val="0000FF"/>
                </a:solidFill>
                <a:highlight>
                  <a:srgbClr val="FFFFFF"/>
                </a:highlight>
                <a:latin typeface="Consolas"/>
              </a:rPr>
              <a:t>&lt;/</a:t>
            </a:r>
            <a:r>
              <a:rPr lang="en-US" sz="1050" dirty="0">
                <a:solidFill>
                  <a:srgbClr val="800000"/>
                </a:solidFill>
                <a:highlight>
                  <a:srgbClr val="FFFFFF"/>
                </a:highlight>
                <a:latin typeface="Consolas"/>
              </a:rPr>
              <a:t>p</a:t>
            </a:r>
            <a:r>
              <a:rPr lang="en-US" sz="1050" dirty="0">
                <a:solidFill>
                  <a:srgbClr val="0000FF"/>
                </a:solidFill>
                <a:highlight>
                  <a:srgbClr val="FFFFFF"/>
                </a:highlight>
                <a:latin typeface="Consolas"/>
              </a:rPr>
              <a:t>&gt;</a:t>
            </a:r>
            <a:endParaRPr lang="en-US" sz="1050" dirty="0">
              <a:solidFill>
                <a:srgbClr val="000000"/>
              </a:solidFill>
              <a:highlight>
                <a:srgbClr val="FFFFFF"/>
              </a:highlight>
              <a:latin typeface="Consolas"/>
            </a:endParaRPr>
          </a:p>
          <a:p>
            <a:r>
              <a:rPr lang="en-US" sz="1050" dirty="0" smtClean="0">
                <a:solidFill>
                  <a:srgbClr val="0000FF"/>
                </a:solidFill>
                <a:highlight>
                  <a:srgbClr val="FFFFFF"/>
                </a:highlight>
                <a:latin typeface="Consolas"/>
              </a:rPr>
              <a:t>        &lt;/</a:t>
            </a:r>
            <a:r>
              <a:rPr lang="en-US" sz="1050" dirty="0">
                <a:solidFill>
                  <a:srgbClr val="800000"/>
                </a:solidFill>
                <a:highlight>
                  <a:srgbClr val="FFFFFF"/>
                </a:highlight>
                <a:latin typeface="Consolas"/>
              </a:rPr>
              <a:t>div</a:t>
            </a:r>
            <a:r>
              <a:rPr lang="en-US" sz="1050" dirty="0">
                <a:solidFill>
                  <a:srgbClr val="0000FF"/>
                </a:solidFill>
                <a:highlight>
                  <a:srgbClr val="FFFFFF"/>
                </a:highlight>
                <a:latin typeface="Consolas"/>
              </a:rPr>
              <a:t>&gt;</a:t>
            </a:r>
            <a:endParaRPr lang="en-US" sz="1050" dirty="0">
              <a:solidFill>
                <a:srgbClr val="000000"/>
              </a:solidFill>
              <a:highlight>
                <a:srgbClr val="FFFFFF"/>
              </a:highlight>
              <a:latin typeface="Consolas"/>
            </a:endParaRPr>
          </a:p>
          <a:p>
            <a:r>
              <a:rPr lang="en-US" sz="1050" dirty="0" smtClean="0">
                <a:solidFill>
                  <a:srgbClr val="0000FF"/>
                </a:solidFill>
                <a:highlight>
                  <a:srgbClr val="FFFFFF"/>
                </a:highlight>
                <a:latin typeface="Consolas"/>
              </a:rPr>
              <a:t>        &lt;</a:t>
            </a:r>
            <a:r>
              <a:rPr lang="en-US" sz="1050" dirty="0">
                <a:solidFill>
                  <a:srgbClr val="800000"/>
                </a:solidFill>
                <a:highlight>
                  <a:srgbClr val="FFFFFF"/>
                </a:highlight>
                <a:latin typeface="Consolas"/>
              </a:rPr>
              <a:t>div</a:t>
            </a:r>
            <a:r>
              <a:rPr lang="en-US" sz="1050" dirty="0">
                <a:solidFill>
                  <a:srgbClr val="000000"/>
                </a:solidFill>
                <a:highlight>
                  <a:srgbClr val="FFFFFF"/>
                </a:highlight>
                <a:latin typeface="Consolas"/>
              </a:rPr>
              <a:t> </a:t>
            </a:r>
            <a:r>
              <a:rPr lang="en-US" sz="1050" dirty="0">
                <a:solidFill>
                  <a:srgbClr val="FF0000"/>
                </a:solidFill>
                <a:highlight>
                  <a:srgbClr val="FFFFFF"/>
                </a:highlight>
                <a:latin typeface="Consolas"/>
              </a:rPr>
              <a:t>id</a:t>
            </a:r>
            <a:r>
              <a:rPr lang="en-US" sz="1050" dirty="0">
                <a:solidFill>
                  <a:srgbClr val="0000FF"/>
                </a:solidFill>
                <a:highlight>
                  <a:srgbClr val="FFFFFF"/>
                </a:highlight>
                <a:latin typeface="Consolas"/>
              </a:rPr>
              <a:t>="</a:t>
            </a:r>
            <a:r>
              <a:rPr lang="en-US" sz="1050" dirty="0" err="1">
                <a:solidFill>
                  <a:srgbClr val="0000FF"/>
                </a:solidFill>
                <a:highlight>
                  <a:srgbClr val="FFFFFF"/>
                </a:highlight>
                <a:latin typeface="Consolas"/>
              </a:rPr>
              <a:t>myContentElement_picture</a:t>
            </a:r>
            <a:r>
              <a:rPr lang="en-US" sz="1050" dirty="0">
                <a:solidFill>
                  <a:srgbClr val="0000FF"/>
                </a:solidFill>
                <a:highlight>
                  <a:srgbClr val="FFFFFF"/>
                </a:highlight>
                <a:latin typeface="Consolas"/>
              </a:rPr>
              <a:t>"&gt;</a:t>
            </a:r>
            <a:endParaRPr lang="en-US" sz="1050" dirty="0">
              <a:solidFill>
                <a:srgbClr val="000000"/>
              </a:solidFill>
              <a:highlight>
                <a:srgbClr val="FFFFFF"/>
              </a:highlight>
              <a:latin typeface="Consolas"/>
            </a:endParaRPr>
          </a:p>
          <a:p>
            <a:r>
              <a:rPr lang="en-US" sz="1050" dirty="0" smtClean="0">
                <a:solidFill>
                  <a:srgbClr val="0000FF"/>
                </a:solidFill>
                <a:highlight>
                  <a:srgbClr val="FFFFFF"/>
                </a:highlight>
                <a:latin typeface="Consolas"/>
              </a:rPr>
              <a:t>        &lt;/</a:t>
            </a:r>
            <a:r>
              <a:rPr lang="en-US" sz="1050" dirty="0" smtClean="0">
                <a:solidFill>
                  <a:srgbClr val="800000"/>
                </a:solidFill>
                <a:highlight>
                  <a:srgbClr val="FFFFFF"/>
                </a:highlight>
                <a:latin typeface="Consolas"/>
              </a:rPr>
              <a:t>div</a:t>
            </a:r>
            <a:r>
              <a:rPr lang="en-US" sz="1050" dirty="0" smtClean="0">
                <a:solidFill>
                  <a:srgbClr val="0000FF"/>
                </a:solidFill>
                <a:highlight>
                  <a:srgbClr val="FFFFFF"/>
                </a:highlight>
                <a:latin typeface="Consolas"/>
              </a:rPr>
              <a:t>&gt;</a:t>
            </a:r>
            <a:endParaRPr lang="en-US" sz="1050" dirty="0" smtClean="0">
              <a:solidFill>
                <a:srgbClr val="000000"/>
              </a:solidFill>
              <a:highlight>
                <a:srgbClr val="FFFFFF"/>
              </a:highlight>
              <a:latin typeface="Consolas"/>
            </a:endParaRPr>
          </a:p>
          <a:p>
            <a:r>
              <a:rPr lang="en-US" sz="1050" dirty="0" smtClean="0">
                <a:solidFill>
                  <a:srgbClr val="0000FF"/>
                </a:solidFill>
                <a:highlight>
                  <a:srgbClr val="FFFFFF"/>
                </a:highlight>
                <a:latin typeface="Consolas"/>
              </a:rPr>
              <a:t>    &lt;/</a:t>
            </a:r>
            <a:r>
              <a:rPr lang="en-US" sz="1050" dirty="0" smtClean="0">
                <a:solidFill>
                  <a:srgbClr val="800000"/>
                </a:solidFill>
                <a:highlight>
                  <a:srgbClr val="FFFFFF"/>
                </a:highlight>
                <a:latin typeface="Consolas"/>
              </a:rPr>
              <a:t>div</a:t>
            </a:r>
            <a:r>
              <a:rPr lang="en-US" sz="1050" dirty="0" smtClean="0">
                <a:solidFill>
                  <a:srgbClr val="0000FF"/>
                </a:solidFill>
                <a:highlight>
                  <a:srgbClr val="FFFFFF"/>
                </a:highlight>
                <a:latin typeface="Consolas"/>
              </a:rPr>
              <a:t>&gt;</a:t>
            </a:r>
            <a:endParaRPr lang="en-US" sz="1050" dirty="0" smtClean="0">
              <a:solidFill>
                <a:srgbClr val="000000"/>
              </a:solidFill>
              <a:highlight>
                <a:srgbClr val="FFFFFF"/>
              </a:highlight>
              <a:latin typeface="Consolas"/>
            </a:endParaRPr>
          </a:p>
          <a:p>
            <a:r>
              <a:rPr lang="en-US" sz="1050" dirty="0" smtClean="0">
                <a:solidFill>
                  <a:srgbClr val="0000FF"/>
                </a:solidFill>
                <a:highlight>
                  <a:srgbClr val="FFFFFF"/>
                </a:highlight>
                <a:latin typeface="Consolas"/>
              </a:rPr>
              <a:t>&lt;/</a:t>
            </a:r>
            <a:r>
              <a:rPr lang="en-US" sz="1050" dirty="0">
                <a:solidFill>
                  <a:srgbClr val="800000"/>
                </a:solidFill>
                <a:highlight>
                  <a:srgbClr val="FFFFFF"/>
                </a:highlight>
                <a:latin typeface="Consolas"/>
              </a:rPr>
              <a:t>div</a:t>
            </a:r>
            <a:r>
              <a:rPr lang="en-US" sz="1050" dirty="0">
                <a:solidFill>
                  <a:srgbClr val="0000FF"/>
                </a:solidFill>
                <a:highlight>
                  <a:srgbClr val="FFFFFF"/>
                </a:highlight>
                <a:latin typeface="Consolas"/>
              </a:rPr>
              <a:t>&gt;</a:t>
            </a:r>
            <a:endParaRPr lang="en-US" sz="1050" dirty="0" smtClean="0">
              <a:gradFill>
                <a:gsLst>
                  <a:gs pos="2917">
                    <a:schemeClr val="tx1"/>
                  </a:gs>
                  <a:gs pos="30000">
                    <a:schemeClr val="tx1"/>
                  </a:gs>
                </a:gsLst>
                <a:lin ang="5400000" scaled="0"/>
              </a:gradFill>
            </a:endParaRPr>
          </a:p>
        </p:txBody>
      </p:sp>
      <p:cxnSp>
        <p:nvCxnSpPr>
          <p:cNvPr id="11" name="Straight Arrow Connector 10"/>
          <p:cNvCxnSpPr/>
          <p:nvPr/>
        </p:nvCxnSpPr>
        <p:spPr>
          <a:xfrm flipH="1">
            <a:off x="5085749" y="5607165"/>
            <a:ext cx="1329977" cy="0"/>
          </a:xfrm>
          <a:prstGeom prst="straightConnector1">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0" name="Round Diagonal Corner Rectangle 9"/>
          <p:cNvSpPr/>
          <p:nvPr/>
        </p:nvSpPr>
        <p:spPr bwMode="auto">
          <a:xfrm>
            <a:off x="518340" y="1595668"/>
            <a:ext cx="5644335" cy="2004781"/>
          </a:xfrm>
          <a:prstGeom prst="round2DiagRect">
            <a:avLst/>
          </a:prstGeom>
          <a:noFill/>
          <a:ln>
            <a:solidFill>
              <a:schemeClr val="accent3">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ound Diagonal Corner Rectangle 11"/>
          <p:cNvSpPr/>
          <p:nvPr/>
        </p:nvSpPr>
        <p:spPr bwMode="auto">
          <a:xfrm>
            <a:off x="6415726" y="2181226"/>
            <a:ext cx="5644335" cy="4533900"/>
          </a:xfrm>
          <a:prstGeom prst="round2DiagRect">
            <a:avLst/>
          </a:prstGeom>
          <a:noFill/>
          <a:ln>
            <a:solidFill>
              <a:schemeClr val="accent3">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00931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Applying Standard CSS</a:t>
            </a:r>
            <a:endParaRPr lang="en-US" dirty="0"/>
          </a:p>
        </p:txBody>
      </p:sp>
      <p:sp>
        <p:nvSpPr>
          <p:cNvPr id="4" name="TextBox 3"/>
          <p:cNvSpPr txBox="1"/>
          <p:nvPr/>
        </p:nvSpPr>
        <p:spPr>
          <a:xfrm>
            <a:off x="595313" y="1216997"/>
            <a:ext cx="2701445" cy="276999"/>
          </a:xfrm>
          <a:prstGeom prst="rect">
            <a:avLst/>
          </a:prstGeom>
          <a:noFill/>
        </p:spPr>
        <p:txBody>
          <a:bodyPr wrap="none" lIns="0" tIns="0" rIns="0" bIns="0" rtlCol="0">
            <a:spAutoFit/>
          </a:bodyPr>
          <a:lstStyle/>
          <a:p>
            <a:r>
              <a:rPr lang="en-US" dirty="0" smtClean="0">
                <a:gradFill>
                  <a:gsLst>
                    <a:gs pos="2917">
                      <a:schemeClr val="tx1"/>
                    </a:gs>
                    <a:gs pos="30000">
                      <a:schemeClr val="tx1"/>
                    </a:gs>
                  </a:gsLst>
                  <a:lin ang="5400000" scaled="0"/>
                </a:gradFill>
              </a:rPr>
              <a:t>Button (background-color)</a:t>
            </a:r>
          </a:p>
        </p:txBody>
      </p:sp>
      <p:pic>
        <p:nvPicPr>
          <p:cNvPr id="3074" name="Picture 2"/>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08375" y="1169758"/>
            <a:ext cx="9810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5412" y="1722207"/>
            <a:ext cx="2209800"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95313" y="2112347"/>
            <a:ext cx="1584152" cy="276999"/>
          </a:xfrm>
          <a:prstGeom prst="rect">
            <a:avLst/>
          </a:prstGeom>
          <a:noFill/>
        </p:spPr>
        <p:txBody>
          <a:bodyPr wrap="none" lIns="0" tIns="0" rIns="0" bIns="0" rtlCol="0">
            <a:spAutoFit/>
          </a:bodyPr>
          <a:lstStyle/>
          <a:p>
            <a:r>
              <a:rPr lang="en-US" dirty="0" smtClean="0">
                <a:gradFill>
                  <a:gsLst>
                    <a:gs pos="2917">
                      <a:schemeClr val="tx1"/>
                    </a:gs>
                    <a:gs pos="30000">
                      <a:schemeClr val="tx1"/>
                    </a:gs>
                  </a:gsLst>
                  <a:lin ang="5400000" scaled="0"/>
                </a:gradFill>
              </a:rPr>
              <a:t>Progress (color)</a:t>
            </a:r>
          </a:p>
        </p:txBody>
      </p:sp>
      <p:sp>
        <p:nvSpPr>
          <p:cNvPr id="8" name="TextBox 7"/>
          <p:cNvSpPr txBox="1"/>
          <p:nvPr/>
        </p:nvSpPr>
        <p:spPr>
          <a:xfrm>
            <a:off x="595313" y="3226772"/>
            <a:ext cx="2650149" cy="553998"/>
          </a:xfrm>
          <a:prstGeom prst="rect">
            <a:avLst/>
          </a:prstGeom>
          <a:noFill/>
        </p:spPr>
        <p:txBody>
          <a:bodyPr wrap="none" lIns="0" tIns="0" rIns="0" bIns="0" rtlCol="0">
            <a:spAutoFit/>
          </a:bodyPr>
          <a:lstStyle/>
          <a:p>
            <a:r>
              <a:rPr lang="en-US" dirty="0" smtClean="0">
                <a:gradFill>
                  <a:gsLst>
                    <a:gs pos="2917">
                      <a:schemeClr val="tx1"/>
                    </a:gs>
                    <a:gs pos="30000">
                      <a:schemeClr val="tx1"/>
                    </a:gs>
                  </a:gsLst>
                  <a:lin ang="5400000" scaled="0"/>
                </a:gradFill>
              </a:rPr>
              <a:t>Select (background-color, </a:t>
            </a:r>
            <a:br>
              <a:rPr lang="en-US" dirty="0" smtClean="0">
                <a:gradFill>
                  <a:gsLst>
                    <a:gs pos="2917">
                      <a:schemeClr val="tx1"/>
                    </a:gs>
                    <a:gs pos="30000">
                      <a:schemeClr val="tx1"/>
                    </a:gs>
                  </a:gsLst>
                  <a:lin ang="5400000" scaled="0"/>
                </a:gradFill>
              </a:rPr>
            </a:br>
            <a:r>
              <a:rPr lang="en-US" dirty="0" smtClean="0">
                <a:gradFill>
                  <a:gsLst>
                    <a:gs pos="2917">
                      <a:schemeClr val="tx1"/>
                    </a:gs>
                    <a:gs pos="30000">
                      <a:schemeClr val="tx1"/>
                    </a:gs>
                  </a:gsLst>
                  <a:lin ang="5400000" scaled="0"/>
                </a:gradFill>
              </a:rPr>
              <a:t>color, border, font)</a:t>
            </a:r>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9852" y="3992491"/>
            <a:ext cx="15240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5462" y="3135242"/>
            <a:ext cx="1381125"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9601" y="1575612"/>
            <a:ext cx="4086225"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5746750" y="1216997"/>
            <a:ext cx="2115964" cy="276999"/>
          </a:xfrm>
          <a:prstGeom prst="rect">
            <a:avLst/>
          </a:prstGeom>
          <a:noFill/>
        </p:spPr>
        <p:txBody>
          <a:bodyPr wrap="none" lIns="0" tIns="0" rIns="0" bIns="0" rtlCol="0">
            <a:spAutoFit/>
          </a:bodyPr>
          <a:lstStyle/>
          <a:p>
            <a:r>
              <a:rPr lang="en-US" dirty="0" smtClean="0">
                <a:gradFill>
                  <a:gsLst>
                    <a:gs pos="2917">
                      <a:schemeClr val="tx1"/>
                    </a:gs>
                    <a:gs pos="30000">
                      <a:schemeClr val="tx1"/>
                    </a:gs>
                  </a:gsLst>
                  <a:lin ang="5400000" scaled="0"/>
                </a:gradFill>
              </a:rPr>
              <a:t>Text Area (transform)</a:t>
            </a:r>
          </a:p>
        </p:txBody>
      </p:sp>
      <p:pic>
        <p:nvPicPr>
          <p:cNvPr id="307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84587" y="4199451"/>
            <a:ext cx="11430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5746750" y="3561189"/>
            <a:ext cx="3461653" cy="553998"/>
          </a:xfrm>
          <a:prstGeom prst="rect">
            <a:avLst/>
          </a:prstGeom>
          <a:noFill/>
        </p:spPr>
        <p:txBody>
          <a:bodyPr wrap="none" lIns="0" tIns="0" rIns="0" bIns="0" rtlCol="0">
            <a:spAutoFit/>
          </a:bodyPr>
          <a:lstStyle/>
          <a:p>
            <a:r>
              <a:rPr lang="en-US" dirty="0" smtClean="0">
                <a:gradFill>
                  <a:gsLst>
                    <a:gs pos="2917">
                      <a:schemeClr val="tx1"/>
                    </a:gs>
                    <a:gs pos="30000">
                      <a:schemeClr val="tx1"/>
                    </a:gs>
                  </a:gsLst>
                  <a:lin ang="5400000" scaled="0"/>
                </a:gradFill>
              </a:rPr>
              <a:t>Checkbox/</a:t>
            </a:r>
            <a:r>
              <a:rPr lang="en-US" dirty="0" err="1" smtClean="0">
                <a:gradFill>
                  <a:gsLst>
                    <a:gs pos="2917">
                      <a:schemeClr val="tx1"/>
                    </a:gs>
                    <a:gs pos="30000">
                      <a:schemeClr val="tx1"/>
                    </a:gs>
                  </a:gsLst>
                  <a:lin ang="5400000" scaled="0"/>
                </a:gradFill>
              </a:rPr>
              <a:t>Radiobutton</a:t>
            </a:r>
            <a:r>
              <a:rPr lang="en-US" dirty="0">
                <a:gradFill>
                  <a:gsLst>
                    <a:gs pos="2917">
                      <a:schemeClr val="tx1"/>
                    </a:gs>
                    <a:gs pos="30000">
                      <a:schemeClr val="tx1"/>
                    </a:gs>
                  </a:gsLst>
                  <a:lin ang="5400000" scaled="0"/>
                </a:gradFill>
              </a:rPr>
              <a:t/>
            </a:r>
            <a:br>
              <a:rPr lang="en-US" dirty="0">
                <a:gradFill>
                  <a:gsLst>
                    <a:gs pos="2917">
                      <a:schemeClr val="tx1"/>
                    </a:gs>
                    <a:gs pos="30000">
                      <a:schemeClr val="tx1"/>
                    </a:gs>
                  </a:gsLst>
                  <a:lin ang="5400000" scaled="0"/>
                </a:gradFill>
              </a:rPr>
            </a:br>
            <a:r>
              <a:rPr lang="en-US" dirty="0" smtClean="0">
                <a:gradFill>
                  <a:gsLst>
                    <a:gs pos="2917">
                      <a:schemeClr val="tx1"/>
                    </a:gs>
                    <a:gs pos="30000">
                      <a:schemeClr val="tx1"/>
                    </a:gs>
                  </a:gsLst>
                  <a:lin ang="5400000" scaled="0"/>
                </a:gradFill>
              </a:rPr>
              <a:t>(background-image and :checked)</a:t>
            </a:r>
          </a:p>
        </p:txBody>
      </p:sp>
      <p:pic>
        <p:nvPicPr>
          <p:cNvPr id="15" name="Picture 3"/>
          <p:cNvPicPr>
            <a:picLocks noChangeAspect="1" noChangeArrowheads="1"/>
          </p:cNvPicPr>
          <p:nvPr/>
        </p:nvPicPr>
        <p:blipFill rotWithShape="1">
          <a:blip r:embed="rId8">
            <a:extLst>
              <a:ext uri="{28A0092B-C50C-407E-A947-70E740481C1C}">
                <a14:useLocalDpi xmlns:a14="http://schemas.microsoft.com/office/drawing/2010/main" val="0"/>
              </a:ext>
            </a:extLst>
          </a:blip>
          <a:srcRect l="-14094" t="70437" r="44478" b="5740"/>
          <a:stretch/>
        </p:blipFill>
        <p:spPr bwMode="auto">
          <a:xfrm>
            <a:off x="6375131" y="4290239"/>
            <a:ext cx="988010" cy="542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94952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HTML Control Styling Run-down</a:t>
            </a:r>
            <a:endParaRPr lang="en-US" dirty="0"/>
          </a:p>
        </p:txBody>
      </p:sp>
      <p:sp>
        <p:nvSpPr>
          <p:cNvPr id="4" name="TextBox 3"/>
          <p:cNvSpPr txBox="1"/>
          <p:nvPr/>
        </p:nvSpPr>
        <p:spPr>
          <a:xfrm>
            <a:off x="590549" y="947350"/>
            <a:ext cx="5229573" cy="276999"/>
          </a:xfrm>
          <a:prstGeom prst="rect">
            <a:avLst/>
          </a:prstGeom>
          <a:noFill/>
        </p:spPr>
        <p:txBody>
          <a:bodyPr wrap="none" lIns="0" tIns="0" rIns="0" bIns="0" rtlCol="0">
            <a:spAutoFit/>
          </a:bodyPr>
          <a:lstStyle/>
          <a:p>
            <a:r>
              <a:rPr lang="en-US" i="1" dirty="0" smtClean="0">
                <a:gradFill>
                  <a:gsLst>
                    <a:gs pos="2917">
                      <a:schemeClr val="tx1"/>
                    </a:gs>
                    <a:gs pos="30000">
                      <a:schemeClr val="tx1"/>
                    </a:gs>
                  </a:gsLst>
                  <a:lin ang="5400000" scaled="0"/>
                </a:gradFill>
              </a:rPr>
              <a:t>Drawing from the </a:t>
            </a:r>
            <a:r>
              <a:rPr lang="en-US" i="1" dirty="0" err="1" smtClean="0">
                <a:gradFill>
                  <a:gsLst>
                    <a:gs pos="2917">
                      <a:schemeClr val="tx1"/>
                    </a:gs>
                    <a:gs pos="30000">
                      <a:schemeClr val="tx1"/>
                    </a:gs>
                  </a:gsLst>
                  <a:lin ang="5400000" scaled="0"/>
                </a:gradFill>
              </a:rPr>
              <a:t>Controls_EverydayWidgets</a:t>
            </a:r>
            <a:r>
              <a:rPr lang="en-US" i="1" dirty="0" smtClean="0">
                <a:gradFill>
                  <a:gsLst>
                    <a:gs pos="2917">
                      <a:schemeClr val="tx1"/>
                    </a:gs>
                    <a:gs pos="30000">
                      <a:schemeClr val="tx1"/>
                    </a:gs>
                  </a:gsLst>
                  <a:lin ang="5400000" scaled="0"/>
                </a:gradFill>
              </a:rPr>
              <a:t> sample</a:t>
            </a:r>
          </a:p>
        </p:txBody>
      </p:sp>
      <p:pic>
        <p:nvPicPr>
          <p:cNvPr id="9"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6608" y="2311319"/>
            <a:ext cx="56197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2610422" y="2413147"/>
            <a:ext cx="3080972" cy="215444"/>
          </a:xfrm>
          <a:prstGeom prst="rect">
            <a:avLst/>
          </a:prstGeom>
          <a:noFill/>
        </p:spPr>
        <p:txBody>
          <a:bodyPr wrap="none" lIns="0" tIns="0" rIns="0" bIns="0" rtlCol="0">
            <a:spAutoFit/>
          </a:bodyPr>
          <a:lstStyle/>
          <a:p>
            <a:r>
              <a:rPr lang="en-US" sz="1400" dirty="0" smtClean="0">
                <a:solidFill>
                  <a:srgbClr val="0000FF"/>
                </a:solidFill>
                <a:highlight>
                  <a:srgbClr val="FFFFFF"/>
                </a:highlight>
                <a:latin typeface="Consolas"/>
              </a:rPr>
              <a:t>&lt;</a:t>
            </a:r>
            <a:r>
              <a:rPr lang="en-US" sz="1400" dirty="0">
                <a:solidFill>
                  <a:srgbClr val="800000"/>
                </a:solidFill>
                <a:highlight>
                  <a:srgbClr val="FFFFFF"/>
                </a:highlight>
                <a:latin typeface="Consolas"/>
              </a:rPr>
              <a:t>button</a:t>
            </a:r>
            <a:r>
              <a:rPr lang="en-US" sz="1400" dirty="0">
                <a:solidFill>
                  <a:srgbClr val="000000"/>
                </a:solidFill>
                <a:highlight>
                  <a:srgbClr val="FFFFFF"/>
                </a:highlight>
                <a:latin typeface="Consolas"/>
              </a:rPr>
              <a:t> </a:t>
            </a:r>
            <a:r>
              <a:rPr lang="en-US" sz="1400" dirty="0">
                <a:solidFill>
                  <a:srgbClr val="FF0000"/>
                </a:solidFill>
                <a:highlight>
                  <a:srgbClr val="FFFFFF"/>
                </a:highlight>
                <a:latin typeface="Consolas"/>
              </a:rPr>
              <a:t>class</a:t>
            </a:r>
            <a:r>
              <a:rPr lang="en-US" sz="1400" dirty="0">
                <a:solidFill>
                  <a:srgbClr val="0000FF"/>
                </a:solidFill>
                <a:highlight>
                  <a:srgbClr val="FFFFFF"/>
                </a:highlight>
                <a:latin typeface="Consolas"/>
              </a:rPr>
              <a:t>="win-</a:t>
            </a:r>
            <a:r>
              <a:rPr lang="en-US" sz="1400" dirty="0" err="1">
                <a:solidFill>
                  <a:srgbClr val="0000FF"/>
                </a:solidFill>
                <a:highlight>
                  <a:srgbClr val="FFFFFF"/>
                </a:highlight>
                <a:latin typeface="Consolas"/>
              </a:rPr>
              <a:t>backbutton</a:t>
            </a:r>
            <a:r>
              <a:rPr lang="en-US" sz="1400" dirty="0">
                <a:solidFill>
                  <a:srgbClr val="0000FF"/>
                </a:solidFill>
                <a:highlight>
                  <a:srgbClr val="FFFFFF"/>
                </a:highlight>
                <a:latin typeface="Consolas"/>
              </a:rPr>
              <a:t>"&gt;</a:t>
            </a:r>
            <a:endParaRPr lang="en-US" sz="1100" dirty="0" smtClean="0"/>
          </a:p>
        </p:txBody>
      </p:sp>
      <p:pic>
        <p:nvPicPr>
          <p:cNvPr id="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2979" r="19219" b="75490"/>
          <a:stretch/>
        </p:blipFill>
        <p:spPr bwMode="auto">
          <a:xfrm>
            <a:off x="8545390" y="3401868"/>
            <a:ext cx="1146467" cy="49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Box 23"/>
          <p:cNvSpPr txBox="1"/>
          <p:nvPr/>
        </p:nvSpPr>
        <p:spPr>
          <a:xfrm>
            <a:off x="2622006" y="3611676"/>
            <a:ext cx="5309146" cy="169277"/>
          </a:xfrm>
          <a:prstGeom prst="rect">
            <a:avLst/>
          </a:prstGeom>
          <a:noFill/>
        </p:spPr>
        <p:txBody>
          <a:bodyPr wrap="none" lIns="0" tIns="0" rIns="0" bIns="0" rtlCol="0">
            <a:spAutoFit/>
          </a:bodyPr>
          <a:lstStyle/>
          <a:p>
            <a:r>
              <a:rPr lang="en-US" sz="1100" dirty="0" smtClean="0">
                <a:solidFill>
                  <a:schemeClr val="accent6">
                    <a:lumMod val="75000"/>
                  </a:schemeClr>
                </a:solidFill>
                <a:highlight>
                  <a:srgbClr val="FFFFFF"/>
                </a:highlight>
                <a:latin typeface="Consolas"/>
              </a:rPr>
              <a:t>CSS pseudo-element: input[type</a:t>
            </a:r>
            <a:r>
              <a:rPr lang="en-US" sz="1100" dirty="0">
                <a:solidFill>
                  <a:schemeClr val="accent6">
                    <a:lumMod val="75000"/>
                  </a:schemeClr>
                </a:solidFill>
                <a:highlight>
                  <a:srgbClr val="FFFFFF"/>
                </a:highlight>
                <a:latin typeface="Consolas"/>
              </a:rPr>
              <a:t>="checkbox</a:t>
            </a:r>
            <a:r>
              <a:rPr lang="en-US" sz="1100" dirty="0" smtClean="0">
                <a:solidFill>
                  <a:schemeClr val="accent6">
                    <a:lumMod val="75000"/>
                  </a:schemeClr>
                </a:solidFill>
                <a:highlight>
                  <a:srgbClr val="FFFFFF"/>
                </a:highlight>
                <a:latin typeface="Consolas"/>
              </a:rPr>
              <a:t>"].&lt;class&gt;::</a:t>
            </a:r>
            <a:r>
              <a:rPr lang="en-US" sz="1100" b="1" dirty="0" smtClean="0">
                <a:solidFill>
                  <a:schemeClr val="accent6">
                    <a:lumMod val="75000"/>
                  </a:schemeClr>
                </a:solidFill>
                <a:highlight>
                  <a:srgbClr val="FFFFFF"/>
                </a:highlight>
                <a:latin typeface="Consolas"/>
              </a:rPr>
              <a:t>-</a:t>
            </a:r>
            <a:r>
              <a:rPr lang="en-US" sz="1100" b="1" dirty="0" err="1" smtClean="0">
                <a:solidFill>
                  <a:schemeClr val="accent6">
                    <a:lumMod val="75000"/>
                  </a:schemeClr>
                </a:solidFill>
                <a:highlight>
                  <a:srgbClr val="FFFFFF"/>
                </a:highlight>
                <a:latin typeface="Consolas"/>
              </a:rPr>
              <a:t>ms</a:t>
            </a:r>
            <a:r>
              <a:rPr lang="en-US" sz="1100" b="1" dirty="0" smtClean="0">
                <a:solidFill>
                  <a:schemeClr val="accent6">
                    <a:lumMod val="75000"/>
                  </a:schemeClr>
                </a:solidFill>
                <a:highlight>
                  <a:srgbClr val="FFFFFF"/>
                </a:highlight>
                <a:latin typeface="Consolas"/>
              </a:rPr>
              <a:t>-check </a:t>
            </a:r>
            <a:r>
              <a:rPr lang="en-US" sz="1100" dirty="0" smtClean="0">
                <a:solidFill>
                  <a:schemeClr val="accent6">
                    <a:lumMod val="75000"/>
                  </a:schemeClr>
                </a:solidFill>
                <a:highlight>
                  <a:srgbClr val="FFFFFF"/>
                </a:highlight>
                <a:latin typeface="Consolas"/>
              </a:rPr>
              <a:t>(color)</a:t>
            </a:r>
            <a:endParaRPr lang="en-US" sz="1000" dirty="0" smtClean="0">
              <a:solidFill>
                <a:schemeClr val="accent6">
                  <a:lumMod val="75000"/>
                </a:schemeClr>
              </a:solidFill>
            </a:endParaRPr>
          </a:p>
        </p:txBody>
      </p:sp>
      <p:pic>
        <p:nvPicPr>
          <p:cNvPr id="2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33680" r="13850" b="43742"/>
          <a:stretch/>
        </p:blipFill>
        <p:spPr bwMode="auto">
          <a:xfrm>
            <a:off x="8545390" y="3806366"/>
            <a:ext cx="1222667" cy="51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TextBox 27"/>
          <p:cNvSpPr txBox="1"/>
          <p:nvPr/>
        </p:nvSpPr>
        <p:spPr>
          <a:xfrm>
            <a:off x="2610422" y="4037156"/>
            <a:ext cx="5309146" cy="169277"/>
          </a:xfrm>
          <a:prstGeom prst="rect">
            <a:avLst/>
          </a:prstGeom>
          <a:noFill/>
        </p:spPr>
        <p:txBody>
          <a:bodyPr wrap="none" lIns="0" tIns="0" rIns="0" bIns="0" rtlCol="0">
            <a:spAutoFit/>
          </a:bodyPr>
          <a:lstStyle/>
          <a:p>
            <a:r>
              <a:rPr lang="en-US" sz="1100" dirty="0" smtClean="0">
                <a:solidFill>
                  <a:schemeClr val="accent6">
                    <a:lumMod val="75000"/>
                  </a:schemeClr>
                </a:solidFill>
                <a:highlight>
                  <a:srgbClr val="FFFFFF"/>
                </a:highlight>
                <a:latin typeface="Consolas"/>
              </a:rPr>
              <a:t>CSS pseudo-element: input[type</a:t>
            </a:r>
            <a:r>
              <a:rPr lang="en-US" sz="1100" dirty="0">
                <a:solidFill>
                  <a:schemeClr val="accent6">
                    <a:lumMod val="75000"/>
                  </a:schemeClr>
                </a:solidFill>
                <a:highlight>
                  <a:srgbClr val="FFFFFF"/>
                </a:highlight>
                <a:latin typeface="Consolas"/>
              </a:rPr>
              <a:t>="checkbox</a:t>
            </a:r>
            <a:r>
              <a:rPr lang="en-US" sz="1100" dirty="0" smtClean="0">
                <a:solidFill>
                  <a:schemeClr val="accent6">
                    <a:lumMod val="75000"/>
                  </a:schemeClr>
                </a:solidFill>
                <a:highlight>
                  <a:srgbClr val="FFFFFF"/>
                </a:highlight>
                <a:latin typeface="Consolas"/>
              </a:rPr>
              <a:t>"].&lt;class&gt;::</a:t>
            </a:r>
            <a:r>
              <a:rPr lang="en-US" sz="1100" b="1" dirty="0" smtClean="0">
                <a:solidFill>
                  <a:schemeClr val="accent6">
                    <a:lumMod val="75000"/>
                  </a:schemeClr>
                </a:solidFill>
                <a:highlight>
                  <a:srgbClr val="FFFFFF"/>
                </a:highlight>
                <a:latin typeface="Consolas"/>
              </a:rPr>
              <a:t>-</a:t>
            </a:r>
            <a:r>
              <a:rPr lang="en-US" sz="1100" b="1" dirty="0" err="1" smtClean="0">
                <a:solidFill>
                  <a:schemeClr val="accent6">
                    <a:lumMod val="75000"/>
                  </a:schemeClr>
                </a:solidFill>
                <a:highlight>
                  <a:srgbClr val="FFFFFF"/>
                </a:highlight>
                <a:latin typeface="Consolas"/>
              </a:rPr>
              <a:t>ms</a:t>
            </a:r>
            <a:r>
              <a:rPr lang="en-US" sz="1100" b="1" dirty="0" smtClean="0">
                <a:solidFill>
                  <a:schemeClr val="accent6">
                    <a:lumMod val="75000"/>
                  </a:schemeClr>
                </a:solidFill>
                <a:highlight>
                  <a:srgbClr val="FFFFFF"/>
                </a:highlight>
                <a:latin typeface="Consolas"/>
              </a:rPr>
              <a:t>-check </a:t>
            </a:r>
            <a:r>
              <a:rPr lang="en-US" sz="1100" dirty="0" smtClean="0">
                <a:solidFill>
                  <a:schemeClr val="accent6">
                    <a:lumMod val="75000"/>
                  </a:schemeClr>
                </a:solidFill>
                <a:highlight>
                  <a:srgbClr val="FFFFFF"/>
                </a:highlight>
                <a:latin typeface="Consolas"/>
              </a:rPr>
              <a:t>(image)</a:t>
            </a:r>
            <a:endParaRPr lang="en-US" sz="1000" dirty="0" smtClean="0">
              <a:solidFill>
                <a:schemeClr val="accent6">
                  <a:lumMod val="75000"/>
                </a:schemeClr>
              </a:solidFill>
            </a:endParaRPr>
          </a:p>
        </p:txBody>
      </p:sp>
      <p:sp>
        <p:nvSpPr>
          <p:cNvPr id="11" name="TextBox 10"/>
          <p:cNvSpPr txBox="1"/>
          <p:nvPr/>
        </p:nvSpPr>
        <p:spPr>
          <a:xfrm>
            <a:off x="2610422" y="2045672"/>
            <a:ext cx="682687" cy="276999"/>
          </a:xfrm>
          <a:prstGeom prst="rect">
            <a:avLst/>
          </a:prstGeom>
          <a:noFill/>
        </p:spPr>
        <p:txBody>
          <a:bodyPr wrap="none" lIns="0" tIns="0" rIns="0" bIns="0" rtlCol="0">
            <a:spAutoFit/>
          </a:bodyPr>
          <a:lstStyle/>
          <a:p>
            <a:r>
              <a:rPr lang="en-US" dirty="0" smtClean="0">
                <a:gradFill>
                  <a:gsLst>
                    <a:gs pos="2917">
                      <a:schemeClr val="tx1"/>
                    </a:gs>
                    <a:gs pos="30000">
                      <a:schemeClr val="tx1"/>
                    </a:gs>
                  </a:gsLst>
                  <a:lin ang="5400000" scaled="0"/>
                </a:gradFill>
              </a:rPr>
              <a:t>Button</a:t>
            </a:r>
          </a:p>
        </p:txBody>
      </p:sp>
      <p:sp>
        <p:nvSpPr>
          <p:cNvPr id="30" name="TextBox 29"/>
          <p:cNvSpPr txBox="1"/>
          <p:nvPr/>
        </p:nvSpPr>
        <p:spPr>
          <a:xfrm>
            <a:off x="2610422" y="3124869"/>
            <a:ext cx="2346989" cy="276999"/>
          </a:xfrm>
          <a:prstGeom prst="rect">
            <a:avLst/>
          </a:prstGeom>
          <a:noFill/>
        </p:spPr>
        <p:txBody>
          <a:bodyPr wrap="none" lIns="0" tIns="0" rIns="0" bIns="0" rtlCol="0">
            <a:spAutoFit/>
          </a:bodyPr>
          <a:lstStyle/>
          <a:p>
            <a:r>
              <a:rPr lang="en-US" dirty="0" smtClean="0">
                <a:gradFill>
                  <a:gsLst>
                    <a:gs pos="2917">
                      <a:schemeClr val="tx1"/>
                    </a:gs>
                    <a:gs pos="30000">
                      <a:schemeClr val="tx1"/>
                    </a:gs>
                  </a:gsLst>
                  <a:lin ang="5400000" scaled="0"/>
                </a:gradFill>
              </a:rPr>
              <a:t>Checkbox/</a:t>
            </a:r>
            <a:r>
              <a:rPr lang="en-US" dirty="0" err="1" smtClean="0">
                <a:gradFill>
                  <a:gsLst>
                    <a:gs pos="2917">
                      <a:schemeClr val="tx1"/>
                    </a:gs>
                    <a:gs pos="30000">
                      <a:schemeClr val="tx1"/>
                    </a:gs>
                  </a:gsLst>
                  <a:lin ang="5400000" scaled="0"/>
                </a:gradFill>
              </a:rPr>
              <a:t>Radiobutton</a:t>
            </a:r>
            <a:endParaRPr lang="en-US" dirty="0" smtClean="0">
              <a:gradFill>
                <a:gsLst>
                  <a:gs pos="2917">
                    <a:schemeClr val="tx1"/>
                  </a:gs>
                  <a:gs pos="30000">
                    <a:schemeClr val="tx1"/>
                  </a:gs>
                </a:gsLst>
                <a:lin ang="5400000" scaled="0"/>
              </a:gradFill>
            </a:endParaRPr>
          </a:p>
        </p:txBody>
      </p:sp>
      <p:sp>
        <p:nvSpPr>
          <p:cNvPr id="37" name="TextBox 36"/>
          <p:cNvSpPr txBox="1"/>
          <p:nvPr/>
        </p:nvSpPr>
        <p:spPr>
          <a:xfrm>
            <a:off x="2622006" y="4462636"/>
            <a:ext cx="5155257" cy="169277"/>
          </a:xfrm>
          <a:prstGeom prst="rect">
            <a:avLst/>
          </a:prstGeom>
          <a:noFill/>
        </p:spPr>
        <p:txBody>
          <a:bodyPr wrap="none" lIns="0" tIns="0" rIns="0" bIns="0" rtlCol="0">
            <a:spAutoFit/>
          </a:bodyPr>
          <a:lstStyle/>
          <a:p>
            <a:r>
              <a:rPr lang="en-US" sz="1100" dirty="0" smtClean="0">
                <a:solidFill>
                  <a:schemeClr val="accent6">
                    <a:lumMod val="75000"/>
                  </a:schemeClr>
                </a:solidFill>
                <a:highlight>
                  <a:srgbClr val="FFFFFF"/>
                </a:highlight>
                <a:latin typeface="Consolas"/>
              </a:rPr>
              <a:t>CSS pseudo-element: input[type="radio"].&lt;class&gt;::</a:t>
            </a:r>
            <a:r>
              <a:rPr lang="en-US" sz="1100" b="1" dirty="0" smtClean="0">
                <a:solidFill>
                  <a:schemeClr val="accent6">
                    <a:lumMod val="75000"/>
                  </a:schemeClr>
                </a:solidFill>
                <a:highlight>
                  <a:srgbClr val="FFFFFF"/>
                </a:highlight>
                <a:latin typeface="Consolas"/>
              </a:rPr>
              <a:t>-</a:t>
            </a:r>
            <a:r>
              <a:rPr lang="en-US" sz="1100" b="1" dirty="0" err="1" smtClean="0">
                <a:solidFill>
                  <a:schemeClr val="accent6">
                    <a:lumMod val="75000"/>
                  </a:schemeClr>
                </a:solidFill>
                <a:highlight>
                  <a:srgbClr val="FFFFFF"/>
                </a:highlight>
                <a:latin typeface="Consolas"/>
              </a:rPr>
              <a:t>ms</a:t>
            </a:r>
            <a:r>
              <a:rPr lang="en-US" sz="1100" b="1" dirty="0" smtClean="0">
                <a:solidFill>
                  <a:schemeClr val="accent6">
                    <a:lumMod val="75000"/>
                  </a:schemeClr>
                </a:solidFill>
                <a:highlight>
                  <a:srgbClr val="FFFFFF"/>
                </a:highlight>
                <a:latin typeface="Consolas"/>
              </a:rPr>
              <a:t>-check </a:t>
            </a:r>
            <a:r>
              <a:rPr lang="en-US" sz="1100" dirty="0" smtClean="0">
                <a:solidFill>
                  <a:schemeClr val="accent6">
                    <a:lumMod val="75000"/>
                  </a:schemeClr>
                </a:solidFill>
                <a:highlight>
                  <a:srgbClr val="FFFFFF"/>
                </a:highlight>
                <a:latin typeface="Consolas"/>
              </a:rPr>
              <a:t>(color)</a:t>
            </a:r>
            <a:endParaRPr lang="en-US" sz="1000" dirty="0" smtClean="0">
              <a:solidFill>
                <a:schemeClr val="accent6">
                  <a:lumMod val="75000"/>
                </a:schemeClr>
              </a:solidFill>
            </a:endParaRP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5688" y="4358272"/>
            <a:ext cx="12192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4809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a:t>
            </a:r>
            <a:r>
              <a:rPr lang="en-US" dirty="0" smtClean="0"/>
              <a:t>HTML Control Styling Run-down (</a:t>
            </a:r>
            <a:r>
              <a:rPr lang="en-US" dirty="0" err="1" smtClean="0"/>
              <a:t>cont</a:t>
            </a:r>
            <a:r>
              <a:rPr lang="en-US" dirty="0" smtClean="0"/>
              <a:t>)</a:t>
            </a:r>
            <a:endParaRPr lang="en-US" dirty="0"/>
          </a:p>
        </p:txBody>
      </p:sp>
      <p:sp>
        <p:nvSpPr>
          <p:cNvPr id="4" name="TextBox 3"/>
          <p:cNvSpPr txBox="1"/>
          <p:nvPr/>
        </p:nvSpPr>
        <p:spPr>
          <a:xfrm>
            <a:off x="590549" y="947350"/>
            <a:ext cx="5229573" cy="276999"/>
          </a:xfrm>
          <a:prstGeom prst="rect">
            <a:avLst/>
          </a:prstGeom>
          <a:noFill/>
        </p:spPr>
        <p:txBody>
          <a:bodyPr wrap="none" lIns="0" tIns="0" rIns="0" bIns="0" rtlCol="0">
            <a:spAutoFit/>
          </a:bodyPr>
          <a:lstStyle/>
          <a:p>
            <a:r>
              <a:rPr lang="en-US" i="1" dirty="0" smtClean="0">
                <a:gradFill>
                  <a:gsLst>
                    <a:gs pos="2917">
                      <a:schemeClr val="tx1"/>
                    </a:gs>
                    <a:gs pos="30000">
                      <a:schemeClr val="tx1"/>
                    </a:gs>
                  </a:gsLst>
                  <a:lin ang="5400000" scaled="0"/>
                </a:gradFill>
              </a:rPr>
              <a:t>Drawing from the </a:t>
            </a:r>
            <a:r>
              <a:rPr lang="en-US" i="1" dirty="0" err="1" smtClean="0">
                <a:gradFill>
                  <a:gsLst>
                    <a:gs pos="2917">
                      <a:schemeClr val="tx1"/>
                    </a:gs>
                    <a:gs pos="30000">
                      <a:schemeClr val="tx1"/>
                    </a:gs>
                  </a:gsLst>
                  <a:lin ang="5400000" scaled="0"/>
                </a:gradFill>
              </a:rPr>
              <a:t>Controls_EverydayWidgets</a:t>
            </a:r>
            <a:r>
              <a:rPr lang="en-US" i="1" dirty="0" smtClean="0">
                <a:gradFill>
                  <a:gsLst>
                    <a:gs pos="2917">
                      <a:schemeClr val="tx1"/>
                    </a:gs>
                    <a:gs pos="30000">
                      <a:schemeClr val="tx1"/>
                    </a:gs>
                  </a:gsLst>
                  <a:lin ang="5400000" scaled="0"/>
                </a:gradFill>
              </a:rPr>
              <a:t> sample</a:t>
            </a:r>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3355" y="6023363"/>
            <a:ext cx="2534004" cy="419159"/>
          </a:xfrm>
          <a:prstGeom prst="rect">
            <a:avLst/>
          </a:prstGeom>
        </p:spPr>
      </p:pic>
      <p:pic>
        <p:nvPicPr>
          <p:cNvPr id="24" name="Picture 23"/>
          <p:cNvPicPr>
            <a:picLocks noChangeAspect="1"/>
          </p:cNvPicPr>
          <p:nvPr/>
        </p:nvPicPr>
        <p:blipFill rotWithShape="1">
          <a:blip r:embed="rId3">
            <a:extLst>
              <a:ext uri="{28A0092B-C50C-407E-A947-70E740481C1C}">
                <a14:useLocalDpi xmlns:a14="http://schemas.microsoft.com/office/drawing/2010/main" val="0"/>
              </a:ext>
            </a:extLst>
          </a:blip>
          <a:srcRect r="78003"/>
          <a:stretch/>
        </p:blipFill>
        <p:spPr>
          <a:xfrm>
            <a:off x="3776252" y="4394362"/>
            <a:ext cx="752298" cy="724001"/>
          </a:xfrm>
          <a:prstGeom prst="rect">
            <a:avLst/>
          </a:prstGeom>
        </p:spPr>
      </p:pic>
      <p:sp>
        <p:nvSpPr>
          <p:cNvPr id="33" name="TextBox 32"/>
          <p:cNvSpPr txBox="1"/>
          <p:nvPr/>
        </p:nvSpPr>
        <p:spPr>
          <a:xfrm>
            <a:off x="648368" y="3937579"/>
            <a:ext cx="870816" cy="276999"/>
          </a:xfrm>
          <a:prstGeom prst="rect">
            <a:avLst/>
          </a:prstGeom>
          <a:noFill/>
        </p:spPr>
        <p:txBody>
          <a:bodyPr wrap="none" lIns="0" tIns="0" rIns="0" bIns="0" rtlCol="0">
            <a:spAutoFit/>
          </a:bodyPr>
          <a:lstStyle/>
          <a:p>
            <a:r>
              <a:rPr lang="en-US" dirty="0" smtClean="0">
                <a:gradFill>
                  <a:gsLst>
                    <a:gs pos="2917">
                      <a:schemeClr val="tx1"/>
                    </a:gs>
                    <a:gs pos="30000">
                      <a:schemeClr val="tx1"/>
                    </a:gs>
                  </a:gsLst>
                  <a:lin ang="5400000" scaled="0"/>
                </a:gradFill>
              </a:rPr>
              <a:t>Progress</a:t>
            </a:r>
          </a:p>
        </p:txBody>
      </p:sp>
      <p:sp>
        <p:nvSpPr>
          <p:cNvPr id="34" name="TextBox 33"/>
          <p:cNvSpPr txBox="1"/>
          <p:nvPr/>
        </p:nvSpPr>
        <p:spPr>
          <a:xfrm>
            <a:off x="648368" y="5605380"/>
            <a:ext cx="5386090" cy="169277"/>
          </a:xfrm>
          <a:prstGeom prst="rect">
            <a:avLst/>
          </a:prstGeom>
          <a:noFill/>
        </p:spPr>
        <p:txBody>
          <a:bodyPr wrap="none" lIns="0" tIns="0" rIns="0" bIns="0" rtlCol="0">
            <a:spAutoFit/>
          </a:bodyPr>
          <a:lstStyle/>
          <a:p>
            <a:r>
              <a:rPr lang="en-US" sz="1100" dirty="0" smtClean="0">
                <a:solidFill>
                  <a:schemeClr val="accent6">
                    <a:lumMod val="75000"/>
                  </a:schemeClr>
                </a:solidFill>
                <a:highlight>
                  <a:srgbClr val="FFFFFF"/>
                </a:highlight>
                <a:latin typeface="Consolas"/>
              </a:rPr>
              <a:t>CSS pseudo-element: progress.&lt;class&gt;::</a:t>
            </a:r>
            <a:r>
              <a:rPr lang="en-US" sz="1100" b="1" dirty="0" smtClean="0">
                <a:solidFill>
                  <a:schemeClr val="accent6">
                    <a:lumMod val="75000"/>
                  </a:schemeClr>
                </a:solidFill>
                <a:highlight>
                  <a:srgbClr val="FFFFFF"/>
                </a:highlight>
                <a:latin typeface="Consolas"/>
              </a:rPr>
              <a:t>-</a:t>
            </a:r>
            <a:r>
              <a:rPr lang="en-US" sz="1100" b="1" dirty="0" err="1" smtClean="0">
                <a:solidFill>
                  <a:schemeClr val="accent6">
                    <a:lumMod val="75000"/>
                  </a:schemeClr>
                </a:solidFill>
                <a:highlight>
                  <a:srgbClr val="FFFFFF"/>
                </a:highlight>
                <a:latin typeface="Consolas"/>
              </a:rPr>
              <a:t>ms</a:t>
            </a:r>
            <a:r>
              <a:rPr lang="en-US" sz="1100" b="1" dirty="0" smtClean="0">
                <a:solidFill>
                  <a:schemeClr val="accent6">
                    <a:lumMod val="75000"/>
                  </a:schemeClr>
                </a:solidFill>
                <a:highlight>
                  <a:srgbClr val="FFFFFF"/>
                </a:highlight>
                <a:latin typeface="Consolas"/>
              </a:rPr>
              <a:t>-fill </a:t>
            </a:r>
            <a:r>
              <a:rPr lang="en-US" sz="1100" dirty="0" smtClean="0">
                <a:solidFill>
                  <a:schemeClr val="accent6">
                    <a:lumMod val="75000"/>
                  </a:schemeClr>
                </a:solidFill>
                <a:highlight>
                  <a:srgbClr val="FFFFFF"/>
                </a:highlight>
                <a:latin typeface="Consolas"/>
              </a:rPr>
              <a:t>(background-image, </a:t>
            </a:r>
            <a:r>
              <a:rPr lang="en-US" sz="1100" dirty="0" err="1" smtClean="0">
                <a:solidFill>
                  <a:schemeClr val="accent6">
                    <a:lumMod val="75000"/>
                  </a:schemeClr>
                </a:solidFill>
                <a:highlight>
                  <a:srgbClr val="FFFFFF"/>
                </a:highlight>
                <a:latin typeface="Consolas"/>
              </a:rPr>
              <a:t>etc</a:t>
            </a:r>
            <a:r>
              <a:rPr lang="en-US" sz="1100" dirty="0" smtClean="0">
                <a:solidFill>
                  <a:schemeClr val="accent6">
                    <a:lumMod val="75000"/>
                  </a:schemeClr>
                </a:solidFill>
                <a:highlight>
                  <a:srgbClr val="FFFFFF"/>
                </a:highlight>
                <a:latin typeface="Consolas"/>
              </a:rPr>
              <a:t>)</a:t>
            </a:r>
            <a:endParaRPr lang="en-US" sz="1000" dirty="0" smtClean="0">
              <a:solidFill>
                <a:schemeClr val="accent6">
                  <a:lumMod val="75000"/>
                </a:schemeClr>
              </a:solidFill>
            </a:endParaRPr>
          </a:p>
        </p:txBody>
      </p:sp>
      <p:pic>
        <p:nvPicPr>
          <p:cNvPr id="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2278" y="2314575"/>
            <a:ext cx="2981325"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TextBox 38"/>
          <p:cNvSpPr txBox="1"/>
          <p:nvPr/>
        </p:nvSpPr>
        <p:spPr>
          <a:xfrm>
            <a:off x="648368" y="2034637"/>
            <a:ext cx="4385816" cy="169277"/>
          </a:xfrm>
          <a:prstGeom prst="rect">
            <a:avLst/>
          </a:prstGeom>
          <a:noFill/>
        </p:spPr>
        <p:txBody>
          <a:bodyPr wrap="none" lIns="0" tIns="0" rIns="0" bIns="0" rtlCol="0">
            <a:spAutoFit/>
          </a:bodyPr>
          <a:lstStyle/>
          <a:p>
            <a:r>
              <a:rPr lang="en-US" sz="1100" dirty="0" smtClean="0">
                <a:solidFill>
                  <a:schemeClr val="accent6">
                    <a:lumMod val="75000"/>
                  </a:schemeClr>
                </a:solidFill>
                <a:highlight>
                  <a:srgbClr val="FFFFFF"/>
                </a:highlight>
                <a:latin typeface="Consolas"/>
              </a:rPr>
              <a:t>CSS pseudo-element: input[type="file"].&lt;class&gt;::</a:t>
            </a:r>
            <a:r>
              <a:rPr lang="en-US" sz="1100" b="1" dirty="0" smtClean="0">
                <a:solidFill>
                  <a:schemeClr val="accent6">
                    <a:lumMod val="75000"/>
                  </a:schemeClr>
                </a:solidFill>
                <a:highlight>
                  <a:srgbClr val="FFFFFF"/>
                </a:highlight>
                <a:latin typeface="Consolas"/>
              </a:rPr>
              <a:t>-</a:t>
            </a:r>
            <a:r>
              <a:rPr lang="en-US" sz="1100" b="1" dirty="0" err="1" smtClean="0">
                <a:solidFill>
                  <a:schemeClr val="accent6">
                    <a:lumMod val="75000"/>
                  </a:schemeClr>
                </a:solidFill>
                <a:highlight>
                  <a:srgbClr val="FFFFFF"/>
                </a:highlight>
                <a:latin typeface="Consolas"/>
              </a:rPr>
              <a:t>ms</a:t>
            </a:r>
            <a:r>
              <a:rPr lang="en-US" sz="1100" b="1" dirty="0" smtClean="0">
                <a:solidFill>
                  <a:schemeClr val="accent6">
                    <a:lumMod val="75000"/>
                  </a:schemeClr>
                </a:solidFill>
                <a:highlight>
                  <a:srgbClr val="FFFFFF"/>
                </a:highlight>
                <a:latin typeface="Consolas"/>
              </a:rPr>
              <a:t>-value</a:t>
            </a:r>
            <a:endParaRPr lang="en-US" sz="1000" dirty="0" smtClean="0">
              <a:solidFill>
                <a:schemeClr val="accent6">
                  <a:lumMod val="75000"/>
                </a:schemeClr>
              </a:solidFill>
            </a:endParaRPr>
          </a:p>
        </p:txBody>
      </p:sp>
      <p:sp>
        <p:nvSpPr>
          <p:cNvPr id="40" name="TextBox 39"/>
          <p:cNvSpPr txBox="1"/>
          <p:nvPr/>
        </p:nvSpPr>
        <p:spPr>
          <a:xfrm>
            <a:off x="648367" y="3047720"/>
            <a:ext cx="4616648" cy="169277"/>
          </a:xfrm>
          <a:prstGeom prst="rect">
            <a:avLst/>
          </a:prstGeom>
          <a:noFill/>
        </p:spPr>
        <p:txBody>
          <a:bodyPr wrap="none" lIns="0" tIns="0" rIns="0" bIns="0" rtlCol="0">
            <a:spAutoFit/>
          </a:bodyPr>
          <a:lstStyle/>
          <a:p>
            <a:r>
              <a:rPr lang="en-US" sz="1100" dirty="0" smtClean="0">
                <a:solidFill>
                  <a:schemeClr val="accent6">
                    <a:lumMod val="75000"/>
                  </a:schemeClr>
                </a:solidFill>
                <a:highlight>
                  <a:srgbClr val="FFFFFF"/>
                </a:highlight>
                <a:latin typeface="Consolas"/>
              </a:rPr>
              <a:t>CSS pseudo-element: input[type="file"].&lt;class&gt;::</a:t>
            </a:r>
            <a:r>
              <a:rPr lang="en-US" sz="1100" b="1" dirty="0" smtClean="0">
                <a:solidFill>
                  <a:schemeClr val="accent6">
                    <a:lumMod val="75000"/>
                  </a:schemeClr>
                </a:solidFill>
                <a:highlight>
                  <a:srgbClr val="FFFFFF"/>
                </a:highlight>
                <a:latin typeface="Consolas"/>
              </a:rPr>
              <a:t>-</a:t>
            </a:r>
            <a:r>
              <a:rPr lang="en-US" sz="1100" b="1" dirty="0" err="1" smtClean="0">
                <a:solidFill>
                  <a:schemeClr val="accent6">
                    <a:lumMod val="75000"/>
                  </a:schemeClr>
                </a:solidFill>
                <a:highlight>
                  <a:srgbClr val="FFFFFF"/>
                </a:highlight>
                <a:latin typeface="Consolas"/>
              </a:rPr>
              <a:t>ms</a:t>
            </a:r>
            <a:r>
              <a:rPr lang="en-US" sz="1100" b="1" dirty="0" smtClean="0">
                <a:solidFill>
                  <a:schemeClr val="accent6">
                    <a:lumMod val="75000"/>
                  </a:schemeClr>
                </a:solidFill>
                <a:highlight>
                  <a:srgbClr val="FFFFFF"/>
                </a:highlight>
                <a:latin typeface="Consolas"/>
              </a:rPr>
              <a:t>-browse</a:t>
            </a:r>
            <a:endParaRPr lang="en-US" sz="1000" dirty="0" smtClean="0">
              <a:solidFill>
                <a:schemeClr val="accent6">
                  <a:lumMod val="75000"/>
                </a:schemeClr>
              </a:solidFill>
            </a:endParaRPr>
          </a:p>
        </p:txBody>
      </p:sp>
      <p:cxnSp>
        <p:nvCxnSpPr>
          <p:cNvPr id="41" name="Straight Connector 40"/>
          <p:cNvCxnSpPr/>
          <p:nvPr/>
        </p:nvCxnSpPr>
        <p:spPr>
          <a:xfrm flipH="1">
            <a:off x="2995164" y="2213439"/>
            <a:ext cx="1" cy="377361"/>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4576315" y="2705101"/>
            <a:ext cx="0" cy="326969"/>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48368" y="1686594"/>
            <a:ext cx="1114279" cy="276999"/>
          </a:xfrm>
          <a:prstGeom prst="rect">
            <a:avLst/>
          </a:prstGeom>
          <a:noFill/>
        </p:spPr>
        <p:txBody>
          <a:bodyPr wrap="none" lIns="0" tIns="0" rIns="0" bIns="0" rtlCol="0">
            <a:spAutoFit/>
          </a:bodyPr>
          <a:lstStyle/>
          <a:p>
            <a:r>
              <a:rPr lang="en-US" dirty="0" smtClean="0">
                <a:gradFill>
                  <a:gsLst>
                    <a:gs pos="2917">
                      <a:schemeClr val="tx1"/>
                    </a:gs>
                    <a:gs pos="30000">
                      <a:schemeClr val="tx1"/>
                    </a:gs>
                  </a:gsLst>
                  <a:lin ang="5400000" scaled="0"/>
                </a:gradFill>
              </a:rPr>
              <a:t>File upload</a:t>
            </a:r>
          </a:p>
        </p:txBody>
      </p:sp>
      <p:sp>
        <p:nvSpPr>
          <p:cNvPr id="44" name="TextBox 43"/>
          <p:cNvSpPr txBox="1"/>
          <p:nvPr/>
        </p:nvSpPr>
        <p:spPr>
          <a:xfrm>
            <a:off x="6602833" y="3419335"/>
            <a:ext cx="4539704" cy="169277"/>
          </a:xfrm>
          <a:prstGeom prst="rect">
            <a:avLst/>
          </a:prstGeom>
          <a:noFill/>
        </p:spPr>
        <p:txBody>
          <a:bodyPr wrap="none" lIns="0" tIns="0" rIns="0" bIns="0" rtlCol="0">
            <a:spAutoFit/>
          </a:bodyPr>
          <a:lstStyle/>
          <a:p>
            <a:r>
              <a:rPr lang="en-US" sz="1100" dirty="0" smtClean="0">
                <a:solidFill>
                  <a:schemeClr val="accent6">
                    <a:lumMod val="75000"/>
                  </a:schemeClr>
                </a:solidFill>
                <a:highlight>
                  <a:srgbClr val="FFFFFF"/>
                </a:highlight>
                <a:latin typeface="Consolas"/>
              </a:rPr>
              <a:t>CSS pseudo-element: input[type="&lt;type&gt;"].&lt;class&gt;::</a:t>
            </a:r>
            <a:r>
              <a:rPr lang="en-US" sz="1100" b="1" dirty="0" smtClean="0">
                <a:solidFill>
                  <a:schemeClr val="accent6">
                    <a:lumMod val="75000"/>
                  </a:schemeClr>
                </a:solidFill>
                <a:highlight>
                  <a:srgbClr val="FFFFFF"/>
                </a:highlight>
                <a:latin typeface="Consolas"/>
              </a:rPr>
              <a:t>-</a:t>
            </a:r>
            <a:r>
              <a:rPr lang="en-US" sz="1100" b="1" dirty="0" err="1" smtClean="0">
                <a:solidFill>
                  <a:schemeClr val="accent6">
                    <a:lumMod val="75000"/>
                  </a:schemeClr>
                </a:solidFill>
                <a:highlight>
                  <a:srgbClr val="FFFFFF"/>
                </a:highlight>
                <a:latin typeface="Consolas"/>
              </a:rPr>
              <a:t>ms</a:t>
            </a:r>
            <a:r>
              <a:rPr lang="en-US" sz="1100" b="1" dirty="0" smtClean="0">
                <a:solidFill>
                  <a:schemeClr val="accent6">
                    <a:lumMod val="75000"/>
                  </a:schemeClr>
                </a:solidFill>
                <a:highlight>
                  <a:srgbClr val="FFFFFF"/>
                </a:highlight>
                <a:latin typeface="Consolas"/>
              </a:rPr>
              <a:t>-clear</a:t>
            </a:r>
            <a:endParaRPr lang="en-US" sz="1000" dirty="0" smtClean="0">
              <a:solidFill>
                <a:schemeClr val="accent6">
                  <a:lumMod val="75000"/>
                </a:schemeClr>
              </a:solidFill>
            </a:endParaRPr>
          </a:p>
        </p:txBody>
      </p:sp>
      <p:sp>
        <p:nvSpPr>
          <p:cNvPr id="45" name="TextBox 44"/>
          <p:cNvSpPr txBox="1"/>
          <p:nvPr/>
        </p:nvSpPr>
        <p:spPr>
          <a:xfrm>
            <a:off x="6583783" y="1677069"/>
            <a:ext cx="2354619" cy="276999"/>
          </a:xfrm>
          <a:prstGeom prst="rect">
            <a:avLst/>
          </a:prstGeom>
          <a:noFill/>
        </p:spPr>
        <p:txBody>
          <a:bodyPr wrap="none" lIns="0" tIns="0" rIns="0" bIns="0" rtlCol="0">
            <a:spAutoFit/>
          </a:bodyPr>
          <a:lstStyle/>
          <a:p>
            <a:r>
              <a:rPr lang="en-US" dirty="0" smtClean="0">
                <a:gradFill>
                  <a:gsLst>
                    <a:gs pos="2917">
                      <a:schemeClr val="tx1"/>
                    </a:gs>
                    <a:gs pos="30000">
                      <a:schemeClr val="tx1"/>
                    </a:gs>
                  </a:gsLst>
                  <a:lin ang="5400000" scaled="0"/>
                </a:gradFill>
              </a:rPr>
              <a:t>Text Input (most forms)</a:t>
            </a:r>
          </a:p>
        </p:txBody>
      </p:sp>
      <p:pic>
        <p:nvPicPr>
          <p:cNvPr id="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40153" y="2600325"/>
            <a:ext cx="292417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7" name="Straight Connector 46"/>
          <p:cNvCxnSpPr/>
          <p:nvPr/>
        </p:nvCxnSpPr>
        <p:spPr>
          <a:xfrm flipV="1">
            <a:off x="10665718" y="2904039"/>
            <a:ext cx="1" cy="430658"/>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8176765" y="2904041"/>
            <a:ext cx="0" cy="215327"/>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785345" y="3119368"/>
            <a:ext cx="3000821" cy="169277"/>
          </a:xfrm>
          <a:prstGeom prst="rect">
            <a:avLst/>
          </a:prstGeom>
          <a:noFill/>
        </p:spPr>
        <p:txBody>
          <a:bodyPr wrap="none" lIns="0" tIns="0" rIns="0" bIns="0" rtlCol="0">
            <a:spAutoFit/>
          </a:bodyPr>
          <a:lstStyle/>
          <a:p>
            <a:r>
              <a:rPr lang="en-US" sz="1100" dirty="0" smtClean="0">
                <a:solidFill>
                  <a:schemeClr val="accent6">
                    <a:lumMod val="75000"/>
                  </a:schemeClr>
                </a:solidFill>
                <a:highlight>
                  <a:srgbClr val="FFFFFF"/>
                </a:highlight>
                <a:latin typeface="Consolas"/>
              </a:rPr>
              <a:t>CSS background image (and other styles)</a:t>
            </a:r>
          </a:p>
        </p:txBody>
      </p:sp>
      <p:sp>
        <p:nvSpPr>
          <p:cNvPr id="51" name="TextBox 50"/>
          <p:cNvSpPr txBox="1"/>
          <p:nvPr/>
        </p:nvSpPr>
        <p:spPr>
          <a:xfrm>
            <a:off x="648368" y="4368881"/>
            <a:ext cx="2846933" cy="677108"/>
          </a:xfrm>
          <a:prstGeom prst="rect">
            <a:avLst/>
          </a:prstGeom>
          <a:noFill/>
        </p:spPr>
        <p:txBody>
          <a:bodyPr wrap="none" lIns="0" tIns="0" rIns="0" bIns="0" rtlCol="0">
            <a:spAutoFit/>
          </a:bodyPr>
          <a:lstStyle/>
          <a:p>
            <a:r>
              <a:rPr lang="en-US" sz="1100" dirty="0" smtClean="0">
                <a:solidFill>
                  <a:schemeClr val="accent6">
                    <a:lumMod val="75000"/>
                  </a:schemeClr>
                </a:solidFill>
                <a:highlight>
                  <a:srgbClr val="FFFFFF"/>
                </a:highlight>
                <a:latin typeface="Consolas"/>
              </a:rPr>
              <a:t>CSS pseudo-element:</a:t>
            </a:r>
            <a:br>
              <a:rPr lang="en-US" sz="1100" dirty="0" smtClean="0">
                <a:solidFill>
                  <a:schemeClr val="accent6">
                    <a:lumMod val="75000"/>
                  </a:schemeClr>
                </a:solidFill>
                <a:highlight>
                  <a:srgbClr val="FFFFFF"/>
                </a:highlight>
                <a:latin typeface="Consolas"/>
              </a:rPr>
            </a:br>
            <a:r>
              <a:rPr lang="en-US" sz="1100" dirty="0" smtClean="0">
                <a:solidFill>
                  <a:schemeClr val="accent6">
                    <a:lumMod val="75000"/>
                  </a:schemeClr>
                </a:solidFill>
                <a:highlight>
                  <a:srgbClr val="FFFFFF"/>
                </a:highlight>
                <a:latin typeface="Consolas"/>
              </a:rPr>
              <a:t>    progress.&lt;class&gt;::</a:t>
            </a:r>
            <a:r>
              <a:rPr lang="en-US" sz="1100" b="1" dirty="0" smtClean="0">
                <a:solidFill>
                  <a:schemeClr val="accent6">
                    <a:lumMod val="75000"/>
                  </a:schemeClr>
                </a:solidFill>
                <a:highlight>
                  <a:srgbClr val="FFFFFF"/>
                </a:highlight>
                <a:latin typeface="Consolas"/>
              </a:rPr>
              <a:t>-</a:t>
            </a:r>
            <a:r>
              <a:rPr lang="en-US" sz="1100" b="1" dirty="0" err="1" smtClean="0">
                <a:solidFill>
                  <a:schemeClr val="accent6">
                    <a:lumMod val="75000"/>
                  </a:schemeClr>
                </a:solidFill>
                <a:highlight>
                  <a:srgbClr val="FFFFFF"/>
                </a:highlight>
                <a:latin typeface="Consolas"/>
              </a:rPr>
              <a:t>ms</a:t>
            </a:r>
            <a:r>
              <a:rPr lang="en-US" sz="1100" b="1" dirty="0" smtClean="0">
                <a:solidFill>
                  <a:schemeClr val="accent6">
                    <a:lumMod val="75000"/>
                  </a:schemeClr>
                </a:solidFill>
                <a:highlight>
                  <a:srgbClr val="FFFFFF"/>
                </a:highlight>
                <a:latin typeface="Consolas"/>
              </a:rPr>
              <a:t>-fill </a:t>
            </a:r>
            <a:r>
              <a:rPr lang="en-US" sz="1100" dirty="0" smtClean="0">
                <a:solidFill>
                  <a:schemeClr val="accent6">
                    <a:lumMod val="75000"/>
                  </a:schemeClr>
                </a:solidFill>
                <a:highlight>
                  <a:srgbClr val="FFFFFF"/>
                </a:highlight>
                <a:latin typeface="Consolas"/>
              </a:rPr>
              <a:t>{</a:t>
            </a:r>
            <a:br>
              <a:rPr lang="en-US" sz="1100" dirty="0" smtClean="0">
                <a:solidFill>
                  <a:schemeClr val="accent6">
                    <a:lumMod val="75000"/>
                  </a:schemeClr>
                </a:solidFill>
                <a:highlight>
                  <a:srgbClr val="FFFFFF"/>
                </a:highlight>
                <a:latin typeface="Consolas"/>
              </a:rPr>
            </a:br>
            <a:r>
              <a:rPr lang="en-US" sz="1100" dirty="0" smtClean="0">
                <a:solidFill>
                  <a:schemeClr val="accent6">
                    <a:lumMod val="75000"/>
                  </a:schemeClr>
                </a:solidFill>
                <a:highlight>
                  <a:srgbClr val="FFFFFF"/>
                </a:highlight>
                <a:latin typeface="Consolas"/>
              </a:rPr>
              <a:t>        -</a:t>
            </a:r>
            <a:r>
              <a:rPr lang="en-US" sz="1100" dirty="0" err="1" smtClean="0">
                <a:solidFill>
                  <a:schemeClr val="accent6">
                    <a:lumMod val="75000"/>
                  </a:schemeClr>
                </a:solidFill>
                <a:highlight>
                  <a:srgbClr val="FFFFFF"/>
                </a:highlight>
                <a:latin typeface="Consolas"/>
              </a:rPr>
              <a:t>ms</a:t>
            </a:r>
            <a:r>
              <a:rPr lang="en-US" sz="1100" dirty="0" smtClean="0">
                <a:solidFill>
                  <a:schemeClr val="accent6">
                    <a:lumMod val="75000"/>
                  </a:schemeClr>
                </a:solidFill>
                <a:highlight>
                  <a:srgbClr val="FFFFFF"/>
                </a:highlight>
                <a:latin typeface="Consolas"/>
              </a:rPr>
              <a:t>-animation-name: -</a:t>
            </a:r>
            <a:r>
              <a:rPr lang="en-US" sz="1100" dirty="0" err="1" smtClean="0">
                <a:solidFill>
                  <a:schemeClr val="accent6">
                    <a:lumMod val="75000"/>
                  </a:schemeClr>
                </a:solidFill>
                <a:highlight>
                  <a:srgbClr val="FFFFFF"/>
                </a:highlight>
                <a:latin typeface="Consolas"/>
              </a:rPr>
              <a:t>ms</a:t>
            </a:r>
            <a:r>
              <a:rPr lang="en-US" sz="1100" dirty="0" smtClean="0">
                <a:solidFill>
                  <a:schemeClr val="accent6">
                    <a:lumMod val="75000"/>
                  </a:schemeClr>
                </a:solidFill>
                <a:highlight>
                  <a:srgbClr val="FFFFFF"/>
                </a:highlight>
                <a:latin typeface="Consolas"/>
              </a:rPr>
              <a:t>-ring;</a:t>
            </a:r>
            <a:br>
              <a:rPr lang="en-US" sz="1100" dirty="0" smtClean="0">
                <a:solidFill>
                  <a:schemeClr val="accent6">
                    <a:lumMod val="75000"/>
                  </a:schemeClr>
                </a:solidFill>
                <a:highlight>
                  <a:srgbClr val="FFFFFF"/>
                </a:highlight>
                <a:latin typeface="Consolas"/>
              </a:rPr>
            </a:br>
            <a:r>
              <a:rPr lang="en-US" sz="1100" dirty="0" smtClean="0">
                <a:solidFill>
                  <a:schemeClr val="accent6">
                    <a:lumMod val="75000"/>
                  </a:schemeClr>
                </a:solidFill>
                <a:highlight>
                  <a:srgbClr val="FFFFFF"/>
                </a:highlight>
                <a:latin typeface="Consolas"/>
              </a:rPr>
              <a:t>    }</a:t>
            </a:r>
            <a:endParaRPr lang="en-US" sz="1000" dirty="0" smtClean="0">
              <a:solidFill>
                <a:schemeClr val="accent6">
                  <a:lumMod val="75000"/>
                </a:schemeClr>
              </a:solidFill>
            </a:endParaRPr>
          </a:p>
        </p:txBody>
      </p:sp>
      <p:sp>
        <p:nvSpPr>
          <p:cNvPr id="55" name="TextBox 54"/>
          <p:cNvSpPr txBox="1"/>
          <p:nvPr/>
        </p:nvSpPr>
        <p:spPr>
          <a:xfrm>
            <a:off x="6602833" y="2014500"/>
            <a:ext cx="5232202" cy="338554"/>
          </a:xfrm>
          <a:prstGeom prst="rect">
            <a:avLst/>
          </a:prstGeom>
          <a:noFill/>
        </p:spPr>
        <p:txBody>
          <a:bodyPr wrap="none" lIns="0" tIns="0" rIns="0" bIns="0" rtlCol="0">
            <a:spAutoFit/>
          </a:bodyPr>
          <a:lstStyle/>
          <a:p>
            <a:r>
              <a:rPr lang="en-US" sz="1100" dirty="0" smtClean="0">
                <a:solidFill>
                  <a:schemeClr val="accent6">
                    <a:lumMod val="75000"/>
                  </a:schemeClr>
                </a:solidFill>
                <a:highlight>
                  <a:srgbClr val="FFFFFF"/>
                </a:highlight>
                <a:latin typeface="Consolas"/>
              </a:rPr>
              <a:t>CSS pseudo-element: input[type="&lt;type&gt;"].&lt;class&gt;::</a:t>
            </a:r>
            <a:r>
              <a:rPr lang="en-US" sz="1100" b="1" dirty="0" smtClean="0">
                <a:solidFill>
                  <a:schemeClr val="accent6">
                    <a:lumMod val="75000"/>
                  </a:schemeClr>
                </a:solidFill>
                <a:highlight>
                  <a:srgbClr val="FFFFFF"/>
                </a:highlight>
                <a:latin typeface="Consolas"/>
              </a:rPr>
              <a:t>-</a:t>
            </a:r>
            <a:r>
              <a:rPr lang="en-US" sz="1100" b="1" dirty="0" err="1" smtClean="0">
                <a:solidFill>
                  <a:schemeClr val="accent6">
                    <a:lumMod val="75000"/>
                  </a:schemeClr>
                </a:solidFill>
                <a:highlight>
                  <a:srgbClr val="FFFFFF"/>
                </a:highlight>
                <a:latin typeface="Consolas"/>
              </a:rPr>
              <a:t>ms</a:t>
            </a:r>
            <a:r>
              <a:rPr lang="en-US" sz="1100" b="1" dirty="0" smtClean="0">
                <a:solidFill>
                  <a:schemeClr val="accent6">
                    <a:lumMod val="75000"/>
                  </a:schemeClr>
                </a:solidFill>
                <a:highlight>
                  <a:srgbClr val="FFFFFF"/>
                </a:highlight>
                <a:latin typeface="Consolas"/>
              </a:rPr>
              <a:t>-value</a:t>
            </a:r>
            <a:br>
              <a:rPr lang="en-US" sz="1100" b="1" dirty="0" smtClean="0">
                <a:solidFill>
                  <a:schemeClr val="accent6">
                    <a:lumMod val="75000"/>
                  </a:schemeClr>
                </a:solidFill>
                <a:highlight>
                  <a:srgbClr val="FFFFFF"/>
                </a:highlight>
                <a:latin typeface="Consolas"/>
              </a:rPr>
            </a:br>
            <a:r>
              <a:rPr lang="en-US" sz="1100" dirty="0">
                <a:solidFill>
                  <a:schemeClr val="accent6">
                    <a:lumMod val="75000"/>
                  </a:schemeClr>
                </a:solidFill>
                <a:highlight>
                  <a:srgbClr val="FFFFFF"/>
                </a:highlight>
                <a:latin typeface="Consolas"/>
              </a:rPr>
              <a:t>CSS </a:t>
            </a:r>
            <a:r>
              <a:rPr lang="en-US" sz="1100" dirty="0" smtClean="0">
                <a:solidFill>
                  <a:schemeClr val="accent6">
                    <a:lumMod val="75000"/>
                  </a:schemeClr>
                </a:solidFill>
                <a:highlight>
                  <a:srgbClr val="FFFFFF"/>
                </a:highlight>
                <a:latin typeface="Consolas"/>
              </a:rPr>
              <a:t>pseudo-class: </a:t>
            </a:r>
            <a:r>
              <a:rPr lang="en-US" sz="1100" dirty="0">
                <a:solidFill>
                  <a:schemeClr val="accent6">
                    <a:lumMod val="75000"/>
                  </a:schemeClr>
                </a:solidFill>
                <a:highlight>
                  <a:srgbClr val="FFFFFF"/>
                </a:highlight>
                <a:latin typeface="Consolas"/>
              </a:rPr>
              <a:t>input[type="&lt;type&gt;"].&lt;class</a:t>
            </a:r>
            <a:r>
              <a:rPr lang="en-US" sz="1100" dirty="0" smtClean="0">
                <a:solidFill>
                  <a:schemeClr val="accent6">
                    <a:lumMod val="75000"/>
                  </a:schemeClr>
                </a:solidFill>
                <a:highlight>
                  <a:srgbClr val="FFFFFF"/>
                </a:highlight>
                <a:latin typeface="Consolas"/>
              </a:rPr>
              <a:t>&gt;:</a:t>
            </a:r>
            <a:r>
              <a:rPr lang="en-US" sz="1100" b="1" dirty="0" smtClean="0">
                <a:solidFill>
                  <a:schemeClr val="accent6">
                    <a:lumMod val="75000"/>
                  </a:schemeClr>
                </a:solidFill>
                <a:highlight>
                  <a:srgbClr val="FFFFFF"/>
                </a:highlight>
                <a:latin typeface="Consolas"/>
              </a:rPr>
              <a:t>-</a:t>
            </a:r>
            <a:r>
              <a:rPr lang="en-US" sz="1100" b="1" dirty="0" err="1" smtClean="0">
                <a:solidFill>
                  <a:schemeClr val="accent6">
                    <a:lumMod val="75000"/>
                  </a:schemeClr>
                </a:solidFill>
                <a:highlight>
                  <a:srgbClr val="FFFFFF"/>
                </a:highlight>
                <a:latin typeface="Consolas"/>
              </a:rPr>
              <a:t>ms</a:t>
            </a:r>
            <a:r>
              <a:rPr lang="en-US" sz="1100" b="1" dirty="0" smtClean="0">
                <a:solidFill>
                  <a:schemeClr val="accent6">
                    <a:lumMod val="75000"/>
                  </a:schemeClr>
                </a:solidFill>
                <a:highlight>
                  <a:srgbClr val="FFFFFF"/>
                </a:highlight>
                <a:latin typeface="Consolas"/>
              </a:rPr>
              <a:t>-input-placeholder</a:t>
            </a:r>
            <a:endParaRPr lang="en-US" sz="1000" dirty="0" smtClean="0">
              <a:solidFill>
                <a:schemeClr val="accent6">
                  <a:lumMod val="75000"/>
                </a:schemeClr>
              </a:solidFill>
            </a:endParaRPr>
          </a:p>
        </p:txBody>
      </p:sp>
      <p:cxnSp>
        <p:nvCxnSpPr>
          <p:cNvPr id="56" name="Straight Connector 55"/>
          <p:cNvCxnSpPr/>
          <p:nvPr/>
        </p:nvCxnSpPr>
        <p:spPr>
          <a:xfrm flipH="1">
            <a:off x="9406553" y="2447925"/>
            <a:ext cx="1" cy="377361"/>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3837679" y="5774657"/>
            <a:ext cx="1" cy="377361"/>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602833" y="4214578"/>
            <a:ext cx="2159181" cy="276999"/>
          </a:xfrm>
          <a:prstGeom prst="rect">
            <a:avLst/>
          </a:prstGeom>
          <a:noFill/>
        </p:spPr>
        <p:txBody>
          <a:bodyPr wrap="none" lIns="0" tIns="0" rIns="0" bIns="0" rtlCol="0">
            <a:spAutoFit/>
          </a:bodyPr>
          <a:lstStyle/>
          <a:p>
            <a:r>
              <a:rPr lang="en-US" dirty="0" smtClean="0">
                <a:gradFill>
                  <a:gsLst>
                    <a:gs pos="2917">
                      <a:schemeClr val="tx1"/>
                    </a:gs>
                    <a:gs pos="30000">
                      <a:schemeClr val="tx1"/>
                    </a:gs>
                  </a:gsLst>
                  <a:lin ang="5400000" scaled="0"/>
                </a:gradFill>
              </a:rPr>
              <a:t>Text Input (password)</a:t>
            </a:r>
          </a:p>
        </p:txBody>
      </p:sp>
      <p:sp>
        <p:nvSpPr>
          <p:cNvPr id="65" name="TextBox 64"/>
          <p:cNvSpPr txBox="1"/>
          <p:nvPr/>
        </p:nvSpPr>
        <p:spPr>
          <a:xfrm>
            <a:off x="6621883" y="4552009"/>
            <a:ext cx="4924425" cy="169277"/>
          </a:xfrm>
          <a:prstGeom prst="rect">
            <a:avLst/>
          </a:prstGeom>
          <a:noFill/>
        </p:spPr>
        <p:txBody>
          <a:bodyPr wrap="none" lIns="0" tIns="0" rIns="0" bIns="0" rtlCol="0">
            <a:spAutoFit/>
          </a:bodyPr>
          <a:lstStyle/>
          <a:p>
            <a:r>
              <a:rPr lang="en-US" sz="1100" dirty="0" smtClean="0">
                <a:solidFill>
                  <a:schemeClr val="accent6">
                    <a:lumMod val="75000"/>
                  </a:schemeClr>
                </a:solidFill>
                <a:highlight>
                  <a:srgbClr val="FFFFFF"/>
                </a:highlight>
                <a:latin typeface="Consolas"/>
              </a:rPr>
              <a:t>CSS pseudo-element: input[type="password"].&lt;class&gt;::</a:t>
            </a:r>
            <a:r>
              <a:rPr lang="en-US" sz="1100" b="1" dirty="0" smtClean="0">
                <a:solidFill>
                  <a:schemeClr val="accent6">
                    <a:lumMod val="75000"/>
                  </a:schemeClr>
                </a:solidFill>
                <a:highlight>
                  <a:srgbClr val="FFFFFF"/>
                </a:highlight>
                <a:latin typeface="Consolas"/>
              </a:rPr>
              <a:t>-</a:t>
            </a:r>
            <a:r>
              <a:rPr lang="en-US" sz="1100" b="1" dirty="0" err="1" smtClean="0">
                <a:solidFill>
                  <a:schemeClr val="accent6">
                    <a:lumMod val="75000"/>
                  </a:schemeClr>
                </a:solidFill>
                <a:highlight>
                  <a:srgbClr val="FFFFFF"/>
                </a:highlight>
                <a:latin typeface="Consolas"/>
              </a:rPr>
              <a:t>ms</a:t>
            </a:r>
            <a:r>
              <a:rPr lang="en-US" sz="1100" b="1" dirty="0" smtClean="0">
                <a:solidFill>
                  <a:schemeClr val="accent6">
                    <a:lumMod val="75000"/>
                  </a:schemeClr>
                </a:solidFill>
                <a:highlight>
                  <a:srgbClr val="FFFFFF"/>
                </a:highlight>
                <a:latin typeface="Consolas"/>
              </a:rPr>
              <a:t>-reveal</a:t>
            </a:r>
            <a:endParaRPr lang="en-US" sz="1000" dirty="0" smtClean="0">
              <a:solidFill>
                <a:schemeClr val="accent6">
                  <a:lumMod val="75000"/>
                </a:schemeClr>
              </a:solidFill>
            </a:endParaRPr>
          </a:p>
        </p:txBody>
      </p:sp>
      <p:pic>
        <p:nvPicPr>
          <p:cNvPr id="67"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47410" t="13765" r="6934" b="78722"/>
          <a:stretch/>
        </p:blipFill>
        <p:spPr bwMode="auto">
          <a:xfrm>
            <a:off x="8401418" y="4969789"/>
            <a:ext cx="2826645" cy="442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25779" y="5095642"/>
            <a:ext cx="247650"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6" name="Straight Connector 65"/>
          <p:cNvCxnSpPr/>
          <p:nvPr/>
        </p:nvCxnSpPr>
        <p:spPr>
          <a:xfrm flipH="1">
            <a:off x="10949603" y="4737784"/>
            <a:ext cx="1" cy="377361"/>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568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a:t>
            </a:r>
            <a:r>
              <a:rPr lang="en-US" dirty="0" smtClean="0"/>
              <a:t>HTML Control Styling Run-down (</a:t>
            </a:r>
            <a:r>
              <a:rPr lang="en-US" dirty="0" err="1" smtClean="0"/>
              <a:t>cont</a:t>
            </a:r>
            <a:r>
              <a:rPr lang="en-US" dirty="0" smtClean="0"/>
              <a:t>)</a:t>
            </a:r>
            <a:endParaRPr lang="en-US" dirty="0"/>
          </a:p>
        </p:txBody>
      </p:sp>
      <p:sp>
        <p:nvSpPr>
          <p:cNvPr id="4" name="TextBox 3"/>
          <p:cNvSpPr txBox="1"/>
          <p:nvPr/>
        </p:nvSpPr>
        <p:spPr>
          <a:xfrm>
            <a:off x="590549" y="947350"/>
            <a:ext cx="5229573" cy="276999"/>
          </a:xfrm>
          <a:prstGeom prst="rect">
            <a:avLst/>
          </a:prstGeom>
          <a:noFill/>
        </p:spPr>
        <p:txBody>
          <a:bodyPr wrap="none" lIns="0" tIns="0" rIns="0" bIns="0" rtlCol="0">
            <a:spAutoFit/>
          </a:bodyPr>
          <a:lstStyle/>
          <a:p>
            <a:r>
              <a:rPr lang="en-US" i="1" dirty="0" smtClean="0">
                <a:gradFill>
                  <a:gsLst>
                    <a:gs pos="2917">
                      <a:schemeClr val="tx1"/>
                    </a:gs>
                    <a:gs pos="30000">
                      <a:schemeClr val="tx1"/>
                    </a:gs>
                  </a:gsLst>
                  <a:lin ang="5400000" scaled="0"/>
                </a:gradFill>
              </a:rPr>
              <a:t>Drawing from the </a:t>
            </a:r>
            <a:r>
              <a:rPr lang="en-US" i="1" dirty="0" err="1" smtClean="0">
                <a:gradFill>
                  <a:gsLst>
                    <a:gs pos="2917">
                      <a:schemeClr val="tx1"/>
                    </a:gs>
                    <a:gs pos="30000">
                      <a:schemeClr val="tx1"/>
                    </a:gs>
                  </a:gsLst>
                  <a:lin ang="5400000" scaled="0"/>
                </a:gradFill>
              </a:rPr>
              <a:t>Controls_EverydayWidgets</a:t>
            </a:r>
            <a:r>
              <a:rPr lang="en-US" i="1" dirty="0" smtClean="0">
                <a:gradFill>
                  <a:gsLst>
                    <a:gs pos="2917">
                      <a:schemeClr val="tx1"/>
                    </a:gs>
                    <a:gs pos="30000">
                      <a:schemeClr val="tx1"/>
                    </a:gs>
                  </a:gsLst>
                  <a:lin ang="5400000" scaled="0"/>
                </a:gradFill>
              </a:rPr>
              <a:t> sample</a:t>
            </a:r>
          </a:p>
        </p:txBody>
      </p:sp>
      <p:sp>
        <p:nvSpPr>
          <p:cNvPr id="32" name="TextBox 31"/>
          <p:cNvSpPr txBox="1"/>
          <p:nvPr/>
        </p:nvSpPr>
        <p:spPr>
          <a:xfrm>
            <a:off x="1350991" y="3954090"/>
            <a:ext cx="4074833" cy="215444"/>
          </a:xfrm>
          <a:prstGeom prst="rect">
            <a:avLst/>
          </a:prstGeom>
          <a:noFill/>
        </p:spPr>
        <p:txBody>
          <a:bodyPr wrap="none" lIns="0" tIns="0" rIns="0" bIns="0" rtlCol="0">
            <a:spAutoFit/>
          </a:bodyPr>
          <a:lstStyle/>
          <a:p>
            <a:r>
              <a:rPr lang="en-US" sz="1400" dirty="0" smtClean="0">
                <a:solidFill>
                  <a:srgbClr val="0000FF"/>
                </a:solidFill>
                <a:highlight>
                  <a:srgbClr val="FFFFFF"/>
                </a:highlight>
                <a:latin typeface="Consolas"/>
              </a:rPr>
              <a:t>&lt;</a:t>
            </a:r>
            <a:r>
              <a:rPr lang="en-US" sz="1400" dirty="0" smtClean="0">
                <a:solidFill>
                  <a:srgbClr val="800000"/>
                </a:solidFill>
                <a:highlight>
                  <a:srgbClr val="FFFFFF"/>
                </a:highlight>
                <a:latin typeface="Consolas"/>
              </a:rPr>
              <a:t>input </a:t>
            </a:r>
            <a:r>
              <a:rPr lang="en-US" sz="1400" dirty="0" smtClean="0">
                <a:solidFill>
                  <a:srgbClr val="FF0000"/>
                </a:solidFill>
                <a:highlight>
                  <a:srgbClr val="FFFFFF"/>
                </a:highlight>
                <a:latin typeface="Consolas"/>
              </a:rPr>
              <a:t>type</a:t>
            </a:r>
            <a:r>
              <a:rPr lang="en-US" sz="1400" dirty="0" smtClean="0">
                <a:solidFill>
                  <a:srgbClr val="0000FF"/>
                </a:solidFill>
                <a:highlight>
                  <a:srgbClr val="FFFFFF"/>
                </a:highlight>
                <a:latin typeface="Consolas"/>
              </a:rPr>
              <a:t>="range"</a:t>
            </a:r>
            <a:r>
              <a:rPr lang="en-US" sz="1400" dirty="0" smtClean="0">
                <a:solidFill>
                  <a:srgbClr val="000000"/>
                </a:solidFill>
                <a:highlight>
                  <a:srgbClr val="FFFFFF"/>
                </a:highlight>
                <a:latin typeface="Consolas"/>
              </a:rPr>
              <a:t> </a:t>
            </a:r>
            <a:r>
              <a:rPr lang="en-US" sz="1400" dirty="0">
                <a:solidFill>
                  <a:srgbClr val="FF0000"/>
                </a:solidFill>
                <a:highlight>
                  <a:srgbClr val="FFFFFF"/>
                </a:highlight>
                <a:latin typeface="Consolas"/>
              </a:rPr>
              <a:t>class</a:t>
            </a:r>
            <a:r>
              <a:rPr lang="en-US" sz="1400" dirty="0">
                <a:solidFill>
                  <a:srgbClr val="0000FF"/>
                </a:solidFill>
                <a:highlight>
                  <a:srgbClr val="FFFFFF"/>
                </a:highlight>
                <a:latin typeface="Consolas"/>
              </a:rPr>
              <a:t>="</a:t>
            </a:r>
            <a:r>
              <a:rPr lang="en-US" sz="1400" dirty="0" smtClean="0">
                <a:solidFill>
                  <a:srgbClr val="0000FF"/>
                </a:solidFill>
                <a:highlight>
                  <a:srgbClr val="FFFFFF"/>
                </a:highlight>
                <a:latin typeface="Consolas"/>
              </a:rPr>
              <a:t>win-vertical"&gt;</a:t>
            </a:r>
            <a:endParaRPr lang="en-US" sz="1100" dirty="0" smtClean="0"/>
          </a:p>
        </p:txBody>
      </p:sp>
      <p:sp>
        <p:nvSpPr>
          <p:cNvPr id="33" name="TextBox 32"/>
          <p:cNvSpPr txBox="1"/>
          <p:nvPr/>
        </p:nvSpPr>
        <p:spPr>
          <a:xfrm>
            <a:off x="857790" y="1609103"/>
            <a:ext cx="3765583" cy="276999"/>
          </a:xfrm>
          <a:prstGeom prst="rect">
            <a:avLst/>
          </a:prstGeom>
          <a:noFill/>
        </p:spPr>
        <p:txBody>
          <a:bodyPr wrap="none" lIns="0" tIns="0" rIns="0" bIns="0" rtlCol="0">
            <a:spAutoFit/>
          </a:bodyPr>
          <a:lstStyle/>
          <a:p>
            <a:r>
              <a:rPr lang="en-US" dirty="0" smtClean="0">
                <a:gradFill>
                  <a:gsLst>
                    <a:gs pos="2917">
                      <a:schemeClr val="tx1"/>
                    </a:gs>
                    <a:gs pos="30000">
                      <a:schemeClr val="tx1"/>
                    </a:gs>
                  </a:gsLst>
                  <a:lin ang="5400000" scaled="0"/>
                </a:gradFill>
              </a:rPr>
              <a:t>Range/Slider (&lt;input type="range"&gt;)</a:t>
            </a:r>
          </a:p>
        </p:txBody>
      </p:sp>
      <p:sp>
        <p:nvSpPr>
          <p:cNvPr id="34" name="TextBox 33"/>
          <p:cNvSpPr txBox="1"/>
          <p:nvPr/>
        </p:nvSpPr>
        <p:spPr>
          <a:xfrm>
            <a:off x="6136416" y="4289406"/>
            <a:ext cx="1384995" cy="338554"/>
          </a:xfrm>
          <a:prstGeom prst="rect">
            <a:avLst/>
          </a:prstGeom>
          <a:noFill/>
        </p:spPr>
        <p:txBody>
          <a:bodyPr wrap="none" lIns="0" tIns="0" rIns="0" bIns="0" rtlCol="0">
            <a:spAutoFit/>
          </a:bodyPr>
          <a:lstStyle/>
          <a:p>
            <a:r>
              <a:rPr lang="en-US" sz="1100" dirty="0" smtClean="0">
                <a:solidFill>
                  <a:schemeClr val="accent6">
                    <a:lumMod val="75000"/>
                  </a:schemeClr>
                </a:solidFill>
                <a:highlight>
                  <a:srgbClr val="FFFFFF"/>
                </a:highlight>
                <a:latin typeface="Consolas"/>
              </a:rPr>
              <a:t>::</a:t>
            </a:r>
            <a:r>
              <a:rPr lang="en-US" sz="1100" b="1" dirty="0" smtClean="0">
                <a:solidFill>
                  <a:schemeClr val="accent6">
                    <a:lumMod val="75000"/>
                  </a:schemeClr>
                </a:solidFill>
                <a:highlight>
                  <a:srgbClr val="FFFFFF"/>
                </a:highlight>
                <a:latin typeface="Consolas"/>
              </a:rPr>
              <a:t>-</a:t>
            </a:r>
            <a:r>
              <a:rPr lang="en-US" sz="1100" b="1" dirty="0" err="1" smtClean="0">
                <a:solidFill>
                  <a:schemeClr val="accent6">
                    <a:lumMod val="75000"/>
                  </a:schemeClr>
                </a:solidFill>
                <a:highlight>
                  <a:srgbClr val="FFFFFF"/>
                </a:highlight>
                <a:latin typeface="Consolas"/>
              </a:rPr>
              <a:t>ms</a:t>
            </a:r>
            <a:r>
              <a:rPr lang="en-US" sz="1100" b="1" dirty="0" smtClean="0">
                <a:solidFill>
                  <a:schemeClr val="accent6">
                    <a:lumMod val="75000"/>
                  </a:schemeClr>
                </a:solidFill>
                <a:highlight>
                  <a:srgbClr val="FFFFFF"/>
                </a:highlight>
                <a:latin typeface="Consolas"/>
              </a:rPr>
              <a:t>-fill-lower</a:t>
            </a:r>
            <a:br>
              <a:rPr lang="en-US" sz="1100" b="1" dirty="0" smtClean="0">
                <a:solidFill>
                  <a:schemeClr val="accent6">
                    <a:lumMod val="75000"/>
                  </a:schemeClr>
                </a:solidFill>
                <a:highlight>
                  <a:srgbClr val="FFFFFF"/>
                </a:highlight>
                <a:latin typeface="Consolas"/>
              </a:rPr>
            </a:br>
            <a:r>
              <a:rPr lang="en-US" sz="1100" dirty="0" smtClean="0">
                <a:solidFill>
                  <a:schemeClr val="accent6">
                    <a:lumMod val="75000"/>
                  </a:schemeClr>
                </a:solidFill>
                <a:highlight>
                  <a:srgbClr val="FFFFFF"/>
                </a:highlight>
                <a:latin typeface="Consolas"/>
              </a:rPr>
              <a:t>(background-image)</a:t>
            </a:r>
            <a:endParaRPr lang="en-US" sz="1000" dirty="0" smtClean="0">
              <a:solidFill>
                <a:schemeClr val="accent6">
                  <a:lumMod val="75000"/>
                </a:schemeClr>
              </a:solidFill>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6019" y="2438400"/>
            <a:ext cx="2971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Straight Connector 17"/>
          <p:cNvCxnSpPr/>
          <p:nvPr/>
        </p:nvCxnSpPr>
        <p:spPr>
          <a:xfrm flipV="1">
            <a:off x="5310087" y="2811436"/>
            <a:ext cx="0" cy="326969"/>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43587" y="2811436"/>
            <a:ext cx="0" cy="326969"/>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8035355" y="4218144"/>
            <a:ext cx="1569660" cy="430887"/>
          </a:xfrm>
          <a:prstGeom prst="rect">
            <a:avLst/>
          </a:prstGeom>
        </p:spPr>
        <p:txBody>
          <a:bodyPr wrap="none">
            <a:spAutoFit/>
          </a:bodyPr>
          <a:lstStyle/>
          <a:p>
            <a:r>
              <a:rPr lang="en-US" sz="1100" dirty="0" smtClean="0">
                <a:solidFill>
                  <a:schemeClr val="accent6">
                    <a:lumMod val="75000"/>
                  </a:schemeClr>
                </a:solidFill>
                <a:highlight>
                  <a:srgbClr val="FFFFFF"/>
                </a:highlight>
                <a:latin typeface="Consolas"/>
              </a:rPr>
              <a:t>::</a:t>
            </a:r>
            <a:r>
              <a:rPr lang="en-US" sz="1100" b="1" dirty="0" smtClean="0">
                <a:solidFill>
                  <a:schemeClr val="accent6">
                    <a:lumMod val="75000"/>
                  </a:schemeClr>
                </a:solidFill>
                <a:highlight>
                  <a:srgbClr val="FFFFFF"/>
                </a:highlight>
                <a:latin typeface="Consolas"/>
              </a:rPr>
              <a:t>-</a:t>
            </a:r>
            <a:r>
              <a:rPr lang="en-US" sz="1100" b="1" dirty="0" err="1" smtClean="0">
                <a:solidFill>
                  <a:schemeClr val="accent6">
                    <a:lumMod val="75000"/>
                  </a:schemeClr>
                </a:solidFill>
                <a:highlight>
                  <a:srgbClr val="FFFFFF"/>
                </a:highlight>
                <a:latin typeface="Consolas"/>
              </a:rPr>
              <a:t>ms</a:t>
            </a:r>
            <a:r>
              <a:rPr lang="en-US" sz="1100" b="1" dirty="0" smtClean="0">
                <a:solidFill>
                  <a:schemeClr val="accent6">
                    <a:lumMod val="75000"/>
                  </a:schemeClr>
                </a:solidFill>
                <a:highlight>
                  <a:srgbClr val="FFFFFF"/>
                </a:highlight>
                <a:latin typeface="Consolas"/>
              </a:rPr>
              <a:t>-fill-upper</a:t>
            </a:r>
            <a:r>
              <a:rPr lang="en-US" sz="1100" dirty="0">
                <a:solidFill>
                  <a:schemeClr val="accent6">
                    <a:lumMod val="75000"/>
                  </a:schemeClr>
                </a:solidFill>
                <a:highlight>
                  <a:srgbClr val="FFFFFF"/>
                </a:highlight>
                <a:latin typeface="Consolas"/>
              </a:rPr>
              <a:t/>
            </a:r>
            <a:br>
              <a:rPr lang="en-US" sz="1100" dirty="0">
                <a:solidFill>
                  <a:schemeClr val="accent6">
                    <a:lumMod val="75000"/>
                  </a:schemeClr>
                </a:solidFill>
                <a:highlight>
                  <a:srgbClr val="FFFFFF"/>
                </a:highlight>
                <a:latin typeface="Consolas"/>
              </a:rPr>
            </a:br>
            <a:r>
              <a:rPr lang="en-US" sz="1100" dirty="0" smtClean="0">
                <a:solidFill>
                  <a:schemeClr val="accent6">
                    <a:lumMod val="75000"/>
                  </a:schemeClr>
                </a:solidFill>
                <a:highlight>
                  <a:srgbClr val="FFFFFF"/>
                </a:highlight>
                <a:latin typeface="Consolas"/>
              </a:rPr>
              <a:t>(background-image)</a:t>
            </a:r>
            <a:endParaRPr lang="en-US" sz="1100" dirty="0"/>
          </a:p>
        </p:txBody>
      </p:sp>
      <p:sp>
        <p:nvSpPr>
          <p:cNvPr id="21" name="Rectangle 20"/>
          <p:cNvSpPr/>
          <p:nvPr/>
        </p:nvSpPr>
        <p:spPr>
          <a:xfrm>
            <a:off x="5380515" y="3430445"/>
            <a:ext cx="1031051" cy="261610"/>
          </a:xfrm>
          <a:prstGeom prst="rect">
            <a:avLst/>
          </a:prstGeom>
        </p:spPr>
        <p:txBody>
          <a:bodyPr wrap="none">
            <a:spAutoFit/>
          </a:bodyPr>
          <a:lstStyle/>
          <a:p>
            <a:r>
              <a:rPr lang="en-US" sz="1100" dirty="0" smtClean="0">
                <a:solidFill>
                  <a:schemeClr val="accent6">
                    <a:lumMod val="75000"/>
                  </a:schemeClr>
                </a:solidFill>
                <a:highlight>
                  <a:srgbClr val="FFFFFF"/>
                </a:highlight>
                <a:latin typeface="Consolas"/>
              </a:rPr>
              <a:t>::</a:t>
            </a:r>
            <a:r>
              <a:rPr lang="en-US" sz="1100" b="1" dirty="0">
                <a:solidFill>
                  <a:schemeClr val="accent6">
                    <a:lumMod val="75000"/>
                  </a:schemeClr>
                </a:solidFill>
                <a:highlight>
                  <a:srgbClr val="FFFFFF"/>
                </a:highlight>
                <a:latin typeface="Consolas"/>
              </a:rPr>
              <a:t>-</a:t>
            </a:r>
            <a:r>
              <a:rPr lang="en-US" sz="1100" b="1" dirty="0" err="1" smtClean="0">
                <a:solidFill>
                  <a:schemeClr val="accent6">
                    <a:lumMod val="75000"/>
                  </a:schemeClr>
                </a:solidFill>
                <a:highlight>
                  <a:srgbClr val="FFFFFF"/>
                </a:highlight>
                <a:latin typeface="Consolas"/>
              </a:rPr>
              <a:t>ms</a:t>
            </a:r>
            <a:r>
              <a:rPr lang="en-US" sz="1100" b="1" dirty="0" smtClean="0">
                <a:solidFill>
                  <a:schemeClr val="accent6">
                    <a:lumMod val="75000"/>
                  </a:schemeClr>
                </a:solidFill>
                <a:highlight>
                  <a:srgbClr val="FFFFFF"/>
                </a:highlight>
                <a:latin typeface="Consolas"/>
              </a:rPr>
              <a:t>-thumb</a:t>
            </a:r>
            <a:endParaRPr lang="en-US" sz="1100" dirty="0"/>
          </a:p>
        </p:txBody>
      </p:sp>
      <p:sp>
        <p:nvSpPr>
          <p:cNvPr id="25" name="Rectangle 24"/>
          <p:cNvSpPr/>
          <p:nvPr/>
        </p:nvSpPr>
        <p:spPr>
          <a:xfrm>
            <a:off x="1172521" y="2447558"/>
            <a:ext cx="2954655" cy="600164"/>
          </a:xfrm>
          <a:prstGeom prst="rect">
            <a:avLst/>
          </a:prstGeom>
        </p:spPr>
        <p:txBody>
          <a:bodyPr wrap="none">
            <a:spAutoFit/>
          </a:bodyPr>
          <a:lstStyle/>
          <a:p>
            <a:r>
              <a:rPr lang="en-US" sz="1100" dirty="0">
                <a:solidFill>
                  <a:schemeClr val="accent6">
                    <a:lumMod val="75000"/>
                  </a:schemeClr>
                </a:solidFill>
                <a:highlight>
                  <a:srgbClr val="FFFFFF"/>
                </a:highlight>
                <a:latin typeface="Consolas"/>
              </a:rPr>
              <a:t>::</a:t>
            </a:r>
            <a:r>
              <a:rPr lang="en-US" sz="1100" b="1" dirty="0">
                <a:solidFill>
                  <a:schemeClr val="accent6">
                    <a:lumMod val="75000"/>
                  </a:schemeClr>
                </a:solidFill>
                <a:highlight>
                  <a:srgbClr val="FFFFFF"/>
                </a:highlight>
                <a:latin typeface="Consolas"/>
              </a:rPr>
              <a:t>-</a:t>
            </a:r>
            <a:r>
              <a:rPr lang="en-US" sz="1100" b="1" dirty="0" err="1" smtClean="0">
                <a:solidFill>
                  <a:schemeClr val="accent6">
                    <a:lumMod val="75000"/>
                  </a:schemeClr>
                </a:solidFill>
                <a:highlight>
                  <a:srgbClr val="FFFFFF"/>
                </a:highlight>
                <a:latin typeface="Consolas"/>
              </a:rPr>
              <a:t>ms</a:t>
            </a:r>
            <a:r>
              <a:rPr lang="en-US" sz="1100" b="1" dirty="0" smtClean="0">
                <a:solidFill>
                  <a:schemeClr val="accent6">
                    <a:lumMod val="75000"/>
                  </a:schemeClr>
                </a:solidFill>
                <a:highlight>
                  <a:srgbClr val="FFFFFF"/>
                </a:highlight>
                <a:latin typeface="Consolas"/>
              </a:rPr>
              <a:t>-ticks-before </a:t>
            </a:r>
            <a:r>
              <a:rPr lang="en-US" sz="1100" dirty="0" smtClean="0">
                <a:solidFill>
                  <a:schemeClr val="accent6">
                    <a:lumMod val="75000"/>
                  </a:schemeClr>
                </a:solidFill>
                <a:highlight>
                  <a:srgbClr val="FFFFFF"/>
                </a:highlight>
                <a:latin typeface="Consolas"/>
              </a:rPr>
              <a:t>(top side)</a:t>
            </a:r>
            <a:r>
              <a:rPr lang="en-US" sz="1100" b="1" dirty="0">
                <a:solidFill>
                  <a:schemeClr val="accent6">
                    <a:lumMod val="75000"/>
                  </a:schemeClr>
                </a:solidFill>
                <a:highlight>
                  <a:srgbClr val="FFFFFF"/>
                </a:highlight>
                <a:latin typeface="Consolas"/>
              </a:rPr>
              <a:t/>
            </a:r>
            <a:br>
              <a:rPr lang="en-US" sz="1100" b="1" dirty="0">
                <a:solidFill>
                  <a:schemeClr val="accent6">
                    <a:lumMod val="75000"/>
                  </a:schemeClr>
                </a:solidFill>
                <a:highlight>
                  <a:srgbClr val="FFFFFF"/>
                </a:highlight>
                <a:latin typeface="Consolas"/>
              </a:rPr>
            </a:br>
            <a:r>
              <a:rPr lang="en-US" sz="1100" dirty="0" smtClean="0">
                <a:solidFill>
                  <a:schemeClr val="accent6">
                    <a:lumMod val="75000"/>
                  </a:schemeClr>
                </a:solidFill>
                <a:highlight>
                  <a:srgbClr val="FFFFFF"/>
                </a:highlight>
                <a:latin typeface="Consolas"/>
              </a:rPr>
              <a:t>::</a:t>
            </a:r>
            <a:r>
              <a:rPr lang="en-US" sz="1100" b="1" dirty="0" smtClean="0">
                <a:solidFill>
                  <a:schemeClr val="accent6">
                    <a:lumMod val="75000"/>
                  </a:schemeClr>
                </a:solidFill>
                <a:highlight>
                  <a:srgbClr val="FFFFFF"/>
                </a:highlight>
                <a:latin typeface="Consolas"/>
              </a:rPr>
              <a:t>-</a:t>
            </a:r>
            <a:r>
              <a:rPr lang="en-US" sz="1100" b="1" dirty="0" err="1" smtClean="0">
                <a:solidFill>
                  <a:schemeClr val="accent6">
                    <a:lumMod val="75000"/>
                  </a:schemeClr>
                </a:solidFill>
                <a:highlight>
                  <a:srgbClr val="FFFFFF"/>
                </a:highlight>
                <a:latin typeface="Consolas"/>
              </a:rPr>
              <a:t>ms</a:t>
            </a:r>
            <a:r>
              <a:rPr lang="en-US" sz="1100" b="1" dirty="0" smtClean="0">
                <a:solidFill>
                  <a:schemeClr val="accent6">
                    <a:lumMod val="75000"/>
                  </a:schemeClr>
                </a:solidFill>
                <a:highlight>
                  <a:srgbClr val="FFFFFF"/>
                </a:highlight>
                <a:latin typeface="Consolas"/>
              </a:rPr>
              <a:t>-track </a:t>
            </a:r>
            <a:r>
              <a:rPr lang="en-US" sz="1100" dirty="0" smtClean="0">
                <a:solidFill>
                  <a:schemeClr val="accent6">
                    <a:lumMod val="75000"/>
                  </a:schemeClr>
                </a:solidFill>
                <a:highlight>
                  <a:srgbClr val="FFFFFF"/>
                </a:highlight>
                <a:latin typeface="Consolas"/>
              </a:rPr>
              <a:t>(track area incl. ticks)</a:t>
            </a:r>
            <a:r>
              <a:rPr lang="en-US" sz="1100" b="1" dirty="0" smtClean="0">
                <a:solidFill>
                  <a:schemeClr val="accent6">
                    <a:lumMod val="75000"/>
                  </a:schemeClr>
                </a:solidFill>
                <a:highlight>
                  <a:srgbClr val="FFFFFF"/>
                </a:highlight>
                <a:latin typeface="Consolas"/>
              </a:rPr>
              <a:t/>
            </a:r>
            <a:br>
              <a:rPr lang="en-US" sz="1100" b="1" dirty="0" smtClean="0">
                <a:solidFill>
                  <a:schemeClr val="accent6">
                    <a:lumMod val="75000"/>
                  </a:schemeClr>
                </a:solidFill>
                <a:highlight>
                  <a:srgbClr val="FFFFFF"/>
                </a:highlight>
                <a:latin typeface="Consolas"/>
              </a:rPr>
            </a:br>
            <a:r>
              <a:rPr lang="en-US" sz="1100" dirty="0" smtClean="0">
                <a:solidFill>
                  <a:schemeClr val="accent6">
                    <a:lumMod val="75000"/>
                  </a:schemeClr>
                </a:solidFill>
                <a:highlight>
                  <a:srgbClr val="FFFFFF"/>
                </a:highlight>
                <a:latin typeface="Consolas"/>
              </a:rPr>
              <a:t>::</a:t>
            </a:r>
            <a:r>
              <a:rPr lang="en-US" sz="1100" b="1" dirty="0" smtClean="0">
                <a:solidFill>
                  <a:schemeClr val="accent6">
                    <a:lumMod val="75000"/>
                  </a:schemeClr>
                </a:solidFill>
                <a:highlight>
                  <a:srgbClr val="FFFFFF"/>
                </a:highlight>
                <a:latin typeface="Consolas"/>
              </a:rPr>
              <a:t>-</a:t>
            </a:r>
            <a:r>
              <a:rPr lang="en-US" sz="1100" b="1" dirty="0" err="1" smtClean="0">
                <a:solidFill>
                  <a:schemeClr val="accent6">
                    <a:lumMod val="75000"/>
                  </a:schemeClr>
                </a:solidFill>
                <a:highlight>
                  <a:srgbClr val="FFFFFF"/>
                </a:highlight>
                <a:latin typeface="Consolas"/>
              </a:rPr>
              <a:t>ms</a:t>
            </a:r>
            <a:r>
              <a:rPr lang="en-US" sz="1100" b="1" dirty="0" smtClean="0">
                <a:solidFill>
                  <a:schemeClr val="accent6">
                    <a:lumMod val="75000"/>
                  </a:schemeClr>
                </a:solidFill>
                <a:highlight>
                  <a:srgbClr val="FFFFFF"/>
                </a:highlight>
                <a:latin typeface="Consolas"/>
              </a:rPr>
              <a:t>-ticks-after</a:t>
            </a:r>
            <a:r>
              <a:rPr lang="en-US" sz="1100" b="1" dirty="0">
                <a:solidFill>
                  <a:schemeClr val="accent6">
                    <a:lumMod val="75000"/>
                  </a:schemeClr>
                </a:solidFill>
                <a:highlight>
                  <a:srgbClr val="FFFFFF"/>
                </a:highlight>
                <a:latin typeface="Consolas"/>
              </a:rPr>
              <a:t> </a:t>
            </a:r>
            <a:r>
              <a:rPr lang="en-US" sz="1100" dirty="0" smtClean="0">
                <a:solidFill>
                  <a:schemeClr val="accent6">
                    <a:lumMod val="75000"/>
                  </a:schemeClr>
                </a:solidFill>
                <a:highlight>
                  <a:srgbClr val="FFFFFF"/>
                </a:highlight>
                <a:latin typeface="Consolas"/>
              </a:rPr>
              <a:t>(bottom side)</a:t>
            </a:r>
            <a:endParaRPr lang="en-US" sz="1100" dirty="0"/>
          </a:p>
        </p:txBody>
      </p:sp>
      <p:sp>
        <p:nvSpPr>
          <p:cNvPr id="26" name="Rectangle 25"/>
          <p:cNvSpPr/>
          <p:nvPr/>
        </p:nvSpPr>
        <p:spPr>
          <a:xfrm>
            <a:off x="5752469" y="1793226"/>
            <a:ext cx="4416594" cy="261610"/>
          </a:xfrm>
          <a:prstGeom prst="rect">
            <a:avLst/>
          </a:prstGeom>
        </p:spPr>
        <p:txBody>
          <a:bodyPr wrap="none">
            <a:spAutoFit/>
          </a:bodyPr>
          <a:lstStyle/>
          <a:p>
            <a:r>
              <a:rPr lang="en-US" sz="1100" dirty="0" smtClean="0">
                <a:solidFill>
                  <a:schemeClr val="accent6">
                    <a:lumMod val="75000"/>
                  </a:schemeClr>
                </a:solidFill>
                <a:highlight>
                  <a:srgbClr val="FFFFFF"/>
                </a:highlight>
                <a:latin typeface="Consolas"/>
              </a:rPr>
              <a:t>::</a:t>
            </a:r>
            <a:r>
              <a:rPr lang="en-US" sz="1100" b="1" dirty="0">
                <a:solidFill>
                  <a:schemeClr val="accent6">
                    <a:lumMod val="75000"/>
                  </a:schemeClr>
                </a:solidFill>
                <a:highlight>
                  <a:srgbClr val="FFFFFF"/>
                </a:highlight>
                <a:latin typeface="Consolas"/>
              </a:rPr>
              <a:t>-</a:t>
            </a:r>
            <a:r>
              <a:rPr lang="en-US" sz="1100" b="1" dirty="0" err="1" smtClean="0">
                <a:solidFill>
                  <a:schemeClr val="accent6">
                    <a:lumMod val="75000"/>
                  </a:schemeClr>
                </a:solidFill>
                <a:highlight>
                  <a:srgbClr val="FFFFFF"/>
                </a:highlight>
                <a:latin typeface="Consolas"/>
              </a:rPr>
              <a:t>ms</a:t>
            </a:r>
            <a:r>
              <a:rPr lang="en-US" sz="1100" b="1" dirty="0" smtClean="0">
                <a:solidFill>
                  <a:schemeClr val="accent6">
                    <a:lumMod val="75000"/>
                  </a:schemeClr>
                </a:solidFill>
                <a:highlight>
                  <a:srgbClr val="FFFFFF"/>
                </a:highlight>
                <a:latin typeface="Consolas"/>
              </a:rPr>
              <a:t>-tooltip </a:t>
            </a:r>
            <a:r>
              <a:rPr lang="en-US" sz="1100" dirty="0" smtClean="0">
                <a:solidFill>
                  <a:schemeClr val="accent6">
                    <a:lumMod val="75000"/>
                  </a:schemeClr>
                </a:solidFill>
                <a:highlight>
                  <a:srgbClr val="FFFFFF"/>
                </a:highlight>
                <a:latin typeface="Consolas"/>
              </a:rPr>
              <a:t>{ </a:t>
            </a:r>
            <a:r>
              <a:rPr lang="en-US" sz="1100" dirty="0" err="1" smtClean="0">
                <a:solidFill>
                  <a:schemeClr val="accent6">
                    <a:lumMod val="75000"/>
                  </a:schemeClr>
                </a:solidFill>
                <a:highlight>
                  <a:srgbClr val="FFFFFF"/>
                </a:highlight>
                <a:latin typeface="Consolas"/>
              </a:rPr>
              <a:t>display:none</a:t>
            </a:r>
            <a:r>
              <a:rPr lang="en-US" sz="1100" dirty="0" smtClean="0">
                <a:solidFill>
                  <a:schemeClr val="accent6">
                    <a:lumMod val="75000"/>
                  </a:schemeClr>
                </a:solidFill>
                <a:highlight>
                  <a:srgbClr val="FFFFFF"/>
                </a:highlight>
                <a:latin typeface="Consolas"/>
              </a:rPr>
              <a:t>; } (only recognized style)</a:t>
            </a:r>
            <a:endParaRPr lang="en-US" sz="1100" dirty="0"/>
          </a:p>
        </p:txBody>
      </p:sp>
      <p:cxnSp>
        <p:nvCxnSpPr>
          <p:cNvPr id="29" name="Straight Connector 28"/>
          <p:cNvCxnSpPr>
            <a:stCxn id="25" idx="3"/>
          </p:cNvCxnSpPr>
          <p:nvPr/>
        </p:nvCxnSpPr>
        <p:spPr>
          <a:xfrm>
            <a:off x="4127176" y="2747640"/>
            <a:ext cx="510172" cy="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5948956" y="2811437"/>
            <a:ext cx="0" cy="536607"/>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4256" y="4169534"/>
            <a:ext cx="847725"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5" name="Straight Connector 34"/>
          <p:cNvCxnSpPr/>
          <p:nvPr/>
        </p:nvCxnSpPr>
        <p:spPr>
          <a:xfrm>
            <a:off x="6495122" y="2054836"/>
            <a:ext cx="0" cy="305867"/>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4028147" y="4618857"/>
            <a:ext cx="1031051" cy="261610"/>
          </a:xfrm>
          <a:prstGeom prst="rect">
            <a:avLst/>
          </a:prstGeom>
        </p:spPr>
        <p:txBody>
          <a:bodyPr wrap="none">
            <a:spAutoFit/>
          </a:bodyPr>
          <a:lstStyle/>
          <a:p>
            <a:r>
              <a:rPr lang="en-US" sz="1100" dirty="0" smtClean="0">
                <a:solidFill>
                  <a:schemeClr val="accent6">
                    <a:lumMod val="75000"/>
                  </a:schemeClr>
                </a:solidFill>
                <a:highlight>
                  <a:srgbClr val="FFFFFF"/>
                </a:highlight>
                <a:latin typeface="Consolas"/>
              </a:rPr>
              <a:t>::</a:t>
            </a:r>
            <a:r>
              <a:rPr lang="en-US" sz="1100" b="1" dirty="0">
                <a:solidFill>
                  <a:schemeClr val="accent6">
                    <a:lumMod val="75000"/>
                  </a:schemeClr>
                </a:solidFill>
                <a:highlight>
                  <a:srgbClr val="FFFFFF"/>
                </a:highlight>
                <a:latin typeface="Consolas"/>
              </a:rPr>
              <a:t>-</a:t>
            </a:r>
            <a:r>
              <a:rPr lang="en-US" sz="1100" b="1" dirty="0" err="1" smtClean="0">
                <a:solidFill>
                  <a:schemeClr val="accent6">
                    <a:lumMod val="75000"/>
                  </a:schemeClr>
                </a:solidFill>
                <a:highlight>
                  <a:srgbClr val="FFFFFF"/>
                </a:highlight>
                <a:latin typeface="Consolas"/>
              </a:rPr>
              <a:t>ms</a:t>
            </a:r>
            <a:r>
              <a:rPr lang="en-US" sz="1100" b="1" dirty="0" smtClean="0">
                <a:solidFill>
                  <a:schemeClr val="accent6">
                    <a:lumMod val="75000"/>
                  </a:schemeClr>
                </a:solidFill>
                <a:highlight>
                  <a:srgbClr val="FFFFFF"/>
                </a:highlight>
                <a:latin typeface="Consolas"/>
              </a:rPr>
              <a:t>-thumb</a:t>
            </a:r>
            <a:endParaRPr lang="en-US" sz="1100" dirty="0"/>
          </a:p>
        </p:txBody>
      </p:sp>
      <p:cxnSp>
        <p:nvCxnSpPr>
          <p:cNvPr id="44" name="Straight Connector 43"/>
          <p:cNvCxnSpPr/>
          <p:nvPr/>
        </p:nvCxnSpPr>
        <p:spPr>
          <a:xfrm flipH="1">
            <a:off x="3347615" y="4762593"/>
            <a:ext cx="680532" cy="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4028147" y="5137418"/>
            <a:ext cx="2108269" cy="430887"/>
          </a:xfrm>
          <a:prstGeom prst="rect">
            <a:avLst/>
          </a:prstGeom>
        </p:spPr>
        <p:txBody>
          <a:bodyPr wrap="none">
            <a:spAutoFit/>
          </a:bodyPr>
          <a:lstStyle/>
          <a:p>
            <a:r>
              <a:rPr lang="en-US" sz="1100" dirty="0" smtClean="0">
                <a:solidFill>
                  <a:schemeClr val="accent6">
                    <a:lumMod val="75000"/>
                  </a:schemeClr>
                </a:solidFill>
                <a:highlight>
                  <a:srgbClr val="FFFFFF"/>
                </a:highlight>
                <a:latin typeface="Consolas"/>
              </a:rPr>
              <a:t>(All else is standard CSS</a:t>
            </a:r>
            <a:br>
              <a:rPr lang="en-US" sz="1100" dirty="0" smtClean="0">
                <a:solidFill>
                  <a:schemeClr val="accent6">
                    <a:lumMod val="75000"/>
                  </a:schemeClr>
                </a:solidFill>
                <a:highlight>
                  <a:srgbClr val="FFFFFF"/>
                </a:highlight>
                <a:latin typeface="Consolas"/>
              </a:rPr>
            </a:br>
            <a:r>
              <a:rPr lang="en-US" sz="1100" dirty="0" smtClean="0">
                <a:solidFill>
                  <a:schemeClr val="accent6">
                    <a:lumMod val="75000"/>
                  </a:schemeClr>
                </a:solidFill>
                <a:highlight>
                  <a:srgbClr val="FFFFFF"/>
                </a:highlight>
                <a:latin typeface="Consolas"/>
              </a:rPr>
              <a:t>e.g. border-radius)</a:t>
            </a:r>
            <a:endParaRPr lang="en-US" sz="1100" dirty="0"/>
          </a:p>
        </p:txBody>
      </p:sp>
      <p:cxnSp>
        <p:nvCxnSpPr>
          <p:cNvPr id="47" name="Straight Connector 46"/>
          <p:cNvCxnSpPr/>
          <p:nvPr/>
        </p:nvCxnSpPr>
        <p:spPr>
          <a:xfrm flipH="1">
            <a:off x="3347615" y="5281154"/>
            <a:ext cx="680532" cy="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811043" y="5012194"/>
            <a:ext cx="2108269" cy="261610"/>
          </a:xfrm>
          <a:prstGeom prst="rect">
            <a:avLst/>
          </a:prstGeom>
        </p:spPr>
        <p:txBody>
          <a:bodyPr wrap="none">
            <a:spAutoFit/>
          </a:bodyPr>
          <a:lstStyle/>
          <a:p>
            <a:r>
              <a:rPr lang="en-US" sz="1100" dirty="0" smtClean="0">
                <a:solidFill>
                  <a:schemeClr val="accent6">
                    <a:lumMod val="75000"/>
                  </a:schemeClr>
                </a:solidFill>
                <a:highlight>
                  <a:srgbClr val="FFFFFF"/>
                </a:highlight>
                <a:latin typeface="Consolas"/>
              </a:rPr>
              <a:t>Default tooltip (visible)</a:t>
            </a:r>
            <a:endParaRPr lang="en-US" sz="1100" dirty="0"/>
          </a:p>
        </p:txBody>
      </p:sp>
      <p:cxnSp>
        <p:nvCxnSpPr>
          <p:cNvPr id="49" name="Straight Connector 48"/>
          <p:cNvCxnSpPr/>
          <p:nvPr/>
        </p:nvCxnSpPr>
        <p:spPr>
          <a:xfrm flipV="1">
            <a:off x="2465648" y="4880468"/>
            <a:ext cx="453664" cy="163483"/>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873883" y="2053458"/>
            <a:ext cx="3924151" cy="169277"/>
          </a:xfrm>
          <a:prstGeom prst="rect">
            <a:avLst/>
          </a:prstGeom>
          <a:noFill/>
        </p:spPr>
        <p:txBody>
          <a:bodyPr wrap="none" lIns="0" tIns="0" rIns="0" bIns="0" rtlCol="0">
            <a:spAutoFit/>
          </a:bodyPr>
          <a:lstStyle/>
          <a:p>
            <a:r>
              <a:rPr lang="en-US" sz="1100" dirty="0" smtClean="0">
                <a:solidFill>
                  <a:schemeClr val="accent6">
                    <a:lumMod val="75000"/>
                  </a:schemeClr>
                </a:solidFill>
                <a:highlight>
                  <a:srgbClr val="FFFFFF"/>
                </a:highlight>
                <a:latin typeface="Consolas"/>
              </a:rPr>
              <a:t>CSS pseudo-elements on input[type="range"].&lt;class&gt;</a:t>
            </a:r>
            <a:endParaRPr lang="en-US" sz="1000" dirty="0" smtClean="0">
              <a:solidFill>
                <a:schemeClr val="accent6">
                  <a:lumMod val="75000"/>
                </a:schemeClr>
              </a:solidFill>
            </a:endParaRPr>
          </a:p>
        </p:txBody>
      </p:sp>
      <p:cxnSp>
        <p:nvCxnSpPr>
          <p:cNvPr id="51" name="Straight Connector 50"/>
          <p:cNvCxnSpPr/>
          <p:nvPr/>
        </p:nvCxnSpPr>
        <p:spPr>
          <a:xfrm>
            <a:off x="4127176" y="2890515"/>
            <a:ext cx="510172" cy="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127176" y="2604765"/>
            <a:ext cx="510172" cy="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2785" y="4889666"/>
            <a:ext cx="2057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Rectangle 52"/>
          <p:cNvSpPr/>
          <p:nvPr/>
        </p:nvSpPr>
        <p:spPr>
          <a:xfrm>
            <a:off x="7006655" y="5793273"/>
            <a:ext cx="1569660" cy="430887"/>
          </a:xfrm>
          <a:prstGeom prst="rect">
            <a:avLst/>
          </a:prstGeom>
        </p:spPr>
        <p:txBody>
          <a:bodyPr wrap="none">
            <a:spAutoFit/>
          </a:bodyPr>
          <a:lstStyle/>
          <a:p>
            <a:pPr algn="ctr"/>
            <a:r>
              <a:rPr lang="en-US" sz="1100" dirty="0" smtClean="0">
                <a:solidFill>
                  <a:schemeClr val="accent6">
                    <a:lumMod val="75000"/>
                  </a:schemeClr>
                </a:solidFill>
                <a:highlight>
                  <a:srgbClr val="FFFFFF"/>
                </a:highlight>
                <a:latin typeface="Consolas"/>
              </a:rPr>
              <a:t>::</a:t>
            </a:r>
            <a:r>
              <a:rPr lang="en-US" sz="1100" b="1" dirty="0">
                <a:solidFill>
                  <a:schemeClr val="accent6">
                    <a:lumMod val="75000"/>
                  </a:schemeClr>
                </a:solidFill>
                <a:highlight>
                  <a:srgbClr val="FFFFFF"/>
                </a:highlight>
                <a:latin typeface="Consolas"/>
              </a:rPr>
              <a:t>-</a:t>
            </a:r>
            <a:r>
              <a:rPr lang="en-US" sz="1100" b="1" dirty="0" err="1" smtClean="0">
                <a:solidFill>
                  <a:schemeClr val="accent6">
                    <a:lumMod val="75000"/>
                  </a:schemeClr>
                </a:solidFill>
                <a:highlight>
                  <a:srgbClr val="FFFFFF"/>
                </a:highlight>
                <a:latin typeface="Consolas"/>
              </a:rPr>
              <a:t>ms</a:t>
            </a:r>
            <a:r>
              <a:rPr lang="en-US" sz="1100" b="1" dirty="0" smtClean="0">
                <a:solidFill>
                  <a:schemeClr val="accent6">
                    <a:lumMod val="75000"/>
                  </a:schemeClr>
                </a:solidFill>
                <a:highlight>
                  <a:srgbClr val="FFFFFF"/>
                </a:highlight>
                <a:latin typeface="Consolas"/>
              </a:rPr>
              <a:t>-thumb</a:t>
            </a:r>
            <a:br>
              <a:rPr lang="en-US" sz="1100" b="1" dirty="0" smtClean="0">
                <a:solidFill>
                  <a:schemeClr val="accent6">
                    <a:lumMod val="75000"/>
                  </a:schemeClr>
                </a:solidFill>
                <a:highlight>
                  <a:srgbClr val="FFFFFF"/>
                </a:highlight>
                <a:latin typeface="Consolas"/>
              </a:rPr>
            </a:br>
            <a:r>
              <a:rPr lang="en-US" sz="1100" dirty="0" smtClean="0">
                <a:solidFill>
                  <a:schemeClr val="accent6">
                    <a:lumMod val="75000"/>
                  </a:schemeClr>
                </a:solidFill>
                <a:highlight>
                  <a:srgbClr val="FFFFFF"/>
                </a:highlight>
                <a:latin typeface="Consolas"/>
              </a:rPr>
              <a:t>(background image)</a:t>
            </a:r>
            <a:endParaRPr lang="en-US" sz="1100" dirty="0"/>
          </a:p>
        </p:txBody>
      </p:sp>
      <p:cxnSp>
        <p:nvCxnSpPr>
          <p:cNvPr id="54" name="Straight Connector 53"/>
          <p:cNvCxnSpPr>
            <a:stCxn id="53" idx="0"/>
          </p:cNvCxnSpPr>
          <p:nvPr/>
        </p:nvCxnSpPr>
        <p:spPr>
          <a:xfrm flipV="1">
            <a:off x="7791485" y="5339637"/>
            <a:ext cx="0" cy="453636"/>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8906569" y="5317404"/>
            <a:ext cx="1723549" cy="600164"/>
          </a:xfrm>
          <a:prstGeom prst="rect">
            <a:avLst/>
          </a:prstGeom>
        </p:spPr>
        <p:txBody>
          <a:bodyPr wrap="none">
            <a:spAutoFit/>
          </a:bodyPr>
          <a:lstStyle/>
          <a:p>
            <a:r>
              <a:rPr lang="en-US" sz="1100" dirty="0" smtClean="0">
                <a:solidFill>
                  <a:schemeClr val="accent6">
                    <a:lumMod val="75000"/>
                  </a:schemeClr>
                </a:solidFill>
                <a:highlight>
                  <a:srgbClr val="FFFFFF"/>
                </a:highlight>
                <a:latin typeface="Consolas"/>
              </a:rPr>
              <a:t>::</a:t>
            </a:r>
            <a:r>
              <a:rPr lang="en-US" sz="1100" b="1" dirty="0">
                <a:solidFill>
                  <a:schemeClr val="accent6">
                    <a:lumMod val="75000"/>
                  </a:schemeClr>
                </a:solidFill>
                <a:highlight>
                  <a:srgbClr val="FFFFFF"/>
                </a:highlight>
                <a:latin typeface="Consolas"/>
              </a:rPr>
              <a:t>-</a:t>
            </a:r>
            <a:r>
              <a:rPr lang="en-US" sz="1100" b="1" dirty="0" err="1" smtClean="0">
                <a:solidFill>
                  <a:schemeClr val="accent6">
                    <a:lumMod val="75000"/>
                  </a:schemeClr>
                </a:solidFill>
                <a:highlight>
                  <a:srgbClr val="FFFFFF"/>
                </a:highlight>
                <a:latin typeface="Consolas"/>
              </a:rPr>
              <a:t>ms</a:t>
            </a:r>
            <a:r>
              <a:rPr lang="en-US" sz="1100" b="1" dirty="0" smtClean="0">
                <a:solidFill>
                  <a:schemeClr val="accent6">
                    <a:lumMod val="75000"/>
                  </a:schemeClr>
                </a:solidFill>
                <a:highlight>
                  <a:srgbClr val="FFFFFF"/>
                </a:highlight>
                <a:latin typeface="Consolas"/>
              </a:rPr>
              <a:t>-track </a:t>
            </a:r>
            <a:r>
              <a:rPr lang="en-US" sz="1100" dirty="0" smtClean="0">
                <a:solidFill>
                  <a:schemeClr val="accent6">
                    <a:lumMod val="75000"/>
                  </a:schemeClr>
                </a:solidFill>
                <a:highlight>
                  <a:srgbClr val="FFFFFF"/>
                </a:highlight>
                <a:latin typeface="Consolas"/>
              </a:rPr>
              <a:t>(color</a:t>
            </a:r>
            <a:br>
              <a:rPr lang="en-US" sz="1100" dirty="0" smtClean="0">
                <a:solidFill>
                  <a:schemeClr val="accent6">
                    <a:lumMod val="75000"/>
                  </a:schemeClr>
                </a:solidFill>
                <a:highlight>
                  <a:srgbClr val="FFFFFF"/>
                </a:highlight>
                <a:latin typeface="Consolas"/>
              </a:rPr>
            </a:br>
            <a:r>
              <a:rPr lang="en-US" sz="1100" dirty="0" smtClean="0">
                <a:solidFill>
                  <a:schemeClr val="accent6">
                    <a:lumMod val="75000"/>
                  </a:schemeClr>
                </a:solidFill>
                <a:highlight>
                  <a:srgbClr val="FFFFFF"/>
                </a:highlight>
                <a:latin typeface="Consolas"/>
              </a:rPr>
              <a:t>and background-color</a:t>
            </a:r>
            <a:br>
              <a:rPr lang="en-US" sz="1100" dirty="0" smtClean="0">
                <a:solidFill>
                  <a:schemeClr val="accent6">
                    <a:lumMod val="75000"/>
                  </a:schemeClr>
                </a:solidFill>
                <a:highlight>
                  <a:srgbClr val="FFFFFF"/>
                </a:highlight>
                <a:latin typeface="Consolas"/>
              </a:rPr>
            </a:br>
            <a:r>
              <a:rPr lang="en-US" sz="1100" dirty="0" smtClean="0">
                <a:solidFill>
                  <a:schemeClr val="accent6">
                    <a:lumMod val="75000"/>
                  </a:schemeClr>
                </a:solidFill>
                <a:highlight>
                  <a:srgbClr val="FFFFFF"/>
                </a:highlight>
                <a:latin typeface="Consolas"/>
              </a:rPr>
              <a:t>set to transparent)</a:t>
            </a:r>
            <a:endParaRPr lang="en-US" sz="1100" dirty="0"/>
          </a:p>
        </p:txBody>
      </p:sp>
      <p:cxnSp>
        <p:nvCxnSpPr>
          <p:cNvPr id="56" name="Straight Connector 55"/>
          <p:cNvCxnSpPr/>
          <p:nvPr/>
        </p:nvCxnSpPr>
        <p:spPr>
          <a:xfrm>
            <a:off x="7247477" y="4702419"/>
            <a:ext cx="0" cy="458695"/>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8290028" y="4638957"/>
            <a:ext cx="0" cy="472392"/>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613435" y="3233219"/>
            <a:ext cx="1231106" cy="169277"/>
          </a:xfrm>
          <a:prstGeom prst="rect">
            <a:avLst/>
          </a:prstGeom>
          <a:noFill/>
        </p:spPr>
        <p:txBody>
          <a:bodyPr wrap="none" lIns="0" tIns="0" rIns="0" bIns="0" rtlCol="0">
            <a:spAutoFit/>
          </a:bodyPr>
          <a:lstStyle/>
          <a:p>
            <a:r>
              <a:rPr lang="en-US" sz="1100" dirty="0" smtClean="0">
                <a:solidFill>
                  <a:schemeClr val="accent6">
                    <a:lumMod val="75000"/>
                  </a:schemeClr>
                </a:solidFill>
                <a:highlight>
                  <a:srgbClr val="FFFFFF"/>
                </a:highlight>
                <a:latin typeface="Consolas"/>
              </a:rPr>
              <a:t>::</a:t>
            </a:r>
            <a:r>
              <a:rPr lang="en-US" sz="1100" b="1" dirty="0" smtClean="0">
                <a:solidFill>
                  <a:schemeClr val="accent6">
                    <a:lumMod val="75000"/>
                  </a:schemeClr>
                </a:solidFill>
                <a:highlight>
                  <a:srgbClr val="FFFFFF"/>
                </a:highlight>
                <a:latin typeface="Consolas"/>
              </a:rPr>
              <a:t>-</a:t>
            </a:r>
            <a:r>
              <a:rPr lang="en-US" sz="1100" b="1" dirty="0" err="1" smtClean="0">
                <a:solidFill>
                  <a:schemeClr val="accent6">
                    <a:lumMod val="75000"/>
                  </a:schemeClr>
                </a:solidFill>
                <a:highlight>
                  <a:srgbClr val="FFFFFF"/>
                </a:highlight>
                <a:latin typeface="Consolas"/>
              </a:rPr>
              <a:t>ms</a:t>
            </a:r>
            <a:r>
              <a:rPr lang="en-US" sz="1100" b="1" dirty="0" smtClean="0">
                <a:solidFill>
                  <a:schemeClr val="accent6">
                    <a:lumMod val="75000"/>
                  </a:schemeClr>
                </a:solidFill>
                <a:highlight>
                  <a:srgbClr val="FFFFFF"/>
                </a:highlight>
                <a:latin typeface="Consolas"/>
              </a:rPr>
              <a:t>-fill-lower</a:t>
            </a:r>
            <a:endParaRPr lang="en-US" sz="1000" dirty="0" smtClean="0">
              <a:solidFill>
                <a:schemeClr val="accent6">
                  <a:lumMod val="75000"/>
                </a:schemeClr>
              </a:solidFill>
            </a:endParaRPr>
          </a:p>
        </p:txBody>
      </p:sp>
      <p:sp>
        <p:nvSpPr>
          <p:cNvPr id="38" name="Rectangle 37"/>
          <p:cNvSpPr/>
          <p:nvPr/>
        </p:nvSpPr>
        <p:spPr>
          <a:xfrm>
            <a:off x="6105639" y="3187052"/>
            <a:ext cx="1415772" cy="261610"/>
          </a:xfrm>
          <a:prstGeom prst="rect">
            <a:avLst/>
          </a:prstGeom>
        </p:spPr>
        <p:txBody>
          <a:bodyPr wrap="none">
            <a:spAutoFit/>
          </a:bodyPr>
          <a:lstStyle/>
          <a:p>
            <a:r>
              <a:rPr lang="en-US" sz="1100" dirty="0" smtClean="0">
                <a:solidFill>
                  <a:schemeClr val="accent6">
                    <a:lumMod val="75000"/>
                  </a:schemeClr>
                </a:solidFill>
                <a:highlight>
                  <a:srgbClr val="FFFFFF"/>
                </a:highlight>
                <a:latin typeface="Consolas"/>
              </a:rPr>
              <a:t>::</a:t>
            </a:r>
            <a:r>
              <a:rPr lang="en-US" sz="1100" b="1" dirty="0" smtClean="0">
                <a:solidFill>
                  <a:schemeClr val="accent6">
                    <a:lumMod val="75000"/>
                  </a:schemeClr>
                </a:solidFill>
                <a:highlight>
                  <a:srgbClr val="FFFFFF"/>
                </a:highlight>
                <a:latin typeface="Consolas"/>
              </a:rPr>
              <a:t>-</a:t>
            </a:r>
            <a:r>
              <a:rPr lang="en-US" sz="1100" b="1" dirty="0" err="1" smtClean="0">
                <a:solidFill>
                  <a:schemeClr val="accent6">
                    <a:lumMod val="75000"/>
                  </a:schemeClr>
                </a:solidFill>
                <a:highlight>
                  <a:srgbClr val="FFFFFF"/>
                </a:highlight>
                <a:latin typeface="Consolas"/>
              </a:rPr>
              <a:t>ms</a:t>
            </a:r>
            <a:r>
              <a:rPr lang="en-US" sz="1100" b="1" dirty="0" smtClean="0">
                <a:solidFill>
                  <a:schemeClr val="accent6">
                    <a:lumMod val="75000"/>
                  </a:schemeClr>
                </a:solidFill>
                <a:highlight>
                  <a:srgbClr val="FFFFFF"/>
                </a:highlight>
                <a:latin typeface="Consolas"/>
              </a:rPr>
              <a:t>-fill-upper</a:t>
            </a:r>
            <a:endParaRPr lang="en-US" sz="1100" dirty="0"/>
          </a:p>
        </p:txBody>
      </p:sp>
    </p:spTree>
    <p:extLst>
      <p:ext uri="{BB962C8B-B14F-4D97-AF65-F5344CB8AC3E}">
        <p14:creationId xmlns:p14="http://schemas.microsoft.com/office/powerpoint/2010/main" val="8591339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7775" y="1900244"/>
            <a:ext cx="1295400"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Special </a:t>
            </a:r>
            <a:r>
              <a:rPr lang="en-US" dirty="0" smtClean="0"/>
              <a:t>HTML Control Styling Run-down (</a:t>
            </a:r>
            <a:r>
              <a:rPr lang="en-US" dirty="0" err="1" smtClean="0"/>
              <a:t>cont</a:t>
            </a:r>
            <a:r>
              <a:rPr lang="en-US" dirty="0" smtClean="0"/>
              <a:t>)</a:t>
            </a:r>
            <a:endParaRPr lang="en-US" dirty="0"/>
          </a:p>
        </p:txBody>
      </p:sp>
      <p:sp>
        <p:nvSpPr>
          <p:cNvPr id="4" name="TextBox 3"/>
          <p:cNvSpPr txBox="1"/>
          <p:nvPr/>
        </p:nvSpPr>
        <p:spPr>
          <a:xfrm>
            <a:off x="590549" y="947350"/>
            <a:ext cx="5229573" cy="276999"/>
          </a:xfrm>
          <a:prstGeom prst="rect">
            <a:avLst/>
          </a:prstGeom>
          <a:noFill/>
        </p:spPr>
        <p:txBody>
          <a:bodyPr wrap="none" lIns="0" tIns="0" rIns="0" bIns="0" rtlCol="0">
            <a:spAutoFit/>
          </a:bodyPr>
          <a:lstStyle/>
          <a:p>
            <a:r>
              <a:rPr lang="en-US" i="1" dirty="0" smtClean="0">
                <a:gradFill>
                  <a:gsLst>
                    <a:gs pos="2917">
                      <a:schemeClr val="tx1"/>
                    </a:gs>
                    <a:gs pos="30000">
                      <a:schemeClr val="tx1"/>
                    </a:gs>
                  </a:gsLst>
                  <a:lin ang="5400000" scaled="0"/>
                </a:gradFill>
              </a:rPr>
              <a:t>Drawing from the </a:t>
            </a:r>
            <a:r>
              <a:rPr lang="en-US" i="1" dirty="0" err="1" smtClean="0">
                <a:gradFill>
                  <a:gsLst>
                    <a:gs pos="2917">
                      <a:schemeClr val="tx1"/>
                    </a:gs>
                    <a:gs pos="30000">
                      <a:schemeClr val="tx1"/>
                    </a:gs>
                  </a:gsLst>
                  <a:lin ang="5400000" scaled="0"/>
                </a:gradFill>
              </a:rPr>
              <a:t>Controls_EverydayWidgets</a:t>
            </a:r>
            <a:r>
              <a:rPr lang="en-US" i="1" dirty="0" smtClean="0">
                <a:gradFill>
                  <a:gsLst>
                    <a:gs pos="2917">
                      <a:schemeClr val="tx1"/>
                    </a:gs>
                    <a:gs pos="30000">
                      <a:schemeClr val="tx1"/>
                    </a:gs>
                  </a:gsLst>
                  <a:lin ang="5400000" scaled="0"/>
                </a:gradFill>
              </a:rPr>
              <a:t> sample</a:t>
            </a:r>
          </a:p>
        </p:txBody>
      </p:sp>
      <p:sp>
        <p:nvSpPr>
          <p:cNvPr id="33" name="TextBox 32"/>
          <p:cNvSpPr txBox="1"/>
          <p:nvPr/>
        </p:nvSpPr>
        <p:spPr>
          <a:xfrm>
            <a:off x="857790" y="1609103"/>
            <a:ext cx="2659767" cy="276999"/>
          </a:xfrm>
          <a:prstGeom prst="rect">
            <a:avLst/>
          </a:prstGeom>
          <a:noFill/>
        </p:spPr>
        <p:txBody>
          <a:bodyPr wrap="none" lIns="0" tIns="0" rIns="0" bIns="0" rtlCol="0">
            <a:spAutoFit/>
          </a:bodyPr>
          <a:lstStyle/>
          <a:p>
            <a:r>
              <a:rPr lang="en-US" dirty="0" smtClean="0">
                <a:gradFill>
                  <a:gsLst>
                    <a:gs pos="2917">
                      <a:schemeClr val="tx1"/>
                    </a:gs>
                    <a:gs pos="30000">
                      <a:schemeClr val="tx1"/>
                    </a:gs>
                  </a:gsLst>
                  <a:lin ang="5400000" scaled="0"/>
                </a:gradFill>
              </a:rPr>
              <a:t>Combo/list box (&lt;select&gt;)</a:t>
            </a:r>
          </a:p>
        </p:txBody>
      </p:sp>
      <p:sp>
        <p:nvSpPr>
          <p:cNvPr id="50" name="TextBox 49"/>
          <p:cNvSpPr txBox="1"/>
          <p:nvPr/>
        </p:nvSpPr>
        <p:spPr>
          <a:xfrm>
            <a:off x="873883" y="2015358"/>
            <a:ext cx="3539430" cy="169277"/>
          </a:xfrm>
          <a:prstGeom prst="rect">
            <a:avLst/>
          </a:prstGeom>
          <a:noFill/>
        </p:spPr>
        <p:txBody>
          <a:bodyPr wrap="none" lIns="0" tIns="0" rIns="0" bIns="0" rtlCol="0">
            <a:spAutoFit/>
          </a:bodyPr>
          <a:lstStyle/>
          <a:p>
            <a:r>
              <a:rPr lang="en-US" sz="1100" dirty="0" smtClean="0">
                <a:solidFill>
                  <a:schemeClr val="accent6">
                    <a:lumMod val="75000"/>
                  </a:schemeClr>
                </a:solidFill>
                <a:highlight>
                  <a:srgbClr val="FFFFFF"/>
                </a:highlight>
                <a:latin typeface="Consolas"/>
              </a:rPr>
              <a:t>CSS pseudo-element: select.&lt;class&gt;</a:t>
            </a:r>
            <a:r>
              <a:rPr lang="en-US" sz="1100" b="1" dirty="0" smtClean="0">
                <a:solidFill>
                  <a:schemeClr val="accent6">
                    <a:lumMod val="75000"/>
                  </a:schemeClr>
                </a:solidFill>
                <a:highlight>
                  <a:srgbClr val="FFFFFF"/>
                </a:highlight>
                <a:latin typeface="Consolas"/>
              </a:rPr>
              <a:t>::-</a:t>
            </a:r>
            <a:r>
              <a:rPr lang="en-US" sz="1100" b="1" dirty="0" err="1" smtClean="0">
                <a:solidFill>
                  <a:schemeClr val="accent6">
                    <a:lumMod val="75000"/>
                  </a:schemeClr>
                </a:solidFill>
                <a:highlight>
                  <a:srgbClr val="FFFFFF"/>
                </a:highlight>
                <a:latin typeface="Consolas"/>
              </a:rPr>
              <a:t>ms</a:t>
            </a:r>
            <a:r>
              <a:rPr lang="en-US" sz="1100" b="1" dirty="0" smtClean="0">
                <a:solidFill>
                  <a:schemeClr val="accent6">
                    <a:lumMod val="75000"/>
                  </a:schemeClr>
                </a:solidFill>
                <a:highlight>
                  <a:srgbClr val="FFFFFF"/>
                </a:highlight>
                <a:latin typeface="Consolas"/>
              </a:rPr>
              <a:t>-value</a:t>
            </a:r>
            <a:endParaRPr lang="en-US" sz="1100" dirty="0" smtClean="0">
              <a:solidFill>
                <a:schemeClr val="accent6">
                  <a:lumMod val="75000"/>
                </a:schemeClr>
              </a:solidFill>
            </a:endParaRPr>
          </a:p>
        </p:txBody>
      </p:sp>
      <p:cxnSp>
        <p:nvCxnSpPr>
          <p:cNvPr id="52" name="Straight Connector 51"/>
          <p:cNvCxnSpPr/>
          <p:nvPr/>
        </p:nvCxnSpPr>
        <p:spPr>
          <a:xfrm>
            <a:off x="4372322" y="2104436"/>
            <a:ext cx="752128" cy="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924300" y="2885486"/>
            <a:ext cx="1200150" cy="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873883" y="2800847"/>
            <a:ext cx="2923877" cy="169277"/>
          </a:xfrm>
          <a:prstGeom prst="rect">
            <a:avLst/>
          </a:prstGeom>
          <a:noFill/>
        </p:spPr>
        <p:txBody>
          <a:bodyPr wrap="none" lIns="0" tIns="0" rIns="0" bIns="0" rtlCol="0">
            <a:spAutoFit/>
          </a:bodyPr>
          <a:lstStyle/>
          <a:p>
            <a:r>
              <a:rPr lang="en-US" sz="1100" dirty="0" smtClean="0">
                <a:solidFill>
                  <a:schemeClr val="accent6">
                    <a:lumMod val="75000"/>
                  </a:schemeClr>
                </a:solidFill>
                <a:highlight>
                  <a:srgbClr val="FFFFFF"/>
                </a:highlight>
                <a:latin typeface="Consolas"/>
              </a:rPr>
              <a:t>Styling on select.&lt;class&gt;</a:t>
            </a:r>
            <a:r>
              <a:rPr lang="en-US" sz="1100" b="1" dirty="0" smtClean="0">
                <a:solidFill>
                  <a:schemeClr val="accent6">
                    <a:lumMod val="75000"/>
                  </a:schemeClr>
                </a:solidFill>
                <a:highlight>
                  <a:srgbClr val="FFFFFF"/>
                </a:highlight>
                <a:latin typeface="Consolas"/>
              </a:rPr>
              <a:t> </a:t>
            </a:r>
            <a:r>
              <a:rPr lang="en-US" sz="1100" b="1" dirty="0" err="1" smtClean="0">
                <a:solidFill>
                  <a:schemeClr val="accent6">
                    <a:lumMod val="75000"/>
                  </a:schemeClr>
                </a:solidFill>
                <a:highlight>
                  <a:srgbClr val="FFFFFF"/>
                </a:highlight>
                <a:latin typeface="Consolas"/>
              </a:rPr>
              <a:t>option:hover</a:t>
            </a:r>
            <a:endParaRPr lang="en-US" sz="1100" dirty="0" smtClean="0">
              <a:solidFill>
                <a:schemeClr val="accent6">
                  <a:lumMod val="75000"/>
                </a:schemeClr>
              </a:solidFill>
            </a:endParaRPr>
          </a:p>
        </p:txBody>
      </p:sp>
      <p:pic>
        <p:nvPicPr>
          <p:cNvPr id="3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1325" y="4484465"/>
            <a:ext cx="15240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extBox 39"/>
          <p:cNvSpPr txBox="1"/>
          <p:nvPr/>
        </p:nvSpPr>
        <p:spPr>
          <a:xfrm>
            <a:off x="873883" y="4093167"/>
            <a:ext cx="3539430" cy="169277"/>
          </a:xfrm>
          <a:prstGeom prst="rect">
            <a:avLst/>
          </a:prstGeom>
          <a:noFill/>
        </p:spPr>
        <p:txBody>
          <a:bodyPr wrap="none" lIns="0" tIns="0" rIns="0" bIns="0" rtlCol="0">
            <a:spAutoFit/>
          </a:bodyPr>
          <a:lstStyle/>
          <a:p>
            <a:r>
              <a:rPr lang="en-US" sz="1100" dirty="0" smtClean="0">
                <a:solidFill>
                  <a:schemeClr val="accent6">
                    <a:lumMod val="75000"/>
                  </a:schemeClr>
                </a:solidFill>
                <a:highlight>
                  <a:srgbClr val="FFFFFF"/>
                </a:highlight>
                <a:latin typeface="Consolas"/>
              </a:rPr>
              <a:t>CSS pseudo-element: select.&lt;class&gt;</a:t>
            </a:r>
            <a:r>
              <a:rPr lang="en-US" sz="1100" b="1" dirty="0" smtClean="0">
                <a:solidFill>
                  <a:schemeClr val="accent6">
                    <a:lumMod val="75000"/>
                  </a:schemeClr>
                </a:solidFill>
                <a:highlight>
                  <a:srgbClr val="FFFFFF"/>
                </a:highlight>
                <a:latin typeface="Consolas"/>
              </a:rPr>
              <a:t>::-</a:t>
            </a:r>
            <a:r>
              <a:rPr lang="en-US" sz="1100" b="1" dirty="0" err="1" smtClean="0">
                <a:solidFill>
                  <a:schemeClr val="accent6">
                    <a:lumMod val="75000"/>
                  </a:schemeClr>
                </a:solidFill>
                <a:highlight>
                  <a:srgbClr val="FFFFFF"/>
                </a:highlight>
                <a:latin typeface="Consolas"/>
              </a:rPr>
              <a:t>ms</a:t>
            </a:r>
            <a:r>
              <a:rPr lang="en-US" sz="1100" b="1" dirty="0" smtClean="0">
                <a:solidFill>
                  <a:schemeClr val="accent6">
                    <a:lumMod val="75000"/>
                  </a:schemeClr>
                </a:solidFill>
                <a:highlight>
                  <a:srgbClr val="FFFFFF"/>
                </a:highlight>
                <a:latin typeface="Consolas"/>
              </a:rPr>
              <a:t>-expand</a:t>
            </a:r>
            <a:endParaRPr lang="en-US" sz="1100" dirty="0" smtClean="0">
              <a:solidFill>
                <a:schemeClr val="accent6">
                  <a:lumMod val="75000"/>
                </a:schemeClr>
              </a:solidFill>
            </a:endParaRPr>
          </a:p>
        </p:txBody>
      </p:sp>
      <p:cxnSp>
        <p:nvCxnSpPr>
          <p:cNvPr id="41" name="Straight Connector 40"/>
          <p:cNvCxnSpPr/>
          <p:nvPr/>
        </p:nvCxnSpPr>
        <p:spPr>
          <a:xfrm>
            <a:off x="4238625" y="4271380"/>
            <a:ext cx="0" cy="39587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79259"/>
      </p:ext>
    </p:extLst>
  </p:cSld>
  <p:clrMapOvr>
    <a:masterClrMapping/>
  </p:clrMapOvr>
</p:sld>
</file>

<file path=ppt/theme/theme1.xml><?xml version="1.0" encoding="utf-8"?>
<a:theme xmlns:a="http://schemas.openxmlformats.org/drawingml/2006/main" name="Metro Template-Template White-Blu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A9A772780AAE043B02F447FDD204C6F" ma:contentTypeVersion="0" ma:contentTypeDescription="Create a new document." ma:contentTypeScope="" ma:versionID="8521d547e6875f8e9efeb25124febd4b">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F6336C4B-EFFD-4D91-802E-6DD72CE489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012835A-EA31-4E9B-B8FB-DAD9B8AB8E9C}">
  <ds:schemaRefs>
    <ds:schemaRef ds:uri="http://schemas.microsoft.com/sharepoint/v3/contenttype/forms"/>
  </ds:schemaRefs>
</ds:datastoreItem>
</file>

<file path=customXml/itemProps3.xml><?xml version="1.0" encoding="utf-8"?>
<ds:datastoreItem xmlns:ds="http://schemas.openxmlformats.org/officeDocument/2006/customXml" ds:itemID="{C5D1E3DC-0045-47C3-A918-2AB11C099E38}">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BUILD_Breakout_Template _ SAMPLE for Scott 7.28</Template>
  <TotalTime>80056</TotalTime>
  <Words>1969</Words>
  <Application>Microsoft Office PowerPoint</Application>
  <PresentationFormat>Custom</PresentationFormat>
  <Paragraphs>448</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Consolas</vt:lpstr>
      <vt:lpstr>Segoe UI</vt:lpstr>
      <vt:lpstr>Segoe UI Light</vt:lpstr>
      <vt:lpstr>Wingdings</vt:lpstr>
      <vt:lpstr>Metro Template-Template White-Blue</vt:lpstr>
      <vt:lpstr>HTML Controls (standard markup; default light styles)</vt:lpstr>
      <vt:lpstr>HTML Controls (standard markup), cont.</vt:lpstr>
      <vt:lpstr>WinJS Controls (&lt;div data-win-control=“[class]”&gt;)</vt:lpstr>
      <vt:lpstr>Tooltip Control Example</vt:lpstr>
      <vt:lpstr>Examples of Applying Standard CSS</vt:lpstr>
      <vt:lpstr>Special HTML Control Styling Run-down</vt:lpstr>
      <vt:lpstr>Special HTML Control Styling Run-down (cont)</vt:lpstr>
      <vt:lpstr>Special HTML Control Styling Run-down (cont)</vt:lpstr>
      <vt:lpstr>Special HTML Control Styling Run-down (cont)</vt:lpstr>
      <vt:lpstr>WinJS Date/TimePicker Styling</vt:lpstr>
      <vt:lpstr>WinJS Date/TimePicker Styling</vt:lpstr>
      <vt:lpstr>WinJS Rating Control Styling</vt:lpstr>
      <vt:lpstr>WinJS Rating Control Styling (examples)</vt:lpstr>
      <vt:lpstr>WinJS Toggle Switch Styling</vt:lpstr>
      <vt:lpstr>WinJS Tooltip Control Styling</vt:lpstr>
      <vt:lpstr>WinJS Tooltip Control Styling</vt:lpstr>
      <vt:lpstr>WinJS BackButton Styling</vt:lpstr>
      <vt:lpstr>ItemContainer Layers</vt:lpstr>
      <vt:lpstr>ItemContainer Styling</vt:lpstr>
      <vt:lpstr>ItemContainer Styling</vt:lpstr>
      <vt:lpstr>ItemContainer Styling</vt:lpstr>
      <vt:lpstr>ItemContainer Styling</vt:lpstr>
      <vt:lpstr>SearchBox</vt:lpstr>
      <vt:lpstr>SearchBox Styling</vt:lpstr>
      <vt:lpstr>SearchBox</vt:lpstr>
      <vt:lpstr>SearchBox</vt:lpstr>
      <vt:lpstr>Data Binding</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APP-211T: Create Metro style apps quickly with built-in controls</dc:title>
  <dc:subject>BUILD</dc:subject>
  <dc:creator>Paul Gusmorino, Sean Hume</dc:creator>
  <cp:keywords>Developers, IT Pros, TDMs, Technical Decision Makers, PDC, Build, Developer Conference, ISVs, Programmers, Partners</cp:keywords>
  <dc:description>Template: Sam Moore, Silver Fox Productions, Inc.
Formatting: Dana Kim-Wincapaw, Silver Fox Productions, Inc.
Event Date: September 13th–16th
Event Location: Anaheim, CA
Audience Type: External Developers, Programmers</dc:description>
  <cp:lastModifiedBy>Kraig Brockschmidt</cp:lastModifiedBy>
  <cp:revision>893</cp:revision>
  <cp:lastPrinted>2011-08-18T17:30:03Z</cp:lastPrinted>
  <dcterms:created xsi:type="dcterms:W3CDTF">2011-08-03T21:25:07Z</dcterms:created>
  <dcterms:modified xsi:type="dcterms:W3CDTF">2014-02-18T20:04:43Z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0x0101005A9A772780AAE043B02F447FDD204C6F</vt:lpwstr>
  </property>
  <property fmtid="{D5CDD505-2E9C-101B-9397-08002B2CF9AE}" pid="3" name="Product">
    <vt:lpwstr>28;#Windows|d15bdf11-7aa9-4bf1-b584-c45e6bd87557</vt:lpwstr>
  </property>
  <property fmtid="{D5CDD505-2E9C-101B-9397-08002B2CF9AE}" pid="4" name="Event Venue">
    <vt:lpwstr>210;#Anaheim CC Anaheim, CA|c525dbc1-fb46-4f9d-a196-ce33b4962b5a</vt:lpwstr>
  </property>
  <property fmtid="{D5CDD505-2E9C-101B-9397-08002B2CF9AE}" pid="5" name="Event Location">
    <vt:lpwstr>209;#Anaheim, CA|67ffa72a-1f39-45c3-9bb1-f96b5f9c92e3</vt:lpwstr>
  </property>
  <property fmtid="{D5CDD505-2E9C-101B-9397-08002B2CF9AE}" pid="6" name="Event1">
    <vt:lpwstr>211;#BUILD|daffb02e-8105-4a1d-9c8d-6ffd36a19d83</vt:lpwstr>
  </property>
  <property fmtid="{D5CDD505-2E9C-101B-9397-08002B2CF9AE}" pid="7" name="Audience">
    <vt:lpwstr>34;#Developers|389e14a2-def5-4335-8627-c0368c2934a2;#96;#Other|1d63dafe-c6b5-450d-9d7f-2a5af3513850</vt:lpwstr>
  </property>
  <property fmtid="{D5CDD505-2E9C-101B-9397-08002B2CF9AE}" pid="8" name="TrackTaxHTField0">
    <vt:lpwstr/>
  </property>
  <property fmtid="{D5CDD505-2E9C-101B-9397-08002B2CF9AE}" pid="9" name="AudienceTaxHTField0">
    <vt:lpwstr>Developers389e14a2-def5-4335-8627-c0368c2934a2Other1d63dafe-c6b5-450d-9d7f-2a5af3513850</vt:lpwstr>
  </property>
  <property fmtid="{D5CDD505-2E9C-101B-9397-08002B2CF9AE}" pid="10" name="Event End Date">
    <vt:lpwstr>2011-09-16T07:00:00+00:00</vt:lpwstr>
  </property>
  <property fmtid="{D5CDD505-2E9C-101B-9397-08002B2CF9AE}" pid="11" name="MS Speaker">
    <vt:lpwstr/>
  </property>
  <property fmtid="{D5CDD505-2E9C-101B-9397-08002B2CF9AE}" pid="12" name="Event VenueTaxHTField0">
    <vt:lpwstr>Anaheim CC Anaheim, CAc525dbc1-fb46-4f9d-a196-ce33b4962b5a</vt:lpwstr>
  </property>
  <property fmtid="{D5CDD505-2E9C-101B-9397-08002B2CF9AE}" pid="13" name="MS Content Owner">
    <vt:lpwstr>Steven Sinofsky53</vt:lpwstr>
  </property>
  <property fmtid="{D5CDD505-2E9C-101B-9397-08002B2CF9AE}" pid="14" name="TaxCatchAll">
    <vt:lpwstr>962834211210209</vt:lpwstr>
  </property>
  <property fmtid="{D5CDD505-2E9C-101B-9397-08002B2CF9AE}" pid="15" name="CampaignTaxHTField0">
    <vt:lpwstr/>
  </property>
  <property fmtid="{D5CDD505-2E9C-101B-9397-08002B2CF9AE}" pid="16" name="Event Start Date">
    <vt:lpwstr>2011-09-13T07:00:00+00:00</vt:lpwstr>
  </property>
  <property fmtid="{D5CDD505-2E9C-101B-9397-08002B2CF9AE}" pid="17" name="ProductTaxHTField0">
    <vt:lpwstr>Windowsd15bdf11-7aa9-4bf1-b584-c45e6bd87557</vt:lpwstr>
  </property>
  <property fmtid="{D5CDD505-2E9C-101B-9397-08002B2CF9AE}" pid="18" name="Event LocationTaxHTField0">
    <vt:lpwstr>Anaheim, CA67ffa72a-1f39-45c3-9bb1-f96b5f9c92e3</vt:lpwstr>
  </property>
  <property fmtid="{D5CDD505-2E9C-101B-9397-08002B2CF9AE}" pid="19" name="Event1TaxHTField0">
    <vt:lpwstr>BUILDdaffb02e-8105-4a1d-9c8d-6ffd36a19d83</vt:lpwstr>
  </property>
</Properties>
</file>