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12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9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7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B629-B58E-4669-8649-E7DC71CCAB1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B629-B58E-4669-8649-E7DC71CCAB1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8AB84-64EE-4DF2-83D7-3C54EF34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8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52400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3375" y="158149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UI/Control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20287" y="304800"/>
            <a:ext cx="0" cy="609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-102326" y="1116874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One-Time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7030" y="759142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obj.item1.value = "Windows 8.1";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86729" y="750641"/>
            <a:ext cx="190500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Windows 8.1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2154" y="728365"/>
            <a:ext cx="118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Item Value: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34" name="Elbow Connector 33"/>
          <p:cNvCxnSpPr>
            <a:stCxn id="15" idx="2"/>
            <a:endCxn id="16" idx="2"/>
          </p:cNvCxnSpPr>
          <p:nvPr/>
        </p:nvCxnSpPr>
        <p:spPr>
          <a:xfrm rot="5400000" flipH="1" flipV="1">
            <a:off x="5075134" y="-1297175"/>
            <a:ext cx="8501" cy="4719687"/>
          </a:xfrm>
          <a:prstGeom prst="bentConnector3">
            <a:avLst>
              <a:gd name="adj1" fmla="val -26890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90259" y="1323201"/>
            <a:ext cx="94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Initialization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37029" y="1687760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obj.item1.value =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Lovin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' Windows 8.1";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86728" y="1679259"/>
            <a:ext cx="190500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Windows 8.1 Rocks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62153" y="1656983"/>
            <a:ext cx="118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Item Value: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9599" y="178698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21740" y="2112211"/>
            <a:ext cx="1636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ongoing connection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932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52400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3375" y="158149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UI/Control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20287" y="304800"/>
            <a:ext cx="0" cy="609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101268" y="1405284"/>
            <a:ext cx="10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One-Way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71863" y="793281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obj.item1.value = "Windows 8.1";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21562" y="784780"/>
            <a:ext cx="190500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Windows 8.1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96987" y="762504"/>
            <a:ext cx="118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Item Value: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47" name="Elbow Connector 46"/>
          <p:cNvCxnSpPr>
            <a:stCxn id="44" idx="2"/>
            <a:endCxn id="45" idx="2"/>
          </p:cNvCxnSpPr>
          <p:nvPr/>
        </p:nvCxnSpPr>
        <p:spPr>
          <a:xfrm rot="5400000" flipH="1" flipV="1">
            <a:off x="5109967" y="-1263036"/>
            <a:ext cx="8501" cy="4719687"/>
          </a:xfrm>
          <a:prstGeom prst="bentConnector3">
            <a:avLst>
              <a:gd name="adj1" fmla="val -26890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08768" y="1065593"/>
            <a:ext cx="94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Initialization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071863" y="1598451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obj.item1.value =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Lovin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' Windows 8.1";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21562" y="1589950"/>
            <a:ext cx="190500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Segoe UI" pitchFamily="34" charset="0"/>
                <a:cs typeface="Segoe UI" pitchFamily="34" charset="0"/>
              </a:rPr>
              <a:t>Lovin</a:t>
            </a:r>
            <a:r>
              <a:rPr lang="en-US" sz="1600" dirty="0" smtClean="0">
                <a:latin typeface="Segoe UI" pitchFamily="34" charset="0"/>
                <a:cs typeface="Segoe UI" pitchFamily="34" charset="0"/>
              </a:rPr>
              <a:t>' Windows 8.1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96987" y="1567674"/>
            <a:ext cx="118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Item Value: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87105" y="2161401"/>
            <a:ext cx="2340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Changes to data are reflected in UI</a:t>
            </a:r>
            <a:endParaRPr lang="en-US" sz="1200" dirty="0"/>
          </a:p>
        </p:txBody>
      </p:sp>
      <p:cxnSp>
        <p:nvCxnSpPr>
          <p:cNvPr id="54" name="Elbow Connector 53"/>
          <p:cNvCxnSpPr/>
          <p:nvPr/>
        </p:nvCxnSpPr>
        <p:spPr>
          <a:xfrm rot="5400000" flipH="1" flipV="1">
            <a:off x="5060274" y="-499058"/>
            <a:ext cx="8501" cy="4819073"/>
          </a:xfrm>
          <a:prstGeom prst="bentConnector3">
            <a:avLst>
              <a:gd name="adj1" fmla="val -33037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1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52400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3375" y="158149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UI/Control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20287" y="304800"/>
            <a:ext cx="0" cy="609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-100177" y="1597836"/>
            <a:ext cx="105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Two-Way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89280" y="725079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obj.item1.value = "Windows 8.1";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38979" y="716578"/>
            <a:ext cx="190500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Windows 8.1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14404" y="694302"/>
            <a:ext cx="118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Item Value: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58" name="Elbow Connector 57"/>
          <p:cNvCxnSpPr>
            <a:stCxn id="55" idx="2"/>
            <a:endCxn id="56" idx="2"/>
          </p:cNvCxnSpPr>
          <p:nvPr/>
        </p:nvCxnSpPr>
        <p:spPr>
          <a:xfrm rot="5400000" flipH="1" flipV="1">
            <a:off x="5127384" y="-1331238"/>
            <a:ext cx="8501" cy="4719687"/>
          </a:xfrm>
          <a:prstGeom prst="bentConnector3">
            <a:avLst>
              <a:gd name="adj1" fmla="val -26890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26185" y="997391"/>
            <a:ext cx="94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Initialization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089280" y="1530249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obj.item1.value =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Lovin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' Windows 8.1";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538979" y="1521748"/>
            <a:ext cx="190500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Segoe UI" pitchFamily="34" charset="0"/>
                <a:cs typeface="Segoe UI" pitchFamily="34" charset="0"/>
              </a:rPr>
              <a:t>Lovin</a:t>
            </a:r>
            <a:r>
              <a:rPr lang="en-US" sz="1600" dirty="0" smtClean="0">
                <a:latin typeface="Segoe UI" pitchFamily="34" charset="0"/>
                <a:cs typeface="Segoe UI" pitchFamily="34" charset="0"/>
              </a:rPr>
              <a:t>' Windows 8.1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14404" y="1499472"/>
            <a:ext cx="118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Item Value: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62940" y="1956540"/>
            <a:ext cx="323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Changes in either place are reflected in the other</a:t>
            </a:r>
            <a:endParaRPr lang="en-US" sz="1200" dirty="0"/>
          </a:p>
        </p:txBody>
      </p:sp>
      <p:cxnSp>
        <p:nvCxnSpPr>
          <p:cNvPr id="64" name="Elbow Connector 63"/>
          <p:cNvCxnSpPr/>
          <p:nvPr/>
        </p:nvCxnSpPr>
        <p:spPr>
          <a:xfrm rot="5400000" flipH="1" flipV="1">
            <a:off x="5077691" y="-567260"/>
            <a:ext cx="8501" cy="4819073"/>
          </a:xfrm>
          <a:prstGeom prst="bentConnector3">
            <a:avLst>
              <a:gd name="adj1" fmla="val -17671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89279" y="2359223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obj.item1.value = "Windows 8.1 Rocks";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38978" y="2350722"/>
            <a:ext cx="190500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Windows 8.1 Rocks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14403" y="2328446"/>
            <a:ext cx="118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cs typeface="Segoe UI" pitchFamily="34" charset="0"/>
              </a:rPr>
              <a:t>Item Value: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69" name="Elbow Connector 68"/>
          <p:cNvCxnSpPr>
            <a:endCxn id="67" idx="0"/>
          </p:cNvCxnSpPr>
          <p:nvPr/>
        </p:nvCxnSpPr>
        <p:spPr>
          <a:xfrm flipV="1">
            <a:off x="2654988" y="2350722"/>
            <a:ext cx="4836490" cy="27518"/>
          </a:xfrm>
          <a:prstGeom prst="bentConnector4">
            <a:avLst>
              <a:gd name="adj1" fmla="val 0"/>
              <a:gd name="adj2" fmla="val 645908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4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1600200"/>
            <a:ext cx="1600200" cy="1981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Source</a:t>
            </a:r>
            <a:br>
              <a:rPr lang="en-US" b="1" dirty="0" smtClean="0"/>
            </a:br>
            <a:r>
              <a:rPr lang="en-US" dirty="0" smtClean="0"/>
              <a:t>   name</a:t>
            </a:r>
            <a:br>
              <a:rPr lang="en-US" dirty="0" smtClean="0"/>
            </a:br>
            <a:r>
              <a:rPr lang="en-US" dirty="0" smtClean="0"/>
              <a:t>   id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photoURL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userType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400" y="1600570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&lt;span&gt;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innerText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style.color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667000"/>
            <a:ext cx="1524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src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2514600" y="2057184"/>
            <a:ext cx="3200400" cy="276755"/>
          </a:xfrm>
          <a:prstGeom prst="bentConnector3">
            <a:avLst>
              <a:gd name="adj1" fmla="val 8606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2895600" y="2895600"/>
            <a:ext cx="2819400" cy="381000"/>
          </a:xfrm>
          <a:prstGeom prst="bentConnector3">
            <a:avLst>
              <a:gd name="adj1" fmla="val 84007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124200" y="3733800"/>
            <a:ext cx="1524000" cy="5334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Converter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14600" y="3276600"/>
            <a:ext cx="0" cy="7239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1"/>
          </p:cNvCxnSpPr>
          <p:nvPr/>
        </p:nvCxnSpPr>
        <p:spPr>
          <a:xfrm>
            <a:off x="2514600" y="40005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3"/>
          </p:cNvCxnSpPr>
          <p:nvPr/>
        </p:nvCxnSpPr>
        <p:spPr>
          <a:xfrm>
            <a:off x="4648200" y="4000500"/>
            <a:ext cx="26869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77975" y="2362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35175" y="2362200"/>
            <a:ext cx="0" cy="16383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3335" y="4267200"/>
            <a:ext cx="324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Conversion: set </a:t>
            </a:r>
            <a:r>
              <a:rPr lang="en-US" sz="1200" dirty="0" err="1" smtClean="0"/>
              <a:t>style.color</a:t>
            </a:r>
            <a:r>
              <a:rPr lang="en-US" sz="1200" dirty="0" smtClean="0"/>
              <a:t> equal to the output of</a:t>
            </a:r>
            <a:br>
              <a:rPr lang="en-US" sz="1200" dirty="0" smtClean="0"/>
            </a:br>
            <a:r>
              <a:rPr lang="en-US" sz="1200" dirty="0" smtClean="0"/>
              <a:t>the converter function given for </a:t>
            </a:r>
            <a:r>
              <a:rPr lang="en-US" sz="1200" dirty="0" err="1" smtClean="0"/>
              <a:t>userType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286083" y="1900535"/>
            <a:ext cx="175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Direct bind: set </a:t>
            </a:r>
            <a:r>
              <a:rPr lang="en-US" sz="1200" dirty="0" err="1" smtClean="0"/>
              <a:t>innerText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equal to value of name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286083" y="2950517"/>
            <a:ext cx="1885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Direct bind: set </a:t>
            </a:r>
            <a:r>
              <a:rPr lang="en-US" sz="1200" dirty="0" err="1" smtClean="0"/>
              <a:t>src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equal to value of </a:t>
            </a:r>
            <a:r>
              <a:rPr lang="en-US" sz="1200" dirty="0" err="1" smtClean="0"/>
              <a:t>photoURL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171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1347748"/>
            <a:ext cx="762000" cy="17002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1150" dirty="0" smtClean="0">
                <a:latin typeface="Lucida Sans Typewriter" panose="020B0509030504030204" pitchFamily="49" charset="0"/>
              </a:rPr>
              <a:t>item0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item1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item2</a:t>
            </a:r>
            <a:r>
              <a:rPr lang="en-US" sz="800" dirty="0" smtClean="0">
                <a:latin typeface="Lucida Sans Typewriter" panose="020B0509030504030204" pitchFamily="49" charset="0"/>
              </a:rPr>
              <a:t/>
            </a:r>
            <a:br>
              <a:rPr lang="en-US" sz="80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...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err="1" smtClean="0">
                <a:latin typeface="Lucida Sans Typewriter" panose="020B0509030504030204" pitchFamily="49" charset="0"/>
              </a:rPr>
              <a:t>item</a:t>
            </a:r>
            <a:r>
              <a:rPr lang="en-US" sz="1150" i="1" dirty="0" err="1" smtClean="0">
                <a:latin typeface="Lucida Sans Typewriter" panose="020B0509030504030204" pitchFamily="49" charset="0"/>
              </a:rPr>
              <a:t>N</a:t>
            </a:r>
            <a:endParaRPr lang="en-US" sz="1150" dirty="0">
              <a:latin typeface="Lucida Sans Typewriter" panose="020B05090305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0468" y="612124"/>
            <a:ext cx="575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Array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14920"/>
            <a:ext cx="150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WinJS.Binding.List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914400"/>
            <a:ext cx="2829621" cy="251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dirty="0" smtClean="0">
                <a:latin typeface="Lucida Sans Typewriter" panose="020B0509030504030204" pitchFamily="49" charset="0"/>
              </a:rPr>
              <a:t>_</a:t>
            </a:r>
            <a:r>
              <a:rPr lang="en-US" sz="1150" dirty="0" err="1" smtClean="0">
                <a:latin typeface="Lucida Sans Typewriter" panose="020B0509030504030204" pitchFamily="49" charset="0"/>
              </a:rPr>
              <a:t>keyMap</a:t>
            </a:r>
            <a:r>
              <a:rPr lang="en-US" sz="1150" dirty="0" smtClean="0">
                <a:latin typeface="Lucida Sans Typewriter" panose="020B0509030504030204" pitchFamily="49" charset="0"/>
              </a:rPr>
              <a:t>: {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    { key: </a:t>
            </a:r>
            <a:r>
              <a:rPr lang="en-US" sz="1150" dirty="0">
                <a:latin typeface="Lucida Sans Typewriter" panose="020B0509030504030204" pitchFamily="49" charset="0"/>
              </a:rPr>
              <a:t>"</a:t>
            </a:r>
            <a:r>
              <a:rPr lang="en-US" sz="1150" dirty="0" smtClean="0">
                <a:latin typeface="Lucida Sans Typewriter" panose="020B0509030504030204" pitchFamily="49" charset="0"/>
              </a:rPr>
              <a:t>0", data: item0 },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    { key</a:t>
            </a:r>
            <a:r>
              <a:rPr lang="en-US" sz="1150" dirty="0">
                <a:latin typeface="Lucida Sans Typewriter" panose="020B0509030504030204" pitchFamily="49" charset="0"/>
              </a:rPr>
              <a:t>: "</a:t>
            </a:r>
            <a:r>
              <a:rPr lang="en-US" sz="1150" dirty="0" smtClean="0">
                <a:latin typeface="Lucida Sans Typewriter" panose="020B0509030504030204" pitchFamily="49" charset="0"/>
              </a:rPr>
              <a:t>1</a:t>
            </a:r>
            <a:r>
              <a:rPr lang="en-US" sz="1150" dirty="0">
                <a:latin typeface="Lucida Sans Typewriter" panose="020B0509030504030204" pitchFamily="49" charset="0"/>
              </a:rPr>
              <a:t>"</a:t>
            </a:r>
            <a:r>
              <a:rPr lang="en-US" sz="1150" dirty="0" smtClean="0">
                <a:latin typeface="Lucida Sans Typewriter" panose="020B0509030504030204" pitchFamily="49" charset="0"/>
              </a:rPr>
              <a:t>, </a:t>
            </a:r>
            <a:r>
              <a:rPr lang="en-US" sz="1150" dirty="0">
                <a:latin typeface="Lucida Sans Typewriter" panose="020B0509030504030204" pitchFamily="49" charset="0"/>
              </a:rPr>
              <a:t>data: </a:t>
            </a:r>
            <a:r>
              <a:rPr lang="en-US" sz="1150" dirty="0" smtClean="0">
                <a:latin typeface="Lucida Sans Typewriter" panose="020B0509030504030204" pitchFamily="49" charset="0"/>
              </a:rPr>
              <a:t>item1 },</a:t>
            </a:r>
            <a:r>
              <a:rPr lang="en-US" sz="1150" dirty="0">
                <a:latin typeface="Lucida Sans Typewriter" panose="020B0509030504030204" pitchFamily="49" charset="0"/>
              </a:rPr>
              <a:t/>
            </a:r>
            <a:br>
              <a:rPr lang="en-US" sz="1150" dirty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    { key</a:t>
            </a:r>
            <a:r>
              <a:rPr lang="en-US" sz="1150" dirty="0">
                <a:latin typeface="Lucida Sans Typewriter" panose="020B0509030504030204" pitchFamily="49" charset="0"/>
              </a:rPr>
              <a:t>: "</a:t>
            </a:r>
            <a:r>
              <a:rPr lang="en-US" sz="1150" dirty="0" smtClean="0">
                <a:latin typeface="Lucida Sans Typewriter" panose="020B0509030504030204" pitchFamily="49" charset="0"/>
              </a:rPr>
              <a:t>2</a:t>
            </a:r>
            <a:r>
              <a:rPr lang="en-US" sz="1150" dirty="0">
                <a:latin typeface="Lucida Sans Typewriter" panose="020B0509030504030204" pitchFamily="49" charset="0"/>
              </a:rPr>
              <a:t>"</a:t>
            </a:r>
            <a:r>
              <a:rPr lang="en-US" sz="1150" dirty="0" smtClean="0">
                <a:latin typeface="Lucida Sans Typewriter" panose="020B0509030504030204" pitchFamily="49" charset="0"/>
              </a:rPr>
              <a:t>, </a:t>
            </a:r>
            <a:r>
              <a:rPr lang="en-US" sz="1150" dirty="0">
                <a:latin typeface="Lucida Sans Typewriter" panose="020B0509030504030204" pitchFamily="49" charset="0"/>
              </a:rPr>
              <a:t>data: </a:t>
            </a:r>
            <a:r>
              <a:rPr lang="en-US" sz="1150" dirty="0" smtClean="0">
                <a:latin typeface="Lucida Sans Typewriter" panose="020B0509030504030204" pitchFamily="49" charset="0"/>
              </a:rPr>
              <a:t>item2 },</a:t>
            </a:r>
            <a:r>
              <a:rPr lang="en-US" sz="1150" dirty="0">
                <a:latin typeface="Lucida Sans Typewriter" panose="020B0509030504030204" pitchFamily="49" charset="0"/>
              </a:rPr>
              <a:t/>
            </a:r>
            <a:br>
              <a:rPr lang="en-US" sz="1150" dirty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    ...</a:t>
            </a:r>
            <a:r>
              <a:rPr lang="en-US" sz="1150" dirty="0">
                <a:latin typeface="Lucida Sans Typewriter" panose="020B0509030504030204" pitchFamily="49" charset="0"/>
              </a:rPr>
              <a:t/>
            </a:r>
            <a:br>
              <a:rPr lang="en-US" sz="1150" dirty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    { key</a:t>
            </a:r>
            <a:r>
              <a:rPr lang="en-US" sz="1150" dirty="0">
                <a:latin typeface="Lucida Sans Typewriter" panose="020B0509030504030204" pitchFamily="49" charset="0"/>
              </a:rPr>
              <a:t>: "</a:t>
            </a:r>
            <a:r>
              <a:rPr lang="en-US" sz="1150" i="1" dirty="0" smtClean="0">
                <a:latin typeface="Lucida Sans Typewriter" panose="020B0509030504030204" pitchFamily="49" charset="0"/>
              </a:rPr>
              <a:t>N</a:t>
            </a:r>
            <a:r>
              <a:rPr lang="en-US" sz="1150" dirty="0" smtClean="0">
                <a:latin typeface="Lucida Sans Typewriter" panose="020B0509030504030204" pitchFamily="49" charset="0"/>
              </a:rPr>
              <a:t>", </a:t>
            </a:r>
            <a:r>
              <a:rPr lang="en-US" sz="1150" dirty="0">
                <a:latin typeface="Lucida Sans Typewriter" panose="020B0509030504030204" pitchFamily="49" charset="0"/>
              </a:rPr>
              <a:t>data: </a:t>
            </a:r>
            <a:r>
              <a:rPr lang="en-US" sz="1150" dirty="0" err="1" smtClean="0">
                <a:latin typeface="Lucida Sans Typewriter" panose="020B0509030504030204" pitchFamily="49" charset="0"/>
              </a:rPr>
              <a:t>item</a:t>
            </a:r>
            <a:r>
              <a:rPr lang="en-US" sz="1150" i="1" dirty="0" err="1" smtClean="0">
                <a:latin typeface="Lucida Sans Typewriter" panose="020B0509030504030204" pitchFamily="49" charset="0"/>
              </a:rPr>
              <a:t>N</a:t>
            </a:r>
            <a:r>
              <a:rPr lang="en-US" sz="1150" dirty="0" smtClean="0">
                <a:latin typeface="Lucida Sans Typewriter" panose="020B0509030504030204" pitchFamily="49" charset="0"/>
              </a:rPr>
              <a:t> }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}</a:t>
            </a:r>
            <a:endParaRPr lang="en-US" sz="1150" dirty="0">
              <a:latin typeface="Lucida Sans Typewriter" panose="020B05090305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581400" y="1708205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1400" y="2065352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2406597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81400" y="2747871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4200" y="152069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24200" y="222239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24200" y="291150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187319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077200" y="4014748"/>
            <a:ext cx="762000" cy="17002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1150" dirty="0" smtClean="0">
                <a:latin typeface="Lucida Sans Typewriter" panose="020B0509030504030204" pitchFamily="49" charset="0"/>
              </a:rPr>
              <a:t>item0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item1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item2</a:t>
            </a:r>
            <a:r>
              <a:rPr lang="en-US" sz="800" dirty="0" smtClean="0">
                <a:latin typeface="Lucida Sans Typewriter" panose="020B0509030504030204" pitchFamily="49" charset="0"/>
              </a:rPr>
              <a:t/>
            </a:r>
            <a:br>
              <a:rPr lang="en-US" sz="80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...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err="1" smtClean="0">
                <a:latin typeface="Lucida Sans Typewriter" panose="020B0509030504030204" pitchFamily="49" charset="0"/>
              </a:rPr>
              <a:t>item</a:t>
            </a:r>
            <a:r>
              <a:rPr lang="en-US" sz="1150" i="1" dirty="0" err="1" smtClean="0">
                <a:latin typeface="Lucida Sans Typewriter" panose="020B0509030504030204" pitchFamily="49" charset="0"/>
              </a:rPr>
              <a:t>N</a:t>
            </a:r>
            <a:endParaRPr lang="en-US" sz="1150" dirty="0">
              <a:latin typeface="Lucida Sans Typewriter" panose="020B05090305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26268" y="3279124"/>
            <a:ext cx="575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Array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94041" y="3281920"/>
            <a:ext cx="150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WinJS.Binding.List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76600" y="3581400"/>
            <a:ext cx="4416594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dirty="0" smtClean="0">
                <a:latin typeface="Lucida Sans Typewriter" panose="020B0509030504030204" pitchFamily="49" charset="0"/>
              </a:rPr>
              <a:t>_</a:t>
            </a:r>
            <a:r>
              <a:rPr lang="en-US" sz="1150" dirty="0" err="1" smtClean="0">
                <a:latin typeface="Lucida Sans Typewriter" panose="020B0509030504030204" pitchFamily="49" charset="0"/>
              </a:rPr>
              <a:t>keyMap</a:t>
            </a:r>
            <a:r>
              <a:rPr lang="en-US" sz="1150" dirty="0" smtClean="0">
                <a:latin typeface="Lucida Sans Typewriter" panose="020B0509030504030204" pitchFamily="49" charset="0"/>
              </a:rPr>
              <a:t>: {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    { key: </a:t>
            </a:r>
            <a:r>
              <a:rPr lang="en-US" sz="1150" dirty="0">
                <a:latin typeface="Lucida Sans Typewriter" panose="020B0509030504030204" pitchFamily="49" charset="0"/>
              </a:rPr>
              <a:t>"</a:t>
            </a:r>
            <a:r>
              <a:rPr lang="en-US" sz="1150" dirty="0" smtClean="0">
                <a:latin typeface="Lucida Sans Typewriter" panose="020B0509030504030204" pitchFamily="49" charset="0"/>
              </a:rPr>
              <a:t>0", data: WinJS.Binding.as(item0) },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    { key</a:t>
            </a:r>
            <a:r>
              <a:rPr lang="en-US" sz="1150" dirty="0">
                <a:latin typeface="Lucida Sans Typewriter" panose="020B0509030504030204" pitchFamily="49" charset="0"/>
              </a:rPr>
              <a:t>: "</a:t>
            </a:r>
            <a:r>
              <a:rPr lang="en-US" sz="1150" dirty="0" smtClean="0">
                <a:latin typeface="Lucida Sans Typewriter" panose="020B0509030504030204" pitchFamily="49" charset="0"/>
              </a:rPr>
              <a:t>1</a:t>
            </a:r>
            <a:r>
              <a:rPr lang="en-US" sz="1150" dirty="0">
                <a:latin typeface="Lucida Sans Typewriter" panose="020B0509030504030204" pitchFamily="49" charset="0"/>
              </a:rPr>
              <a:t>"</a:t>
            </a:r>
            <a:r>
              <a:rPr lang="en-US" sz="1150" dirty="0" smtClean="0">
                <a:latin typeface="Lucida Sans Typewriter" panose="020B0509030504030204" pitchFamily="49" charset="0"/>
              </a:rPr>
              <a:t>, </a:t>
            </a:r>
            <a:r>
              <a:rPr lang="en-US" sz="1150" dirty="0">
                <a:latin typeface="Lucida Sans Typewriter" panose="020B0509030504030204" pitchFamily="49" charset="0"/>
              </a:rPr>
              <a:t>data: </a:t>
            </a:r>
            <a:r>
              <a:rPr lang="en-US" sz="1150" dirty="0" smtClean="0">
                <a:latin typeface="Lucida Sans Typewriter" panose="020B0509030504030204" pitchFamily="49" charset="0"/>
              </a:rPr>
              <a:t>WinJS.Binding.as(item1) },</a:t>
            </a:r>
            <a:r>
              <a:rPr lang="en-US" sz="1150" dirty="0">
                <a:latin typeface="Lucida Sans Typewriter" panose="020B0509030504030204" pitchFamily="49" charset="0"/>
              </a:rPr>
              <a:t/>
            </a:r>
            <a:br>
              <a:rPr lang="en-US" sz="1150" dirty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    { key</a:t>
            </a:r>
            <a:r>
              <a:rPr lang="en-US" sz="1150" dirty="0">
                <a:latin typeface="Lucida Sans Typewriter" panose="020B0509030504030204" pitchFamily="49" charset="0"/>
              </a:rPr>
              <a:t>: "</a:t>
            </a:r>
            <a:r>
              <a:rPr lang="en-US" sz="1150" dirty="0" smtClean="0">
                <a:latin typeface="Lucida Sans Typewriter" panose="020B0509030504030204" pitchFamily="49" charset="0"/>
              </a:rPr>
              <a:t>2</a:t>
            </a:r>
            <a:r>
              <a:rPr lang="en-US" sz="1150" dirty="0">
                <a:latin typeface="Lucida Sans Typewriter" panose="020B0509030504030204" pitchFamily="49" charset="0"/>
              </a:rPr>
              <a:t>"</a:t>
            </a:r>
            <a:r>
              <a:rPr lang="en-US" sz="1150" dirty="0" smtClean="0">
                <a:latin typeface="Lucida Sans Typewriter" panose="020B0509030504030204" pitchFamily="49" charset="0"/>
              </a:rPr>
              <a:t>, </a:t>
            </a:r>
            <a:r>
              <a:rPr lang="en-US" sz="1150" dirty="0">
                <a:latin typeface="Lucida Sans Typewriter" panose="020B0509030504030204" pitchFamily="49" charset="0"/>
              </a:rPr>
              <a:t>data: </a:t>
            </a:r>
            <a:r>
              <a:rPr lang="en-US" sz="1150" dirty="0" smtClean="0">
                <a:latin typeface="Lucida Sans Typewriter" panose="020B0509030504030204" pitchFamily="49" charset="0"/>
              </a:rPr>
              <a:t>WinJS.Binding.as(item2) },</a:t>
            </a:r>
            <a:r>
              <a:rPr lang="en-US" sz="1150" dirty="0">
                <a:latin typeface="Lucida Sans Typewriter" panose="020B0509030504030204" pitchFamily="49" charset="0"/>
              </a:rPr>
              <a:t/>
            </a:r>
            <a:br>
              <a:rPr lang="en-US" sz="1150" dirty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    ...</a:t>
            </a:r>
            <a:r>
              <a:rPr lang="en-US" sz="1150" dirty="0">
                <a:latin typeface="Lucida Sans Typewriter" panose="020B0509030504030204" pitchFamily="49" charset="0"/>
              </a:rPr>
              <a:t/>
            </a:r>
            <a:br>
              <a:rPr lang="en-US" sz="1150" dirty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    { key</a:t>
            </a:r>
            <a:r>
              <a:rPr lang="en-US" sz="1150" dirty="0">
                <a:latin typeface="Lucida Sans Typewriter" panose="020B0509030504030204" pitchFamily="49" charset="0"/>
              </a:rPr>
              <a:t>: "</a:t>
            </a:r>
            <a:r>
              <a:rPr lang="en-US" sz="1150" i="1" dirty="0" smtClean="0">
                <a:latin typeface="Lucida Sans Typewriter" panose="020B0509030504030204" pitchFamily="49" charset="0"/>
              </a:rPr>
              <a:t>N</a:t>
            </a:r>
            <a:r>
              <a:rPr lang="en-US" sz="1150" dirty="0" smtClean="0">
                <a:latin typeface="Lucida Sans Typewriter" panose="020B0509030504030204" pitchFamily="49" charset="0"/>
              </a:rPr>
              <a:t>", </a:t>
            </a:r>
            <a:r>
              <a:rPr lang="en-US" sz="1150" dirty="0">
                <a:latin typeface="Lucida Sans Typewriter" panose="020B0509030504030204" pitchFamily="49" charset="0"/>
              </a:rPr>
              <a:t>data: </a:t>
            </a:r>
            <a:r>
              <a:rPr lang="en-US" sz="1150" dirty="0" smtClean="0">
                <a:latin typeface="Lucida Sans Typewriter" panose="020B0509030504030204" pitchFamily="49" charset="0"/>
              </a:rPr>
              <a:t>WinJS.Binding.as(</a:t>
            </a:r>
            <a:r>
              <a:rPr lang="en-US" sz="1150" dirty="0" err="1" smtClean="0">
                <a:latin typeface="Lucida Sans Typewriter" panose="020B0509030504030204" pitchFamily="49" charset="0"/>
              </a:rPr>
              <a:t>item</a:t>
            </a:r>
            <a:r>
              <a:rPr lang="en-US" sz="1150" i="1" dirty="0" err="1" smtClean="0">
                <a:latin typeface="Lucida Sans Typewriter" panose="020B0509030504030204" pitchFamily="49" charset="0"/>
              </a:rPr>
              <a:t>N</a:t>
            </a:r>
            <a:r>
              <a:rPr lang="en-US" sz="1150" dirty="0" smtClean="0">
                <a:latin typeface="Lucida Sans Typewriter" panose="020B0509030504030204" pitchFamily="49" charset="0"/>
              </a:rPr>
              <a:t>) }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}</a:t>
            </a:r>
            <a:endParaRPr lang="en-US" sz="1150" dirty="0">
              <a:latin typeface="Lucida Sans Typewriter" panose="020B0509030504030204" pitchFamily="49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8077200" y="4375205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077200" y="4732352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077200" y="5073597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077200" y="5414871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20000" y="418769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20000" y="488939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620000" y="557850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620000" y="454019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0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1347748"/>
            <a:ext cx="762000" cy="17002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1150" dirty="0" smtClean="0">
                <a:latin typeface="Lucida Sans Typewriter" panose="020B0509030504030204" pitchFamily="49" charset="0"/>
              </a:rPr>
              <a:t>item0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item1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item2</a:t>
            </a:r>
            <a:r>
              <a:rPr lang="en-US" sz="800" dirty="0" smtClean="0">
                <a:latin typeface="Lucida Sans Typewriter" panose="020B0509030504030204" pitchFamily="49" charset="0"/>
              </a:rPr>
              <a:t/>
            </a:r>
            <a:br>
              <a:rPr lang="en-US" sz="800" dirty="0" smtClean="0">
                <a:latin typeface="Lucida Sans Typewriter" panose="020B0509030504030204" pitchFamily="49" charset="0"/>
              </a:rPr>
            </a:br>
            <a:r>
              <a:rPr lang="en-US" sz="1150" dirty="0" smtClean="0">
                <a:latin typeface="Lucida Sans Typewriter" panose="020B0509030504030204" pitchFamily="49" charset="0"/>
              </a:rPr>
              <a:t>...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150" dirty="0" err="1" smtClean="0">
                <a:latin typeface="Lucida Sans Typewriter" panose="020B0509030504030204" pitchFamily="49" charset="0"/>
              </a:rPr>
              <a:t>item</a:t>
            </a:r>
            <a:r>
              <a:rPr lang="en-US" sz="1150" i="1" dirty="0" err="1" smtClean="0">
                <a:latin typeface="Lucida Sans Typewriter" panose="020B0509030504030204" pitchFamily="49" charset="0"/>
              </a:rPr>
              <a:t>N</a:t>
            </a:r>
            <a:endParaRPr lang="en-US" sz="1150" dirty="0">
              <a:latin typeface="Lucida Sans Typewriter" panose="020B05090305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0468" y="612124"/>
            <a:ext cx="575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Array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2342" y="622198"/>
            <a:ext cx="150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WinJS.Binding.List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9867" y="1004258"/>
            <a:ext cx="2031710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" dirty="0" smtClean="0">
                <a:latin typeface="Lucida Sans Typewriter" panose="020B0509030504030204" pitchFamily="49" charset="0"/>
              </a:rPr>
              <a:t>_data</a:t>
            </a:r>
            <a:br>
              <a:rPr lang="en-US" sz="1150" dirty="0" smtClean="0">
                <a:latin typeface="Lucida Sans Typewriter" panose="020B0509030504030204" pitchFamily="49" charset="0"/>
              </a:rPr>
            </a:br>
            <a:r>
              <a:rPr lang="en-US" sz="1200" dirty="0"/>
              <a:t>(direct </a:t>
            </a:r>
            <a:r>
              <a:rPr lang="en-US" sz="1200" dirty="0" smtClean="0"/>
              <a:t>reference to the array)</a:t>
            </a:r>
            <a:endParaRPr lang="en-US" sz="1150" dirty="0">
              <a:latin typeface="Lucida Sans Typewriter" panose="020B05090305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581400" y="1708205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1400" y="2065352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2406597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81400" y="2747871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18079" y="1152823"/>
            <a:ext cx="0" cy="19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286000" y="1152823"/>
            <a:ext cx="1632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1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3789" y="606623"/>
            <a:ext cx="575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Array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805" y="606623"/>
            <a:ext cx="150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WinJS.Binding.List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914400"/>
            <a:ext cx="23006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dirty="0" smtClean="0">
                <a:latin typeface="Lucida Sans Typewriter" panose="020B0509030504030204" pitchFamily="49" charset="0"/>
              </a:rPr>
              <a:t>_</a:t>
            </a:r>
            <a:r>
              <a:rPr lang="en-US" sz="1150" dirty="0" err="1" smtClean="0">
                <a:latin typeface="Lucida Sans Typewriter" panose="020B0509030504030204" pitchFamily="49" charset="0"/>
              </a:rPr>
              <a:t>keyMap.data</a:t>
            </a:r>
            <a:r>
              <a:rPr lang="en-US" sz="1150" dirty="0" smtClean="0">
                <a:latin typeface="Lucida Sans Typewriter" panose="020B0509030504030204" pitchFamily="49" charset="0"/>
              </a:rPr>
              <a:t>[</a:t>
            </a:r>
            <a:r>
              <a:rPr lang="en-US" sz="1150" dirty="0">
                <a:latin typeface="Lucida Sans Typewriter" panose="020B0509030504030204" pitchFamily="49" charset="0"/>
              </a:rPr>
              <a:t>"0"</a:t>
            </a:r>
            <a:r>
              <a:rPr lang="en-US" sz="1150" dirty="0" smtClean="0">
                <a:latin typeface="Lucida Sans Typewriter" panose="020B0509030504030204" pitchFamily="49" charset="0"/>
              </a:rPr>
              <a:t>]: item0</a:t>
            </a:r>
            <a:endParaRPr lang="en-US" sz="1150" dirty="0">
              <a:latin typeface="Lucida Sans Typewriter" panose="020B05090305040302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124200" y="993577"/>
            <a:ext cx="914400" cy="682823"/>
            <a:chOff x="3124200" y="993577"/>
            <a:chExt cx="762000" cy="682823"/>
          </a:xfrm>
        </p:grpSpPr>
        <p:sp>
          <p:nvSpPr>
            <p:cNvPr id="4" name="Rectangle 3"/>
            <p:cNvSpPr/>
            <p:nvPr/>
          </p:nvSpPr>
          <p:spPr>
            <a:xfrm>
              <a:off x="3124200" y="993577"/>
              <a:ext cx="762000" cy="6828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en-US" sz="1150" dirty="0" smtClean="0">
                  <a:latin typeface="Lucida Sans Typewriter" panose="020B0509030504030204" pitchFamily="49" charset="0"/>
                </a:rPr>
                <a:t>item0</a:t>
              </a:r>
              <a:br>
                <a:rPr lang="en-US" sz="1150" dirty="0" smtClean="0">
                  <a:latin typeface="Lucida Sans Typewriter" panose="020B0509030504030204" pitchFamily="49" charset="0"/>
                </a:rPr>
              </a:br>
              <a:r>
                <a:rPr lang="en-US" sz="1150" dirty="0" smtClean="0">
                  <a:latin typeface="Lucida Sans Typewriter" panose="020B0509030504030204" pitchFamily="49" charset="0"/>
                </a:rPr>
                <a:t>...</a:t>
              </a:r>
              <a:endParaRPr lang="en-US" sz="1150" dirty="0">
                <a:latin typeface="Lucida Sans Typewriter" panose="020B0509030504030204" pitchFamily="49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124200" y="1354034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>
            <a:off x="2667000" y="116651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1400" y="1835427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4029" y="1835427"/>
            <a:ext cx="1131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Replace </a:t>
            </a:r>
            <a:r>
              <a:rPr lang="en-US" sz="1200" i="1" dirty="0" smtClean="0"/>
              <a:t>item0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with </a:t>
            </a:r>
            <a:r>
              <a:rPr lang="en-US" sz="1200" i="1" dirty="0" smtClean="0"/>
              <a:t>newItem0</a:t>
            </a:r>
            <a:endParaRPr lang="en-US" sz="1200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24200" y="2530658"/>
            <a:ext cx="914400" cy="682823"/>
            <a:chOff x="3124200" y="993577"/>
            <a:chExt cx="762000" cy="682823"/>
          </a:xfrm>
        </p:grpSpPr>
        <p:sp>
          <p:nvSpPr>
            <p:cNvPr id="21" name="Rectangle 20"/>
            <p:cNvSpPr/>
            <p:nvPr/>
          </p:nvSpPr>
          <p:spPr>
            <a:xfrm>
              <a:off x="3124200" y="993577"/>
              <a:ext cx="762000" cy="6828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en-US" sz="1150" dirty="0" smtClean="0">
                  <a:latin typeface="Lucida Sans Typewriter" panose="020B0509030504030204" pitchFamily="49" charset="0"/>
                </a:rPr>
                <a:t>newItem0</a:t>
              </a:r>
              <a:br>
                <a:rPr lang="en-US" sz="1150" dirty="0" smtClean="0">
                  <a:latin typeface="Lucida Sans Typewriter" panose="020B0509030504030204" pitchFamily="49" charset="0"/>
                </a:rPr>
              </a:br>
              <a:r>
                <a:rPr lang="en-US" sz="1150" dirty="0" smtClean="0">
                  <a:latin typeface="Lucida Sans Typewriter" panose="020B0509030504030204" pitchFamily="49" charset="0"/>
                </a:rPr>
                <a:t>...</a:t>
              </a:r>
              <a:endParaRPr lang="en-US" sz="1150" dirty="0">
                <a:latin typeface="Lucida Sans Typewriter" panose="020B0509030504030204" pitchFamily="49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24200" y="1354034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699993" y="254050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✖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286000" y="1326202"/>
            <a:ext cx="0" cy="138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84789" y="606623"/>
            <a:ext cx="575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Array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03805" y="606623"/>
            <a:ext cx="150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WinJS.Binding.List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2000" y="931957"/>
            <a:ext cx="23006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dirty="0" smtClean="0">
                <a:latin typeface="Lucida Sans Typewriter" panose="020B0509030504030204" pitchFamily="49" charset="0"/>
              </a:rPr>
              <a:t>_</a:t>
            </a:r>
            <a:r>
              <a:rPr lang="en-US" sz="1150" dirty="0" err="1" smtClean="0">
                <a:latin typeface="Lucida Sans Typewriter" panose="020B0509030504030204" pitchFamily="49" charset="0"/>
              </a:rPr>
              <a:t>keyMap.data</a:t>
            </a:r>
            <a:r>
              <a:rPr lang="en-US" sz="1150" dirty="0" smtClean="0">
                <a:latin typeface="Lucida Sans Typewriter" panose="020B0509030504030204" pitchFamily="49" charset="0"/>
              </a:rPr>
              <a:t>[</a:t>
            </a:r>
            <a:r>
              <a:rPr lang="en-US" sz="1150" dirty="0">
                <a:latin typeface="Lucida Sans Typewriter" panose="020B0509030504030204" pitchFamily="49" charset="0"/>
              </a:rPr>
              <a:t>"0"</a:t>
            </a:r>
            <a:r>
              <a:rPr lang="en-US" sz="1150" dirty="0" smtClean="0">
                <a:latin typeface="Lucida Sans Typewriter" panose="020B0509030504030204" pitchFamily="49" charset="0"/>
              </a:rPr>
              <a:t>]: item0</a:t>
            </a:r>
            <a:endParaRPr lang="en-US" sz="1150" dirty="0">
              <a:latin typeface="Lucida Sans Typewriter" panose="020B0509030504030204" pitchFamily="49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7315200" y="1011134"/>
            <a:ext cx="914400" cy="682823"/>
            <a:chOff x="3124200" y="993577"/>
            <a:chExt cx="762000" cy="682823"/>
          </a:xfrm>
        </p:grpSpPr>
        <p:sp>
          <p:nvSpPr>
            <p:cNvPr id="56" name="Rectangle 55"/>
            <p:cNvSpPr/>
            <p:nvPr/>
          </p:nvSpPr>
          <p:spPr>
            <a:xfrm>
              <a:off x="3124200" y="993577"/>
              <a:ext cx="762000" cy="6828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en-US" sz="1150" dirty="0" smtClean="0">
                  <a:latin typeface="Lucida Sans Typewriter" panose="020B0509030504030204" pitchFamily="49" charset="0"/>
                </a:rPr>
                <a:t>item0</a:t>
              </a:r>
              <a:br>
                <a:rPr lang="en-US" sz="1150" dirty="0" smtClean="0">
                  <a:latin typeface="Lucida Sans Typewriter" panose="020B0509030504030204" pitchFamily="49" charset="0"/>
                </a:rPr>
              </a:br>
              <a:r>
                <a:rPr lang="en-US" sz="1150" dirty="0" smtClean="0">
                  <a:latin typeface="Lucida Sans Typewriter" panose="020B0509030504030204" pitchFamily="49" charset="0"/>
                </a:rPr>
                <a:t>...</a:t>
              </a:r>
              <a:endParaRPr lang="en-US" sz="1150" dirty="0">
                <a:latin typeface="Lucida Sans Typewriter" panose="020B0509030504030204" pitchFamily="49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124200" y="1354034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6858000" y="118407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88853" y="1650645"/>
            <a:ext cx="1131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Replace </a:t>
            </a:r>
            <a:r>
              <a:rPr lang="en-US" sz="1200" i="1" dirty="0" smtClean="0"/>
              <a:t>item0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with </a:t>
            </a:r>
            <a:r>
              <a:rPr lang="en-US" sz="1200" i="1" dirty="0" smtClean="0"/>
              <a:t>newItem0</a:t>
            </a:r>
            <a:endParaRPr lang="en-US" sz="12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6939502" y="130112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✖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7116038" y="1650645"/>
            <a:ext cx="0" cy="996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20023" y="2403274"/>
            <a:ext cx="265329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dirty="0" smtClean="0">
                <a:latin typeface="Lucida Sans Typewriter" panose="020B0509030504030204" pitchFamily="49" charset="0"/>
              </a:rPr>
              <a:t>_</a:t>
            </a:r>
            <a:r>
              <a:rPr lang="en-US" sz="1150" dirty="0" err="1" smtClean="0">
                <a:latin typeface="Lucida Sans Typewriter" panose="020B0509030504030204" pitchFamily="49" charset="0"/>
              </a:rPr>
              <a:t>keyMap.data</a:t>
            </a:r>
            <a:r>
              <a:rPr lang="en-US" sz="1150" dirty="0" smtClean="0">
                <a:latin typeface="Lucida Sans Typewriter" panose="020B0509030504030204" pitchFamily="49" charset="0"/>
              </a:rPr>
              <a:t>[</a:t>
            </a:r>
            <a:r>
              <a:rPr lang="en-US" sz="1150" dirty="0">
                <a:latin typeface="Lucida Sans Typewriter" panose="020B0509030504030204" pitchFamily="49" charset="0"/>
              </a:rPr>
              <a:t>"0"</a:t>
            </a:r>
            <a:r>
              <a:rPr lang="en-US" sz="1150" dirty="0" smtClean="0">
                <a:latin typeface="Lucida Sans Typewriter" panose="020B0509030504030204" pitchFamily="49" charset="0"/>
              </a:rPr>
              <a:t>]: newItem0</a:t>
            </a:r>
            <a:endParaRPr lang="en-US" sz="1150" dirty="0">
              <a:latin typeface="Lucida Sans Typewriter" panose="020B0509030504030204" pitchFamily="49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486933" y="1352545"/>
            <a:ext cx="0" cy="118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343400" y="533400"/>
            <a:ext cx="0" cy="304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286000" y="2710222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7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3789" y="606623"/>
            <a:ext cx="575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Array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805" y="606623"/>
            <a:ext cx="150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WinJS.Binding.List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914400"/>
            <a:ext cx="23006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dirty="0" smtClean="0">
                <a:latin typeface="Lucida Sans Typewriter" panose="020B0509030504030204" pitchFamily="49" charset="0"/>
              </a:rPr>
              <a:t>_</a:t>
            </a:r>
            <a:r>
              <a:rPr lang="en-US" sz="1150" dirty="0" err="1" smtClean="0">
                <a:latin typeface="Lucida Sans Typewriter" panose="020B0509030504030204" pitchFamily="49" charset="0"/>
              </a:rPr>
              <a:t>keyMap.data</a:t>
            </a:r>
            <a:r>
              <a:rPr lang="en-US" sz="1150" dirty="0" smtClean="0">
                <a:latin typeface="Lucida Sans Typewriter" panose="020B0509030504030204" pitchFamily="49" charset="0"/>
              </a:rPr>
              <a:t>[</a:t>
            </a:r>
            <a:r>
              <a:rPr lang="en-US" sz="1150" dirty="0">
                <a:latin typeface="Lucida Sans Typewriter" panose="020B0509030504030204" pitchFamily="49" charset="0"/>
              </a:rPr>
              <a:t>"0"</a:t>
            </a:r>
            <a:r>
              <a:rPr lang="en-US" sz="1150" dirty="0" smtClean="0">
                <a:latin typeface="Lucida Sans Typewriter" panose="020B0509030504030204" pitchFamily="49" charset="0"/>
              </a:rPr>
              <a:t>]: item0</a:t>
            </a:r>
            <a:endParaRPr lang="en-US" sz="1150" dirty="0">
              <a:latin typeface="Lucida Sans Typewriter" panose="020B05090305040302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124200" y="993577"/>
            <a:ext cx="914400" cy="682823"/>
            <a:chOff x="3124200" y="993577"/>
            <a:chExt cx="762000" cy="682823"/>
          </a:xfrm>
        </p:grpSpPr>
        <p:sp>
          <p:nvSpPr>
            <p:cNvPr id="4" name="Rectangle 3"/>
            <p:cNvSpPr/>
            <p:nvPr/>
          </p:nvSpPr>
          <p:spPr>
            <a:xfrm>
              <a:off x="3124200" y="993577"/>
              <a:ext cx="762000" cy="6828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en-US" sz="1150" dirty="0" smtClean="0">
                  <a:latin typeface="Lucida Sans Typewriter" panose="020B0509030504030204" pitchFamily="49" charset="0"/>
                </a:rPr>
                <a:t>item0</a:t>
              </a:r>
              <a:br>
                <a:rPr lang="en-US" sz="1150" dirty="0" smtClean="0">
                  <a:latin typeface="Lucida Sans Typewriter" panose="020B0509030504030204" pitchFamily="49" charset="0"/>
                </a:rPr>
              </a:br>
              <a:r>
                <a:rPr lang="en-US" sz="1150" dirty="0" smtClean="0">
                  <a:latin typeface="Lucida Sans Typewriter" panose="020B0509030504030204" pitchFamily="49" charset="0"/>
                </a:rPr>
                <a:t>...</a:t>
              </a:r>
              <a:endParaRPr lang="en-US" sz="1150" dirty="0">
                <a:latin typeface="Lucida Sans Typewriter" panose="020B0509030504030204" pitchFamily="49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124200" y="1354034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>
            <a:off x="2667000" y="116651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1400" y="1835427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7687" y="1835427"/>
            <a:ext cx="111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Change</a:t>
            </a:r>
            <a:br>
              <a:rPr lang="en-US" sz="1200" dirty="0" smtClean="0"/>
            </a:br>
            <a:r>
              <a:rPr lang="en-US" sz="1200" i="1" dirty="0" smtClean="0"/>
              <a:t>item0.property</a:t>
            </a:r>
            <a:endParaRPr lang="en-US" sz="1200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24200" y="2530658"/>
            <a:ext cx="914400" cy="682823"/>
            <a:chOff x="3124200" y="993577"/>
            <a:chExt cx="762000" cy="682823"/>
          </a:xfrm>
        </p:grpSpPr>
        <p:sp>
          <p:nvSpPr>
            <p:cNvPr id="21" name="Rectangle 20"/>
            <p:cNvSpPr/>
            <p:nvPr/>
          </p:nvSpPr>
          <p:spPr>
            <a:xfrm>
              <a:off x="3124200" y="993577"/>
              <a:ext cx="762000" cy="6828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en-US" sz="1150" dirty="0" smtClean="0">
                  <a:latin typeface="Lucida Sans Typewriter" panose="020B0509030504030204" pitchFamily="49" charset="0"/>
                </a:rPr>
                <a:t>item0</a:t>
              </a:r>
              <a:br>
                <a:rPr lang="en-US" sz="1150" dirty="0" smtClean="0">
                  <a:latin typeface="Lucida Sans Typewriter" panose="020B0509030504030204" pitchFamily="49" charset="0"/>
                </a:rPr>
              </a:br>
              <a:r>
                <a:rPr lang="en-US" sz="1150" dirty="0" smtClean="0">
                  <a:latin typeface="Lucida Sans Typewriter" panose="020B0509030504030204" pitchFamily="49" charset="0"/>
                </a:rPr>
                <a:t>...</a:t>
              </a:r>
              <a:endParaRPr lang="en-US" sz="1150" dirty="0">
                <a:latin typeface="Lucida Sans Typewriter" panose="020B0509030504030204" pitchFamily="49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24200" y="1354034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660668" y="266488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219" y="2751816"/>
            <a:ext cx="179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Item remains the same</a:t>
            </a:r>
            <a:br>
              <a:rPr lang="en-US" sz="1200" dirty="0" smtClean="0"/>
            </a:br>
            <a:r>
              <a:rPr lang="en-US" sz="1200" dirty="0" smtClean="0"/>
              <a:t>and changes are reflected</a:t>
            </a:r>
            <a:endParaRPr lang="en-US" sz="1200" i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286000" y="1326202"/>
            <a:ext cx="0" cy="138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84789" y="606623"/>
            <a:ext cx="575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Array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03805" y="606623"/>
            <a:ext cx="1506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WinJS.Binding.List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2000" y="931957"/>
            <a:ext cx="23006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dirty="0" smtClean="0">
                <a:latin typeface="Lucida Sans Typewriter" panose="020B0509030504030204" pitchFamily="49" charset="0"/>
              </a:rPr>
              <a:t>_</a:t>
            </a:r>
            <a:r>
              <a:rPr lang="en-US" sz="1150" dirty="0" err="1" smtClean="0">
                <a:latin typeface="Lucida Sans Typewriter" panose="020B0509030504030204" pitchFamily="49" charset="0"/>
              </a:rPr>
              <a:t>keyMap.data</a:t>
            </a:r>
            <a:r>
              <a:rPr lang="en-US" sz="1150" dirty="0" smtClean="0">
                <a:latin typeface="Lucida Sans Typewriter" panose="020B0509030504030204" pitchFamily="49" charset="0"/>
              </a:rPr>
              <a:t>[</a:t>
            </a:r>
            <a:r>
              <a:rPr lang="en-US" sz="1150" dirty="0">
                <a:latin typeface="Lucida Sans Typewriter" panose="020B0509030504030204" pitchFamily="49" charset="0"/>
              </a:rPr>
              <a:t>"0"</a:t>
            </a:r>
            <a:r>
              <a:rPr lang="en-US" sz="1150" dirty="0" smtClean="0">
                <a:latin typeface="Lucida Sans Typewriter" panose="020B0509030504030204" pitchFamily="49" charset="0"/>
              </a:rPr>
              <a:t>]: item0</a:t>
            </a:r>
            <a:endParaRPr lang="en-US" sz="1150" dirty="0">
              <a:latin typeface="Lucida Sans Typewriter" panose="020B0509030504030204" pitchFamily="49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7315200" y="1011134"/>
            <a:ext cx="914400" cy="682823"/>
            <a:chOff x="3124200" y="993577"/>
            <a:chExt cx="762000" cy="682823"/>
          </a:xfrm>
        </p:grpSpPr>
        <p:sp>
          <p:nvSpPr>
            <p:cNvPr id="56" name="Rectangle 55"/>
            <p:cNvSpPr/>
            <p:nvPr/>
          </p:nvSpPr>
          <p:spPr>
            <a:xfrm>
              <a:off x="3124200" y="993577"/>
              <a:ext cx="762000" cy="6828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en-US" sz="1150" dirty="0" smtClean="0">
                  <a:latin typeface="Lucida Sans Typewriter" panose="020B0509030504030204" pitchFamily="49" charset="0"/>
                </a:rPr>
                <a:t>item0</a:t>
              </a:r>
              <a:br>
                <a:rPr lang="en-US" sz="1150" dirty="0" smtClean="0">
                  <a:latin typeface="Lucida Sans Typewriter" panose="020B0509030504030204" pitchFamily="49" charset="0"/>
                </a:rPr>
              </a:br>
              <a:r>
                <a:rPr lang="en-US" sz="1150" dirty="0" smtClean="0">
                  <a:latin typeface="Lucida Sans Typewriter" panose="020B0509030504030204" pitchFamily="49" charset="0"/>
                </a:rPr>
                <a:t>...</a:t>
              </a:r>
              <a:endParaRPr lang="en-US" sz="1150" dirty="0">
                <a:latin typeface="Lucida Sans Typewriter" panose="020B0509030504030204" pitchFamily="49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124200" y="1354034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6858000" y="118407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02511" y="1650645"/>
            <a:ext cx="111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Change</a:t>
            </a:r>
            <a:br>
              <a:rPr lang="en-US" sz="1200" dirty="0" smtClean="0"/>
            </a:br>
            <a:r>
              <a:rPr lang="en-US" sz="1200" i="1" dirty="0" smtClean="0"/>
              <a:t>item0.property</a:t>
            </a:r>
            <a:endParaRPr lang="en-US" sz="1200" i="1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872630" y="2664883"/>
            <a:ext cx="1377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20023" y="2403274"/>
            <a:ext cx="23006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50" dirty="0" smtClean="0">
                <a:latin typeface="Lucida Sans Typewriter" panose="020B0509030504030204" pitchFamily="49" charset="0"/>
              </a:rPr>
              <a:t>_</a:t>
            </a:r>
            <a:r>
              <a:rPr lang="en-US" sz="1150" dirty="0" err="1" smtClean="0">
                <a:latin typeface="Lucida Sans Typewriter" panose="020B0509030504030204" pitchFamily="49" charset="0"/>
              </a:rPr>
              <a:t>keyMap.data</a:t>
            </a:r>
            <a:r>
              <a:rPr lang="en-US" sz="1150" dirty="0" smtClean="0">
                <a:latin typeface="Lucida Sans Typewriter" panose="020B0509030504030204" pitchFamily="49" charset="0"/>
              </a:rPr>
              <a:t>[</a:t>
            </a:r>
            <a:r>
              <a:rPr lang="en-US" sz="1150" dirty="0">
                <a:latin typeface="Lucida Sans Typewriter" panose="020B0509030504030204" pitchFamily="49" charset="0"/>
              </a:rPr>
              <a:t>"0"</a:t>
            </a:r>
            <a:r>
              <a:rPr lang="en-US" sz="1150" dirty="0" smtClean="0">
                <a:latin typeface="Lucida Sans Typewriter" panose="020B0509030504030204" pitchFamily="49" charset="0"/>
              </a:rPr>
              <a:t>]: item0</a:t>
            </a:r>
            <a:endParaRPr lang="en-US" sz="1150" dirty="0">
              <a:latin typeface="Lucida Sans Typewriter" panose="020B0509030504030204" pitchFamily="49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486933" y="1352545"/>
            <a:ext cx="0" cy="118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343400" y="533400"/>
            <a:ext cx="0" cy="304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86000" y="2710222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0400" y="1184076"/>
            <a:ext cx="0" cy="148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01807" y="179069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15134" y="2097211"/>
            <a:ext cx="179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Item remains the same</a:t>
            </a:r>
            <a:br>
              <a:rPr lang="en-US" sz="1200" dirty="0" smtClean="0"/>
            </a:br>
            <a:r>
              <a:rPr lang="en-US" sz="1200" dirty="0" smtClean="0"/>
              <a:t>and changes are reflected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2583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23813</TotalTime>
  <Words>239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Lucida Sans Typewriter</vt:lpstr>
      <vt:lpstr>Segoe UI</vt:lpstr>
      <vt:lpstr>Segoe UI 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36</cp:revision>
  <dcterms:created xsi:type="dcterms:W3CDTF">2012-02-21T22:05:39Z</dcterms:created>
  <dcterms:modified xsi:type="dcterms:W3CDTF">2013-07-17T04:13:57Z</dcterms:modified>
</cp:coreProperties>
</file>