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9.xml" ContentType="application/inkml+xml"/>
  <Override PartName="/ppt/ink/ink2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90" r:id="rId4"/>
    <p:sldId id="276" r:id="rId5"/>
    <p:sldId id="277" r:id="rId6"/>
    <p:sldId id="285" r:id="rId7"/>
    <p:sldId id="258" r:id="rId8"/>
    <p:sldId id="278" r:id="rId9"/>
    <p:sldId id="279" r:id="rId10"/>
    <p:sldId id="280" r:id="rId11"/>
    <p:sldId id="281" r:id="rId12"/>
    <p:sldId id="275" r:id="rId13"/>
    <p:sldId id="286" r:id="rId14"/>
    <p:sldId id="287" r:id="rId15"/>
    <p:sldId id="291" r:id="rId16"/>
    <p:sldId id="289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3B97B-B344-9530-3701-6F7FE04AE6CC}" v="984" dt="2023-12-09T15:22:05.396"/>
    <p1510:client id="{0B0009CF-CB53-101A-BD46-3AE8D38992EE}" v="19" dt="2023-10-13T20:54:08.799"/>
    <p1510:client id="{225F6BEC-4764-9E02-3527-9E7D284347C3}" v="20" dt="2023-10-14T06:32:02.624"/>
    <p1510:client id="{27B29974-AB5C-A540-95A9-01A70C633E92}" v="56" dt="2023-09-22T17:32:06.163"/>
    <p1510:client id="{56F1C3EF-BB8C-64FA-2675-BDDD2F9383B6}" v="898" dt="2023-09-22T16:45:11.882"/>
    <p1510:client id="{702FBFEA-AC15-6849-11D5-D40FC0B9BB15}" v="114" dt="2023-12-10T04:23:43.637"/>
    <p1510:client id="{841077D4-9E82-AB2F-2480-41D6001577BE}" v="18" dt="2023-10-14T08:11:22.530"/>
    <p1510:client id="{96DF78AC-3EA8-C2AB-F565-656A4F4222F7}" v="21" dt="2023-12-01T23:57:49.821"/>
    <p1510:client id="{9BC48F7F-2D67-5377-35E2-B15683E007F3}" v="206" dt="2023-09-23T04:33:34.960"/>
    <p1510:client id="{AB95368C-74AB-E26D-289E-EDEB28252F22}" v="414" dt="2023-11-11T03:22:49.263"/>
    <p1510:client id="{BA3DACB2-D73E-6B24-170C-311A76FDBAC0}" v="475" dt="2023-12-02T04:08:40.737"/>
    <p1510:client id="{DFA3E1D5-6EE7-637E-A8AE-9E54A11882C3}" v="97" dt="2023-12-10T05:50:46.213"/>
    <p1510:client id="{E368AD31-DE80-4FCC-693C-18E66A0F53EA}" v="446" dt="2023-10-13T20:47:4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D18A4-6C09-4855-AC01-CE84A1C8BE4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29C3F0-3B35-4098-906B-74AE32C4F38B}">
      <dgm:prSet/>
      <dgm:spPr/>
      <dgm:t>
        <a:bodyPr/>
        <a:lstStyle/>
        <a:p>
          <a:r>
            <a:rPr lang="en-US"/>
            <a:t>CatBoost</a:t>
          </a:r>
          <a:r>
            <a:rPr lang="th-TH"/>
            <a:t> (</a:t>
          </a:r>
          <a:r>
            <a:rPr lang="en-US"/>
            <a:t>model</a:t>
          </a:r>
          <a:r>
            <a:rPr lang="th-TH"/>
            <a:t>_</a:t>
          </a:r>
          <a:r>
            <a:rPr lang="en-US"/>
            <a:t>cat): 3.44% less</a:t>
          </a:r>
          <a:r>
            <a:rPr lang="th-TH"/>
            <a:t> </a:t>
          </a:r>
          <a:r>
            <a:rPr lang="en-US"/>
            <a:t>on</a:t>
          </a:r>
          <a:r>
            <a:rPr lang="th-TH"/>
            <a:t> </a:t>
          </a:r>
          <a:r>
            <a:rPr lang="en-US"/>
            <a:t>test</a:t>
          </a:r>
          <a:r>
            <a:rPr lang="th-TH"/>
            <a:t> </a:t>
          </a:r>
          <a:r>
            <a:rPr lang="en-US"/>
            <a:t>data</a:t>
          </a:r>
          <a:r>
            <a:rPr lang="th-TH"/>
            <a:t>, </a:t>
          </a:r>
          <a:r>
            <a:rPr lang="en-US"/>
            <a:t>indicating</a:t>
          </a:r>
          <a:r>
            <a:rPr lang="th-TH"/>
            <a:t> </a:t>
          </a:r>
          <a:r>
            <a:rPr lang="en-US"/>
            <a:t>minimal</a:t>
          </a:r>
          <a:r>
            <a:rPr lang="th-TH"/>
            <a:t> </a:t>
          </a:r>
          <a:r>
            <a:rPr lang="en-US"/>
            <a:t>overfitting</a:t>
          </a:r>
          <a:r>
            <a:rPr lang="th-TH"/>
            <a:t>.</a:t>
          </a:r>
          <a:endParaRPr lang="en-US"/>
        </a:p>
      </dgm:t>
    </dgm:pt>
    <dgm:pt modelId="{8D1CFEF6-DC40-401A-90CB-77AF3AA1E10C}" type="parTrans" cxnId="{15D603DA-1FAF-4228-A352-EA6FF82F3C4B}">
      <dgm:prSet/>
      <dgm:spPr/>
      <dgm:t>
        <a:bodyPr/>
        <a:lstStyle/>
        <a:p>
          <a:endParaRPr lang="en-US"/>
        </a:p>
      </dgm:t>
    </dgm:pt>
    <dgm:pt modelId="{57921EFF-C416-42D2-8AE4-F2C8DC2809B3}" type="sibTrans" cxnId="{15D603DA-1FAF-4228-A352-EA6FF82F3C4B}">
      <dgm:prSet/>
      <dgm:spPr/>
      <dgm:t>
        <a:bodyPr/>
        <a:lstStyle/>
        <a:p>
          <a:endParaRPr lang="en-US"/>
        </a:p>
      </dgm:t>
    </dgm:pt>
    <dgm:pt modelId="{43DBB659-88EC-435C-92F3-EC88FA97304A}">
      <dgm:prSet/>
      <dgm:spPr/>
      <dgm:t>
        <a:bodyPr/>
        <a:lstStyle/>
        <a:p>
          <a:r>
            <a:rPr lang="en-US"/>
            <a:t>Decision Tree (model</a:t>
          </a:r>
          <a:r>
            <a:rPr lang="th-TH"/>
            <a:t>_</a:t>
          </a:r>
          <a:r>
            <a:rPr lang="en-US"/>
            <a:t>dt</a:t>
          </a:r>
          <a:r>
            <a:rPr lang="th-TH"/>
            <a:t>): </a:t>
          </a:r>
          <a:r>
            <a:rPr lang="en-US"/>
            <a:t>Approximately 89.96% less</a:t>
          </a:r>
          <a:r>
            <a:rPr lang="th-TH"/>
            <a:t> </a:t>
          </a:r>
          <a:r>
            <a:rPr lang="en-US"/>
            <a:t>on</a:t>
          </a:r>
          <a:r>
            <a:rPr lang="th-TH"/>
            <a:t> </a:t>
          </a:r>
          <a:r>
            <a:rPr lang="en-US"/>
            <a:t>test</a:t>
          </a:r>
          <a:r>
            <a:rPr lang="th-TH"/>
            <a:t> </a:t>
          </a:r>
          <a:r>
            <a:rPr lang="en-US"/>
            <a:t>data, a strong</a:t>
          </a:r>
          <a:r>
            <a:rPr lang="th-TH"/>
            <a:t> </a:t>
          </a:r>
          <a:r>
            <a:rPr lang="en-US"/>
            <a:t>sign of overfitting</a:t>
          </a:r>
          <a:r>
            <a:rPr lang="th-TH"/>
            <a:t>.</a:t>
          </a:r>
          <a:endParaRPr lang="en-US"/>
        </a:p>
      </dgm:t>
    </dgm:pt>
    <dgm:pt modelId="{36B00FFF-B703-4D42-A578-FD143B50D166}" type="parTrans" cxnId="{228170E4-3158-45D7-ADE4-5FA79A5887AD}">
      <dgm:prSet/>
      <dgm:spPr/>
      <dgm:t>
        <a:bodyPr/>
        <a:lstStyle/>
        <a:p>
          <a:endParaRPr lang="en-US"/>
        </a:p>
      </dgm:t>
    </dgm:pt>
    <dgm:pt modelId="{8C54858E-60B5-4AC4-A203-FAA98109BC76}" type="sibTrans" cxnId="{228170E4-3158-45D7-ADE4-5FA79A5887AD}">
      <dgm:prSet/>
      <dgm:spPr/>
      <dgm:t>
        <a:bodyPr/>
        <a:lstStyle/>
        <a:p>
          <a:endParaRPr lang="en-US"/>
        </a:p>
      </dgm:t>
    </dgm:pt>
    <dgm:pt modelId="{8FC2D5BA-AB3E-4C06-B140-00F89F35BFD8}">
      <dgm:prSet/>
      <dgm:spPr/>
      <dgm:t>
        <a:bodyPr/>
        <a:lstStyle/>
        <a:p>
          <a:r>
            <a:rPr lang="en-US"/>
            <a:t>ElasticNet</a:t>
          </a:r>
          <a:r>
            <a:rPr lang="th-TH"/>
            <a:t> (</a:t>
          </a:r>
          <a:r>
            <a:rPr lang="en-US"/>
            <a:t>model</a:t>
          </a:r>
          <a:r>
            <a:rPr lang="th-TH"/>
            <a:t>_</a:t>
          </a:r>
          <a:r>
            <a:rPr lang="en-US"/>
            <a:t>elasticnet</a:t>
          </a:r>
          <a:r>
            <a:rPr lang="th-TH"/>
            <a:t>): </a:t>
          </a:r>
          <a:r>
            <a:rPr lang="en-US"/>
            <a:t>Test</a:t>
          </a:r>
          <a:r>
            <a:rPr lang="th-TH"/>
            <a:t> </a:t>
          </a:r>
          <a:r>
            <a:rPr lang="en-US"/>
            <a:t>data</a:t>
          </a:r>
          <a:r>
            <a:rPr lang="th-TH"/>
            <a:t> </a:t>
          </a:r>
          <a:r>
            <a:rPr lang="en-US"/>
            <a:t>performs 2.67% better</a:t>
          </a:r>
          <a:r>
            <a:rPr lang="th-TH"/>
            <a:t>, </a:t>
          </a:r>
          <a:r>
            <a:rPr lang="en-US"/>
            <a:t>showing</a:t>
          </a:r>
          <a:r>
            <a:rPr lang="th-TH"/>
            <a:t> </a:t>
          </a:r>
          <a:r>
            <a:rPr lang="en-US"/>
            <a:t>no</a:t>
          </a:r>
          <a:r>
            <a:rPr lang="th-TH"/>
            <a:t> </a:t>
          </a:r>
          <a:r>
            <a:rPr lang="en-US"/>
            <a:t>overfitting and slightly</a:t>
          </a:r>
          <a:r>
            <a:rPr lang="th-TH"/>
            <a:t> </a:t>
          </a:r>
          <a:r>
            <a:rPr lang="en-US"/>
            <a:t>better</a:t>
          </a:r>
          <a:r>
            <a:rPr lang="th-TH"/>
            <a:t> </a:t>
          </a:r>
          <a:r>
            <a:rPr lang="en-US"/>
            <a:t>generalization</a:t>
          </a:r>
          <a:r>
            <a:rPr lang="th-TH"/>
            <a:t>.</a:t>
          </a:r>
          <a:endParaRPr lang="en-US"/>
        </a:p>
      </dgm:t>
    </dgm:pt>
    <dgm:pt modelId="{66569A91-9988-4598-A794-4EFFA4087625}" type="parTrans" cxnId="{C8B4EF6C-4C70-489B-B921-8A56D7353E31}">
      <dgm:prSet/>
      <dgm:spPr/>
      <dgm:t>
        <a:bodyPr/>
        <a:lstStyle/>
        <a:p>
          <a:endParaRPr lang="en-US"/>
        </a:p>
      </dgm:t>
    </dgm:pt>
    <dgm:pt modelId="{6D9EE624-E62D-459B-BD9E-A8E2BC6FD916}" type="sibTrans" cxnId="{C8B4EF6C-4C70-489B-B921-8A56D7353E31}">
      <dgm:prSet/>
      <dgm:spPr/>
      <dgm:t>
        <a:bodyPr/>
        <a:lstStyle/>
        <a:p>
          <a:endParaRPr lang="en-US"/>
        </a:p>
      </dgm:t>
    </dgm:pt>
    <dgm:pt modelId="{2F807167-C895-448C-A6CF-62055ABF81BD}">
      <dgm:prSet/>
      <dgm:spPr/>
      <dgm:t>
        <a:bodyPr/>
        <a:lstStyle/>
        <a:p>
          <a:r>
            <a:rPr lang="en-US"/>
            <a:t>Lasso</a:t>
          </a:r>
          <a:r>
            <a:rPr lang="th-TH"/>
            <a:t> </a:t>
          </a:r>
          <a:r>
            <a:rPr lang="en-US"/>
            <a:t>Regression</a:t>
          </a:r>
          <a:r>
            <a:rPr lang="th-TH"/>
            <a:t> (</a:t>
          </a:r>
          <a:r>
            <a:rPr lang="en-US"/>
            <a:t>model</a:t>
          </a:r>
          <a:r>
            <a:rPr lang="th-TH"/>
            <a:t>_</a:t>
          </a:r>
          <a:r>
            <a:rPr lang="en-US"/>
            <a:t>lasso</a:t>
          </a:r>
          <a:r>
            <a:rPr lang="th-TH"/>
            <a:t>): </a:t>
          </a:r>
          <a:r>
            <a:rPr lang="en-US"/>
            <a:t>Test</a:t>
          </a:r>
          <a:r>
            <a:rPr lang="th-TH"/>
            <a:t> </a:t>
          </a:r>
          <a:r>
            <a:rPr lang="en-US"/>
            <a:t>data</a:t>
          </a:r>
          <a:r>
            <a:rPr lang="th-TH"/>
            <a:t> </a:t>
          </a:r>
          <a:r>
            <a:rPr lang="en-US"/>
            <a:t>performs 2.53% better</a:t>
          </a:r>
          <a:r>
            <a:rPr lang="th-TH"/>
            <a:t>, </a:t>
          </a:r>
          <a:r>
            <a:rPr lang="en-US"/>
            <a:t>indicating</a:t>
          </a:r>
          <a:r>
            <a:rPr lang="th-TH"/>
            <a:t> </a:t>
          </a:r>
          <a:r>
            <a:rPr lang="en-US"/>
            <a:t>no</a:t>
          </a:r>
          <a:r>
            <a:rPr lang="th-TH"/>
            <a:t> </a:t>
          </a:r>
          <a:r>
            <a:rPr lang="en-US"/>
            <a:t>overfitting and slightly</a:t>
          </a:r>
          <a:r>
            <a:rPr lang="th-TH"/>
            <a:t> </a:t>
          </a:r>
          <a:r>
            <a:rPr lang="en-US"/>
            <a:t>better</a:t>
          </a:r>
          <a:r>
            <a:rPr lang="th-TH"/>
            <a:t> </a:t>
          </a:r>
          <a:r>
            <a:rPr lang="en-US"/>
            <a:t>generalization</a:t>
          </a:r>
          <a:r>
            <a:rPr lang="th-TH"/>
            <a:t>.</a:t>
          </a:r>
          <a:endParaRPr lang="en-US"/>
        </a:p>
      </dgm:t>
    </dgm:pt>
    <dgm:pt modelId="{31B1B667-08A7-49FD-B8BB-8CEF928941FB}" type="parTrans" cxnId="{4BC8E416-FC6E-461A-9D00-B533C341ACA8}">
      <dgm:prSet/>
      <dgm:spPr/>
      <dgm:t>
        <a:bodyPr/>
        <a:lstStyle/>
        <a:p>
          <a:endParaRPr lang="en-US"/>
        </a:p>
      </dgm:t>
    </dgm:pt>
    <dgm:pt modelId="{5F753D73-7E23-482C-BA34-A063A3468B3A}" type="sibTrans" cxnId="{4BC8E416-FC6E-461A-9D00-B533C341ACA8}">
      <dgm:prSet/>
      <dgm:spPr/>
      <dgm:t>
        <a:bodyPr/>
        <a:lstStyle/>
        <a:p>
          <a:endParaRPr lang="en-US"/>
        </a:p>
      </dgm:t>
    </dgm:pt>
    <dgm:pt modelId="{F4B63BCF-E4A1-4904-8D1C-89FBB9422DB9}">
      <dgm:prSet/>
      <dgm:spPr/>
      <dgm:t>
        <a:bodyPr/>
        <a:lstStyle/>
        <a:p>
          <a:r>
            <a:rPr lang="en-US"/>
            <a:t>LightGBM</a:t>
          </a:r>
          <a:r>
            <a:rPr lang="th-TH"/>
            <a:t> (</a:t>
          </a:r>
          <a:r>
            <a:rPr lang="en-US"/>
            <a:t>model</a:t>
          </a:r>
          <a:r>
            <a:rPr lang="th-TH"/>
            <a:t>_</a:t>
          </a:r>
          <a:r>
            <a:rPr lang="en-US"/>
            <a:t>lgb): 0.83% less</a:t>
          </a:r>
          <a:r>
            <a:rPr lang="th-TH"/>
            <a:t> </a:t>
          </a:r>
          <a:r>
            <a:rPr lang="en-US"/>
            <a:t>on</a:t>
          </a:r>
          <a:r>
            <a:rPr lang="th-TH"/>
            <a:t> </a:t>
          </a:r>
          <a:r>
            <a:rPr lang="en-US"/>
            <a:t>test</a:t>
          </a:r>
          <a:r>
            <a:rPr lang="th-TH"/>
            <a:t> </a:t>
          </a:r>
          <a:r>
            <a:rPr lang="en-US"/>
            <a:t>data</a:t>
          </a:r>
          <a:r>
            <a:rPr lang="th-TH"/>
            <a:t>, </a:t>
          </a:r>
          <a:r>
            <a:rPr lang="en-US"/>
            <a:t>suggesting</a:t>
          </a:r>
          <a:r>
            <a:rPr lang="th-TH"/>
            <a:t> </a:t>
          </a:r>
          <a:r>
            <a:rPr lang="en-US"/>
            <a:t>minimal</a:t>
          </a:r>
          <a:r>
            <a:rPr lang="th-TH"/>
            <a:t> </a:t>
          </a:r>
          <a:r>
            <a:rPr lang="en-US"/>
            <a:t>overfitting</a:t>
          </a:r>
          <a:r>
            <a:rPr lang="th-TH"/>
            <a:t>.</a:t>
          </a:r>
          <a:endParaRPr lang="en-US"/>
        </a:p>
      </dgm:t>
    </dgm:pt>
    <dgm:pt modelId="{EB9B7759-3718-4DC4-A63B-4AFD1A01A984}" type="parTrans" cxnId="{0B39EB09-BE65-45F7-AB1B-33A7882A2378}">
      <dgm:prSet/>
      <dgm:spPr/>
      <dgm:t>
        <a:bodyPr/>
        <a:lstStyle/>
        <a:p>
          <a:endParaRPr lang="en-US"/>
        </a:p>
      </dgm:t>
    </dgm:pt>
    <dgm:pt modelId="{FA0559CC-FF36-49BF-BAE3-2EC3CCBC9607}" type="sibTrans" cxnId="{0B39EB09-BE65-45F7-AB1B-33A7882A2378}">
      <dgm:prSet/>
      <dgm:spPr/>
      <dgm:t>
        <a:bodyPr/>
        <a:lstStyle/>
        <a:p>
          <a:endParaRPr lang="en-US"/>
        </a:p>
      </dgm:t>
    </dgm:pt>
    <dgm:pt modelId="{89CCCF73-3BAA-4E6E-805A-3C7AA67360F6}">
      <dgm:prSet/>
      <dgm:spPr/>
      <dgm:t>
        <a:bodyPr/>
        <a:lstStyle/>
        <a:p>
          <a:r>
            <a:rPr lang="en-US"/>
            <a:t>Random</a:t>
          </a:r>
          <a:r>
            <a:rPr lang="th-TH"/>
            <a:t> </a:t>
          </a:r>
          <a:r>
            <a:rPr lang="en-US"/>
            <a:t>Forest</a:t>
          </a:r>
          <a:r>
            <a:rPr lang="th-TH"/>
            <a:t> (</a:t>
          </a:r>
          <a:r>
            <a:rPr lang="en-US"/>
            <a:t>model</a:t>
          </a:r>
          <a:r>
            <a:rPr lang="th-TH"/>
            <a:t>_</a:t>
          </a:r>
          <a:r>
            <a:rPr lang="en-US"/>
            <a:t>rf): 44.15% less</a:t>
          </a:r>
          <a:r>
            <a:rPr lang="th-TH"/>
            <a:t> </a:t>
          </a:r>
          <a:r>
            <a:rPr lang="en-US"/>
            <a:t>on</a:t>
          </a:r>
          <a:r>
            <a:rPr lang="th-TH"/>
            <a:t> </a:t>
          </a:r>
          <a:r>
            <a:rPr lang="en-US"/>
            <a:t>test</a:t>
          </a:r>
          <a:r>
            <a:rPr lang="th-TH"/>
            <a:t> </a:t>
          </a:r>
          <a:r>
            <a:rPr lang="en-US"/>
            <a:t>data</a:t>
          </a:r>
          <a:r>
            <a:rPr lang="th-TH"/>
            <a:t>, </a:t>
          </a:r>
          <a:r>
            <a:rPr lang="en-US"/>
            <a:t>suggesting</a:t>
          </a:r>
          <a:r>
            <a:rPr lang="th-TH"/>
            <a:t> </a:t>
          </a:r>
          <a:r>
            <a:rPr lang="en-US"/>
            <a:t>moderate</a:t>
          </a:r>
          <a:r>
            <a:rPr lang="th-TH"/>
            <a:t> </a:t>
          </a:r>
          <a:r>
            <a:rPr lang="en-US"/>
            <a:t>overfitting</a:t>
          </a:r>
          <a:r>
            <a:rPr lang="th-TH"/>
            <a:t>.</a:t>
          </a:r>
          <a:endParaRPr lang="en-US"/>
        </a:p>
      </dgm:t>
    </dgm:pt>
    <dgm:pt modelId="{01212D84-B02B-463E-8D2D-824E3EAE369D}" type="parTrans" cxnId="{80AD47B3-E2C0-4831-9C01-B1BA380F3841}">
      <dgm:prSet/>
      <dgm:spPr/>
      <dgm:t>
        <a:bodyPr/>
        <a:lstStyle/>
        <a:p>
          <a:endParaRPr lang="en-US"/>
        </a:p>
      </dgm:t>
    </dgm:pt>
    <dgm:pt modelId="{A272AD96-2D81-4A02-A649-2361E1E6FFB5}" type="sibTrans" cxnId="{80AD47B3-E2C0-4831-9C01-B1BA380F3841}">
      <dgm:prSet/>
      <dgm:spPr/>
      <dgm:t>
        <a:bodyPr/>
        <a:lstStyle/>
        <a:p>
          <a:endParaRPr lang="en-US"/>
        </a:p>
      </dgm:t>
    </dgm:pt>
    <dgm:pt modelId="{6CF5E5BC-76F8-4BAC-A1E6-28E7D3A5C5B8}">
      <dgm:prSet/>
      <dgm:spPr/>
      <dgm:t>
        <a:bodyPr/>
        <a:lstStyle/>
        <a:p>
          <a:r>
            <a:rPr lang="en-US"/>
            <a:t>XGBoost</a:t>
          </a:r>
          <a:r>
            <a:rPr lang="th-TH"/>
            <a:t> (</a:t>
          </a:r>
          <a:r>
            <a:rPr lang="en-US"/>
            <a:t>model</a:t>
          </a:r>
          <a:r>
            <a:rPr lang="th-TH"/>
            <a:t>_</a:t>
          </a:r>
          <a:r>
            <a:rPr lang="en-US"/>
            <a:t>xgb): 9.59% less</a:t>
          </a:r>
          <a:r>
            <a:rPr lang="th-TH"/>
            <a:t> </a:t>
          </a:r>
          <a:r>
            <a:rPr lang="en-US"/>
            <a:t>on</a:t>
          </a:r>
          <a:r>
            <a:rPr lang="th-TH"/>
            <a:t> </a:t>
          </a:r>
          <a:r>
            <a:rPr lang="en-US"/>
            <a:t>test</a:t>
          </a:r>
          <a:r>
            <a:rPr lang="th-TH"/>
            <a:t> </a:t>
          </a:r>
          <a:r>
            <a:rPr lang="en-US"/>
            <a:t>data, a moderate</a:t>
          </a:r>
          <a:r>
            <a:rPr lang="th-TH"/>
            <a:t> </a:t>
          </a:r>
          <a:r>
            <a:rPr lang="en-US"/>
            <a:t>amount of overfitting</a:t>
          </a:r>
          <a:r>
            <a:rPr lang="th-TH"/>
            <a:t>.</a:t>
          </a:r>
          <a:endParaRPr lang="en-US"/>
        </a:p>
      </dgm:t>
    </dgm:pt>
    <dgm:pt modelId="{8EAC38AC-4B18-4CBA-96D5-FD1F5AF5BD23}" type="parTrans" cxnId="{E435AF49-CE2B-417B-9E4A-EDE13687E2B9}">
      <dgm:prSet/>
      <dgm:spPr/>
      <dgm:t>
        <a:bodyPr/>
        <a:lstStyle/>
        <a:p>
          <a:endParaRPr lang="en-US"/>
        </a:p>
      </dgm:t>
    </dgm:pt>
    <dgm:pt modelId="{9B9B1548-6A0A-4EF7-BB0F-E75470173900}" type="sibTrans" cxnId="{E435AF49-CE2B-417B-9E4A-EDE13687E2B9}">
      <dgm:prSet/>
      <dgm:spPr/>
      <dgm:t>
        <a:bodyPr/>
        <a:lstStyle/>
        <a:p>
          <a:endParaRPr lang="en-US"/>
        </a:p>
      </dgm:t>
    </dgm:pt>
    <dgm:pt modelId="{F79AE75F-D4AC-4DB9-9D0A-260B14FCF06B}" type="pres">
      <dgm:prSet presAssocID="{9D6D18A4-6C09-4855-AC01-CE84A1C8BE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16D24D-DDEA-46C2-8A85-02BE32317263}" type="pres">
      <dgm:prSet presAssocID="{0229C3F0-3B35-4098-906B-74AE32C4F38B}" presName="hierRoot1" presStyleCnt="0">
        <dgm:presLayoutVars>
          <dgm:hierBranch val="init"/>
        </dgm:presLayoutVars>
      </dgm:prSet>
      <dgm:spPr/>
    </dgm:pt>
    <dgm:pt modelId="{B3DAB2D5-84E8-4891-AE07-5AC53DB59BC4}" type="pres">
      <dgm:prSet presAssocID="{0229C3F0-3B35-4098-906B-74AE32C4F38B}" presName="rootComposite1" presStyleCnt="0"/>
      <dgm:spPr/>
    </dgm:pt>
    <dgm:pt modelId="{A941B1EE-F519-4178-873B-2B9D0DD308B8}" type="pres">
      <dgm:prSet presAssocID="{0229C3F0-3B35-4098-906B-74AE32C4F38B}" presName="rootText1" presStyleLbl="node0" presStyleIdx="0" presStyleCnt="7">
        <dgm:presLayoutVars>
          <dgm:chPref val="3"/>
        </dgm:presLayoutVars>
      </dgm:prSet>
      <dgm:spPr/>
    </dgm:pt>
    <dgm:pt modelId="{112CB3BC-6EF7-495B-B8B1-EAF0D333AA4B}" type="pres">
      <dgm:prSet presAssocID="{0229C3F0-3B35-4098-906B-74AE32C4F38B}" presName="rootConnector1" presStyleLbl="node1" presStyleIdx="0" presStyleCnt="0"/>
      <dgm:spPr/>
    </dgm:pt>
    <dgm:pt modelId="{979AD4E2-4C0B-45C1-A5B3-AE0EC5350BEA}" type="pres">
      <dgm:prSet presAssocID="{0229C3F0-3B35-4098-906B-74AE32C4F38B}" presName="hierChild2" presStyleCnt="0"/>
      <dgm:spPr/>
    </dgm:pt>
    <dgm:pt modelId="{2BF7A6AA-A6CD-4B0B-82C0-A66A47817555}" type="pres">
      <dgm:prSet presAssocID="{0229C3F0-3B35-4098-906B-74AE32C4F38B}" presName="hierChild3" presStyleCnt="0"/>
      <dgm:spPr/>
    </dgm:pt>
    <dgm:pt modelId="{9A0B6B3F-21A6-431A-A0CE-5A31CD110D37}" type="pres">
      <dgm:prSet presAssocID="{43DBB659-88EC-435C-92F3-EC88FA97304A}" presName="hierRoot1" presStyleCnt="0">
        <dgm:presLayoutVars>
          <dgm:hierBranch val="init"/>
        </dgm:presLayoutVars>
      </dgm:prSet>
      <dgm:spPr/>
    </dgm:pt>
    <dgm:pt modelId="{6F8AA82C-18D9-48F9-9F16-D6E477FA447E}" type="pres">
      <dgm:prSet presAssocID="{43DBB659-88EC-435C-92F3-EC88FA97304A}" presName="rootComposite1" presStyleCnt="0"/>
      <dgm:spPr/>
    </dgm:pt>
    <dgm:pt modelId="{DF17E678-9C16-4CD0-ACCC-1CDD9856FF5A}" type="pres">
      <dgm:prSet presAssocID="{43DBB659-88EC-435C-92F3-EC88FA97304A}" presName="rootText1" presStyleLbl="node0" presStyleIdx="1" presStyleCnt="7">
        <dgm:presLayoutVars>
          <dgm:chPref val="3"/>
        </dgm:presLayoutVars>
      </dgm:prSet>
      <dgm:spPr/>
    </dgm:pt>
    <dgm:pt modelId="{47F6CD89-AC15-41A2-BCCA-39FF8023DF77}" type="pres">
      <dgm:prSet presAssocID="{43DBB659-88EC-435C-92F3-EC88FA97304A}" presName="rootConnector1" presStyleLbl="node1" presStyleIdx="0" presStyleCnt="0"/>
      <dgm:spPr/>
    </dgm:pt>
    <dgm:pt modelId="{EF072F30-C632-4878-8DE1-0E5BBCB2A2D4}" type="pres">
      <dgm:prSet presAssocID="{43DBB659-88EC-435C-92F3-EC88FA97304A}" presName="hierChild2" presStyleCnt="0"/>
      <dgm:spPr/>
    </dgm:pt>
    <dgm:pt modelId="{99923CA8-BD55-4470-A7B6-53F199752F37}" type="pres">
      <dgm:prSet presAssocID="{43DBB659-88EC-435C-92F3-EC88FA97304A}" presName="hierChild3" presStyleCnt="0"/>
      <dgm:spPr/>
    </dgm:pt>
    <dgm:pt modelId="{EC0B3CF4-6873-41F9-959E-A38CD7DDE1CE}" type="pres">
      <dgm:prSet presAssocID="{8FC2D5BA-AB3E-4C06-B140-00F89F35BFD8}" presName="hierRoot1" presStyleCnt="0">
        <dgm:presLayoutVars>
          <dgm:hierBranch val="init"/>
        </dgm:presLayoutVars>
      </dgm:prSet>
      <dgm:spPr/>
    </dgm:pt>
    <dgm:pt modelId="{98A99927-2EED-4F16-9BB8-4F07537583C1}" type="pres">
      <dgm:prSet presAssocID="{8FC2D5BA-AB3E-4C06-B140-00F89F35BFD8}" presName="rootComposite1" presStyleCnt="0"/>
      <dgm:spPr/>
    </dgm:pt>
    <dgm:pt modelId="{7850FCF5-BA9A-4A31-BBCE-010619E1C037}" type="pres">
      <dgm:prSet presAssocID="{8FC2D5BA-AB3E-4C06-B140-00F89F35BFD8}" presName="rootText1" presStyleLbl="node0" presStyleIdx="2" presStyleCnt="7">
        <dgm:presLayoutVars>
          <dgm:chPref val="3"/>
        </dgm:presLayoutVars>
      </dgm:prSet>
      <dgm:spPr/>
    </dgm:pt>
    <dgm:pt modelId="{6DD36052-42F6-4ACA-973B-497249659337}" type="pres">
      <dgm:prSet presAssocID="{8FC2D5BA-AB3E-4C06-B140-00F89F35BFD8}" presName="rootConnector1" presStyleLbl="node1" presStyleIdx="0" presStyleCnt="0"/>
      <dgm:spPr/>
    </dgm:pt>
    <dgm:pt modelId="{CE12FD9E-9518-4F47-86E4-D735D6D03F17}" type="pres">
      <dgm:prSet presAssocID="{8FC2D5BA-AB3E-4C06-B140-00F89F35BFD8}" presName="hierChild2" presStyleCnt="0"/>
      <dgm:spPr/>
    </dgm:pt>
    <dgm:pt modelId="{3505357A-ABC6-4E6F-87A0-A2D64EE0ED51}" type="pres">
      <dgm:prSet presAssocID="{8FC2D5BA-AB3E-4C06-B140-00F89F35BFD8}" presName="hierChild3" presStyleCnt="0"/>
      <dgm:spPr/>
    </dgm:pt>
    <dgm:pt modelId="{9E17245A-28AB-4799-8252-99903C832BF0}" type="pres">
      <dgm:prSet presAssocID="{2F807167-C895-448C-A6CF-62055ABF81BD}" presName="hierRoot1" presStyleCnt="0">
        <dgm:presLayoutVars>
          <dgm:hierBranch val="init"/>
        </dgm:presLayoutVars>
      </dgm:prSet>
      <dgm:spPr/>
    </dgm:pt>
    <dgm:pt modelId="{3A5A4CCE-FD3B-4EE4-B724-3A729250406C}" type="pres">
      <dgm:prSet presAssocID="{2F807167-C895-448C-A6CF-62055ABF81BD}" presName="rootComposite1" presStyleCnt="0"/>
      <dgm:spPr/>
    </dgm:pt>
    <dgm:pt modelId="{9DB89AC5-2903-48A7-B244-A5514BB2B6C2}" type="pres">
      <dgm:prSet presAssocID="{2F807167-C895-448C-A6CF-62055ABF81BD}" presName="rootText1" presStyleLbl="node0" presStyleIdx="3" presStyleCnt="7">
        <dgm:presLayoutVars>
          <dgm:chPref val="3"/>
        </dgm:presLayoutVars>
      </dgm:prSet>
      <dgm:spPr/>
    </dgm:pt>
    <dgm:pt modelId="{A6255EE0-C649-4ED4-B148-75888709D1BC}" type="pres">
      <dgm:prSet presAssocID="{2F807167-C895-448C-A6CF-62055ABF81BD}" presName="rootConnector1" presStyleLbl="node1" presStyleIdx="0" presStyleCnt="0"/>
      <dgm:spPr/>
    </dgm:pt>
    <dgm:pt modelId="{5D1F4556-14F0-4F5D-8C9C-649254ACCCC1}" type="pres">
      <dgm:prSet presAssocID="{2F807167-C895-448C-A6CF-62055ABF81BD}" presName="hierChild2" presStyleCnt="0"/>
      <dgm:spPr/>
    </dgm:pt>
    <dgm:pt modelId="{75CCB911-311F-44D2-815F-3116C4E53AE2}" type="pres">
      <dgm:prSet presAssocID="{2F807167-C895-448C-A6CF-62055ABF81BD}" presName="hierChild3" presStyleCnt="0"/>
      <dgm:spPr/>
    </dgm:pt>
    <dgm:pt modelId="{1B26733E-073F-4095-97EB-0D634FBFB091}" type="pres">
      <dgm:prSet presAssocID="{F4B63BCF-E4A1-4904-8D1C-89FBB9422DB9}" presName="hierRoot1" presStyleCnt="0">
        <dgm:presLayoutVars>
          <dgm:hierBranch val="init"/>
        </dgm:presLayoutVars>
      </dgm:prSet>
      <dgm:spPr/>
    </dgm:pt>
    <dgm:pt modelId="{9D2F8CCC-7281-49AA-BBCA-8F515085BCAC}" type="pres">
      <dgm:prSet presAssocID="{F4B63BCF-E4A1-4904-8D1C-89FBB9422DB9}" presName="rootComposite1" presStyleCnt="0"/>
      <dgm:spPr/>
    </dgm:pt>
    <dgm:pt modelId="{A28BAC36-619D-4DC1-BDA9-9C1C07D9C666}" type="pres">
      <dgm:prSet presAssocID="{F4B63BCF-E4A1-4904-8D1C-89FBB9422DB9}" presName="rootText1" presStyleLbl="node0" presStyleIdx="4" presStyleCnt="7">
        <dgm:presLayoutVars>
          <dgm:chPref val="3"/>
        </dgm:presLayoutVars>
      </dgm:prSet>
      <dgm:spPr/>
    </dgm:pt>
    <dgm:pt modelId="{A75CE1E6-460E-4D72-85D0-1D321B12C5BC}" type="pres">
      <dgm:prSet presAssocID="{F4B63BCF-E4A1-4904-8D1C-89FBB9422DB9}" presName="rootConnector1" presStyleLbl="node1" presStyleIdx="0" presStyleCnt="0"/>
      <dgm:spPr/>
    </dgm:pt>
    <dgm:pt modelId="{D460E41C-4A61-4255-921A-EE7AE872DD2D}" type="pres">
      <dgm:prSet presAssocID="{F4B63BCF-E4A1-4904-8D1C-89FBB9422DB9}" presName="hierChild2" presStyleCnt="0"/>
      <dgm:spPr/>
    </dgm:pt>
    <dgm:pt modelId="{F2499F3F-3C94-4433-92FC-16453A5624B9}" type="pres">
      <dgm:prSet presAssocID="{F4B63BCF-E4A1-4904-8D1C-89FBB9422DB9}" presName="hierChild3" presStyleCnt="0"/>
      <dgm:spPr/>
    </dgm:pt>
    <dgm:pt modelId="{CE7D991F-C3C8-4C43-9A9A-27B5F234A98F}" type="pres">
      <dgm:prSet presAssocID="{89CCCF73-3BAA-4E6E-805A-3C7AA67360F6}" presName="hierRoot1" presStyleCnt="0">
        <dgm:presLayoutVars>
          <dgm:hierBranch val="init"/>
        </dgm:presLayoutVars>
      </dgm:prSet>
      <dgm:spPr/>
    </dgm:pt>
    <dgm:pt modelId="{A414556E-D754-4C1A-85FA-1379E13766E7}" type="pres">
      <dgm:prSet presAssocID="{89CCCF73-3BAA-4E6E-805A-3C7AA67360F6}" presName="rootComposite1" presStyleCnt="0"/>
      <dgm:spPr/>
    </dgm:pt>
    <dgm:pt modelId="{97C25C6D-3DCB-4C00-AAF2-08BE84B2AFAB}" type="pres">
      <dgm:prSet presAssocID="{89CCCF73-3BAA-4E6E-805A-3C7AA67360F6}" presName="rootText1" presStyleLbl="node0" presStyleIdx="5" presStyleCnt="7">
        <dgm:presLayoutVars>
          <dgm:chPref val="3"/>
        </dgm:presLayoutVars>
      </dgm:prSet>
      <dgm:spPr/>
    </dgm:pt>
    <dgm:pt modelId="{233FB985-8387-4732-8DA0-E7D6C1417800}" type="pres">
      <dgm:prSet presAssocID="{89CCCF73-3BAA-4E6E-805A-3C7AA67360F6}" presName="rootConnector1" presStyleLbl="node1" presStyleIdx="0" presStyleCnt="0"/>
      <dgm:spPr/>
    </dgm:pt>
    <dgm:pt modelId="{E74F8569-A435-4347-B993-E3434F511C10}" type="pres">
      <dgm:prSet presAssocID="{89CCCF73-3BAA-4E6E-805A-3C7AA67360F6}" presName="hierChild2" presStyleCnt="0"/>
      <dgm:spPr/>
    </dgm:pt>
    <dgm:pt modelId="{66848B60-2F18-469A-88C4-1887D4568FE5}" type="pres">
      <dgm:prSet presAssocID="{89CCCF73-3BAA-4E6E-805A-3C7AA67360F6}" presName="hierChild3" presStyleCnt="0"/>
      <dgm:spPr/>
    </dgm:pt>
    <dgm:pt modelId="{58136CF9-A2E4-41D0-B1AB-B71DC155DF2E}" type="pres">
      <dgm:prSet presAssocID="{6CF5E5BC-76F8-4BAC-A1E6-28E7D3A5C5B8}" presName="hierRoot1" presStyleCnt="0">
        <dgm:presLayoutVars>
          <dgm:hierBranch val="init"/>
        </dgm:presLayoutVars>
      </dgm:prSet>
      <dgm:spPr/>
    </dgm:pt>
    <dgm:pt modelId="{7CEE677A-46D9-4514-B548-8B3AE8642506}" type="pres">
      <dgm:prSet presAssocID="{6CF5E5BC-76F8-4BAC-A1E6-28E7D3A5C5B8}" presName="rootComposite1" presStyleCnt="0"/>
      <dgm:spPr/>
    </dgm:pt>
    <dgm:pt modelId="{49E8A352-3DB9-4F68-8E9E-26691B096E76}" type="pres">
      <dgm:prSet presAssocID="{6CF5E5BC-76F8-4BAC-A1E6-28E7D3A5C5B8}" presName="rootText1" presStyleLbl="node0" presStyleIdx="6" presStyleCnt="7">
        <dgm:presLayoutVars>
          <dgm:chPref val="3"/>
        </dgm:presLayoutVars>
      </dgm:prSet>
      <dgm:spPr/>
    </dgm:pt>
    <dgm:pt modelId="{0666A885-6E14-4CB7-973A-EDFC03DFF65B}" type="pres">
      <dgm:prSet presAssocID="{6CF5E5BC-76F8-4BAC-A1E6-28E7D3A5C5B8}" presName="rootConnector1" presStyleLbl="node1" presStyleIdx="0" presStyleCnt="0"/>
      <dgm:spPr/>
    </dgm:pt>
    <dgm:pt modelId="{87933E4E-D79B-4A5D-B59E-BB66B78AC391}" type="pres">
      <dgm:prSet presAssocID="{6CF5E5BC-76F8-4BAC-A1E6-28E7D3A5C5B8}" presName="hierChild2" presStyleCnt="0"/>
      <dgm:spPr/>
    </dgm:pt>
    <dgm:pt modelId="{BDA2F240-7B75-4E92-A3DE-955A6779E45C}" type="pres">
      <dgm:prSet presAssocID="{6CF5E5BC-76F8-4BAC-A1E6-28E7D3A5C5B8}" presName="hierChild3" presStyleCnt="0"/>
      <dgm:spPr/>
    </dgm:pt>
  </dgm:ptLst>
  <dgm:cxnLst>
    <dgm:cxn modelId="{353D0204-3AF2-45A6-B05D-EFD7CD2E9663}" type="presOf" srcId="{43DBB659-88EC-435C-92F3-EC88FA97304A}" destId="{DF17E678-9C16-4CD0-ACCC-1CDD9856FF5A}" srcOrd="0" destOrd="0" presId="urn:microsoft.com/office/officeart/2005/8/layout/orgChart1"/>
    <dgm:cxn modelId="{0EEEDE06-8072-4CB9-97F3-0431E71B424A}" type="presOf" srcId="{0229C3F0-3B35-4098-906B-74AE32C4F38B}" destId="{A941B1EE-F519-4178-873B-2B9D0DD308B8}" srcOrd="0" destOrd="0" presId="urn:microsoft.com/office/officeart/2005/8/layout/orgChart1"/>
    <dgm:cxn modelId="{0B39EB09-BE65-45F7-AB1B-33A7882A2378}" srcId="{9D6D18A4-6C09-4855-AC01-CE84A1C8BE42}" destId="{F4B63BCF-E4A1-4904-8D1C-89FBB9422DB9}" srcOrd="4" destOrd="0" parTransId="{EB9B7759-3718-4DC4-A63B-4AFD1A01A984}" sibTransId="{FA0559CC-FF36-49BF-BAE3-2EC3CCBC9607}"/>
    <dgm:cxn modelId="{3955150B-A2C9-418C-A2DC-B63B91BF74D3}" type="presOf" srcId="{2F807167-C895-448C-A6CF-62055ABF81BD}" destId="{A6255EE0-C649-4ED4-B148-75888709D1BC}" srcOrd="1" destOrd="0" presId="urn:microsoft.com/office/officeart/2005/8/layout/orgChart1"/>
    <dgm:cxn modelId="{6469480B-D1A2-4B85-A256-92C9B0EDA958}" type="presOf" srcId="{F4B63BCF-E4A1-4904-8D1C-89FBB9422DB9}" destId="{A75CE1E6-460E-4D72-85D0-1D321B12C5BC}" srcOrd="1" destOrd="0" presId="urn:microsoft.com/office/officeart/2005/8/layout/orgChart1"/>
    <dgm:cxn modelId="{51B5AD16-CE8F-4317-B21D-4977C65867E1}" type="presOf" srcId="{6CF5E5BC-76F8-4BAC-A1E6-28E7D3A5C5B8}" destId="{49E8A352-3DB9-4F68-8E9E-26691B096E76}" srcOrd="0" destOrd="0" presId="urn:microsoft.com/office/officeart/2005/8/layout/orgChart1"/>
    <dgm:cxn modelId="{4BC8E416-FC6E-461A-9D00-B533C341ACA8}" srcId="{9D6D18A4-6C09-4855-AC01-CE84A1C8BE42}" destId="{2F807167-C895-448C-A6CF-62055ABF81BD}" srcOrd="3" destOrd="0" parTransId="{31B1B667-08A7-49FD-B8BB-8CEF928941FB}" sibTransId="{5F753D73-7E23-482C-BA34-A063A3468B3A}"/>
    <dgm:cxn modelId="{9552EA1D-4781-4A51-BC67-E8506C3B057E}" type="presOf" srcId="{89CCCF73-3BAA-4E6E-805A-3C7AA67360F6}" destId="{233FB985-8387-4732-8DA0-E7D6C1417800}" srcOrd="1" destOrd="0" presId="urn:microsoft.com/office/officeart/2005/8/layout/orgChart1"/>
    <dgm:cxn modelId="{C8DA7821-C99A-4CA3-AFC0-928E48BCE0F4}" type="presOf" srcId="{9D6D18A4-6C09-4855-AC01-CE84A1C8BE42}" destId="{F79AE75F-D4AC-4DB9-9D0A-260B14FCF06B}" srcOrd="0" destOrd="0" presId="urn:microsoft.com/office/officeart/2005/8/layout/orgChart1"/>
    <dgm:cxn modelId="{E21E2C2C-8C23-40DC-9948-35A6BD4D87A9}" type="presOf" srcId="{43DBB659-88EC-435C-92F3-EC88FA97304A}" destId="{47F6CD89-AC15-41A2-BCCA-39FF8023DF77}" srcOrd="1" destOrd="0" presId="urn:microsoft.com/office/officeart/2005/8/layout/orgChart1"/>
    <dgm:cxn modelId="{E435AF49-CE2B-417B-9E4A-EDE13687E2B9}" srcId="{9D6D18A4-6C09-4855-AC01-CE84A1C8BE42}" destId="{6CF5E5BC-76F8-4BAC-A1E6-28E7D3A5C5B8}" srcOrd="6" destOrd="0" parTransId="{8EAC38AC-4B18-4CBA-96D5-FD1F5AF5BD23}" sibTransId="{9B9B1548-6A0A-4EF7-BB0F-E75470173900}"/>
    <dgm:cxn modelId="{C8B4EF6C-4C70-489B-B921-8A56D7353E31}" srcId="{9D6D18A4-6C09-4855-AC01-CE84A1C8BE42}" destId="{8FC2D5BA-AB3E-4C06-B140-00F89F35BFD8}" srcOrd="2" destOrd="0" parTransId="{66569A91-9988-4598-A794-4EFFA4087625}" sibTransId="{6D9EE624-E62D-459B-BD9E-A8E2BC6FD916}"/>
    <dgm:cxn modelId="{21DBF373-5F24-45CC-AE5C-44B31F6BCE2A}" type="presOf" srcId="{6CF5E5BC-76F8-4BAC-A1E6-28E7D3A5C5B8}" destId="{0666A885-6E14-4CB7-973A-EDFC03DFF65B}" srcOrd="1" destOrd="0" presId="urn:microsoft.com/office/officeart/2005/8/layout/orgChart1"/>
    <dgm:cxn modelId="{4EF2815A-3ADB-42E1-BA6C-524B2C6B8449}" type="presOf" srcId="{2F807167-C895-448C-A6CF-62055ABF81BD}" destId="{9DB89AC5-2903-48A7-B244-A5514BB2B6C2}" srcOrd="0" destOrd="0" presId="urn:microsoft.com/office/officeart/2005/8/layout/orgChart1"/>
    <dgm:cxn modelId="{8F08087F-B6EE-47CC-AC12-082698F7E7AE}" type="presOf" srcId="{89CCCF73-3BAA-4E6E-805A-3C7AA67360F6}" destId="{97C25C6D-3DCB-4C00-AAF2-08BE84B2AFAB}" srcOrd="0" destOrd="0" presId="urn:microsoft.com/office/officeart/2005/8/layout/orgChart1"/>
    <dgm:cxn modelId="{E34063AD-7C8E-4159-8822-B4F9AF503E28}" type="presOf" srcId="{0229C3F0-3B35-4098-906B-74AE32C4F38B}" destId="{112CB3BC-6EF7-495B-B8B1-EAF0D333AA4B}" srcOrd="1" destOrd="0" presId="urn:microsoft.com/office/officeart/2005/8/layout/orgChart1"/>
    <dgm:cxn modelId="{80AD47B3-E2C0-4831-9C01-B1BA380F3841}" srcId="{9D6D18A4-6C09-4855-AC01-CE84A1C8BE42}" destId="{89CCCF73-3BAA-4E6E-805A-3C7AA67360F6}" srcOrd="5" destOrd="0" parTransId="{01212D84-B02B-463E-8D2D-824E3EAE369D}" sibTransId="{A272AD96-2D81-4A02-A649-2361E1E6FFB5}"/>
    <dgm:cxn modelId="{5CF05CCF-B3F0-4D63-8E5E-D6194DA0BB37}" type="presOf" srcId="{8FC2D5BA-AB3E-4C06-B140-00F89F35BFD8}" destId="{7850FCF5-BA9A-4A31-BBCE-010619E1C037}" srcOrd="0" destOrd="0" presId="urn:microsoft.com/office/officeart/2005/8/layout/orgChart1"/>
    <dgm:cxn modelId="{15D603DA-1FAF-4228-A352-EA6FF82F3C4B}" srcId="{9D6D18A4-6C09-4855-AC01-CE84A1C8BE42}" destId="{0229C3F0-3B35-4098-906B-74AE32C4F38B}" srcOrd="0" destOrd="0" parTransId="{8D1CFEF6-DC40-401A-90CB-77AF3AA1E10C}" sibTransId="{57921EFF-C416-42D2-8AE4-F2C8DC2809B3}"/>
    <dgm:cxn modelId="{228170E4-3158-45D7-ADE4-5FA79A5887AD}" srcId="{9D6D18A4-6C09-4855-AC01-CE84A1C8BE42}" destId="{43DBB659-88EC-435C-92F3-EC88FA97304A}" srcOrd="1" destOrd="0" parTransId="{36B00FFF-B703-4D42-A578-FD143B50D166}" sibTransId="{8C54858E-60B5-4AC4-A203-FAA98109BC76}"/>
    <dgm:cxn modelId="{C31140E6-AEDF-470A-88FC-A6808F236597}" type="presOf" srcId="{F4B63BCF-E4A1-4904-8D1C-89FBB9422DB9}" destId="{A28BAC36-619D-4DC1-BDA9-9C1C07D9C666}" srcOrd="0" destOrd="0" presId="urn:microsoft.com/office/officeart/2005/8/layout/orgChart1"/>
    <dgm:cxn modelId="{017DE6E9-DAF5-4110-A8C5-0510279D37F1}" type="presOf" srcId="{8FC2D5BA-AB3E-4C06-B140-00F89F35BFD8}" destId="{6DD36052-42F6-4ACA-973B-497249659337}" srcOrd="1" destOrd="0" presId="urn:microsoft.com/office/officeart/2005/8/layout/orgChart1"/>
    <dgm:cxn modelId="{ACC93B93-D32A-4D6A-82F2-4F73A5CF68C9}" type="presParOf" srcId="{F79AE75F-D4AC-4DB9-9D0A-260B14FCF06B}" destId="{4B16D24D-DDEA-46C2-8A85-02BE32317263}" srcOrd="0" destOrd="0" presId="urn:microsoft.com/office/officeart/2005/8/layout/orgChart1"/>
    <dgm:cxn modelId="{6CC991C5-4DF2-4E4D-BB1A-963B37D4C6E0}" type="presParOf" srcId="{4B16D24D-DDEA-46C2-8A85-02BE32317263}" destId="{B3DAB2D5-84E8-4891-AE07-5AC53DB59BC4}" srcOrd="0" destOrd="0" presId="urn:microsoft.com/office/officeart/2005/8/layout/orgChart1"/>
    <dgm:cxn modelId="{DFF5416C-C183-4D28-9353-7CBD38E5BE70}" type="presParOf" srcId="{B3DAB2D5-84E8-4891-AE07-5AC53DB59BC4}" destId="{A941B1EE-F519-4178-873B-2B9D0DD308B8}" srcOrd="0" destOrd="0" presId="urn:microsoft.com/office/officeart/2005/8/layout/orgChart1"/>
    <dgm:cxn modelId="{59864697-68AA-427D-808C-72C20A9C0ED2}" type="presParOf" srcId="{B3DAB2D5-84E8-4891-AE07-5AC53DB59BC4}" destId="{112CB3BC-6EF7-495B-B8B1-EAF0D333AA4B}" srcOrd="1" destOrd="0" presId="urn:microsoft.com/office/officeart/2005/8/layout/orgChart1"/>
    <dgm:cxn modelId="{FD46AFE6-D6C3-4187-9751-DAE5DD8B3A16}" type="presParOf" srcId="{4B16D24D-DDEA-46C2-8A85-02BE32317263}" destId="{979AD4E2-4C0B-45C1-A5B3-AE0EC5350BEA}" srcOrd="1" destOrd="0" presId="urn:microsoft.com/office/officeart/2005/8/layout/orgChart1"/>
    <dgm:cxn modelId="{9F97C07F-035A-4881-A865-37059B0B0BCC}" type="presParOf" srcId="{4B16D24D-DDEA-46C2-8A85-02BE32317263}" destId="{2BF7A6AA-A6CD-4B0B-82C0-A66A47817555}" srcOrd="2" destOrd="0" presId="urn:microsoft.com/office/officeart/2005/8/layout/orgChart1"/>
    <dgm:cxn modelId="{2C9BE144-70B5-4F80-AD97-41C20767A1EB}" type="presParOf" srcId="{F79AE75F-D4AC-4DB9-9D0A-260B14FCF06B}" destId="{9A0B6B3F-21A6-431A-A0CE-5A31CD110D37}" srcOrd="1" destOrd="0" presId="urn:microsoft.com/office/officeart/2005/8/layout/orgChart1"/>
    <dgm:cxn modelId="{FDE8FF07-868A-470F-9A3F-FF48F88128C0}" type="presParOf" srcId="{9A0B6B3F-21A6-431A-A0CE-5A31CD110D37}" destId="{6F8AA82C-18D9-48F9-9F16-D6E477FA447E}" srcOrd="0" destOrd="0" presId="urn:microsoft.com/office/officeart/2005/8/layout/orgChart1"/>
    <dgm:cxn modelId="{1CE17424-E1D4-47EF-ABAC-2CED6E3250A2}" type="presParOf" srcId="{6F8AA82C-18D9-48F9-9F16-D6E477FA447E}" destId="{DF17E678-9C16-4CD0-ACCC-1CDD9856FF5A}" srcOrd="0" destOrd="0" presId="urn:microsoft.com/office/officeart/2005/8/layout/orgChart1"/>
    <dgm:cxn modelId="{2C4185C8-3FB6-45A3-BD7D-FF2020D1F384}" type="presParOf" srcId="{6F8AA82C-18D9-48F9-9F16-D6E477FA447E}" destId="{47F6CD89-AC15-41A2-BCCA-39FF8023DF77}" srcOrd="1" destOrd="0" presId="urn:microsoft.com/office/officeart/2005/8/layout/orgChart1"/>
    <dgm:cxn modelId="{3AF322E0-BC3C-4177-A050-063F270A7CA7}" type="presParOf" srcId="{9A0B6B3F-21A6-431A-A0CE-5A31CD110D37}" destId="{EF072F30-C632-4878-8DE1-0E5BBCB2A2D4}" srcOrd="1" destOrd="0" presId="urn:microsoft.com/office/officeart/2005/8/layout/orgChart1"/>
    <dgm:cxn modelId="{4ED7A5C2-00A7-4FE5-B67A-A98E59FA34EF}" type="presParOf" srcId="{9A0B6B3F-21A6-431A-A0CE-5A31CD110D37}" destId="{99923CA8-BD55-4470-A7B6-53F199752F37}" srcOrd="2" destOrd="0" presId="urn:microsoft.com/office/officeart/2005/8/layout/orgChart1"/>
    <dgm:cxn modelId="{469A8F95-24CC-445D-A2C0-8808D1E5A395}" type="presParOf" srcId="{F79AE75F-D4AC-4DB9-9D0A-260B14FCF06B}" destId="{EC0B3CF4-6873-41F9-959E-A38CD7DDE1CE}" srcOrd="2" destOrd="0" presId="urn:microsoft.com/office/officeart/2005/8/layout/orgChart1"/>
    <dgm:cxn modelId="{4EA0F6F5-E8D5-4E3B-A850-4843A5360A41}" type="presParOf" srcId="{EC0B3CF4-6873-41F9-959E-A38CD7DDE1CE}" destId="{98A99927-2EED-4F16-9BB8-4F07537583C1}" srcOrd="0" destOrd="0" presId="urn:microsoft.com/office/officeart/2005/8/layout/orgChart1"/>
    <dgm:cxn modelId="{4ADA9A90-62C5-4268-9E99-C4FFDD07C8D0}" type="presParOf" srcId="{98A99927-2EED-4F16-9BB8-4F07537583C1}" destId="{7850FCF5-BA9A-4A31-BBCE-010619E1C037}" srcOrd="0" destOrd="0" presId="urn:microsoft.com/office/officeart/2005/8/layout/orgChart1"/>
    <dgm:cxn modelId="{D04DA48F-43DC-4457-90DE-34DF0ECD8C8C}" type="presParOf" srcId="{98A99927-2EED-4F16-9BB8-4F07537583C1}" destId="{6DD36052-42F6-4ACA-973B-497249659337}" srcOrd="1" destOrd="0" presId="urn:microsoft.com/office/officeart/2005/8/layout/orgChart1"/>
    <dgm:cxn modelId="{CC1A3AF2-467A-4A72-9838-1FC53462E521}" type="presParOf" srcId="{EC0B3CF4-6873-41F9-959E-A38CD7DDE1CE}" destId="{CE12FD9E-9518-4F47-86E4-D735D6D03F17}" srcOrd="1" destOrd="0" presId="urn:microsoft.com/office/officeart/2005/8/layout/orgChart1"/>
    <dgm:cxn modelId="{682F1415-6E2A-482B-878D-8F1D05B1692C}" type="presParOf" srcId="{EC0B3CF4-6873-41F9-959E-A38CD7DDE1CE}" destId="{3505357A-ABC6-4E6F-87A0-A2D64EE0ED51}" srcOrd="2" destOrd="0" presId="urn:microsoft.com/office/officeart/2005/8/layout/orgChart1"/>
    <dgm:cxn modelId="{5E6E9205-E449-4E59-BA9D-729878C2F7D3}" type="presParOf" srcId="{F79AE75F-D4AC-4DB9-9D0A-260B14FCF06B}" destId="{9E17245A-28AB-4799-8252-99903C832BF0}" srcOrd="3" destOrd="0" presId="urn:microsoft.com/office/officeart/2005/8/layout/orgChart1"/>
    <dgm:cxn modelId="{11CA2DFB-7993-44A1-8562-D7CD788005FD}" type="presParOf" srcId="{9E17245A-28AB-4799-8252-99903C832BF0}" destId="{3A5A4CCE-FD3B-4EE4-B724-3A729250406C}" srcOrd="0" destOrd="0" presId="urn:microsoft.com/office/officeart/2005/8/layout/orgChart1"/>
    <dgm:cxn modelId="{5BF21F4C-FA3B-4A1C-9A4A-E1EDBB59090F}" type="presParOf" srcId="{3A5A4CCE-FD3B-4EE4-B724-3A729250406C}" destId="{9DB89AC5-2903-48A7-B244-A5514BB2B6C2}" srcOrd="0" destOrd="0" presId="urn:microsoft.com/office/officeart/2005/8/layout/orgChart1"/>
    <dgm:cxn modelId="{704D6CF4-D3C0-4B32-9889-F7154C9E769D}" type="presParOf" srcId="{3A5A4CCE-FD3B-4EE4-B724-3A729250406C}" destId="{A6255EE0-C649-4ED4-B148-75888709D1BC}" srcOrd="1" destOrd="0" presId="urn:microsoft.com/office/officeart/2005/8/layout/orgChart1"/>
    <dgm:cxn modelId="{CBA9F412-78A3-4201-A8FB-3EC196F33CEA}" type="presParOf" srcId="{9E17245A-28AB-4799-8252-99903C832BF0}" destId="{5D1F4556-14F0-4F5D-8C9C-649254ACCCC1}" srcOrd="1" destOrd="0" presId="urn:microsoft.com/office/officeart/2005/8/layout/orgChart1"/>
    <dgm:cxn modelId="{578EA9C3-B5A1-4F4A-ACC3-797E33F692F2}" type="presParOf" srcId="{9E17245A-28AB-4799-8252-99903C832BF0}" destId="{75CCB911-311F-44D2-815F-3116C4E53AE2}" srcOrd="2" destOrd="0" presId="urn:microsoft.com/office/officeart/2005/8/layout/orgChart1"/>
    <dgm:cxn modelId="{339E86BC-EA1E-453B-A3FB-3895DF46626C}" type="presParOf" srcId="{F79AE75F-D4AC-4DB9-9D0A-260B14FCF06B}" destId="{1B26733E-073F-4095-97EB-0D634FBFB091}" srcOrd="4" destOrd="0" presId="urn:microsoft.com/office/officeart/2005/8/layout/orgChart1"/>
    <dgm:cxn modelId="{1D45B350-612E-44BE-87A7-9D1B8B0AA928}" type="presParOf" srcId="{1B26733E-073F-4095-97EB-0D634FBFB091}" destId="{9D2F8CCC-7281-49AA-BBCA-8F515085BCAC}" srcOrd="0" destOrd="0" presId="urn:microsoft.com/office/officeart/2005/8/layout/orgChart1"/>
    <dgm:cxn modelId="{1BB75615-8A7C-4908-A76E-F4777F617CF8}" type="presParOf" srcId="{9D2F8CCC-7281-49AA-BBCA-8F515085BCAC}" destId="{A28BAC36-619D-4DC1-BDA9-9C1C07D9C666}" srcOrd="0" destOrd="0" presId="urn:microsoft.com/office/officeart/2005/8/layout/orgChart1"/>
    <dgm:cxn modelId="{D0E93343-AE26-489A-B475-9B1E96746419}" type="presParOf" srcId="{9D2F8CCC-7281-49AA-BBCA-8F515085BCAC}" destId="{A75CE1E6-460E-4D72-85D0-1D321B12C5BC}" srcOrd="1" destOrd="0" presId="urn:microsoft.com/office/officeart/2005/8/layout/orgChart1"/>
    <dgm:cxn modelId="{0F4CFBD7-1446-485B-A493-05F493435E16}" type="presParOf" srcId="{1B26733E-073F-4095-97EB-0D634FBFB091}" destId="{D460E41C-4A61-4255-921A-EE7AE872DD2D}" srcOrd="1" destOrd="0" presId="urn:microsoft.com/office/officeart/2005/8/layout/orgChart1"/>
    <dgm:cxn modelId="{45952EAB-08FE-4A54-A13B-894F8B618D63}" type="presParOf" srcId="{1B26733E-073F-4095-97EB-0D634FBFB091}" destId="{F2499F3F-3C94-4433-92FC-16453A5624B9}" srcOrd="2" destOrd="0" presId="urn:microsoft.com/office/officeart/2005/8/layout/orgChart1"/>
    <dgm:cxn modelId="{81D354F4-5B15-4E4C-8D85-0A3E0F98EEB0}" type="presParOf" srcId="{F79AE75F-D4AC-4DB9-9D0A-260B14FCF06B}" destId="{CE7D991F-C3C8-4C43-9A9A-27B5F234A98F}" srcOrd="5" destOrd="0" presId="urn:microsoft.com/office/officeart/2005/8/layout/orgChart1"/>
    <dgm:cxn modelId="{181A6ED5-D21A-4706-A7AA-32D5A28DCB92}" type="presParOf" srcId="{CE7D991F-C3C8-4C43-9A9A-27B5F234A98F}" destId="{A414556E-D754-4C1A-85FA-1379E13766E7}" srcOrd="0" destOrd="0" presId="urn:microsoft.com/office/officeart/2005/8/layout/orgChart1"/>
    <dgm:cxn modelId="{7988FC68-8CB6-4567-959D-0759C9CF3FD1}" type="presParOf" srcId="{A414556E-D754-4C1A-85FA-1379E13766E7}" destId="{97C25C6D-3DCB-4C00-AAF2-08BE84B2AFAB}" srcOrd="0" destOrd="0" presId="urn:microsoft.com/office/officeart/2005/8/layout/orgChart1"/>
    <dgm:cxn modelId="{1D10A59E-6168-4519-9171-9F3736448286}" type="presParOf" srcId="{A414556E-D754-4C1A-85FA-1379E13766E7}" destId="{233FB985-8387-4732-8DA0-E7D6C1417800}" srcOrd="1" destOrd="0" presId="urn:microsoft.com/office/officeart/2005/8/layout/orgChart1"/>
    <dgm:cxn modelId="{F378E77E-216B-4496-B74A-D213C6E7409A}" type="presParOf" srcId="{CE7D991F-C3C8-4C43-9A9A-27B5F234A98F}" destId="{E74F8569-A435-4347-B993-E3434F511C10}" srcOrd="1" destOrd="0" presId="urn:microsoft.com/office/officeart/2005/8/layout/orgChart1"/>
    <dgm:cxn modelId="{7073CC50-BD93-478C-A179-E5E686980A18}" type="presParOf" srcId="{CE7D991F-C3C8-4C43-9A9A-27B5F234A98F}" destId="{66848B60-2F18-469A-88C4-1887D4568FE5}" srcOrd="2" destOrd="0" presId="urn:microsoft.com/office/officeart/2005/8/layout/orgChart1"/>
    <dgm:cxn modelId="{413E2A65-BD64-4E69-991C-8CE32CD41CE7}" type="presParOf" srcId="{F79AE75F-D4AC-4DB9-9D0A-260B14FCF06B}" destId="{58136CF9-A2E4-41D0-B1AB-B71DC155DF2E}" srcOrd="6" destOrd="0" presId="urn:microsoft.com/office/officeart/2005/8/layout/orgChart1"/>
    <dgm:cxn modelId="{34CFF3DE-D2A1-480D-947A-58C3E157A6DD}" type="presParOf" srcId="{58136CF9-A2E4-41D0-B1AB-B71DC155DF2E}" destId="{7CEE677A-46D9-4514-B548-8B3AE8642506}" srcOrd="0" destOrd="0" presId="urn:microsoft.com/office/officeart/2005/8/layout/orgChart1"/>
    <dgm:cxn modelId="{17C3EC15-95B8-4D7E-A39C-74EAF677B44A}" type="presParOf" srcId="{7CEE677A-46D9-4514-B548-8B3AE8642506}" destId="{49E8A352-3DB9-4F68-8E9E-26691B096E76}" srcOrd="0" destOrd="0" presId="urn:microsoft.com/office/officeart/2005/8/layout/orgChart1"/>
    <dgm:cxn modelId="{1CA0DB47-D1EC-4F1C-A0C0-BC67BBF99237}" type="presParOf" srcId="{7CEE677A-46D9-4514-B548-8B3AE8642506}" destId="{0666A885-6E14-4CB7-973A-EDFC03DFF65B}" srcOrd="1" destOrd="0" presId="urn:microsoft.com/office/officeart/2005/8/layout/orgChart1"/>
    <dgm:cxn modelId="{29EF74BE-4483-4D50-BE51-95435EA04005}" type="presParOf" srcId="{58136CF9-A2E4-41D0-B1AB-B71DC155DF2E}" destId="{87933E4E-D79B-4A5D-B59E-BB66B78AC391}" srcOrd="1" destOrd="0" presId="urn:microsoft.com/office/officeart/2005/8/layout/orgChart1"/>
    <dgm:cxn modelId="{F7755B6F-E601-42B9-B2AF-25E3583DCA28}" type="presParOf" srcId="{58136CF9-A2E4-41D0-B1AB-B71DC155DF2E}" destId="{BDA2F240-7B75-4E92-A3DE-955A6779E4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1B1EE-F519-4178-873B-2B9D0DD308B8}">
      <dsp:nvSpPr>
        <dsp:cNvPr id="0" name=""/>
        <dsp:cNvSpPr/>
      </dsp:nvSpPr>
      <dsp:spPr>
        <a:xfrm>
          <a:off x="2225" y="2312847"/>
          <a:ext cx="1032024" cy="516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CatBoost</a:t>
          </a:r>
          <a:r>
            <a:rPr lang="th-TH" sz="600" kern="1200"/>
            <a:t> (</a:t>
          </a:r>
          <a:r>
            <a:rPr lang="en-US" sz="600" kern="1200"/>
            <a:t>model</a:t>
          </a:r>
          <a:r>
            <a:rPr lang="th-TH" sz="600" kern="1200"/>
            <a:t>_</a:t>
          </a:r>
          <a:r>
            <a:rPr lang="en-US" sz="600" kern="1200"/>
            <a:t>cat): 3.44% less</a:t>
          </a:r>
          <a:r>
            <a:rPr lang="th-TH" sz="600" kern="1200"/>
            <a:t> </a:t>
          </a:r>
          <a:r>
            <a:rPr lang="en-US" sz="600" kern="1200"/>
            <a:t>on</a:t>
          </a:r>
          <a:r>
            <a:rPr lang="th-TH" sz="600" kern="1200"/>
            <a:t> </a:t>
          </a:r>
          <a:r>
            <a:rPr lang="en-US" sz="600" kern="1200"/>
            <a:t>test</a:t>
          </a:r>
          <a:r>
            <a:rPr lang="th-TH" sz="600" kern="1200"/>
            <a:t> </a:t>
          </a:r>
          <a:r>
            <a:rPr lang="en-US" sz="600" kern="1200"/>
            <a:t>data</a:t>
          </a:r>
          <a:r>
            <a:rPr lang="th-TH" sz="600" kern="1200"/>
            <a:t>, </a:t>
          </a:r>
          <a:r>
            <a:rPr lang="en-US" sz="600" kern="1200"/>
            <a:t>indicating</a:t>
          </a:r>
          <a:r>
            <a:rPr lang="th-TH" sz="600" kern="1200"/>
            <a:t> </a:t>
          </a:r>
          <a:r>
            <a:rPr lang="en-US" sz="600" kern="1200"/>
            <a:t>minimal</a:t>
          </a:r>
          <a:r>
            <a:rPr lang="th-TH" sz="600" kern="1200"/>
            <a:t> </a:t>
          </a:r>
          <a:r>
            <a:rPr lang="en-US" sz="600" kern="1200"/>
            <a:t>overfitting</a:t>
          </a:r>
          <a:r>
            <a:rPr lang="th-TH" sz="600" kern="1200"/>
            <a:t>.</a:t>
          </a:r>
          <a:endParaRPr lang="en-US" sz="600" kern="1200"/>
        </a:p>
      </dsp:txBody>
      <dsp:txXfrm>
        <a:off x="2225" y="2312847"/>
        <a:ext cx="1032024" cy="516012"/>
      </dsp:txXfrm>
    </dsp:sp>
    <dsp:sp modelId="{DF17E678-9C16-4CD0-ACCC-1CDD9856FF5A}">
      <dsp:nvSpPr>
        <dsp:cNvPr id="0" name=""/>
        <dsp:cNvSpPr/>
      </dsp:nvSpPr>
      <dsp:spPr>
        <a:xfrm>
          <a:off x="1250974" y="2312847"/>
          <a:ext cx="1032024" cy="516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Decision Tree (model</a:t>
          </a:r>
          <a:r>
            <a:rPr lang="th-TH" sz="600" kern="1200"/>
            <a:t>_</a:t>
          </a:r>
          <a:r>
            <a:rPr lang="en-US" sz="600" kern="1200"/>
            <a:t>dt</a:t>
          </a:r>
          <a:r>
            <a:rPr lang="th-TH" sz="600" kern="1200"/>
            <a:t>): </a:t>
          </a:r>
          <a:r>
            <a:rPr lang="en-US" sz="600" kern="1200"/>
            <a:t>Approximately 89.96% less</a:t>
          </a:r>
          <a:r>
            <a:rPr lang="th-TH" sz="600" kern="1200"/>
            <a:t> </a:t>
          </a:r>
          <a:r>
            <a:rPr lang="en-US" sz="600" kern="1200"/>
            <a:t>on</a:t>
          </a:r>
          <a:r>
            <a:rPr lang="th-TH" sz="600" kern="1200"/>
            <a:t> </a:t>
          </a:r>
          <a:r>
            <a:rPr lang="en-US" sz="600" kern="1200"/>
            <a:t>test</a:t>
          </a:r>
          <a:r>
            <a:rPr lang="th-TH" sz="600" kern="1200"/>
            <a:t> </a:t>
          </a:r>
          <a:r>
            <a:rPr lang="en-US" sz="600" kern="1200"/>
            <a:t>data, a strong</a:t>
          </a:r>
          <a:r>
            <a:rPr lang="th-TH" sz="600" kern="1200"/>
            <a:t> </a:t>
          </a:r>
          <a:r>
            <a:rPr lang="en-US" sz="600" kern="1200"/>
            <a:t>sign of overfitting</a:t>
          </a:r>
          <a:r>
            <a:rPr lang="th-TH" sz="600" kern="1200"/>
            <a:t>.</a:t>
          </a:r>
          <a:endParaRPr lang="en-US" sz="600" kern="1200"/>
        </a:p>
      </dsp:txBody>
      <dsp:txXfrm>
        <a:off x="1250974" y="2312847"/>
        <a:ext cx="1032024" cy="516012"/>
      </dsp:txXfrm>
    </dsp:sp>
    <dsp:sp modelId="{7850FCF5-BA9A-4A31-BBCE-010619E1C037}">
      <dsp:nvSpPr>
        <dsp:cNvPr id="0" name=""/>
        <dsp:cNvSpPr/>
      </dsp:nvSpPr>
      <dsp:spPr>
        <a:xfrm>
          <a:off x="2499724" y="2312847"/>
          <a:ext cx="1032024" cy="516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ElasticNet</a:t>
          </a:r>
          <a:r>
            <a:rPr lang="th-TH" sz="600" kern="1200"/>
            <a:t> (</a:t>
          </a:r>
          <a:r>
            <a:rPr lang="en-US" sz="600" kern="1200"/>
            <a:t>model</a:t>
          </a:r>
          <a:r>
            <a:rPr lang="th-TH" sz="600" kern="1200"/>
            <a:t>_</a:t>
          </a:r>
          <a:r>
            <a:rPr lang="en-US" sz="600" kern="1200"/>
            <a:t>elasticnet</a:t>
          </a:r>
          <a:r>
            <a:rPr lang="th-TH" sz="600" kern="1200"/>
            <a:t>): </a:t>
          </a:r>
          <a:r>
            <a:rPr lang="en-US" sz="600" kern="1200"/>
            <a:t>Test</a:t>
          </a:r>
          <a:r>
            <a:rPr lang="th-TH" sz="600" kern="1200"/>
            <a:t> </a:t>
          </a:r>
          <a:r>
            <a:rPr lang="en-US" sz="600" kern="1200"/>
            <a:t>data</a:t>
          </a:r>
          <a:r>
            <a:rPr lang="th-TH" sz="600" kern="1200"/>
            <a:t> </a:t>
          </a:r>
          <a:r>
            <a:rPr lang="en-US" sz="600" kern="1200"/>
            <a:t>performs 2.67% better</a:t>
          </a:r>
          <a:r>
            <a:rPr lang="th-TH" sz="600" kern="1200"/>
            <a:t>, </a:t>
          </a:r>
          <a:r>
            <a:rPr lang="en-US" sz="600" kern="1200"/>
            <a:t>showing</a:t>
          </a:r>
          <a:r>
            <a:rPr lang="th-TH" sz="600" kern="1200"/>
            <a:t> </a:t>
          </a:r>
          <a:r>
            <a:rPr lang="en-US" sz="600" kern="1200"/>
            <a:t>no</a:t>
          </a:r>
          <a:r>
            <a:rPr lang="th-TH" sz="600" kern="1200"/>
            <a:t> </a:t>
          </a:r>
          <a:r>
            <a:rPr lang="en-US" sz="600" kern="1200"/>
            <a:t>overfitting and slightly</a:t>
          </a:r>
          <a:r>
            <a:rPr lang="th-TH" sz="600" kern="1200"/>
            <a:t> </a:t>
          </a:r>
          <a:r>
            <a:rPr lang="en-US" sz="600" kern="1200"/>
            <a:t>better</a:t>
          </a:r>
          <a:r>
            <a:rPr lang="th-TH" sz="600" kern="1200"/>
            <a:t> </a:t>
          </a:r>
          <a:r>
            <a:rPr lang="en-US" sz="600" kern="1200"/>
            <a:t>generalization</a:t>
          </a:r>
          <a:r>
            <a:rPr lang="th-TH" sz="600" kern="1200"/>
            <a:t>.</a:t>
          </a:r>
          <a:endParaRPr lang="en-US" sz="600" kern="1200"/>
        </a:p>
      </dsp:txBody>
      <dsp:txXfrm>
        <a:off x="2499724" y="2312847"/>
        <a:ext cx="1032024" cy="516012"/>
      </dsp:txXfrm>
    </dsp:sp>
    <dsp:sp modelId="{9DB89AC5-2903-48A7-B244-A5514BB2B6C2}">
      <dsp:nvSpPr>
        <dsp:cNvPr id="0" name=""/>
        <dsp:cNvSpPr/>
      </dsp:nvSpPr>
      <dsp:spPr>
        <a:xfrm>
          <a:off x="3748473" y="2312847"/>
          <a:ext cx="1032024" cy="516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Lasso</a:t>
          </a:r>
          <a:r>
            <a:rPr lang="th-TH" sz="600" kern="1200"/>
            <a:t> </a:t>
          </a:r>
          <a:r>
            <a:rPr lang="en-US" sz="600" kern="1200"/>
            <a:t>Regression</a:t>
          </a:r>
          <a:r>
            <a:rPr lang="th-TH" sz="600" kern="1200"/>
            <a:t> (</a:t>
          </a:r>
          <a:r>
            <a:rPr lang="en-US" sz="600" kern="1200"/>
            <a:t>model</a:t>
          </a:r>
          <a:r>
            <a:rPr lang="th-TH" sz="600" kern="1200"/>
            <a:t>_</a:t>
          </a:r>
          <a:r>
            <a:rPr lang="en-US" sz="600" kern="1200"/>
            <a:t>lasso</a:t>
          </a:r>
          <a:r>
            <a:rPr lang="th-TH" sz="600" kern="1200"/>
            <a:t>): </a:t>
          </a:r>
          <a:r>
            <a:rPr lang="en-US" sz="600" kern="1200"/>
            <a:t>Test</a:t>
          </a:r>
          <a:r>
            <a:rPr lang="th-TH" sz="600" kern="1200"/>
            <a:t> </a:t>
          </a:r>
          <a:r>
            <a:rPr lang="en-US" sz="600" kern="1200"/>
            <a:t>data</a:t>
          </a:r>
          <a:r>
            <a:rPr lang="th-TH" sz="600" kern="1200"/>
            <a:t> </a:t>
          </a:r>
          <a:r>
            <a:rPr lang="en-US" sz="600" kern="1200"/>
            <a:t>performs 2.53% better</a:t>
          </a:r>
          <a:r>
            <a:rPr lang="th-TH" sz="600" kern="1200"/>
            <a:t>, </a:t>
          </a:r>
          <a:r>
            <a:rPr lang="en-US" sz="600" kern="1200"/>
            <a:t>indicating</a:t>
          </a:r>
          <a:r>
            <a:rPr lang="th-TH" sz="600" kern="1200"/>
            <a:t> </a:t>
          </a:r>
          <a:r>
            <a:rPr lang="en-US" sz="600" kern="1200"/>
            <a:t>no</a:t>
          </a:r>
          <a:r>
            <a:rPr lang="th-TH" sz="600" kern="1200"/>
            <a:t> </a:t>
          </a:r>
          <a:r>
            <a:rPr lang="en-US" sz="600" kern="1200"/>
            <a:t>overfitting and slightly</a:t>
          </a:r>
          <a:r>
            <a:rPr lang="th-TH" sz="600" kern="1200"/>
            <a:t> </a:t>
          </a:r>
          <a:r>
            <a:rPr lang="en-US" sz="600" kern="1200"/>
            <a:t>better</a:t>
          </a:r>
          <a:r>
            <a:rPr lang="th-TH" sz="600" kern="1200"/>
            <a:t> </a:t>
          </a:r>
          <a:r>
            <a:rPr lang="en-US" sz="600" kern="1200"/>
            <a:t>generalization</a:t>
          </a:r>
          <a:r>
            <a:rPr lang="th-TH" sz="600" kern="1200"/>
            <a:t>.</a:t>
          </a:r>
          <a:endParaRPr lang="en-US" sz="600" kern="1200"/>
        </a:p>
      </dsp:txBody>
      <dsp:txXfrm>
        <a:off x="3748473" y="2312847"/>
        <a:ext cx="1032024" cy="516012"/>
      </dsp:txXfrm>
    </dsp:sp>
    <dsp:sp modelId="{A28BAC36-619D-4DC1-BDA9-9C1C07D9C666}">
      <dsp:nvSpPr>
        <dsp:cNvPr id="0" name=""/>
        <dsp:cNvSpPr/>
      </dsp:nvSpPr>
      <dsp:spPr>
        <a:xfrm>
          <a:off x="4997223" y="2312847"/>
          <a:ext cx="1032024" cy="516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LightGBM</a:t>
          </a:r>
          <a:r>
            <a:rPr lang="th-TH" sz="600" kern="1200"/>
            <a:t> (</a:t>
          </a:r>
          <a:r>
            <a:rPr lang="en-US" sz="600" kern="1200"/>
            <a:t>model</a:t>
          </a:r>
          <a:r>
            <a:rPr lang="th-TH" sz="600" kern="1200"/>
            <a:t>_</a:t>
          </a:r>
          <a:r>
            <a:rPr lang="en-US" sz="600" kern="1200"/>
            <a:t>lgb): 0.83% less</a:t>
          </a:r>
          <a:r>
            <a:rPr lang="th-TH" sz="600" kern="1200"/>
            <a:t> </a:t>
          </a:r>
          <a:r>
            <a:rPr lang="en-US" sz="600" kern="1200"/>
            <a:t>on</a:t>
          </a:r>
          <a:r>
            <a:rPr lang="th-TH" sz="600" kern="1200"/>
            <a:t> </a:t>
          </a:r>
          <a:r>
            <a:rPr lang="en-US" sz="600" kern="1200"/>
            <a:t>test</a:t>
          </a:r>
          <a:r>
            <a:rPr lang="th-TH" sz="600" kern="1200"/>
            <a:t> </a:t>
          </a:r>
          <a:r>
            <a:rPr lang="en-US" sz="600" kern="1200"/>
            <a:t>data</a:t>
          </a:r>
          <a:r>
            <a:rPr lang="th-TH" sz="600" kern="1200"/>
            <a:t>, </a:t>
          </a:r>
          <a:r>
            <a:rPr lang="en-US" sz="600" kern="1200"/>
            <a:t>suggesting</a:t>
          </a:r>
          <a:r>
            <a:rPr lang="th-TH" sz="600" kern="1200"/>
            <a:t> </a:t>
          </a:r>
          <a:r>
            <a:rPr lang="en-US" sz="600" kern="1200"/>
            <a:t>minimal</a:t>
          </a:r>
          <a:r>
            <a:rPr lang="th-TH" sz="600" kern="1200"/>
            <a:t> </a:t>
          </a:r>
          <a:r>
            <a:rPr lang="en-US" sz="600" kern="1200"/>
            <a:t>overfitting</a:t>
          </a:r>
          <a:r>
            <a:rPr lang="th-TH" sz="600" kern="1200"/>
            <a:t>.</a:t>
          </a:r>
          <a:endParaRPr lang="en-US" sz="600" kern="1200"/>
        </a:p>
      </dsp:txBody>
      <dsp:txXfrm>
        <a:off x="4997223" y="2312847"/>
        <a:ext cx="1032024" cy="516012"/>
      </dsp:txXfrm>
    </dsp:sp>
    <dsp:sp modelId="{97C25C6D-3DCB-4C00-AAF2-08BE84B2AFAB}">
      <dsp:nvSpPr>
        <dsp:cNvPr id="0" name=""/>
        <dsp:cNvSpPr/>
      </dsp:nvSpPr>
      <dsp:spPr>
        <a:xfrm>
          <a:off x="6245972" y="2312847"/>
          <a:ext cx="1032024" cy="516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Random</a:t>
          </a:r>
          <a:r>
            <a:rPr lang="th-TH" sz="600" kern="1200"/>
            <a:t> </a:t>
          </a:r>
          <a:r>
            <a:rPr lang="en-US" sz="600" kern="1200"/>
            <a:t>Forest</a:t>
          </a:r>
          <a:r>
            <a:rPr lang="th-TH" sz="600" kern="1200"/>
            <a:t> (</a:t>
          </a:r>
          <a:r>
            <a:rPr lang="en-US" sz="600" kern="1200"/>
            <a:t>model</a:t>
          </a:r>
          <a:r>
            <a:rPr lang="th-TH" sz="600" kern="1200"/>
            <a:t>_</a:t>
          </a:r>
          <a:r>
            <a:rPr lang="en-US" sz="600" kern="1200"/>
            <a:t>rf): 44.15% less</a:t>
          </a:r>
          <a:r>
            <a:rPr lang="th-TH" sz="600" kern="1200"/>
            <a:t> </a:t>
          </a:r>
          <a:r>
            <a:rPr lang="en-US" sz="600" kern="1200"/>
            <a:t>on</a:t>
          </a:r>
          <a:r>
            <a:rPr lang="th-TH" sz="600" kern="1200"/>
            <a:t> </a:t>
          </a:r>
          <a:r>
            <a:rPr lang="en-US" sz="600" kern="1200"/>
            <a:t>test</a:t>
          </a:r>
          <a:r>
            <a:rPr lang="th-TH" sz="600" kern="1200"/>
            <a:t> </a:t>
          </a:r>
          <a:r>
            <a:rPr lang="en-US" sz="600" kern="1200"/>
            <a:t>data</a:t>
          </a:r>
          <a:r>
            <a:rPr lang="th-TH" sz="600" kern="1200"/>
            <a:t>, </a:t>
          </a:r>
          <a:r>
            <a:rPr lang="en-US" sz="600" kern="1200"/>
            <a:t>suggesting</a:t>
          </a:r>
          <a:r>
            <a:rPr lang="th-TH" sz="600" kern="1200"/>
            <a:t> </a:t>
          </a:r>
          <a:r>
            <a:rPr lang="en-US" sz="600" kern="1200"/>
            <a:t>moderate</a:t>
          </a:r>
          <a:r>
            <a:rPr lang="th-TH" sz="600" kern="1200"/>
            <a:t> </a:t>
          </a:r>
          <a:r>
            <a:rPr lang="en-US" sz="600" kern="1200"/>
            <a:t>overfitting</a:t>
          </a:r>
          <a:r>
            <a:rPr lang="th-TH" sz="600" kern="1200"/>
            <a:t>.</a:t>
          </a:r>
          <a:endParaRPr lang="en-US" sz="600" kern="1200"/>
        </a:p>
      </dsp:txBody>
      <dsp:txXfrm>
        <a:off x="6245972" y="2312847"/>
        <a:ext cx="1032024" cy="516012"/>
      </dsp:txXfrm>
    </dsp:sp>
    <dsp:sp modelId="{49E8A352-3DB9-4F68-8E9E-26691B096E76}">
      <dsp:nvSpPr>
        <dsp:cNvPr id="0" name=""/>
        <dsp:cNvSpPr/>
      </dsp:nvSpPr>
      <dsp:spPr>
        <a:xfrm>
          <a:off x="7494722" y="2312847"/>
          <a:ext cx="1032024" cy="516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XGBoost</a:t>
          </a:r>
          <a:r>
            <a:rPr lang="th-TH" sz="600" kern="1200"/>
            <a:t> (</a:t>
          </a:r>
          <a:r>
            <a:rPr lang="en-US" sz="600" kern="1200"/>
            <a:t>model</a:t>
          </a:r>
          <a:r>
            <a:rPr lang="th-TH" sz="600" kern="1200"/>
            <a:t>_</a:t>
          </a:r>
          <a:r>
            <a:rPr lang="en-US" sz="600" kern="1200"/>
            <a:t>xgb): 9.59% less</a:t>
          </a:r>
          <a:r>
            <a:rPr lang="th-TH" sz="600" kern="1200"/>
            <a:t> </a:t>
          </a:r>
          <a:r>
            <a:rPr lang="en-US" sz="600" kern="1200"/>
            <a:t>on</a:t>
          </a:r>
          <a:r>
            <a:rPr lang="th-TH" sz="600" kern="1200"/>
            <a:t> </a:t>
          </a:r>
          <a:r>
            <a:rPr lang="en-US" sz="600" kern="1200"/>
            <a:t>test</a:t>
          </a:r>
          <a:r>
            <a:rPr lang="th-TH" sz="600" kern="1200"/>
            <a:t> </a:t>
          </a:r>
          <a:r>
            <a:rPr lang="en-US" sz="600" kern="1200"/>
            <a:t>data, a moderate</a:t>
          </a:r>
          <a:r>
            <a:rPr lang="th-TH" sz="600" kern="1200"/>
            <a:t> </a:t>
          </a:r>
          <a:r>
            <a:rPr lang="en-US" sz="600" kern="1200"/>
            <a:t>amount of overfitting</a:t>
          </a:r>
          <a:r>
            <a:rPr lang="th-TH" sz="600" kern="1200"/>
            <a:t>.</a:t>
          </a:r>
          <a:endParaRPr lang="en-US" sz="600" kern="1200"/>
        </a:p>
      </dsp:txBody>
      <dsp:txXfrm>
        <a:off x="7494722" y="2312847"/>
        <a:ext cx="1032024" cy="51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18897 7883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26583 6458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26647 4121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18194 6416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3T04:33:5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12080 1699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10T04:39:5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13997 6933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A2648-8DA8-8E4D-AA34-BBF2472D48BB}" type="datetimeFigureOut">
              <a:rPr lang="en-TH" smtClean="0"/>
              <a:t>12/09/2023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1808-90C7-3C49-AD32-EB0A2D74801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255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C1808-90C7-3C49-AD32-EB0A2D748015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620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4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AF9F-EAC9-4F84-AA21-6C29F0B0A18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69FA-E62E-48E3-8DEF-EFBF85D01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customXml" Target="../ink/ink18.xml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20.png"/><Relationship Id="rId10" Type="http://schemas.microsoft.com/office/2007/relationships/diagramDrawing" Target="../diagrams/drawing1.xml"/><Relationship Id="rId4" Type="http://schemas.openxmlformats.org/officeDocument/2006/relationships/image" Target="../media/image81.png"/><Relationship Id="rId9" Type="http://schemas.openxmlformats.org/officeDocument/2006/relationships/diagramColors" Target="../diagrams/colors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9.xml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www.kaggle.com/code/k1rsn7/en-housing-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kaggle.com/code/guanlintao/ml-optuna-eda-housing-price-predic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kaggle.com/datasets/muhammadbinimran/housing-price-prediction-data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4F44C01-96B2-62E4-2096-3E767C62B420}"/>
              </a:ext>
            </a:extLst>
          </p:cNvPr>
          <p:cNvSpPr txBox="1"/>
          <p:nvPr/>
        </p:nvSpPr>
        <p:spPr>
          <a:xfrm>
            <a:off x="53961" y="1711491"/>
            <a:ext cx="903628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ea typeface="+mn-lt"/>
                <a:cs typeface="+mn-lt"/>
              </a:rPr>
              <a:t>Housing</a:t>
            </a:r>
            <a:r>
              <a:rPr lang="th-TH" sz="36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rgbClr val="000000"/>
                </a:solidFill>
                <a:ea typeface="+mn-lt"/>
                <a:cs typeface="+mn-lt"/>
              </a:rPr>
              <a:t>Price</a:t>
            </a:r>
            <a:r>
              <a:rPr lang="th-TH" sz="36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rgbClr val="000000"/>
                </a:solidFill>
                <a:ea typeface="+mn-lt"/>
                <a:cs typeface="+mn-lt"/>
              </a:rPr>
              <a:t>Prediction Data</a:t>
            </a:r>
            <a:endParaRPr lang="en-US" sz="3600">
              <a:ea typeface="+mn-lt"/>
              <a:cs typeface="+mn-lt"/>
            </a:endParaRPr>
          </a:p>
          <a:p>
            <a:endParaRPr lang="th-TH" sz="2800">
              <a:latin typeface="Angsana New"/>
              <a:cs typeface="Angsana New"/>
            </a:endParaRP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91516D4-6405-AA38-040D-E1BDE3AC8CB4}"/>
              </a:ext>
            </a:extLst>
          </p:cNvPr>
          <p:cNvSpPr txBox="1"/>
          <p:nvPr/>
        </p:nvSpPr>
        <p:spPr>
          <a:xfrm>
            <a:off x="909406" y="3034421"/>
            <a:ext cx="73258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ea typeface="+mn-lt"/>
                <a:cs typeface="+mn-lt"/>
              </a:rPr>
              <a:t>EGCO623 </a:t>
            </a:r>
            <a:endParaRPr lang="th-TH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4D3B63A-0EB2-25EB-5BF2-B97B50B2BB2C}"/>
              </a:ext>
            </a:extLst>
          </p:cNvPr>
          <p:cNvSpPr txBox="1"/>
          <p:nvPr/>
        </p:nvSpPr>
        <p:spPr>
          <a:xfrm>
            <a:off x="6213729" y="5965372"/>
            <a:ext cx="3133735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Angsana New"/>
                <a:ea typeface="+mn-lt"/>
                <a:cs typeface="Angsana New"/>
              </a:rPr>
              <a:t>Krasion</a:t>
            </a:r>
            <a:r>
              <a:rPr lang="en-US" sz="2400" dirty="0">
                <a:latin typeface="Angsana New"/>
                <a:ea typeface="+mn-lt"/>
                <a:cs typeface="Angsana New"/>
              </a:rPr>
              <a:t> </a:t>
            </a:r>
            <a:r>
              <a:rPr lang="en-US" sz="2400" dirty="0" err="1">
                <a:latin typeface="Angsana New"/>
                <a:ea typeface="+mn-lt"/>
                <a:cs typeface="Angsana New"/>
              </a:rPr>
              <a:t>Meekul</a:t>
            </a:r>
            <a:r>
              <a:rPr lang="en-US" sz="2400" dirty="0">
                <a:latin typeface="Angsana New"/>
                <a:ea typeface="+mn-lt"/>
                <a:cs typeface="Angsana New"/>
              </a:rPr>
              <a:t> 6538136</a:t>
            </a:r>
            <a:endParaRPr lang="th-TH" sz="2400" dirty="0">
              <a:latin typeface="Angsana New"/>
              <a:ea typeface="+mn-lt"/>
              <a:cs typeface="Angsana New"/>
            </a:endParaRPr>
          </a:p>
          <a:p>
            <a:pPr algn="l"/>
            <a:endParaRPr lang="th-TH" sz="2800">
              <a:latin typeface="Angsana New"/>
              <a:cs typeface="Angsana New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984E7D4-02C5-F610-5384-5FA34CD0767F}"/>
              </a:ext>
            </a:extLst>
          </p:cNvPr>
          <p:cNvSpPr txBox="1"/>
          <p:nvPr/>
        </p:nvSpPr>
        <p:spPr>
          <a:xfrm>
            <a:off x="5571377" y="6451068"/>
            <a:ext cx="37102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Angsana New"/>
              </a:rPr>
              <a:t>advisor: Asst. Prof. 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Tanasanee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+mn-lt"/>
              </a:rPr>
              <a:t>Phienthrakul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Calibri"/>
              </a:rPr>
              <a:t>,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ngsana New"/>
                <a:ea typeface="+mn-lt"/>
                <a:cs typeface="Angsana New"/>
              </a:rPr>
              <a:t> Ph.D.</a:t>
            </a:r>
            <a:endParaRPr lang="th-TH" sz="2000" dirty="0">
              <a:solidFill>
                <a:schemeClr val="accent1">
                  <a:lumMod val="75000"/>
                </a:schemeClr>
              </a:solidFill>
              <a:latin typeface="Angsana New"/>
              <a:ea typeface="+mn-lt"/>
              <a:cs typeface="Angsana New"/>
            </a:endParaRPr>
          </a:p>
          <a:p>
            <a:pPr algn="l"/>
            <a:endParaRPr lang="th-TH" sz="2000" dirty="0">
              <a:latin typeface="Angsana New"/>
              <a:cs typeface="Angsana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2C5F88-3565-D4E3-B98C-DE1C374FD2AE}"/>
                  </a:ext>
                </a:extLst>
              </p14:cNvPr>
              <p14:cNvContentPartPr/>
              <p14:nvPr/>
            </p14:nvContentPartPr>
            <p14:xfrm>
              <a:off x="6419010" y="3702551"/>
              <a:ext cx="9803" cy="980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2C5F88-3565-D4E3-B98C-DE1C374FD2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3935" y="3457476"/>
                <a:ext cx="490150" cy="490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F7ECAB-0D52-826A-9EEE-CC02D1C13AB3}"/>
                  </a:ext>
                </a:extLst>
              </p14:cNvPr>
              <p14:cNvContentPartPr/>
              <p14:nvPr/>
            </p14:nvContentPartPr>
            <p14:xfrm>
              <a:off x="9266801" y="3174339"/>
              <a:ext cx="9803" cy="980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F7ECAB-0D52-826A-9EEE-CC02D1C13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1726" y="2929264"/>
                <a:ext cx="490150" cy="490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BD3C74-D2A7-AFA3-D5E6-62143E941A20}"/>
                  </a:ext>
                </a:extLst>
              </p14:cNvPr>
              <p14:cNvContentPartPr/>
              <p14:nvPr/>
            </p14:nvContentPartPr>
            <p14:xfrm>
              <a:off x="9290539" y="2308735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BD3C74-D2A7-AFA3-D5E6-62143E941A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45464" y="2063660"/>
                <a:ext cx="490150" cy="490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3EE70-B70D-4560-EA33-A7BA225ED752}"/>
                  </a:ext>
                </a:extLst>
              </p14:cNvPr>
              <p14:cNvContentPartPr/>
              <p14:nvPr/>
            </p14:nvContentPartPr>
            <p14:xfrm>
              <a:off x="6158479" y="3158786"/>
              <a:ext cx="9803" cy="9803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3EE70-B70D-4560-EA33-A7BA225ED7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3404" y="2913711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99644A8F-F519-82CF-9BB3-3AEC8574BE04}"/>
              </a:ext>
            </a:extLst>
          </p:cNvPr>
          <p:cNvSpPr txBox="1"/>
          <p:nvPr/>
        </p:nvSpPr>
        <p:spPr>
          <a:xfrm>
            <a:off x="909225" y="2617196"/>
            <a:ext cx="73258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ea typeface="+mn-lt"/>
                <a:cs typeface="+mn-lt"/>
              </a:rPr>
              <a:t>A Machine Learning Approach</a:t>
            </a:r>
            <a:endParaRPr lang="th-TH" sz="1600"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49759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B82E1C9-DE50-9EF1-EA9F-8DBF886ABA9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6C0F4F29-F559-7238-8C12-BCCF058D8080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Use method describe.</a:t>
            </a:r>
          </a:p>
        </p:txBody>
      </p:sp>
      <p:pic>
        <p:nvPicPr>
          <p:cNvPr id="9" name="รูปภาพ 8" descr="รูปภาพประกอบด้วย ข้อความ, ภาพหน้าจอ, ตัวอักษร, จำนว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1DAFF6AC-2516-2758-62DB-F4EC68100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55" y="2146176"/>
            <a:ext cx="8217073" cy="266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3DE1A4F-F50D-EC63-83D0-8DAF92B80B99}"/>
              </a:ext>
            </a:extLst>
          </p:cNvPr>
          <p:cNvSpPr txBox="1"/>
          <p:nvPr/>
        </p:nvSpPr>
        <p:spPr>
          <a:xfrm>
            <a:off x="17116" y="999377"/>
            <a:ext cx="9292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Shows the distribution of data in the train and test datasets in a histogram.</a:t>
            </a:r>
            <a:endParaRPr lang="th-TH" sz="1600" b="1">
              <a:latin typeface="Tahoma"/>
              <a:ea typeface="Tahoma"/>
              <a:cs typeface="Tahoma"/>
            </a:endParaRPr>
          </a:p>
        </p:txBody>
      </p:sp>
      <p:pic>
        <p:nvPicPr>
          <p:cNvPr id="8" name="รูปภาพ 7" descr="รูปภาพประกอบด้วย ภาพหน้าจอ, ข้อความ, พล็อต, แผนภาพ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011AD176-C9C5-9AFF-4466-19447D287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67" y="1559632"/>
            <a:ext cx="8304756" cy="2536551"/>
          </a:xfrm>
          <a:prstGeom prst="rect">
            <a:avLst/>
          </a:prstGeom>
        </p:spPr>
      </p:pic>
      <p:pic>
        <p:nvPicPr>
          <p:cNvPr id="11" name="รูปภาพ 10" descr="รูปภาพประกอบด้วย ข้อความ, ภาพหน้าจอ, พล็อต, แผนภาพ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BDB1A277-9A89-E503-81E3-305B7F2C3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84" y="4180076"/>
            <a:ext cx="8818323" cy="23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B82E1C9-DE50-9EF1-EA9F-8DBF886ABA9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9D690E3-EB26-4321-3603-0C1710E59D46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Train Machine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Learning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Models</a:t>
            </a:r>
            <a:r>
              <a:rPr lang="en-US" sz="1600" b="1" dirty="0">
                <a:latin typeface="Tahoma"/>
                <a:ea typeface="+mn-lt"/>
                <a:cs typeface="Calibri"/>
              </a:rPr>
              <a:t>.</a:t>
            </a:r>
            <a:endParaRPr lang="th-TH" sz="1600" b="1" dirty="0">
              <a:latin typeface="Tahoma"/>
              <a:ea typeface="+mn-lt"/>
              <a:cs typeface="Tahoma"/>
            </a:endParaRPr>
          </a:p>
        </p:txBody>
      </p:sp>
      <p:pic>
        <p:nvPicPr>
          <p:cNvPr id="7" name="รูปภาพ 6" descr="รูปภาพประกอบด้วย ข้อความ, ภาพหน้าจอ, ตัวอักษร, จำนว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ACDD32C9-937B-A4D5-C0F0-F13FA1941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7" y="3106361"/>
            <a:ext cx="7703506" cy="3607685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92F1403-52FE-E34E-B9D4-A36C6B96DF2D}"/>
              </a:ext>
            </a:extLst>
          </p:cNvPr>
          <p:cNvSpPr txBox="1"/>
          <p:nvPr/>
        </p:nvSpPr>
        <p:spPr>
          <a:xfrm>
            <a:off x="85177" y="1407925"/>
            <a:ext cx="905381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>
                <a:ea typeface="+mn-lt"/>
                <a:cs typeface="+mn-lt"/>
              </a:rPr>
              <a:t>model</a:t>
            </a:r>
            <a:r>
              <a:rPr lang="th-TH" sz="1400" b="1" dirty="0">
                <a:ea typeface="+mn-lt"/>
                <a:cs typeface="+mn-lt"/>
              </a:rPr>
              <a:t>_</a:t>
            </a:r>
            <a:r>
              <a:rPr lang="en-US" sz="1400" b="1" dirty="0">
                <a:ea typeface="+mn-lt"/>
                <a:cs typeface="+mn-lt"/>
              </a:rPr>
              <a:t>cat </a:t>
            </a:r>
            <a:r>
              <a:rPr lang="th-TH" sz="1400" dirty="0">
                <a:ea typeface="+mn-lt"/>
                <a:cs typeface="+mn-lt"/>
              </a:rPr>
              <a:t> (</a:t>
            </a:r>
            <a:r>
              <a:rPr lang="en-US" sz="1400" err="1">
                <a:ea typeface="+mn-lt"/>
                <a:cs typeface="+mn-lt"/>
              </a:rPr>
              <a:t>CatBoost</a:t>
            </a:r>
            <a:r>
              <a:rPr lang="en-US" sz="1400" dirty="0">
                <a:ea typeface="+mn-lt"/>
                <a:cs typeface="+mn-lt"/>
              </a:rPr>
              <a:t>) </a:t>
            </a:r>
            <a:endParaRPr lang="th-TH" sz="1400" dirty="0">
              <a:ea typeface="+mn-lt"/>
              <a:cs typeface="Cordia New" panose="020B0304020202020204" pitchFamily="34" charset="-34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ea typeface="+mn-lt"/>
                <a:cs typeface="+mn-lt"/>
              </a:rPr>
              <a:t>model</a:t>
            </a:r>
            <a:r>
              <a:rPr lang="th-TH" sz="1400" b="1" dirty="0">
                <a:ea typeface="+mn-lt"/>
                <a:cs typeface="+mn-lt"/>
              </a:rPr>
              <a:t>_</a:t>
            </a:r>
            <a:r>
              <a:rPr lang="en-US" sz="1400" b="1" dirty="0">
                <a:ea typeface="+mn-lt"/>
                <a:cs typeface="+mn-lt"/>
              </a:rPr>
              <a:t>dt</a:t>
            </a:r>
            <a:r>
              <a:rPr lang="en-US" sz="1400" dirty="0">
                <a:ea typeface="+mn-lt"/>
                <a:cs typeface="+mn-lt"/>
              </a:rPr>
              <a:t> (Decision Tree)</a:t>
            </a:r>
            <a:endParaRPr lang="th-TH" sz="1400" dirty="0"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ea typeface="+mn-lt"/>
                <a:cs typeface="+mn-lt"/>
              </a:rPr>
              <a:t>model</a:t>
            </a:r>
            <a:r>
              <a:rPr lang="th-TH" sz="1400" b="1" dirty="0">
                <a:ea typeface="+mn-lt"/>
                <a:cs typeface="+mn-lt"/>
              </a:rPr>
              <a:t>_</a:t>
            </a:r>
            <a:r>
              <a:rPr lang="en-US" sz="1400" b="1" dirty="0" err="1">
                <a:ea typeface="+mn-lt"/>
                <a:cs typeface="+mn-lt"/>
              </a:rPr>
              <a:t>elasticnet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dirty="0" err="1">
                <a:ea typeface="+mn-lt"/>
                <a:cs typeface="+mn-lt"/>
              </a:rPr>
              <a:t>ElasticNet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th-TH" sz="1400" dirty="0"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ea typeface="+mn-lt"/>
                <a:cs typeface="+mn-lt"/>
              </a:rPr>
              <a:t>model</a:t>
            </a:r>
            <a:r>
              <a:rPr lang="th-TH" sz="1400" b="1" dirty="0">
                <a:ea typeface="+mn-lt"/>
                <a:cs typeface="+mn-lt"/>
              </a:rPr>
              <a:t>_</a:t>
            </a:r>
            <a:r>
              <a:rPr lang="en-US" sz="1400" b="1" dirty="0">
                <a:ea typeface="+mn-lt"/>
                <a:cs typeface="+mn-lt"/>
              </a:rPr>
              <a:t>lasso (</a:t>
            </a:r>
            <a:r>
              <a:rPr lang="en-US" sz="1400" dirty="0">
                <a:ea typeface="+mn-lt"/>
                <a:cs typeface="+mn-lt"/>
              </a:rPr>
              <a:t>Lasso regression)</a:t>
            </a:r>
            <a:endParaRPr lang="th-TH" sz="1400" dirty="0"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ea typeface="+mn-lt"/>
                <a:cs typeface="+mn-lt"/>
              </a:rPr>
              <a:t>model</a:t>
            </a:r>
            <a:r>
              <a:rPr lang="th-TH" sz="1400" b="1" dirty="0">
                <a:ea typeface="+mn-lt"/>
                <a:cs typeface="+mn-lt"/>
              </a:rPr>
              <a:t>_</a:t>
            </a:r>
            <a:r>
              <a:rPr lang="en-US" sz="1400" b="1" dirty="0" err="1">
                <a:ea typeface="+mn-lt"/>
                <a:cs typeface="+mn-lt"/>
              </a:rPr>
              <a:t>lgb</a:t>
            </a:r>
            <a:r>
              <a:rPr lang="en-US" sz="1400" b="1" dirty="0">
                <a:ea typeface="+mn-lt"/>
                <a:cs typeface="+mn-lt"/>
              </a:rPr>
              <a:t> (</a:t>
            </a:r>
            <a:r>
              <a:rPr lang="en-US" sz="1400" dirty="0" err="1">
                <a:ea typeface="+mn-lt"/>
                <a:cs typeface="+mn-lt"/>
              </a:rPr>
              <a:t>LightGBM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th-TH" sz="1400" dirty="0"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ea typeface="+mn-lt"/>
                <a:cs typeface="+mn-lt"/>
              </a:rPr>
              <a:t>model</a:t>
            </a:r>
            <a:r>
              <a:rPr lang="th-TH" sz="1400" b="1" dirty="0">
                <a:ea typeface="+mn-lt"/>
                <a:cs typeface="+mn-lt"/>
              </a:rPr>
              <a:t>_</a:t>
            </a:r>
            <a:r>
              <a:rPr lang="en-US" sz="1400" b="1" dirty="0">
                <a:ea typeface="+mn-lt"/>
                <a:cs typeface="+mn-lt"/>
              </a:rPr>
              <a:t>rf (</a:t>
            </a:r>
            <a:r>
              <a:rPr lang="en-US" sz="1400" dirty="0">
                <a:ea typeface="+mn-lt"/>
                <a:cs typeface="+mn-lt"/>
              </a:rPr>
              <a:t>Random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Forest</a:t>
            </a:r>
            <a:r>
              <a:rPr lang="th-TH" sz="1400" dirty="0">
                <a:ea typeface="+mn-lt"/>
                <a:cs typeface="+mn-lt"/>
              </a:rPr>
              <a:t>)</a:t>
            </a:r>
            <a:endParaRPr lang="th-TH" sz="1400" dirty="0">
              <a:ea typeface="+mn-lt"/>
              <a:cs typeface="Cordia New"/>
            </a:endParaRPr>
          </a:p>
          <a:p>
            <a:pPr marL="342900" indent="-342900">
              <a:buAutoNum type="arabicPeriod"/>
            </a:pPr>
            <a:r>
              <a:rPr lang="en-US" sz="1400" b="1" dirty="0">
                <a:ea typeface="+mn-lt"/>
                <a:cs typeface="+mn-lt"/>
              </a:rPr>
              <a:t>model</a:t>
            </a:r>
            <a:r>
              <a:rPr lang="th-TH" sz="1400" b="1" dirty="0">
                <a:ea typeface="+mn-lt"/>
                <a:cs typeface="+mn-lt"/>
              </a:rPr>
              <a:t>_</a:t>
            </a:r>
            <a:r>
              <a:rPr lang="en-US" sz="1400" b="1" dirty="0" err="1">
                <a:ea typeface="+mn-lt"/>
                <a:cs typeface="+mn-lt"/>
              </a:rPr>
              <a:t>xgb</a:t>
            </a:r>
            <a:r>
              <a:rPr lang="en-US" sz="1400" b="1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XGBoost</a:t>
            </a:r>
            <a:r>
              <a:rPr lang="th-TH" sz="1400" dirty="0">
                <a:ea typeface="+mn-lt"/>
                <a:cs typeface="+mn-lt"/>
              </a:rPr>
              <a:t>)</a:t>
            </a:r>
            <a:endParaRPr lang="th-TH" sz="1400"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01064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B82E1C9-DE50-9EF1-EA9F-8DBF886ABA9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A9D690E3-EB26-4321-3603-0C1710E59D46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Test Machine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Learning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Models</a:t>
            </a:r>
            <a:r>
              <a:rPr lang="en-US" sz="1600" b="1" dirty="0">
                <a:latin typeface="Tahoma"/>
                <a:ea typeface="+mn-lt"/>
                <a:cs typeface="Calibri"/>
              </a:rPr>
              <a:t>.</a:t>
            </a:r>
            <a:endParaRPr lang="th-TH" sz="1600" b="1" dirty="0">
              <a:latin typeface="Tahoma"/>
              <a:ea typeface="+mn-lt"/>
              <a:cs typeface="Tahoma"/>
            </a:endParaRPr>
          </a:p>
        </p:txBody>
      </p:sp>
      <p:pic>
        <p:nvPicPr>
          <p:cNvPr id="2" name="รูปภาพ 1" descr="รูปภาพประกอบด้วย ข้อความ, ภาพหน้าจอ, ตัวอักษร, มีสีสร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39170106-5B0F-88E4-0845-B5D7E8FED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023" y="2003244"/>
            <a:ext cx="6313118" cy="36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2ED992F-2D20-FF50-9BA1-B9A0777FE4F9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281C51-472B-FB1A-49D0-F750245557B3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281C51-472B-FB1A-49D0-F75024555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F31E88A-0E84-3039-E71A-A8949426EE9A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ahoma"/>
                <a:ea typeface="+mn-lt"/>
                <a:cs typeface="+mn-lt"/>
              </a:rPr>
              <a:t>Compare between trends and tests.</a:t>
            </a:r>
            <a:endParaRPr lang="th-TH" sz="1600" b="1">
              <a:latin typeface="Tahoma"/>
              <a:ea typeface="Tahoma"/>
              <a:cs typeface="Tahoma"/>
            </a:endParaRPr>
          </a:p>
        </p:txBody>
      </p:sp>
      <p:pic>
        <p:nvPicPr>
          <p:cNvPr id="3" name="รูปภาพ 2" descr="รูปภาพประกอบด้วย ข้อความ, ภาพหน้าจอ, แผนภาพ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B2330843-FA04-8EA3-7ED4-FBF2E6CFB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15" y="1627502"/>
            <a:ext cx="8035446" cy="3690677"/>
          </a:xfrm>
          <a:prstGeom prst="rect">
            <a:avLst/>
          </a:prstGeom>
        </p:spPr>
      </p:pic>
      <p:graphicFrame>
        <p:nvGraphicFramePr>
          <p:cNvPr id="17" name="กล่องข้อความ 3">
            <a:extLst>
              <a:ext uri="{FF2B5EF4-FFF2-40B4-BE49-F238E27FC236}">
                <a16:creationId xmlns:a16="http://schemas.microsoft.com/office/drawing/2014/main" id="{8D2F1C1F-1477-9B83-6705-617D27BB7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32031"/>
              </p:ext>
            </p:extLst>
          </p:nvPr>
        </p:nvGraphicFramePr>
        <p:xfrm>
          <a:off x="360749" y="3345703"/>
          <a:ext cx="8528972" cy="5141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3863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281C51-472B-FB1A-49D0-F750245557B3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281C51-472B-FB1A-49D0-F75024555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F31E88A-0E84-3039-E71A-A8949426EE9A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Compare accuracy with other developers.</a:t>
            </a:r>
            <a:endParaRPr lang="th-TH" sz="1600" b="1">
              <a:latin typeface="Tahoma"/>
              <a:ea typeface="Calibri"/>
              <a:cs typeface="Tahoma"/>
            </a:endParaRPr>
          </a:p>
        </p:txBody>
      </p:sp>
      <p:pic>
        <p:nvPicPr>
          <p:cNvPr id="14" name="รูปภาพ 13" descr="รูปภาพประกอบด้วย ข้อความ, ภาพหน้าจอ, ตัวอักษร, อัลจีบรา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90CE5307-4DD8-DDA0-F2DC-EF7D829D2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50" y="1423261"/>
            <a:ext cx="4960306" cy="2959290"/>
          </a:xfrm>
          <a:prstGeom prst="rect">
            <a:avLst/>
          </a:prstGeom>
        </p:spPr>
      </p:pic>
      <p:pic>
        <p:nvPicPr>
          <p:cNvPr id="16" name="รูปภาพ 15" descr="รูปภาพประกอบด้วย ข้อความ, ตัวอักษร, ภาพหน้าจอ, ขาว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2E648CC-3ACC-D1C3-367D-8CCEC5556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282" y="5141759"/>
            <a:ext cx="5292246" cy="1534788"/>
          </a:xfrm>
          <a:prstGeom prst="rect">
            <a:avLst/>
          </a:prstGeom>
        </p:spPr>
      </p:pic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A076B2AE-9DF2-233D-3065-8F592480779B}"/>
              </a:ext>
            </a:extLst>
          </p:cNvPr>
          <p:cNvSpPr txBox="1"/>
          <p:nvPr/>
        </p:nvSpPr>
        <p:spPr>
          <a:xfrm>
            <a:off x="1226298" y="4546948"/>
            <a:ext cx="219080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000" err="1">
                <a:latin typeface="Tahoma"/>
                <a:ea typeface="+mn-lt"/>
                <a:cs typeface="Tahoma"/>
              </a:rPr>
              <a:t>Model</a:t>
            </a:r>
            <a:r>
              <a:rPr lang="th-TH" sz="1000" dirty="0"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latin typeface="Tahoma"/>
                <a:ea typeface="+mn-lt"/>
                <a:cs typeface="Tahoma"/>
              </a:rPr>
              <a:t>by</a:t>
            </a:r>
            <a:r>
              <a:rPr lang="th-TH" sz="1000" dirty="0">
                <a:latin typeface="Tahoma"/>
                <a:ea typeface="+mn-lt"/>
                <a:cs typeface="Tahoma"/>
              </a:rPr>
              <a:t> K1RSN7</a:t>
            </a:r>
            <a:endParaRPr lang="th-TH" sz="1000">
              <a:latin typeface="Tahoma"/>
              <a:ea typeface="Tahoma"/>
              <a:cs typeface="Tahoma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C2472BFE-6118-A647-D034-DA61FB19DFF0}"/>
              </a:ext>
            </a:extLst>
          </p:cNvPr>
          <p:cNvSpPr txBox="1"/>
          <p:nvPr/>
        </p:nvSpPr>
        <p:spPr>
          <a:xfrm>
            <a:off x="6098923" y="4972833"/>
            <a:ext cx="219080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Tahoma"/>
                <a:ea typeface="+mn-lt"/>
                <a:cs typeface="+mn-lt"/>
              </a:rPr>
              <a:t>Model by Guan Lin Tao</a:t>
            </a:r>
            <a:endParaRPr lang="th-TH" sz="1000">
              <a:latin typeface="Tahoma"/>
              <a:ea typeface="Tahoma"/>
              <a:cs typeface="Tahoma"/>
            </a:endParaRPr>
          </a:p>
        </p:txBody>
      </p:sp>
      <p:pic>
        <p:nvPicPr>
          <p:cNvPr id="2" name="รูปภาพ 1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7DBD153-3F5C-706E-6E27-183C59B58B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75" y="4790106"/>
            <a:ext cx="4139851" cy="556164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ข้อความ, ภาพหน้าจอ, ตัวอักษร, ไลน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2D7F5C4-D79D-BACA-F2BF-80B34873D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663" y="4501873"/>
            <a:ext cx="4427951" cy="471255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E9B217C-EF80-C717-74B2-CDDE83A004EE}"/>
              </a:ext>
            </a:extLst>
          </p:cNvPr>
          <p:cNvSpPr txBox="1"/>
          <p:nvPr/>
        </p:nvSpPr>
        <p:spPr>
          <a:xfrm>
            <a:off x="5441305" y="3834217"/>
            <a:ext cx="35949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000" dirty="0">
                <a:latin typeface="Tahoma"/>
                <a:ea typeface="+mn-lt"/>
                <a:cs typeface="Tahoma"/>
              </a:rPr>
              <a:t>"『ML </a:t>
            </a:r>
            <a:r>
              <a:rPr lang="th-TH" sz="1000" err="1">
                <a:latin typeface="Tahoma"/>
                <a:ea typeface="+mn-lt"/>
                <a:cs typeface="Tahoma"/>
              </a:rPr>
              <a:t>Optuna</a:t>
            </a:r>
            <a:r>
              <a:rPr lang="th-TH" sz="1000" dirty="0">
                <a:latin typeface="Tahoma"/>
                <a:ea typeface="+mn-lt"/>
                <a:cs typeface="Tahoma"/>
              </a:rPr>
              <a:t>』| EDA |</a:t>
            </a:r>
            <a:r>
              <a:rPr lang="th-TH" sz="1000" err="1">
                <a:latin typeface="Tahoma"/>
                <a:ea typeface="+mn-lt"/>
                <a:cs typeface="Tahoma"/>
              </a:rPr>
              <a:t>Housing</a:t>
            </a:r>
            <a:r>
              <a:rPr lang="th-TH" sz="1000" dirty="0"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latin typeface="Tahoma"/>
                <a:ea typeface="+mn-lt"/>
                <a:cs typeface="Tahoma"/>
              </a:rPr>
              <a:t>Price</a:t>
            </a:r>
            <a:r>
              <a:rPr lang="th-TH" sz="1000" dirty="0"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latin typeface="Tahoma"/>
                <a:ea typeface="+mn-lt"/>
                <a:cs typeface="Tahoma"/>
              </a:rPr>
              <a:t>Prediction</a:t>
            </a:r>
            <a:r>
              <a:rPr lang="th-TH" sz="1000" dirty="0">
                <a:latin typeface="Tahoma"/>
                <a:ea typeface="+mn-lt"/>
                <a:cs typeface="Tahoma"/>
              </a:rPr>
              <a:t> | </a:t>
            </a:r>
            <a:r>
              <a:rPr lang="th-TH" sz="1000" err="1">
                <a:latin typeface="Tahoma"/>
                <a:ea typeface="+mn-lt"/>
                <a:cs typeface="Tahoma"/>
              </a:rPr>
              <a:t>Kaggle</a:t>
            </a:r>
            <a:r>
              <a:rPr lang="th-TH" sz="1000" dirty="0">
                <a:latin typeface="Tahoma"/>
                <a:ea typeface="+mn-lt"/>
                <a:cs typeface="Tahoma"/>
              </a:rPr>
              <a:t>." </a:t>
            </a:r>
            <a:r>
              <a:rPr lang="th-TH" sz="1000" dirty="0">
                <a:solidFill>
                  <a:srgbClr val="0563C1"/>
                </a:solidFill>
                <a:latin typeface="Tahoma"/>
                <a:ea typeface="+mn-lt"/>
                <a:cs typeface="Tahoma"/>
                <a:hlinkClick r:id="rId9"/>
              </a:rPr>
              <a:t>https://www.kaggle.com/code/guanlintao/ml-optuna-eda-housing-price-prediction</a:t>
            </a:r>
            <a:r>
              <a:rPr lang="th-TH" sz="1000" dirty="0">
                <a:latin typeface="Tahoma"/>
                <a:ea typeface="+mn-lt"/>
                <a:cs typeface="Tahoma"/>
              </a:rPr>
              <a:t>. </a:t>
            </a:r>
            <a:endParaRPr lang="th-TH" sz="1000">
              <a:latin typeface="Tahoma"/>
              <a:ea typeface="Tahoma"/>
              <a:cs typeface="Tahoma"/>
            </a:endParaRPr>
          </a:p>
          <a:p>
            <a:endParaRPr lang="th-TH" sz="1000" dirty="0">
              <a:latin typeface="Tahoma"/>
              <a:ea typeface="+mn-lt"/>
              <a:cs typeface="Tahoma"/>
            </a:endParaRPr>
          </a:p>
          <a:p>
            <a:endParaRPr lang="th-TH" sz="1000" dirty="0">
              <a:latin typeface="Calibri"/>
              <a:ea typeface="Tahoma"/>
              <a:cs typeface="Tahoma"/>
            </a:endParaRPr>
          </a:p>
          <a:p>
            <a:pPr algn="l"/>
            <a:endParaRPr lang="th-TH" sz="1000" dirty="0">
              <a:latin typeface="Tahoma"/>
              <a:ea typeface="Tahoma"/>
              <a:cs typeface="Tahoma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3F31C5A-BF50-7BD1-DA31-C61DA92CF2CE}"/>
              </a:ext>
            </a:extLst>
          </p:cNvPr>
          <p:cNvSpPr txBox="1"/>
          <p:nvPr/>
        </p:nvSpPr>
        <p:spPr>
          <a:xfrm>
            <a:off x="145301" y="5556545"/>
            <a:ext cx="34609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000" dirty="0">
                <a:latin typeface="Tahoma"/>
                <a:ea typeface="+mn-lt"/>
                <a:cs typeface="Tahoma"/>
              </a:rPr>
              <a:t>" [EN] </a:t>
            </a:r>
            <a:r>
              <a:rPr lang="th-TH" sz="1000" err="1">
                <a:latin typeface="Tahoma"/>
                <a:ea typeface="+mn-lt"/>
                <a:cs typeface="Tahoma"/>
              </a:rPr>
              <a:t>Housing</a:t>
            </a:r>
            <a:r>
              <a:rPr lang="th-TH" sz="1000" dirty="0"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latin typeface="Tahoma"/>
                <a:ea typeface="+mn-lt"/>
                <a:cs typeface="Tahoma"/>
              </a:rPr>
              <a:t>Price</a:t>
            </a:r>
            <a:r>
              <a:rPr lang="th-TH" sz="1000" dirty="0"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latin typeface="Tahoma"/>
                <a:ea typeface="+mn-lt"/>
                <a:cs typeface="Tahoma"/>
              </a:rPr>
              <a:t>Prediction</a:t>
            </a:r>
            <a:r>
              <a:rPr lang="th-TH" sz="1000" dirty="0">
                <a:latin typeface="Tahoma"/>
                <a:ea typeface="+mn-lt"/>
                <a:cs typeface="Tahoma"/>
              </a:rPr>
              <a:t> Data| </a:t>
            </a:r>
            <a:r>
              <a:rPr lang="th-TH" sz="1000" err="1">
                <a:latin typeface="Tahoma"/>
                <a:ea typeface="+mn-lt"/>
                <a:cs typeface="Tahoma"/>
              </a:rPr>
              <a:t>Kaggle</a:t>
            </a:r>
            <a:r>
              <a:rPr lang="th-TH" sz="1000" dirty="0">
                <a:latin typeface="Tahoma"/>
                <a:ea typeface="+mn-lt"/>
                <a:cs typeface="Tahoma"/>
              </a:rPr>
              <a:t>." </a:t>
            </a:r>
            <a:r>
              <a:rPr lang="th-TH" sz="1000" dirty="0">
                <a:solidFill>
                  <a:srgbClr val="0563C1"/>
                </a:solidFill>
                <a:latin typeface="Tahoma"/>
                <a:ea typeface="+mn-lt"/>
                <a:cs typeface="Tahoma"/>
                <a:hlinkClick r:id="rId10"/>
              </a:rPr>
              <a:t>https://www.kaggle.com/code/k1rsn7/en-housing-</a:t>
            </a:r>
            <a:r>
              <a:rPr lang="th-TH" sz="1000" dirty="0">
                <a:solidFill>
                  <a:srgbClr val="0563C1"/>
                </a:solidFill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solidFill>
                  <a:srgbClr val="0563C1"/>
                </a:solidFill>
                <a:latin typeface="Tahoma"/>
                <a:ea typeface="+mn-lt"/>
                <a:cs typeface="Tahoma"/>
              </a:rPr>
              <a:t>price</a:t>
            </a:r>
            <a:r>
              <a:rPr lang="th-TH" sz="1000" dirty="0">
                <a:solidFill>
                  <a:srgbClr val="0563C1"/>
                </a:solidFill>
                <a:latin typeface="Tahoma"/>
                <a:ea typeface="+mn-lt"/>
                <a:cs typeface="Tahoma"/>
              </a:rPr>
              <a:t>-</a:t>
            </a:r>
            <a:r>
              <a:rPr lang="th-TH" sz="1000" err="1">
                <a:solidFill>
                  <a:srgbClr val="0563C1"/>
                </a:solidFill>
                <a:latin typeface="Tahoma"/>
                <a:ea typeface="+mn-lt"/>
                <a:cs typeface="Tahoma"/>
              </a:rPr>
              <a:t>prediction</a:t>
            </a:r>
            <a:r>
              <a:rPr lang="th-TH" sz="1000" dirty="0">
                <a:solidFill>
                  <a:srgbClr val="0563C1"/>
                </a:solidFill>
                <a:latin typeface="Tahoma"/>
                <a:ea typeface="+mn-lt"/>
                <a:cs typeface="Tahoma"/>
              </a:rPr>
              <a:t>-</a:t>
            </a:r>
            <a:r>
              <a:rPr lang="th-TH" sz="1000" err="1">
                <a:solidFill>
                  <a:srgbClr val="0563C1"/>
                </a:solidFill>
                <a:latin typeface="Tahoma"/>
                <a:ea typeface="+mn-lt"/>
                <a:cs typeface="Tahoma"/>
              </a:rPr>
              <a:t>data</a:t>
            </a:r>
            <a:r>
              <a:rPr lang="th-TH" sz="1000" dirty="0">
                <a:solidFill>
                  <a:srgbClr val="0563C1"/>
                </a:solidFill>
                <a:latin typeface="Tahoma"/>
                <a:ea typeface="+mn-lt"/>
                <a:cs typeface="Tahoma"/>
              </a:rPr>
              <a:t> </a:t>
            </a:r>
            <a:endParaRPr lang="th-TH" sz="1000">
              <a:latin typeface="Tahoma"/>
              <a:ea typeface="Tahoma"/>
              <a:cs typeface="Tahoma"/>
            </a:endParaRPr>
          </a:p>
          <a:p>
            <a:endParaRPr lang="th-TH" sz="1000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2268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281C51-472B-FB1A-49D0-F750245557B3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281C51-472B-FB1A-49D0-F75024555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F31E88A-0E84-3039-E71A-A8949426EE9A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Result Comparison of Best Model Accuracy.</a:t>
            </a:r>
            <a:endParaRPr lang="th-TH" sz="1600" b="1">
              <a:latin typeface="Tahoma"/>
              <a:ea typeface="Calibri"/>
              <a:cs typeface="Tahoma"/>
            </a:endParaRPr>
          </a:p>
        </p:txBody>
      </p:sp>
      <p:pic>
        <p:nvPicPr>
          <p:cNvPr id="2" name="รูปภาพ 1" descr="รูปภาพประกอบด้วย ข้อความ, ภาพหน้าจอ, แผนภาพ, จำนว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2FC35B88-F397-EE46-B760-A406053E6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60" y="1715144"/>
            <a:ext cx="7747347" cy="42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5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A67534B-5738-3E10-6B87-0625927667D7}"/>
              </a:ext>
            </a:extLst>
          </p:cNvPr>
          <p:cNvSpPr txBox="1"/>
          <p:nvPr/>
        </p:nvSpPr>
        <p:spPr>
          <a:xfrm>
            <a:off x="4641755" y="3428655"/>
            <a:ext cx="34539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4000" dirty="0">
                <a:ea typeface="+mn-lt"/>
                <a:cs typeface="+mn-lt"/>
              </a:rPr>
              <a:t>Exchange </a:t>
            </a:r>
            <a:r>
              <a:rPr lang="th-TH" sz="4000" dirty="0" err="1">
                <a:ea typeface="+mn-lt"/>
                <a:cs typeface="+mn-lt"/>
              </a:rPr>
              <a:t>ideas</a:t>
            </a:r>
            <a:endParaRPr lang="th-TH" dirty="0" err="1"/>
          </a:p>
        </p:txBody>
      </p:sp>
    </p:spTree>
    <p:extLst>
      <p:ext uri="{BB962C8B-B14F-4D97-AF65-F5344CB8AC3E}">
        <p14:creationId xmlns:p14="http://schemas.microsoft.com/office/powerpoint/2010/main" val="228763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E62A575-6F43-2DE6-15B7-8C41FD4C3421}"/>
              </a:ext>
            </a:extLst>
          </p:cNvPr>
          <p:cNvSpPr txBox="1"/>
          <p:nvPr/>
        </p:nvSpPr>
        <p:spPr>
          <a:xfrm>
            <a:off x="70879" y="4228720"/>
            <a:ext cx="85099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Tahoma"/>
                <a:cs typeface="Tahoma"/>
              </a:rPr>
              <a:t>Background</a:t>
            </a:r>
            <a:r>
              <a:rPr lang="th-TH" sz="1400" b="1" dirty="0">
                <a:latin typeface="Tahoma"/>
                <a:ea typeface="Tahoma"/>
                <a:cs typeface="Tahoma"/>
              </a:rPr>
              <a:t>: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endParaRPr lang="en-US" sz="1400" dirty="0">
              <a:latin typeface="Tahoma"/>
              <a:ea typeface="Tahoma"/>
              <a:cs typeface="Tahoma"/>
            </a:endParaRPr>
          </a:p>
          <a:p>
            <a:r>
              <a:rPr lang="en-US" sz="1400" dirty="0">
                <a:latin typeface="Tahoma"/>
                <a:ea typeface="Tahoma"/>
                <a:cs typeface="Tahoma"/>
              </a:rPr>
              <a:t>       This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project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is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centered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around a dataset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that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focuses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on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housing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prices. The data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has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been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sourced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from a CSV file and includes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several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key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features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that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are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instrumental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in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determining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housing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prices</a:t>
            </a:r>
            <a:r>
              <a:rPr lang="th-TH" sz="1400" dirty="0">
                <a:latin typeface="Tahoma"/>
                <a:ea typeface="Tahoma"/>
                <a:cs typeface="Tahoma"/>
              </a:rPr>
              <a:t>.</a:t>
            </a:r>
            <a:endParaRPr lang="en-US" sz="1400" dirty="0">
              <a:latin typeface="Tahoma"/>
              <a:ea typeface="Tahoma"/>
              <a:cs typeface="Tahoma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F9B7764-62D1-9C74-8526-CB0240115AF4}"/>
              </a:ext>
            </a:extLst>
          </p:cNvPr>
          <p:cNvSpPr txBox="1"/>
          <p:nvPr/>
        </p:nvSpPr>
        <p:spPr>
          <a:xfrm>
            <a:off x="70878" y="5218274"/>
            <a:ext cx="85099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Tahoma"/>
                <a:cs typeface="Tahoma"/>
              </a:rPr>
              <a:t>Objective</a:t>
            </a:r>
            <a:r>
              <a:rPr lang="th-TH" sz="1400" b="1" dirty="0">
                <a:latin typeface="Tahoma"/>
                <a:ea typeface="Tahoma"/>
                <a:cs typeface="Tahoma"/>
              </a:rPr>
              <a:t>: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</a:p>
          <a:p>
            <a:r>
              <a:rPr lang="en-US" sz="1400" dirty="0">
                <a:latin typeface="Tahoma"/>
                <a:ea typeface="Tahoma"/>
                <a:cs typeface="Tahoma"/>
              </a:rPr>
              <a:t>   - The main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objective of this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project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is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to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develop a predictive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model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that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can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accurately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estimate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housing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prices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based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on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the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features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mentioned</a:t>
            </a:r>
            <a:r>
              <a:rPr lang="th-TH" sz="1400" dirty="0">
                <a:latin typeface="Tahoma"/>
                <a:ea typeface="Tahoma"/>
                <a:cs typeface="Tahoma"/>
              </a:rPr>
              <a:t>.</a:t>
            </a:r>
          </a:p>
          <a:p>
            <a:r>
              <a:rPr lang="th-TH" sz="1400" dirty="0">
                <a:latin typeface="Tahoma"/>
                <a:ea typeface="Tahoma"/>
                <a:cs typeface="Tahoma"/>
              </a:rPr>
              <a:t>    - E</a:t>
            </a:r>
            <a:r>
              <a:rPr lang="en-US" sz="1400" dirty="0">
                <a:latin typeface="Tahoma"/>
                <a:ea typeface="Tahoma"/>
                <a:cs typeface="Tahoma"/>
              </a:rPr>
              <a:t>valuate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the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effectiveness of our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predictive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model</a:t>
            </a:r>
            <a:r>
              <a:rPr lang="th-TH" sz="1400" dirty="0">
                <a:latin typeface="Tahoma"/>
                <a:ea typeface="Tahoma"/>
                <a:cs typeface="Tahoma"/>
              </a:rPr>
              <a:t>,</a:t>
            </a:r>
            <a:endParaRPr lang="en-US" sz="1400" dirty="0">
              <a:latin typeface="Tahoma"/>
              <a:ea typeface="Tahoma"/>
              <a:cs typeface="Tahoma"/>
            </a:endParaRPr>
          </a:p>
          <a:p>
            <a:r>
              <a:rPr lang="en-US" sz="1400" dirty="0">
                <a:latin typeface="Tahoma"/>
                <a:ea typeface="Tahoma"/>
                <a:cs typeface="Tahoma"/>
              </a:rPr>
              <a:t>we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compare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its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performance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against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other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models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developed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by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Kaggle</a:t>
            </a:r>
            <a:r>
              <a:rPr lang="th-TH" sz="1400" dirty="0">
                <a:latin typeface="Tahoma"/>
                <a:ea typeface="Tahoma"/>
                <a:cs typeface="Tahoma"/>
              </a:rPr>
              <a:t> </a:t>
            </a:r>
            <a:r>
              <a:rPr lang="en-US" sz="1400" dirty="0">
                <a:latin typeface="Tahoma"/>
                <a:ea typeface="Tahoma"/>
                <a:cs typeface="Tahoma"/>
              </a:rPr>
              <a:t>users</a:t>
            </a:r>
            <a:r>
              <a:rPr lang="th-TH" sz="1400" dirty="0">
                <a:latin typeface="Tahoma"/>
                <a:ea typeface="Tahoma"/>
                <a:cs typeface="Tahoma"/>
              </a:rPr>
              <a:t>.</a:t>
            </a:r>
            <a:endParaRPr lang="en-US" sz="1400" dirty="0">
              <a:latin typeface="Tahoma"/>
              <a:ea typeface="Tahoma"/>
              <a:cs typeface="Tahoma"/>
            </a:endParaRPr>
          </a:p>
        </p:txBody>
      </p:sp>
      <p:pic>
        <p:nvPicPr>
          <p:cNvPr id="3" name="รูปภาพ 2" descr="รูปภาพประกอบด้วย อาคาร, กลางแจ้ง, ต้นไม้, ท้องฟ้า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C0439342-A935-4C06-D831-392CC58DD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35" y="1160866"/>
            <a:ext cx="5949863" cy="28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4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E62A575-6F43-2DE6-15B7-8C41FD4C3421}"/>
              </a:ext>
            </a:extLst>
          </p:cNvPr>
          <p:cNvSpPr txBox="1"/>
          <p:nvPr/>
        </p:nvSpPr>
        <p:spPr>
          <a:xfrm>
            <a:off x="83405" y="6383197"/>
            <a:ext cx="850994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000" dirty="0">
                <a:latin typeface="Tahoma"/>
                <a:ea typeface="+mn-lt"/>
                <a:cs typeface="Tahoma"/>
              </a:rPr>
              <a:t>"</a:t>
            </a:r>
            <a:r>
              <a:rPr lang="th-TH" sz="1000" err="1">
                <a:latin typeface="Tahoma"/>
                <a:ea typeface="+mn-lt"/>
                <a:cs typeface="Tahoma"/>
              </a:rPr>
              <a:t>Housing</a:t>
            </a:r>
            <a:r>
              <a:rPr lang="th-TH" sz="1000" dirty="0"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latin typeface="Tahoma"/>
                <a:ea typeface="+mn-lt"/>
                <a:cs typeface="Tahoma"/>
              </a:rPr>
              <a:t>Price</a:t>
            </a:r>
            <a:r>
              <a:rPr lang="th-TH" sz="1000" dirty="0">
                <a:latin typeface="Tahoma"/>
                <a:ea typeface="+mn-lt"/>
                <a:cs typeface="Tahoma"/>
              </a:rPr>
              <a:t> </a:t>
            </a:r>
            <a:r>
              <a:rPr lang="th-TH" sz="1000" err="1">
                <a:latin typeface="Tahoma"/>
                <a:ea typeface="+mn-lt"/>
                <a:cs typeface="Tahoma"/>
              </a:rPr>
              <a:t>Prediction</a:t>
            </a:r>
            <a:r>
              <a:rPr lang="th-TH" sz="1000" dirty="0">
                <a:latin typeface="Tahoma"/>
                <a:ea typeface="+mn-lt"/>
                <a:cs typeface="Tahoma"/>
              </a:rPr>
              <a:t> Data | </a:t>
            </a:r>
            <a:r>
              <a:rPr lang="th-TH" sz="1000" err="1">
                <a:latin typeface="Tahoma"/>
                <a:ea typeface="+mn-lt"/>
                <a:cs typeface="Tahoma"/>
              </a:rPr>
              <a:t>Kaggle</a:t>
            </a:r>
            <a:r>
              <a:rPr lang="th-TH" sz="1000" dirty="0">
                <a:latin typeface="Tahoma"/>
                <a:ea typeface="+mn-lt"/>
                <a:cs typeface="Tahoma"/>
              </a:rPr>
              <a:t>." </a:t>
            </a:r>
            <a:r>
              <a:rPr lang="th-TH" sz="1000" dirty="0">
                <a:solidFill>
                  <a:srgbClr val="0563C1"/>
                </a:solidFill>
                <a:latin typeface="Tahoma"/>
                <a:ea typeface="+mn-lt"/>
                <a:cs typeface="Tahoma"/>
                <a:hlinkClick r:id="rId5"/>
              </a:rPr>
              <a:t>https://www.kaggle.com/datasets/muhammadbinimran/housing-price-prediction-data</a:t>
            </a:r>
            <a:r>
              <a:rPr lang="th-TH" sz="1000" dirty="0">
                <a:latin typeface="Tahoma"/>
                <a:ea typeface="+mn-lt"/>
                <a:cs typeface="Tahoma"/>
              </a:rPr>
              <a:t>. </a:t>
            </a:r>
            <a:endParaRPr lang="th-TH" sz="1000">
              <a:latin typeface="Tahoma"/>
              <a:ea typeface="Tahoma"/>
              <a:cs typeface="Tahoma"/>
            </a:endParaRPr>
          </a:p>
        </p:txBody>
      </p:sp>
      <p:pic>
        <p:nvPicPr>
          <p:cNvPr id="2" name="รูปภาพ 1" descr="รูปภาพประกอบด้วย ข้อความ, ภาพหน้าจอ, บ้าน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36214C0-A3E9-5AE2-CA64-603E3711A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76" y="1598160"/>
            <a:ext cx="8098076" cy="41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E62A575-6F43-2DE6-15B7-8C41FD4C3421}"/>
              </a:ext>
            </a:extLst>
          </p:cNvPr>
          <p:cNvSpPr txBox="1"/>
          <p:nvPr/>
        </p:nvSpPr>
        <p:spPr>
          <a:xfrm>
            <a:off x="114617" y="1559852"/>
            <a:ext cx="907361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  </a:t>
            </a:r>
            <a:r>
              <a:rPr lang="en-US" sz="1400" dirty="0">
                <a:latin typeface="Tahoma"/>
                <a:ea typeface="Tahoma"/>
                <a:cs typeface="Tahoma"/>
              </a:rPr>
              <a:t>The housing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price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dataset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is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composed of 50,000 entries</a:t>
            </a:r>
            <a:r>
              <a:rPr lang="th-TH" sz="1400" dirty="0">
                <a:latin typeface="Tahoma"/>
                <a:ea typeface="Tahoma"/>
                <a:cs typeface="Tahoma"/>
              </a:rPr>
              <a:t>, </a:t>
            </a:r>
            <a:r>
              <a:rPr lang="en-US" sz="1400" dirty="0">
                <a:latin typeface="Tahoma"/>
                <a:ea typeface="Tahoma"/>
                <a:cs typeface="Tahoma"/>
              </a:rPr>
              <a:t>each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representing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individual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properties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with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various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attributes. The dataset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includes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the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following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columns</a:t>
            </a:r>
            <a:r>
              <a:rPr lang="th-TH" sz="1400" dirty="0">
                <a:latin typeface="Tahoma"/>
                <a:ea typeface="Tahoma"/>
                <a:cs typeface="Tahoma"/>
              </a:rPr>
              <a:t>:</a:t>
            </a:r>
            <a:endParaRPr lang="en-US" sz="1400" dirty="0">
              <a:latin typeface="Tahoma"/>
              <a:ea typeface="Tahoma"/>
              <a:cs typeface="Tahoma"/>
            </a:endParaRPr>
          </a:p>
          <a:p>
            <a:pPr marL="285750" indent="-285750">
              <a:buFont typeface="Symbol"/>
              <a:buChar char="•"/>
            </a:pPr>
            <a:r>
              <a:rPr lang="en-US" sz="1400" b="1" dirty="0" err="1">
                <a:latin typeface="Verdana"/>
                <a:ea typeface="Verdana"/>
                <a:cs typeface="+mn-lt"/>
              </a:rPr>
              <a:t>SquareFeet</a:t>
            </a:r>
            <a:r>
              <a:rPr lang="th-TH" sz="1400" b="1" dirty="0">
                <a:latin typeface="Verdana"/>
                <a:ea typeface="Verdana"/>
                <a:cs typeface="+mn-lt"/>
              </a:rPr>
              <a:t>: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Indicating 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total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area of 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house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in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square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feet</a:t>
            </a:r>
            <a:r>
              <a:rPr lang="th-TH" sz="1400" dirty="0">
                <a:latin typeface="Verdana"/>
                <a:ea typeface="Verdana"/>
                <a:cs typeface="+mn-lt"/>
              </a:rPr>
              <a:t>.</a:t>
            </a:r>
            <a:endParaRPr lang="en-US" sz="1400" dirty="0">
              <a:latin typeface="Verdana"/>
              <a:ea typeface="Verdana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 b="1" dirty="0">
                <a:latin typeface="Verdana"/>
                <a:ea typeface="Verdana"/>
                <a:cs typeface="+mn-lt"/>
              </a:rPr>
              <a:t>Bedrooms</a:t>
            </a:r>
            <a:r>
              <a:rPr lang="th-TH" sz="1400" b="1" dirty="0">
                <a:latin typeface="Verdana"/>
                <a:ea typeface="Verdana"/>
                <a:cs typeface="+mn-lt"/>
              </a:rPr>
              <a:t>: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Showing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number of bedrooms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in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house</a:t>
            </a:r>
            <a:r>
              <a:rPr lang="th-TH" sz="1400" dirty="0">
                <a:latin typeface="Verdana"/>
                <a:ea typeface="Verdana"/>
                <a:cs typeface="+mn-lt"/>
              </a:rPr>
              <a:t>.</a:t>
            </a:r>
            <a:endParaRPr lang="en-US" sz="1400" dirty="0">
              <a:latin typeface="Verdana"/>
              <a:ea typeface="Verdana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 b="1" dirty="0">
                <a:latin typeface="Verdana"/>
                <a:ea typeface="Verdana"/>
                <a:cs typeface="+mn-lt"/>
              </a:rPr>
              <a:t>Bathrooms</a:t>
            </a:r>
            <a:r>
              <a:rPr lang="th-TH" sz="1400" b="1" dirty="0">
                <a:latin typeface="Verdana"/>
                <a:ea typeface="Verdana"/>
                <a:cs typeface="+mn-lt"/>
              </a:rPr>
              <a:t>: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Representing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number of bathrooms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in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house</a:t>
            </a:r>
            <a:r>
              <a:rPr lang="th-TH" sz="1400" dirty="0">
                <a:latin typeface="Verdana"/>
                <a:ea typeface="Verdana"/>
                <a:cs typeface="+mn-lt"/>
              </a:rPr>
              <a:t>.</a:t>
            </a:r>
            <a:endParaRPr lang="en-US" sz="1400" dirty="0">
              <a:latin typeface="Verdana"/>
              <a:ea typeface="Verdana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 b="1" dirty="0">
                <a:latin typeface="Verdana"/>
                <a:ea typeface="Verdana"/>
                <a:cs typeface="+mn-lt"/>
              </a:rPr>
              <a:t>Neighborhood</a:t>
            </a:r>
            <a:r>
              <a:rPr lang="th-TH" sz="1400" b="1" dirty="0">
                <a:latin typeface="Verdana"/>
                <a:ea typeface="Verdana"/>
                <a:cs typeface="+mn-lt"/>
              </a:rPr>
              <a:t>:</a:t>
            </a:r>
            <a:r>
              <a:rPr lang="en-US" sz="1400" b="1" dirty="0">
                <a:latin typeface="Verdana"/>
                <a:ea typeface="Verdana"/>
                <a:cs typeface="+mn-lt"/>
              </a:rPr>
              <a:t> S</a:t>
            </a:r>
            <a:r>
              <a:rPr lang="en-US" sz="1400" dirty="0">
                <a:latin typeface="Verdana"/>
                <a:ea typeface="Verdana"/>
                <a:cs typeface="+mn-lt"/>
              </a:rPr>
              <a:t>pecifying 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area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where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house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is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located</a:t>
            </a:r>
            <a:r>
              <a:rPr lang="th-TH" sz="1400" dirty="0">
                <a:latin typeface="Verdana"/>
                <a:ea typeface="Verdana"/>
                <a:cs typeface="+mn-lt"/>
              </a:rPr>
              <a:t>, </a:t>
            </a:r>
            <a:r>
              <a:rPr lang="en-US" sz="1400" dirty="0">
                <a:latin typeface="Verdana"/>
                <a:ea typeface="Verdana"/>
                <a:cs typeface="+mn-lt"/>
              </a:rPr>
              <a:t>with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values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like</a:t>
            </a:r>
            <a:r>
              <a:rPr lang="th-TH" sz="1400" dirty="0">
                <a:latin typeface="Verdana"/>
                <a:ea typeface="Verdana"/>
                <a:cs typeface="+mn-lt"/>
              </a:rPr>
              <a:t> '</a:t>
            </a:r>
            <a:r>
              <a:rPr lang="en-US" sz="1400" dirty="0">
                <a:latin typeface="Verdana"/>
                <a:ea typeface="Verdana"/>
                <a:cs typeface="+mn-lt"/>
              </a:rPr>
              <a:t>Rural</a:t>
            </a:r>
            <a:r>
              <a:rPr lang="th-TH" sz="1400" dirty="0">
                <a:latin typeface="Verdana"/>
                <a:ea typeface="Verdana"/>
                <a:cs typeface="+mn-lt"/>
              </a:rPr>
              <a:t>', '</a:t>
            </a:r>
            <a:r>
              <a:rPr lang="en-US" sz="1400" dirty="0">
                <a:latin typeface="Verdana"/>
                <a:ea typeface="Verdana"/>
                <a:cs typeface="+mn-lt"/>
              </a:rPr>
              <a:t>Suburb', and 'Urban</a:t>
            </a:r>
            <a:r>
              <a:rPr lang="th-TH" sz="1400" dirty="0">
                <a:latin typeface="Verdana"/>
                <a:ea typeface="Verdana"/>
                <a:cs typeface="+mn-lt"/>
              </a:rPr>
              <a:t>'.</a:t>
            </a:r>
            <a:endParaRPr lang="en-US" sz="1400" dirty="0">
              <a:latin typeface="Verdana"/>
              <a:ea typeface="Verdana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400" b="1" dirty="0" err="1">
                <a:latin typeface="Verdana"/>
                <a:ea typeface="Verdana"/>
                <a:cs typeface="+mn-lt"/>
              </a:rPr>
              <a:t>YearBuilt</a:t>
            </a:r>
            <a:r>
              <a:rPr lang="th-TH" sz="1400" b="1" dirty="0">
                <a:latin typeface="Verdana"/>
                <a:ea typeface="Verdana"/>
                <a:cs typeface="+mn-lt"/>
              </a:rPr>
              <a:t>: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Denoting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year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house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was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built</a:t>
            </a:r>
            <a:r>
              <a:rPr lang="th-TH" sz="1400" dirty="0">
                <a:latin typeface="Verdana"/>
                <a:ea typeface="Verdana"/>
                <a:cs typeface="+mn-lt"/>
              </a:rPr>
              <a:t>.</a:t>
            </a:r>
          </a:p>
          <a:p>
            <a:pPr marL="285750" indent="-285750">
              <a:buFont typeface="Symbol"/>
              <a:buChar char="•"/>
            </a:pPr>
            <a:r>
              <a:rPr lang="en-US" sz="1400" b="1" dirty="0">
                <a:latin typeface="Verdana"/>
                <a:ea typeface="Verdana"/>
                <a:cs typeface="+mn-lt"/>
              </a:rPr>
              <a:t>Price</a:t>
            </a:r>
            <a:r>
              <a:rPr lang="th-TH" sz="1400" b="1" dirty="0">
                <a:latin typeface="Verdana"/>
                <a:ea typeface="Verdana"/>
                <a:cs typeface="+mn-lt"/>
              </a:rPr>
              <a:t>:</a:t>
            </a:r>
            <a:r>
              <a:rPr lang="en-US" sz="1400" dirty="0">
                <a:latin typeface="Verdana"/>
                <a:ea typeface="Verdana"/>
                <a:cs typeface="+mn-lt"/>
              </a:rPr>
              <a:t> The buying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price of 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house</a:t>
            </a:r>
            <a:r>
              <a:rPr lang="th-TH" sz="1400" dirty="0">
                <a:latin typeface="Verdana"/>
                <a:ea typeface="Verdana"/>
                <a:cs typeface="+mn-lt"/>
              </a:rPr>
              <a:t>, </a:t>
            </a:r>
            <a:r>
              <a:rPr lang="en-US" sz="1400" dirty="0">
                <a:latin typeface="Verdana"/>
                <a:ea typeface="Verdana"/>
                <a:cs typeface="+mn-lt"/>
              </a:rPr>
              <a:t>which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is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the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target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variable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for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our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predictive</a:t>
            </a:r>
            <a:r>
              <a:rPr lang="th-TH" sz="1400" dirty="0">
                <a:latin typeface="Verdana"/>
                <a:ea typeface="Verdana"/>
                <a:cs typeface="+mn-lt"/>
              </a:rPr>
              <a:t> </a:t>
            </a:r>
            <a:r>
              <a:rPr lang="en-US" sz="1400" dirty="0">
                <a:latin typeface="Verdana"/>
                <a:ea typeface="Verdana"/>
                <a:cs typeface="+mn-lt"/>
              </a:rPr>
              <a:t>model</a:t>
            </a:r>
            <a:r>
              <a:rPr lang="th-TH" sz="1400" dirty="0">
                <a:latin typeface="Verdana"/>
                <a:ea typeface="Verdana"/>
                <a:cs typeface="+mn-lt"/>
              </a:rPr>
              <a:t>.</a:t>
            </a: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รูปภาพ 1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A95693DF-ADFA-F115-DE6B-3019C92A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25" y="3699623"/>
            <a:ext cx="6713950" cy="2897148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8F609AE-A25E-1557-9F1F-84BC01C1BBC7}"/>
              </a:ext>
            </a:extLst>
          </p:cNvPr>
          <p:cNvSpPr txBox="1"/>
          <p:nvPr/>
        </p:nvSpPr>
        <p:spPr>
          <a:xfrm>
            <a:off x="1883" y="1177808"/>
            <a:ext cx="85099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Understanding Dataset.</a:t>
            </a:r>
            <a:endParaRPr lang="th-TH" sz="1600" b="1" dirty="0">
              <a:latin typeface="Tahoma"/>
              <a:ea typeface="Tahoma"/>
              <a:cs typeface="Tahoma"/>
            </a:endParaRPr>
          </a:p>
          <a:p>
            <a:endParaRPr lang="th-TH" sz="1600" b="1" dirty="0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862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E62A575-6F43-2DE6-15B7-8C41FD4C3421}"/>
              </a:ext>
            </a:extLst>
          </p:cNvPr>
          <p:cNvSpPr txBox="1"/>
          <p:nvPr/>
        </p:nvSpPr>
        <p:spPr>
          <a:xfrm>
            <a:off x="1883" y="1177808"/>
            <a:ext cx="85099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Tahoma"/>
                <a:cs typeface="Tahoma"/>
              </a:rPr>
              <a:t>Data Types</a:t>
            </a:r>
            <a:r>
              <a:rPr lang="th-TH" sz="1600" b="1" dirty="0">
                <a:latin typeface="Tahoma"/>
                <a:ea typeface="Tahoma"/>
                <a:cs typeface="Tahoma"/>
              </a:rPr>
              <a:t> </a:t>
            </a:r>
            <a:r>
              <a:rPr lang="en-US" sz="1600" b="1" dirty="0">
                <a:latin typeface="Tahoma"/>
                <a:ea typeface="Tahoma"/>
                <a:cs typeface="Tahoma"/>
              </a:rPr>
              <a:t>Verification</a:t>
            </a:r>
            <a:r>
              <a:rPr lang="th-TH" sz="1600" b="1" dirty="0">
                <a:latin typeface="Tahoma"/>
                <a:ea typeface="Tahoma"/>
                <a:cs typeface="Tahoma"/>
              </a:rPr>
              <a:t> </a:t>
            </a:r>
            <a:r>
              <a:rPr lang="en-US" sz="1600" b="1" dirty="0">
                <a:latin typeface="Tahoma"/>
                <a:ea typeface="Tahoma"/>
                <a:cs typeface="Tahoma"/>
              </a:rPr>
              <a:t>Prior</a:t>
            </a:r>
            <a:r>
              <a:rPr lang="th-TH" sz="1600" b="1" dirty="0">
                <a:latin typeface="Tahoma"/>
                <a:ea typeface="Tahoma"/>
                <a:cs typeface="Tahoma"/>
              </a:rPr>
              <a:t> </a:t>
            </a:r>
            <a:r>
              <a:rPr lang="en-US" sz="1600" b="1" dirty="0">
                <a:latin typeface="Tahoma"/>
                <a:ea typeface="Tahoma"/>
                <a:cs typeface="Tahoma"/>
              </a:rPr>
              <a:t>to</a:t>
            </a:r>
            <a:r>
              <a:rPr lang="th-TH" sz="1600" b="1" dirty="0">
                <a:latin typeface="Tahoma"/>
                <a:ea typeface="Tahoma"/>
                <a:cs typeface="Tahoma"/>
              </a:rPr>
              <a:t> </a:t>
            </a:r>
            <a:r>
              <a:rPr lang="en-US" sz="1600" b="1" dirty="0">
                <a:latin typeface="Tahoma"/>
                <a:ea typeface="Tahoma"/>
                <a:cs typeface="Tahoma"/>
              </a:rPr>
              <a:t>Model</a:t>
            </a:r>
            <a:r>
              <a:rPr lang="th-TH" sz="1600" b="1" dirty="0">
                <a:latin typeface="Tahoma"/>
                <a:ea typeface="Tahoma"/>
                <a:cs typeface="Tahoma"/>
              </a:rPr>
              <a:t> </a:t>
            </a:r>
            <a:r>
              <a:rPr lang="en-US" sz="1600" b="1" dirty="0">
                <a:latin typeface="Tahoma"/>
                <a:ea typeface="Tahoma"/>
                <a:cs typeface="Tahoma"/>
              </a:rPr>
              <a:t>Training.</a:t>
            </a:r>
            <a:endParaRPr lang="th-TH" sz="1600" b="1" dirty="0">
              <a:latin typeface="Tahoma"/>
              <a:ea typeface="Tahoma"/>
              <a:cs typeface="Tahoma"/>
            </a:endParaRPr>
          </a:p>
          <a:p>
            <a:endParaRPr lang="th-TH" sz="1400">
              <a:latin typeface="Tahoma"/>
              <a:ea typeface="Tahoma"/>
              <a:cs typeface="Tahoma"/>
            </a:endParaRPr>
          </a:p>
          <a:p>
            <a:endParaRPr lang="en-US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รูปภาพ 2" descr="รูปภาพประกอบด้วย ข้อความ, ตัวอักษร, ภาพหน้าจอ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666C06B-5B25-95E0-D512-FB3215C0E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103" y="2037502"/>
            <a:ext cx="3911643" cy="186859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89C03CB-77D5-172A-9EBA-8C8C1B4EFD79}"/>
              </a:ext>
            </a:extLst>
          </p:cNvPr>
          <p:cNvSpPr txBox="1"/>
          <p:nvPr/>
        </p:nvSpPr>
        <p:spPr>
          <a:xfrm>
            <a:off x="70776" y="4973194"/>
            <a:ext cx="85099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*while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the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b="1" dirty="0">
                <a:solidFill>
                  <a:srgbClr val="FF0000"/>
                </a:solidFill>
                <a:ea typeface="+mn-lt"/>
                <a:cs typeface="+mn-lt"/>
              </a:rPr>
              <a:t>Neighborhood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feature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may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require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encoding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to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numerical</a:t>
            </a:r>
            <a:r>
              <a:rPr lang="th-TH" sz="14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values</a:t>
            </a:r>
            <a:endParaRPr lang="th-TH" dirty="0">
              <a:solidFill>
                <a:srgbClr val="FF0000"/>
              </a:solidFill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42C4D1-E9B4-682E-1C79-0AAD3E847ECB}"/>
                  </a:ext>
                </a:extLst>
              </p14:cNvPr>
              <p14:cNvContentPartPr/>
              <p14:nvPr/>
            </p14:nvContentPartPr>
            <p14:xfrm>
              <a:off x="4533423" y="3224892"/>
              <a:ext cx="13778" cy="1377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42C4D1-E9B4-682E-1C79-0AAD3E847E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8301" y="2535992"/>
                <a:ext cx="1377800" cy="13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6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E62A575-6F43-2DE6-15B7-8C41FD4C3421}"/>
              </a:ext>
            </a:extLst>
          </p:cNvPr>
          <p:cNvSpPr txBox="1"/>
          <p:nvPr/>
        </p:nvSpPr>
        <p:spPr>
          <a:xfrm>
            <a:off x="1883" y="1177808"/>
            <a:ext cx="85099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Tahoma"/>
                <a:cs typeface="Tahoma"/>
              </a:rPr>
              <a:t>Data Type</a:t>
            </a:r>
            <a:r>
              <a:rPr lang="th-TH" sz="1600" b="1" dirty="0">
                <a:latin typeface="Tahoma"/>
                <a:ea typeface="Tahoma"/>
                <a:cs typeface="Tahoma"/>
              </a:rPr>
              <a:t> </a:t>
            </a:r>
            <a:r>
              <a:rPr lang="en-US" sz="1600" b="1" dirty="0">
                <a:latin typeface="Tahoma"/>
                <a:ea typeface="Tahoma"/>
                <a:cs typeface="Tahoma"/>
              </a:rPr>
              <a:t>Transformation</a:t>
            </a:r>
            <a:r>
              <a:rPr lang="th-TH" sz="1600" b="1" dirty="0">
                <a:latin typeface="Tahoma"/>
                <a:ea typeface="Tahoma"/>
                <a:cs typeface="Tahoma"/>
              </a:rPr>
              <a:t> </a:t>
            </a:r>
            <a:r>
              <a:rPr lang="en-US" sz="1600" b="1" dirty="0">
                <a:latin typeface="Tahoma"/>
                <a:ea typeface="Tahoma"/>
                <a:cs typeface="Tahoma"/>
              </a:rPr>
              <a:t>for</a:t>
            </a:r>
            <a:r>
              <a:rPr lang="th-TH" sz="1600" b="1" dirty="0">
                <a:latin typeface="Tahoma"/>
                <a:ea typeface="Tahoma"/>
                <a:cs typeface="Tahoma"/>
              </a:rPr>
              <a:t> '</a:t>
            </a:r>
            <a:r>
              <a:rPr lang="en-US" sz="1600" b="1" dirty="0">
                <a:latin typeface="Tahoma"/>
                <a:ea typeface="Tahoma"/>
                <a:cs typeface="Tahoma"/>
              </a:rPr>
              <a:t>Neighborhood</a:t>
            </a:r>
            <a:r>
              <a:rPr lang="th-TH" sz="1600" b="1" dirty="0">
                <a:latin typeface="Tahoma"/>
                <a:ea typeface="Tahoma"/>
                <a:cs typeface="Tahoma"/>
              </a:rPr>
              <a:t>' </a:t>
            </a:r>
            <a:r>
              <a:rPr lang="en-US" sz="1600" b="1" dirty="0">
                <a:latin typeface="Tahoma"/>
                <a:ea typeface="Tahoma"/>
                <a:cs typeface="Tahoma"/>
              </a:rPr>
              <a:t>Feature.</a:t>
            </a:r>
            <a:endParaRPr lang="th-TH" sz="1600" b="1" dirty="0">
              <a:latin typeface="Tahoma"/>
              <a:ea typeface="Tahoma"/>
              <a:cs typeface="Tahoma"/>
            </a:endParaRPr>
          </a:p>
          <a:p>
            <a:endParaRPr lang="th-TH" sz="1600" b="1" dirty="0">
              <a:latin typeface="Tahoma"/>
              <a:ea typeface="Tahoma"/>
              <a:cs typeface="Tahoma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89C03CB-77D5-172A-9EBA-8C8C1B4EFD79}"/>
              </a:ext>
            </a:extLst>
          </p:cNvPr>
          <p:cNvSpPr txBox="1"/>
          <p:nvPr/>
        </p:nvSpPr>
        <p:spPr>
          <a:xfrm>
            <a:off x="1883" y="5868805"/>
            <a:ext cx="85099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sz="1400" b="1" dirty="0">
                <a:latin typeface="Tahoma"/>
                <a:ea typeface="Tahoma"/>
                <a:cs typeface="Tahoma"/>
              </a:rPr>
              <a:t>'</a:t>
            </a:r>
            <a:r>
              <a:rPr lang="en-US" sz="1400" b="1" dirty="0">
                <a:latin typeface="Tahoma"/>
                <a:ea typeface="Tahoma"/>
                <a:cs typeface="Tahoma"/>
              </a:rPr>
              <a:t>Rural</a:t>
            </a:r>
            <a:r>
              <a:rPr lang="th-TH" sz="1400" b="1" dirty="0">
                <a:latin typeface="Tahoma"/>
                <a:ea typeface="Tahoma"/>
                <a:cs typeface="Tahoma"/>
              </a:rPr>
              <a:t>'</a:t>
            </a:r>
            <a:r>
              <a:rPr lang="th-TH" sz="1400" dirty="0">
                <a:latin typeface="Tahoma"/>
                <a:ea typeface="Tahoma"/>
                <a:cs typeface="Tahoma"/>
              </a:rPr>
              <a:t>: </a:t>
            </a:r>
            <a:r>
              <a:rPr lang="en-US" sz="1400" dirty="0">
                <a:latin typeface="Tahoma"/>
                <a:ea typeface="Tahoma"/>
                <a:cs typeface="Tahoma"/>
              </a:rPr>
              <a:t>Assigned a value of 1 to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represent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rural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neighborhoods</a:t>
            </a:r>
            <a:r>
              <a:rPr lang="th-TH" sz="1400" dirty="0">
                <a:latin typeface="Tahoma"/>
                <a:ea typeface="Tahoma"/>
                <a:cs typeface="Tahoma"/>
              </a:rPr>
              <a:t>.</a:t>
            </a:r>
          </a:p>
          <a:p>
            <a:r>
              <a:rPr lang="th-TH" sz="1400" b="1" dirty="0">
                <a:latin typeface="Tahoma"/>
                <a:ea typeface="Tahoma"/>
                <a:cs typeface="Tahoma"/>
              </a:rPr>
              <a:t>'</a:t>
            </a:r>
            <a:r>
              <a:rPr lang="en-US" sz="1400" b="1" dirty="0">
                <a:latin typeface="Tahoma"/>
                <a:ea typeface="Tahoma"/>
                <a:cs typeface="Tahoma"/>
              </a:rPr>
              <a:t>Urban</a:t>
            </a:r>
            <a:r>
              <a:rPr lang="th-TH" sz="1400" b="1" dirty="0">
                <a:latin typeface="Tahoma"/>
                <a:ea typeface="Tahoma"/>
                <a:cs typeface="Tahoma"/>
              </a:rPr>
              <a:t>'</a:t>
            </a:r>
            <a:r>
              <a:rPr lang="th-TH" sz="1400" dirty="0">
                <a:latin typeface="Tahoma"/>
                <a:ea typeface="Tahoma"/>
                <a:cs typeface="Tahoma"/>
              </a:rPr>
              <a:t>: </a:t>
            </a:r>
            <a:r>
              <a:rPr lang="en-US" sz="1400" dirty="0">
                <a:latin typeface="Tahoma"/>
                <a:ea typeface="Tahoma"/>
                <a:cs typeface="Tahoma"/>
              </a:rPr>
              <a:t>Assigned a value of 2 to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signify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urban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neighborhoods</a:t>
            </a:r>
            <a:r>
              <a:rPr lang="th-TH" sz="1400" dirty="0">
                <a:latin typeface="Tahoma"/>
                <a:ea typeface="Tahoma"/>
                <a:cs typeface="Tahoma"/>
              </a:rPr>
              <a:t>.</a:t>
            </a:r>
          </a:p>
          <a:p>
            <a:r>
              <a:rPr lang="th-TH" sz="1400" b="1" dirty="0">
                <a:latin typeface="Tahoma"/>
                <a:ea typeface="Tahoma"/>
                <a:cs typeface="Tahoma"/>
              </a:rPr>
              <a:t>'</a:t>
            </a:r>
            <a:r>
              <a:rPr lang="en-US" sz="1400" b="1" dirty="0">
                <a:latin typeface="Tahoma"/>
                <a:ea typeface="Tahoma"/>
                <a:cs typeface="Tahoma"/>
              </a:rPr>
              <a:t>Suburb</a:t>
            </a:r>
            <a:r>
              <a:rPr lang="th-TH" sz="1400" b="1" dirty="0">
                <a:latin typeface="Tahoma"/>
                <a:ea typeface="Tahoma"/>
                <a:cs typeface="Tahoma"/>
              </a:rPr>
              <a:t>'</a:t>
            </a:r>
            <a:r>
              <a:rPr lang="th-TH" sz="1400" dirty="0">
                <a:latin typeface="Tahoma"/>
                <a:ea typeface="Tahoma"/>
                <a:cs typeface="Tahoma"/>
              </a:rPr>
              <a:t>: </a:t>
            </a:r>
            <a:r>
              <a:rPr lang="en-US" sz="1400" dirty="0">
                <a:latin typeface="Tahoma"/>
                <a:ea typeface="Tahoma"/>
                <a:cs typeface="Tahoma"/>
              </a:rPr>
              <a:t>Assigned a value of 3 to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denote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suburban</a:t>
            </a:r>
            <a:r>
              <a:rPr lang="th-TH" sz="1400" dirty="0"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latin typeface="Tahoma"/>
                <a:ea typeface="Tahoma"/>
                <a:cs typeface="Tahoma"/>
              </a:rPr>
              <a:t>neighborhoods</a:t>
            </a:r>
            <a:r>
              <a:rPr lang="th-TH" sz="1400" dirty="0">
                <a:latin typeface="Tahoma"/>
                <a:ea typeface="Tahoma"/>
                <a:cs typeface="Tahoma"/>
              </a:rPr>
              <a:t>.</a:t>
            </a:r>
          </a:p>
          <a:p>
            <a:endParaRPr lang="th-TH" sz="1400" dirty="0">
              <a:ea typeface="+mn-lt"/>
              <a:cs typeface="+mn-lt"/>
            </a:endParaRPr>
          </a:p>
        </p:txBody>
      </p:sp>
      <p:pic>
        <p:nvPicPr>
          <p:cNvPr id="2" name="รูปภาพ 1" descr="รูปภาพประกอบด้วย ข้อความ, ภาพหน้าจอ, ตัวอักษร, ออกแบบ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B5765264-47EE-A675-3F52-5177A9CE6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19" y="1948294"/>
            <a:ext cx="6093911" cy="27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AA49EC2-857C-1353-F221-1F79E51D6394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Exploratory Data Analysis.</a:t>
            </a:r>
            <a:endParaRPr lang="th-TH" sz="1600" b="1">
              <a:latin typeface="Tahoma"/>
              <a:ea typeface="+mn-lt"/>
              <a:cs typeface="Tahoma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B82E1C9-DE50-9EF1-EA9F-8DBF886ABA9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รูปภาพ 1" descr="รูปภาพประกอบด้วย ข้อความ, ภาพหน้าจอ, ตัวอักษร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4F385ACA-45F9-A2EC-069D-321795EEB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76" y="2049258"/>
            <a:ext cx="4352795" cy="2759483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ข้อความ, ตัวอักษร, ภาพหน้าจอ, เมนู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3377CEBD-C949-6D18-42B4-9C42C6E8C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4631" y="3505206"/>
            <a:ext cx="4346531" cy="3179512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0F669CAE-4E8A-1E29-67AA-E48A1E09C800}"/>
              </a:ext>
            </a:extLst>
          </p:cNvPr>
          <p:cNvSpPr txBox="1"/>
          <p:nvPr/>
        </p:nvSpPr>
        <p:spPr>
          <a:xfrm>
            <a:off x="468052" y="1337580"/>
            <a:ext cx="381263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ahoma"/>
                <a:ea typeface="Tahoma"/>
                <a:cs typeface="Tahoma"/>
              </a:rPr>
              <a:t>Data Splitting</a:t>
            </a:r>
            <a:r>
              <a:rPr lang="th-TH" sz="1400" dirty="0">
                <a:latin typeface="Tahoma"/>
                <a:ea typeface="Tahoma"/>
                <a:cs typeface="Tahoma"/>
              </a:rPr>
              <a:t>:</a:t>
            </a:r>
          </a:p>
          <a:p>
            <a:pPr marL="285750" indent="-285750">
              <a:buFont typeface="Symbol"/>
              <a:buChar char="•"/>
            </a:pPr>
            <a:r>
              <a:rPr lang="en-US" sz="1100" dirty="0" err="1">
                <a:latin typeface="Verdana"/>
                <a:ea typeface="Verdana"/>
                <a:cs typeface="+mn-lt"/>
              </a:rPr>
              <a:t>test_size</a:t>
            </a:r>
            <a:r>
              <a:rPr lang="en-US" sz="1100" dirty="0">
                <a:latin typeface="Verdana"/>
                <a:ea typeface="Verdana"/>
                <a:cs typeface="+mn-lt"/>
              </a:rPr>
              <a:t>: 0.1</a:t>
            </a:r>
            <a:endParaRPr lang="th-TH" sz="1100" dirty="0">
              <a:latin typeface="Verdana"/>
              <a:ea typeface="Verdana"/>
              <a:cs typeface="+mn-lt"/>
            </a:endParaRPr>
          </a:p>
          <a:p>
            <a:pPr marL="285750" indent="-285750">
              <a:buFont typeface="Symbol"/>
              <a:buChar char="•"/>
            </a:pPr>
            <a:r>
              <a:rPr lang="en-US" sz="1100" dirty="0">
                <a:latin typeface="Verdana"/>
                <a:ea typeface="Verdana"/>
                <a:cs typeface="+mn-lt"/>
              </a:rPr>
              <a:t>Random</a:t>
            </a:r>
            <a:r>
              <a:rPr lang="th-TH" sz="1100" dirty="0">
                <a:latin typeface="Verdana"/>
                <a:ea typeface="Verdana"/>
                <a:cs typeface="+mn-lt"/>
              </a:rPr>
              <a:t>_</a:t>
            </a:r>
            <a:r>
              <a:rPr lang="en-US" sz="1100" dirty="0">
                <a:latin typeface="Verdana"/>
                <a:ea typeface="Verdana"/>
                <a:cs typeface="+mn-lt"/>
              </a:rPr>
              <a:t>state</a:t>
            </a:r>
            <a:r>
              <a:rPr lang="th-TH" sz="1100" dirty="0">
                <a:latin typeface="Verdana"/>
                <a:ea typeface="Verdana"/>
                <a:cs typeface="+mn-lt"/>
              </a:rPr>
              <a:t>:</a:t>
            </a:r>
            <a:r>
              <a:rPr lang="en-US" sz="1100" dirty="0">
                <a:latin typeface="Verdana"/>
                <a:ea typeface="Verdana"/>
                <a:cs typeface="+mn-lt"/>
              </a:rPr>
              <a:t> 42</a:t>
            </a:r>
            <a:endParaRPr lang="th-TH" sz="1100" dirty="0">
              <a:latin typeface="Verdana"/>
              <a:ea typeface="Verdana"/>
              <a:cs typeface="+mn-lt"/>
            </a:endParaRPr>
          </a:p>
          <a:p>
            <a:endParaRPr lang="th-TH" sz="1600" b="1" dirty="0">
              <a:ea typeface="+mn-lt"/>
              <a:cs typeface="+mn-lt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5ED81A-79B1-9E15-6384-2052CA77F1E4}"/>
              </a:ext>
            </a:extLst>
          </p:cNvPr>
          <p:cNvSpPr txBox="1"/>
          <p:nvPr/>
        </p:nvSpPr>
        <p:spPr>
          <a:xfrm>
            <a:off x="6580753" y="3153853"/>
            <a:ext cx="58718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ahoma"/>
                <a:ea typeface="Tahoma"/>
                <a:cs typeface="Tahoma"/>
              </a:rPr>
              <a:t>Test</a:t>
            </a:r>
            <a:endParaRPr lang="th-TH" dirty="0"/>
          </a:p>
          <a:p>
            <a:endParaRPr lang="th-TH" sz="1600" b="1" dirty="0">
              <a:ea typeface="+mn-lt"/>
              <a:cs typeface="+mn-lt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5483B11-8757-87E9-75CD-0ABA7EE22E3B}"/>
              </a:ext>
            </a:extLst>
          </p:cNvPr>
          <p:cNvSpPr txBox="1"/>
          <p:nvPr/>
        </p:nvSpPr>
        <p:spPr>
          <a:xfrm>
            <a:off x="1701865" y="4857392"/>
            <a:ext cx="76880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ahoma"/>
                <a:ea typeface="Tahoma"/>
                <a:cs typeface="Tahoma"/>
              </a:rPr>
              <a:t>Train</a:t>
            </a:r>
            <a:endParaRPr lang="th-TH" dirty="0"/>
          </a:p>
          <a:p>
            <a:endParaRPr lang="th-TH" sz="16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679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AA49EC2-857C-1353-F221-1F79E51D6394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Analysis of Feature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Correlations.</a:t>
            </a:r>
            <a:endParaRPr lang="th-TH" sz="1600" b="1">
              <a:latin typeface="Tahoma"/>
              <a:ea typeface="+mn-lt"/>
              <a:cs typeface="Tahoma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B82E1C9-DE50-9EF1-EA9F-8DBF886ABA9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FE17BF9F-D75E-CDB7-C2D4-FEC7ABCBB4FD}"/>
              </a:ext>
            </a:extLst>
          </p:cNvPr>
          <p:cNvSpPr txBox="1"/>
          <p:nvPr/>
        </p:nvSpPr>
        <p:spPr>
          <a:xfrm>
            <a:off x="77091" y="5474854"/>
            <a:ext cx="898971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b="1" dirty="0">
              <a:ea typeface="+mn-lt"/>
              <a:cs typeface="+mn-lt"/>
            </a:endParaRPr>
          </a:p>
          <a:p>
            <a:r>
              <a:rPr lang="en-US" sz="1400" b="1" dirty="0" err="1">
                <a:ea typeface="+mn-lt"/>
                <a:cs typeface="+mn-lt"/>
              </a:rPr>
              <a:t>SquareFeet</a:t>
            </a:r>
            <a:r>
              <a:rPr lang="en-US" sz="1400" b="1" dirty="0">
                <a:ea typeface="+mn-lt"/>
                <a:cs typeface="+mn-lt"/>
              </a:rPr>
              <a:t> and Price</a:t>
            </a:r>
            <a:r>
              <a:rPr lang="th-TH" sz="1400" b="1" dirty="0">
                <a:ea typeface="+mn-lt"/>
                <a:cs typeface="+mn-lt"/>
              </a:rPr>
              <a:t>: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There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is a moderate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positive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correlation</a:t>
            </a:r>
            <a:r>
              <a:rPr lang="th-TH" sz="1400" dirty="0">
                <a:ea typeface="+mn-lt"/>
                <a:cs typeface="+mn-lt"/>
              </a:rPr>
              <a:t> (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0.75</a:t>
            </a:r>
            <a:r>
              <a:rPr lang="th-TH" sz="1400" dirty="0">
                <a:ea typeface="+mn-lt"/>
                <a:cs typeface="+mn-lt"/>
              </a:rPr>
              <a:t>) </a:t>
            </a:r>
            <a:r>
              <a:rPr lang="en-US" sz="1400" dirty="0">
                <a:ea typeface="+mn-lt"/>
                <a:cs typeface="+mn-lt"/>
              </a:rPr>
              <a:t>between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the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size of the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house</a:t>
            </a:r>
            <a:r>
              <a:rPr lang="th-TH" sz="1400" dirty="0">
                <a:ea typeface="+mn-lt"/>
                <a:cs typeface="+mn-lt"/>
              </a:rPr>
              <a:t> (</a:t>
            </a:r>
            <a:r>
              <a:rPr lang="en-US" sz="1400" dirty="0">
                <a:ea typeface="+mn-lt"/>
                <a:cs typeface="+mn-lt"/>
              </a:rPr>
              <a:t>in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square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feet) and its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price</a:t>
            </a:r>
            <a:r>
              <a:rPr lang="th-TH" sz="1400" dirty="0">
                <a:ea typeface="+mn-lt"/>
                <a:cs typeface="+mn-lt"/>
              </a:rPr>
              <a:t>. </a:t>
            </a:r>
            <a:r>
              <a:rPr lang="en-US" sz="1400" dirty="0">
                <a:ea typeface="+mn-lt"/>
                <a:cs typeface="+mn-lt"/>
              </a:rPr>
              <a:t>This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suggests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that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as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the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area of the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house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increases</a:t>
            </a:r>
            <a:r>
              <a:rPr lang="th-TH" sz="1400" dirty="0">
                <a:ea typeface="+mn-lt"/>
                <a:cs typeface="+mn-lt"/>
              </a:rPr>
              <a:t>, </a:t>
            </a:r>
            <a:r>
              <a:rPr lang="en-US" sz="1400" dirty="0">
                <a:ea typeface="+mn-lt"/>
                <a:cs typeface="+mn-lt"/>
              </a:rPr>
              <a:t>the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price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is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likely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to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increase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as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well</a:t>
            </a:r>
            <a:r>
              <a:rPr lang="th-TH" sz="1400" dirty="0">
                <a:ea typeface="+mn-lt"/>
                <a:cs typeface="+mn-lt"/>
              </a:rPr>
              <a:t>, </a:t>
            </a:r>
            <a:r>
              <a:rPr lang="en-US" sz="1400" dirty="0">
                <a:ea typeface="+mn-lt"/>
                <a:cs typeface="+mn-lt"/>
              </a:rPr>
              <a:t>which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aligns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with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market</a:t>
            </a:r>
            <a:r>
              <a:rPr lang="th-TH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expectations</a:t>
            </a:r>
            <a:r>
              <a:rPr lang="th-TH" sz="1400" dirty="0">
                <a:ea typeface="+mn-lt"/>
                <a:cs typeface="+mn-lt"/>
              </a:rPr>
              <a:t>.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รูปภาพ 1" descr="รูปภาพประกอบด้วย ข้อความ, ภาพหน้าจอ, สี่เหลี่ยม, สี่เหลี่ยมผืนผ้า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AE638A79-23E3-A505-3325-481EF4E0A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47" y="1679377"/>
            <a:ext cx="7139834" cy="3718451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345E42D-54FC-185F-D8BF-732385691299}"/>
              </a:ext>
            </a:extLst>
          </p:cNvPr>
          <p:cNvSpPr txBox="1"/>
          <p:nvPr/>
        </p:nvSpPr>
        <p:spPr>
          <a:xfrm>
            <a:off x="1501870" y="4464276"/>
            <a:ext cx="1129847" cy="840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48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AA49EC2-857C-1353-F221-1F79E51D6394}"/>
              </a:ext>
            </a:extLst>
          </p:cNvPr>
          <p:cNvSpPr txBox="1"/>
          <p:nvPr/>
        </p:nvSpPr>
        <p:spPr>
          <a:xfrm>
            <a:off x="35905" y="999377"/>
            <a:ext cx="7025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Tahoma"/>
                <a:ea typeface="+mn-lt"/>
                <a:cs typeface="+mn-lt"/>
              </a:rPr>
              <a:t>Preparation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for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machine</a:t>
            </a:r>
            <a:r>
              <a:rPr lang="th-TH" sz="1600" b="1" dirty="0">
                <a:latin typeface="Tahoma"/>
                <a:ea typeface="+mn-lt"/>
                <a:cs typeface="Tahoma"/>
              </a:rPr>
              <a:t> </a:t>
            </a:r>
            <a:r>
              <a:rPr lang="en-US" sz="1600" b="1" dirty="0">
                <a:latin typeface="Tahoma"/>
                <a:ea typeface="+mn-lt"/>
                <a:cs typeface="+mn-lt"/>
              </a:rPr>
              <a:t>learning.</a:t>
            </a:r>
            <a:endParaRPr lang="th-TH" sz="1600" b="1">
              <a:latin typeface="Tahoma"/>
              <a:ea typeface="+mn-lt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14:cNvPr>
              <p14:cNvContentPartPr/>
              <p14:nvPr/>
            </p14:nvContentPartPr>
            <p14:xfrm>
              <a:off x="3893348" y="1411208"/>
              <a:ext cx="9803" cy="980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6F7E81-BC77-4ED6-D29D-48964319E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73" y="1166133"/>
                <a:ext cx="490150" cy="49015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รูปภาพ 6" descr="รูปภาพประกอบด้วย ข้อความ, ภาพหน้าจอ, ออกแบบ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53E3DEA5-151A-2981-426F-26882AF0B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6" y="1589221"/>
            <a:ext cx="4108537" cy="2696267"/>
          </a:xfrm>
          <a:prstGeom prst="rect">
            <a:avLst/>
          </a:prstGeom>
        </p:spPr>
      </p:pic>
      <p:pic>
        <p:nvPicPr>
          <p:cNvPr id="8" name="รูปภาพ 7" descr="รูปภาพประกอบด้วย ข้อความ, ภาพหน้าจอ, ออกแบบ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800DAE2B-B18A-F5D4-F6D9-82749E062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483" y="4346567"/>
            <a:ext cx="4809993" cy="2317245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DFBE5274-8A79-7BC7-7F62-974301532509}"/>
              </a:ext>
            </a:extLst>
          </p:cNvPr>
          <p:cNvSpPr txBox="1"/>
          <p:nvPr/>
        </p:nvSpPr>
        <p:spPr>
          <a:xfrm>
            <a:off x="1445081" y="4387667"/>
            <a:ext cx="80638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ahoma"/>
                <a:ea typeface="Tahoma"/>
                <a:cs typeface="Tahoma"/>
              </a:rPr>
              <a:t>Train</a:t>
            </a:r>
            <a:endParaRPr lang="th-TH" dirty="0"/>
          </a:p>
          <a:p>
            <a:endParaRPr lang="th-TH" sz="1600" b="1" dirty="0">
              <a:ea typeface="+mn-lt"/>
              <a:cs typeface="+mn-lt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AF7FAB7-E6DD-4402-2A6C-F6AD596C407F}"/>
              </a:ext>
            </a:extLst>
          </p:cNvPr>
          <p:cNvSpPr txBox="1"/>
          <p:nvPr/>
        </p:nvSpPr>
        <p:spPr>
          <a:xfrm>
            <a:off x="6768643" y="3917940"/>
            <a:ext cx="80638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ahoma"/>
                <a:ea typeface="Tahoma"/>
                <a:cs typeface="Tahoma"/>
              </a:rPr>
              <a:t>Test</a:t>
            </a:r>
            <a:endParaRPr lang="th-TH" dirty="0"/>
          </a:p>
          <a:p>
            <a:endParaRPr lang="th-TH" sz="16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595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นำเสนอทางหน้าจอ (4:3)</PresentationFormat>
  <Slides>17</Slides>
  <Notes>1</Notes>
  <HiddenSlides>0</HiddenSlide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17</vt:i4>
      </vt:variant>
    </vt:vector>
  </HeadingPairs>
  <TitlesOfParts>
    <vt:vector size="18" baseType="lpstr"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vilai-pc</dc:creator>
  <cp:revision>712</cp:revision>
  <dcterms:created xsi:type="dcterms:W3CDTF">2017-01-10T05:39:49Z</dcterms:created>
  <dcterms:modified xsi:type="dcterms:W3CDTF">2023-12-10T05:51:34Z</dcterms:modified>
</cp:coreProperties>
</file>