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nva Sans Bold" charset="0"/>
      <p:regular r:id="rId19"/>
    </p:embeddedFont>
    <p:embeddedFont>
      <p:font typeface="Quicksand Bold" charset="0"/>
      <p:regular r:id="rId20"/>
    </p:embeddedFont>
    <p:embeddedFont>
      <p:font typeface="Calibri" pitchFamily="34" charset="0"/>
      <p:regular r:id="rId21"/>
      <p:bold r:id="rId22"/>
      <p:italic r:id="rId23"/>
      <p:boldItalic r:id="rId24"/>
    </p:embeddedFont>
    <p:embeddedFont>
      <p:font typeface="Quicksand"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7"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1649177" y="3833761"/>
            <a:ext cx="5610123" cy="2805061"/>
            <a:chOff x="0" y="0"/>
            <a:chExt cx="1806222" cy="903111"/>
          </a:xfrm>
        </p:grpSpPr>
        <p:sp>
          <p:nvSpPr>
            <p:cNvPr id="3" name="Freeform 3"/>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4" name="TextBox 4"/>
            <p:cNvSpPr txBox="1"/>
            <p:nvPr/>
          </p:nvSpPr>
          <p:spPr>
            <a:xfrm>
              <a:off x="0" y="38100"/>
              <a:ext cx="1806222" cy="865011"/>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11649177" y="1028700"/>
            <a:ext cx="5610123" cy="2805061"/>
            <a:chOff x="0" y="0"/>
            <a:chExt cx="1806222" cy="903111"/>
          </a:xfrm>
        </p:grpSpPr>
        <p:sp>
          <p:nvSpPr>
            <p:cNvPr id="6" name="Freeform 6"/>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7" name="TextBox 7"/>
            <p:cNvSpPr txBox="1"/>
            <p:nvPr/>
          </p:nvSpPr>
          <p:spPr>
            <a:xfrm>
              <a:off x="0" y="38100"/>
              <a:ext cx="1806222" cy="865011"/>
            </a:xfrm>
            <a:prstGeom prst="rect">
              <a:avLst/>
            </a:prstGeom>
          </p:spPr>
          <p:txBody>
            <a:bodyPr lIns="50800" tIns="50800" rIns="50800" bIns="50800" rtlCol="0" anchor="ctr"/>
            <a:lstStyle/>
            <a:p>
              <a:pPr algn="ctr">
                <a:lnSpc>
                  <a:spcPts val="2186"/>
                </a:lnSpc>
              </a:pPr>
              <a:endParaRPr dirty="0"/>
            </a:p>
          </p:txBody>
        </p:sp>
      </p:grpSp>
      <p:grpSp>
        <p:nvGrpSpPr>
          <p:cNvPr id="8" name="Group 8"/>
          <p:cNvGrpSpPr/>
          <p:nvPr/>
        </p:nvGrpSpPr>
        <p:grpSpPr>
          <a:xfrm>
            <a:off x="11649177" y="6638823"/>
            <a:ext cx="5610123" cy="2805061"/>
            <a:chOff x="0" y="0"/>
            <a:chExt cx="1806222" cy="903111"/>
          </a:xfrm>
        </p:grpSpPr>
        <p:sp>
          <p:nvSpPr>
            <p:cNvPr id="9" name="Freeform 9"/>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10" name="TextBox 10"/>
            <p:cNvSpPr txBox="1"/>
            <p:nvPr/>
          </p:nvSpPr>
          <p:spPr>
            <a:xfrm>
              <a:off x="0" y="38100"/>
              <a:ext cx="1806222" cy="865011"/>
            </a:xfrm>
            <a:prstGeom prst="rect">
              <a:avLst/>
            </a:prstGeom>
          </p:spPr>
          <p:txBody>
            <a:bodyPr lIns="50800" tIns="50800" rIns="50800" bIns="50800" rtlCol="0" anchor="ctr"/>
            <a:lstStyle/>
            <a:p>
              <a:pPr algn="ctr">
                <a:lnSpc>
                  <a:spcPts val="2186"/>
                </a:lnSpc>
              </a:pPr>
              <a:endParaRPr dirty="0"/>
            </a:p>
          </p:txBody>
        </p:sp>
      </p:grpSp>
      <p:sp>
        <p:nvSpPr>
          <p:cNvPr id="11" name="Freeform 11"/>
          <p:cNvSpPr/>
          <p:nvPr/>
        </p:nvSpPr>
        <p:spPr>
          <a:xfrm>
            <a:off x="8891339" y="663882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5115241" y="7160489"/>
            <a:ext cx="1483056" cy="1761729"/>
          </a:xfrm>
          <a:custGeom>
            <a:avLst/>
            <a:gdLst/>
            <a:ahLst/>
            <a:cxnLst/>
            <a:rect l="l" t="t" r="r" b="b"/>
            <a:pathLst>
              <a:path w="1483056" h="1761729">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Freeform 13"/>
          <p:cNvSpPr/>
          <p:nvPr/>
        </p:nvSpPr>
        <p:spPr>
          <a:xfrm>
            <a:off x="15115241" y="1487156"/>
            <a:ext cx="1483056" cy="1888149"/>
          </a:xfrm>
          <a:custGeom>
            <a:avLst/>
            <a:gdLst/>
            <a:ahLst/>
            <a:cxnLst/>
            <a:rect l="l" t="t" r="r" b="b"/>
            <a:pathLst>
              <a:path w="1483056" h="1888149">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rot="1431716">
            <a:off x="12454428" y="3969019"/>
            <a:ext cx="1194559" cy="2488664"/>
          </a:xfrm>
          <a:custGeom>
            <a:avLst/>
            <a:gdLst/>
            <a:ahLst/>
            <a:cxnLst/>
            <a:rect l="l" t="t" r="r" b="b"/>
            <a:pathLst>
              <a:path w="1194559" h="2488664">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15" name="Group 15"/>
          <p:cNvGrpSpPr/>
          <p:nvPr/>
        </p:nvGrpSpPr>
        <p:grpSpPr>
          <a:xfrm>
            <a:off x="12200040" y="4140492"/>
            <a:ext cx="729584" cy="72958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dirty="0"/>
            </a:p>
          </p:txBody>
        </p:sp>
      </p:grpSp>
      <p:grpSp>
        <p:nvGrpSpPr>
          <p:cNvPr id="18" name="Group 18"/>
          <p:cNvGrpSpPr/>
          <p:nvPr/>
        </p:nvGrpSpPr>
        <p:grpSpPr>
          <a:xfrm>
            <a:off x="13390767" y="5572241"/>
            <a:ext cx="489462" cy="4894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20" name="TextBox 20"/>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dirty="0"/>
            </a:p>
          </p:txBody>
        </p:sp>
      </p:grpSp>
      <p:sp>
        <p:nvSpPr>
          <p:cNvPr id="21" name="TextBox 21"/>
          <p:cNvSpPr txBox="1"/>
          <p:nvPr/>
        </p:nvSpPr>
        <p:spPr>
          <a:xfrm>
            <a:off x="3019527" y="2502985"/>
            <a:ext cx="8629650" cy="1449115"/>
          </a:xfrm>
          <a:prstGeom prst="rect">
            <a:avLst/>
          </a:prstGeom>
        </p:spPr>
        <p:txBody>
          <a:bodyPr wrap="square" lIns="0" tIns="0" rIns="0" bIns="0" rtlCol="0" anchor="t">
            <a:spAutoFit/>
          </a:bodyPr>
          <a:lstStyle/>
          <a:p>
            <a:pPr algn="l">
              <a:lnSpc>
                <a:spcPts val="11310"/>
              </a:lnSpc>
            </a:pPr>
            <a:r>
              <a:rPr lang="en-US" sz="8700" dirty="0">
                <a:solidFill>
                  <a:srgbClr val="ABD7FF"/>
                </a:solidFill>
                <a:latin typeface="Agrandir Bold"/>
              </a:rPr>
              <a:t>Prasuthon </a:t>
            </a:r>
          </a:p>
        </p:txBody>
      </p:sp>
      <p:sp>
        <p:nvSpPr>
          <p:cNvPr id="22" name="TextBox 22"/>
          <p:cNvSpPr txBox="1"/>
          <p:nvPr/>
        </p:nvSpPr>
        <p:spPr>
          <a:xfrm>
            <a:off x="1028700" y="5335119"/>
            <a:ext cx="9439790" cy="438150"/>
          </a:xfrm>
          <a:prstGeom prst="rect">
            <a:avLst/>
          </a:prstGeom>
        </p:spPr>
        <p:txBody>
          <a:bodyPr lIns="0" tIns="0" rIns="0" bIns="0" rtlCol="0" anchor="t">
            <a:spAutoFit/>
          </a:bodyPr>
          <a:lstStyle/>
          <a:p>
            <a:pPr algn="l">
              <a:lnSpc>
                <a:spcPts val="3479"/>
              </a:lnSpc>
              <a:spcBef>
                <a:spcPct val="0"/>
              </a:spcBef>
            </a:pPr>
            <a:r>
              <a:rPr lang="en-US" sz="2899" dirty="0">
                <a:solidFill>
                  <a:srgbClr val="F8F6F1"/>
                </a:solidFill>
                <a:latin typeface="Quicksand Bold"/>
              </a:rPr>
              <a:t>Exploring data to solve real world </a:t>
            </a:r>
            <a:r>
              <a:rPr lang="en-US" sz="2899" dirty="0" smtClean="0">
                <a:solidFill>
                  <a:srgbClr val="F8F6F1"/>
                </a:solidFill>
                <a:latin typeface="Quicksand Bold"/>
              </a:rPr>
              <a:t>problems</a:t>
            </a:r>
            <a:endParaRPr lang="en-US" sz="2899" dirty="0">
              <a:solidFill>
                <a:srgbClr val="F8F6F1"/>
              </a:solidFill>
              <a:latin typeface="Quicksand Bold"/>
            </a:endParaRPr>
          </a:p>
        </p:txBody>
      </p:sp>
      <p:pic>
        <p:nvPicPr>
          <p:cNvPr id="1024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 y="2175685"/>
            <a:ext cx="2324100" cy="189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74650" y="0"/>
            <a:ext cx="18362649" cy="2095500"/>
            <a:chOff x="0" y="0"/>
            <a:chExt cx="4816593" cy="546612"/>
          </a:xfrm>
        </p:grpSpPr>
        <p:sp>
          <p:nvSpPr>
            <p:cNvPr id="5" name="Freeform 5"/>
            <p:cNvSpPr/>
            <p:nvPr/>
          </p:nvSpPr>
          <p:spPr>
            <a:xfrm>
              <a:off x="0" y="0"/>
              <a:ext cx="4816592" cy="546612"/>
            </a:xfrm>
            <a:custGeom>
              <a:avLst/>
              <a:gdLst/>
              <a:ahLst/>
              <a:cxnLst/>
              <a:rect l="l" t="t" r="r" b="b"/>
              <a:pathLst>
                <a:path w="4816592" h="546612">
                  <a:moveTo>
                    <a:pt x="0" y="0"/>
                  </a:moveTo>
                  <a:lnTo>
                    <a:pt x="4816592" y="0"/>
                  </a:lnTo>
                  <a:lnTo>
                    <a:pt x="4816592" y="546612"/>
                  </a:lnTo>
                  <a:lnTo>
                    <a:pt x="0" y="546612"/>
                  </a:lnTo>
                  <a:close/>
                </a:path>
              </a:pathLst>
            </a:custGeom>
            <a:solidFill>
              <a:srgbClr val="203162"/>
            </a:solidFill>
          </p:spPr>
        </p:sp>
        <p:sp>
          <p:nvSpPr>
            <p:cNvPr id="6" name="TextBox 6"/>
            <p:cNvSpPr txBox="1"/>
            <p:nvPr/>
          </p:nvSpPr>
          <p:spPr>
            <a:xfrm>
              <a:off x="0" y="38100"/>
              <a:ext cx="4816593" cy="508512"/>
            </a:xfrm>
            <a:prstGeom prst="rect">
              <a:avLst/>
            </a:prstGeom>
          </p:spPr>
          <p:txBody>
            <a:bodyPr lIns="50800" tIns="50800" rIns="50800" bIns="50800" rtlCol="0" anchor="ctr"/>
            <a:lstStyle/>
            <a:p>
              <a:pPr algn="ctr">
                <a:lnSpc>
                  <a:spcPts val="2186"/>
                </a:lnSpc>
              </a:pPr>
              <a:endParaRPr dirty="0"/>
            </a:p>
          </p:txBody>
        </p:sp>
      </p:grpSp>
      <p:grpSp>
        <p:nvGrpSpPr>
          <p:cNvPr id="7" name="Group 7"/>
          <p:cNvGrpSpPr/>
          <p:nvPr/>
        </p:nvGrpSpPr>
        <p:grpSpPr>
          <a:xfrm>
            <a:off x="2743200" y="0"/>
            <a:ext cx="13115862" cy="1763076"/>
            <a:chOff x="-411" y="-5291"/>
            <a:chExt cx="3454793" cy="525923"/>
          </a:xfrm>
        </p:grpSpPr>
        <p:sp>
          <p:nvSpPr>
            <p:cNvPr id="8" name="Freeform 8"/>
            <p:cNvSpPr/>
            <p:nvPr/>
          </p:nvSpPr>
          <p:spPr>
            <a:xfrm>
              <a:off x="-411" y="75549"/>
              <a:ext cx="3454793" cy="445083"/>
            </a:xfrm>
            <a:custGeom>
              <a:avLst/>
              <a:gdLst/>
              <a:ahLst/>
              <a:cxnLst/>
              <a:rect l="l" t="t" r="r" b="b"/>
              <a:pathLst>
                <a:path w="3454793" h="445083">
                  <a:moveTo>
                    <a:pt x="59020" y="0"/>
                  </a:moveTo>
                  <a:lnTo>
                    <a:pt x="3395773" y="0"/>
                  </a:lnTo>
                  <a:cubicBezTo>
                    <a:pt x="3411425" y="0"/>
                    <a:pt x="3426438" y="6218"/>
                    <a:pt x="3437506" y="17287"/>
                  </a:cubicBezTo>
                  <a:cubicBezTo>
                    <a:pt x="3448574" y="28355"/>
                    <a:pt x="3454793" y="43367"/>
                    <a:pt x="3454793" y="59020"/>
                  </a:cubicBezTo>
                  <a:lnTo>
                    <a:pt x="3454793" y="386063"/>
                  </a:lnTo>
                  <a:cubicBezTo>
                    <a:pt x="3454793" y="418659"/>
                    <a:pt x="3428368" y="445083"/>
                    <a:pt x="3395773" y="445083"/>
                  </a:cubicBezTo>
                  <a:lnTo>
                    <a:pt x="59020" y="445083"/>
                  </a:lnTo>
                  <a:cubicBezTo>
                    <a:pt x="26424" y="445083"/>
                    <a:pt x="0" y="418659"/>
                    <a:pt x="0" y="386063"/>
                  </a:cubicBezTo>
                  <a:lnTo>
                    <a:pt x="0" y="59020"/>
                  </a:lnTo>
                  <a:cubicBezTo>
                    <a:pt x="0" y="26424"/>
                    <a:pt x="26424" y="0"/>
                    <a:pt x="59020" y="0"/>
                  </a:cubicBezTo>
                  <a:close/>
                </a:path>
              </a:pathLst>
            </a:custGeom>
            <a:solidFill>
              <a:srgbClr val="F8F6F1"/>
            </a:solidFill>
          </p:spPr>
        </p:sp>
        <p:sp>
          <p:nvSpPr>
            <p:cNvPr id="9" name="TextBox 9"/>
            <p:cNvSpPr txBox="1"/>
            <p:nvPr/>
          </p:nvSpPr>
          <p:spPr>
            <a:xfrm>
              <a:off x="-411" y="-5291"/>
              <a:ext cx="3454792" cy="378408"/>
            </a:xfrm>
            <a:prstGeom prst="rect">
              <a:avLst/>
            </a:prstGeom>
          </p:spPr>
          <p:txBody>
            <a:bodyPr lIns="50800" tIns="50800" rIns="50800" bIns="50800" rtlCol="0" anchor="ctr"/>
            <a:lstStyle/>
            <a:p>
              <a:pPr algn="ctr">
                <a:lnSpc>
                  <a:spcPts val="4040"/>
                </a:lnSpc>
              </a:pPr>
              <a:r>
                <a:rPr lang="en-US" sz="4000" dirty="0">
                  <a:solidFill>
                    <a:srgbClr val="334782"/>
                  </a:solidFill>
                  <a:latin typeface="Quicksand Bold"/>
                </a:rPr>
                <a:t>3. Percentage of amount for each Payment type</a:t>
              </a:r>
            </a:p>
          </p:txBody>
        </p:sp>
      </p:grpSp>
      <p:sp>
        <p:nvSpPr>
          <p:cNvPr id="10" name="Freeform 11"/>
          <p:cNvSpPr/>
          <p:nvPr/>
        </p:nvSpPr>
        <p:spPr>
          <a:xfrm rot="16200000">
            <a:off x="16278783" y="86281"/>
            <a:ext cx="2095499" cy="1922933"/>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rot="10800000">
            <a:off x="-57544" y="35203"/>
            <a:ext cx="2267344" cy="2060293"/>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566" y="3543300"/>
            <a:ext cx="6046033" cy="559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9301129" y="3543300"/>
            <a:ext cx="7539071" cy="5478423"/>
          </a:xfrm>
          <a:prstGeom prst="rect">
            <a:avLst/>
          </a:prstGeom>
          <a:noFill/>
        </p:spPr>
        <p:txBody>
          <a:bodyPr wrap="square" rtlCol="0">
            <a:spAutoFit/>
          </a:bodyPr>
          <a:lstStyle/>
          <a:p>
            <a:pPr marL="285750" indent="-285750">
              <a:buFont typeface="Arial" pitchFamily="34" charset="0"/>
              <a:buChar char="•"/>
            </a:pPr>
            <a:r>
              <a:rPr lang="en-US" sz="2800" dirty="0"/>
              <a:t>There are five types of transaction that includes CASH-OUT, CASH IN, DEBIT, TRANSFER, </a:t>
            </a:r>
            <a:r>
              <a:rPr lang="en-US" sz="2800" dirty="0" smtClean="0"/>
              <a:t>PAYMENT</a:t>
            </a:r>
          </a:p>
          <a:p>
            <a:pPr marL="285750" indent="-285750">
              <a:buFont typeface="Arial" pitchFamily="34" charset="0"/>
              <a:buChar char="•"/>
            </a:pPr>
            <a:r>
              <a:rPr lang="en-US" sz="2800" dirty="0"/>
              <a:t>CASH-OUT has the </a:t>
            </a:r>
            <a:r>
              <a:rPr lang="en-US" sz="2800" dirty="0" smtClean="0"/>
              <a:t>height </a:t>
            </a:r>
            <a:r>
              <a:rPr lang="en-US" sz="2800" dirty="0"/>
              <a:t>count, followed by CASH-IN and PAYMENT. This shows that these types of </a:t>
            </a:r>
            <a:r>
              <a:rPr lang="en-US" sz="2800" dirty="0" smtClean="0"/>
              <a:t>payment </a:t>
            </a:r>
            <a:r>
              <a:rPr lang="en-US" sz="2800" dirty="0"/>
              <a:t>are most common in making fraud.</a:t>
            </a:r>
          </a:p>
          <a:p>
            <a:pPr marL="285750" indent="-285750">
              <a:buFont typeface="Arial" pitchFamily="34" charset="0"/>
              <a:buChar char="•"/>
            </a:pPr>
            <a:r>
              <a:rPr lang="en-US" sz="2800" dirty="0"/>
              <a:t>DEBIT transactions have the lowest count among the five types, indicating that they are less common in the dataset.</a:t>
            </a:r>
          </a:p>
          <a:p>
            <a:pPr marL="285750" indent="-285750">
              <a:buFont typeface="Arial" pitchFamily="34" charset="0"/>
              <a:buChar char="•"/>
            </a:pPr>
            <a:r>
              <a:rPr lang="en-US" sz="2800" dirty="0"/>
              <a:t>CASH_IN transactions likely involve the deposit or addition of funds into an account</a:t>
            </a:r>
            <a:r>
              <a:rPr lang="en-US" sz="2800" dirty="0" smtClean="0"/>
              <a:t>.</a:t>
            </a:r>
          </a:p>
          <a:p>
            <a:pPr marL="285750" indent="-285750">
              <a:buFont typeface="Arial" pitchFamily="34" charset="0"/>
              <a:buChar char="•"/>
            </a:pPr>
            <a:endParaRPr lang="en-US" sz="2400" dirty="0"/>
          </a:p>
          <a:p>
            <a:pPr marL="285750" indent="-285750">
              <a:buFont typeface="Arial" pitchFamily="34" charset="0"/>
              <a:buChar char="•"/>
            </a:pP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424992"/>
            <a:chOff x="0" y="0"/>
            <a:chExt cx="4816593" cy="638681"/>
          </a:xfrm>
        </p:grpSpPr>
        <p:sp>
          <p:nvSpPr>
            <p:cNvPr id="3" name="Freeform 3"/>
            <p:cNvSpPr/>
            <p:nvPr/>
          </p:nvSpPr>
          <p:spPr>
            <a:xfrm>
              <a:off x="0" y="0"/>
              <a:ext cx="4816592" cy="638681"/>
            </a:xfrm>
            <a:custGeom>
              <a:avLst/>
              <a:gdLst/>
              <a:ahLst/>
              <a:cxnLst/>
              <a:rect l="l" t="t" r="r" b="b"/>
              <a:pathLst>
                <a:path w="4816592" h="638681">
                  <a:moveTo>
                    <a:pt x="0" y="0"/>
                  </a:moveTo>
                  <a:lnTo>
                    <a:pt x="4816592" y="0"/>
                  </a:lnTo>
                  <a:lnTo>
                    <a:pt x="4816592" y="638681"/>
                  </a:lnTo>
                  <a:lnTo>
                    <a:pt x="0" y="638681"/>
                  </a:lnTo>
                  <a:close/>
                </a:path>
              </a:pathLst>
            </a:custGeom>
            <a:solidFill>
              <a:srgbClr val="203162"/>
            </a:solidFill>
          </p:spPr>
        </p:sp>
        <p:sp>
          <p:nvSpPr>
            <p:cNvPr id="4" name="TextBox 4"/>
            <p:cNvSpPr txBox="1"/>
            <p:nvPr/>
          </p:nvSpPr>
          <p:spPr>
            <a:xfrm>
              <a:off x="0" y="38100"/>
              <a:ext cx="4816593" cy="600581"/>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2819398" y="104993"/>
            <a:ext cx="12649200" cy="2250205"/>
            <a:chOff x="0" y="0"/>
            <a:chExt cx="3880738" cy="592647"/>
          </a:xfrm>
        </p:grpSpPr>
        <p:sp>
          <p:nvSpPr>
            <p:cNvPr id="6" name="Freeform 6"/>
            <p:cNvSpPr/>
            <p:nvPr/>
          </p:nvSpPr>
          <p:spPr>
            <a:xfrm>
              <a:off x="0" y="0"/>
              <a:ext cx="3880738" cy="592647"/>
            </a:xfrm>
            <a:custGeom>
              <a:avLst/>
              <a:gdLst/>
              <a:ahLst/>
              <a:cxnLst/>
              <a:rect l="l" t="t" r="r" b="b"/>
              <a:pathLst>
                <a:path w="3880738" h="592647">
                  <a:moveTo>
                    <a:pt x="52542" y="0"/>
                  </a:moveTo>
                  <a:lnTo>
                    <a:pt x="3828196" y="0"/>
                  </a:lnTo>
                  <a:cubicBezTo>
                    <a:pt x="3842131" y="0"/>
                    <a:pt x="3855496" y="5536"/>
                    <a:pt x="3865349" y="15389"/>
                  </a:cubicBezTo>
                  <a:cubicBezTo>
                    <a:pt x="3875203" y="25243"/>
                    <a:pt x="3880738" y="38607"/>
                    <a:pt x="3880738" y="52542"/>
                  </a:cubicBezTo>
                  <a:lnTo>
                    <a:pt x="3880738" y="540105"/>
                  </a:lnTo>
                  <a:cubicBezTo>
                    <a:pt x="3880738" y="569123"/>
                    <a:pt x="3857215" y="592647"/>
                    <a:pt x="3828196" y="592647"/>
                  </a:cubicBezTo>
                  <a:lnTo>
                    <a:pt x="52542" y="592647"/>
                  </a:lnTo>
                  <a:cubicBezTo>
                    <a:pt x="38607" y="592647"/>
                    <a:pt x="25243" y="587111"/>
                    <a:pt x="15389" y="577257"/>
                  </a:cubicBezTo>
                  <a:cubicBezTo>
                    <a:pt x="5536" y="567404"/>
                    <a:pt x="0" y="554040"/>
                    <a:pt x="0" y="540105"/>
                  </a:cubicBezTo>
                  <a:lnTo>
                    <a:pt x="0" y="52542"/>
                  </a:lnTo>
                  <a:cubicBezTo>
                    <a:pt x="0" y="23524"/>
                    <a:pt x="23524" y="0"/>
                    <a:pt x="52542" y="0"/>
                  </a:cubicBezTo>
                  <a:close/>
                </a:path>
              </a:pathLst>
            </a:custGeom>
            <a:solidFill>
              <a:srgbClr val="F8F6F1"/>
            </a:solidFill>
          </p:spPr>
        </p:sp>
        <p:sp>
          <p:nvSpPr>
            <p:cNvPr id="7" name="TextBox 7"/>
            <p:cNvSpPr txBox="1"/>
            <p:nvPr/>
          </p:nvSpPr>
          <p:spPr>
            <a:xfrm>
              <a:off x="0" y="66675"/>
              <a:ext cx="3880738" cy="525972"/>
            </a:xfrm>
            <a:prstGeom prst="rect">
              <a:avLst/>
            </a:prstGeom>
          </p:spPr>
          <p:txBody>
            <a:bodyPr lIns="50800" tIns="50800" rIns="50800" bIns="50800" rtlCol="0" anchor="ctr"/>
            <a:lstStyle/>
            <a:p>
              <a:pPr algn="ctr">
                <a:lnSpc>
                  <a:spcPts val="4141"/>
                </a:lnSpc>
              </a:pPr>
              <a:r>
                <a:rPr lang="en-US" sz="4100" dirty="0">
                  <a:solidFill>
                    <a:srgbClr val="203162"/>
                  </a:solidFill>
                  <a:latin typeface="Quicksand Bold"/>
                </a:rPr>
                <a:t>4. ·Percentage of fraud and Normal </a:t>
              </a:r>
              <a:r>
                <a:rPr lang="en-US" sz="4100" dirty="0" smtClean="0">
                  <a:solidFill>
                    <a:srgbClr val="203162"/>
                  </a:solidFill>
                  <a:latin typeface="Quicksand Bold"/>
                </a:rPr>
                <a:t>transaction</a:t>
              </a:r>
              <a:endParaRPr lang="en-US" sz="4100" dirty="0">
                <a:solidFill>
                  <a:srgbClr val="203162"/>
                </a:solidFill>
                <a:latin typeface="Quicksand Bold"/>
              </a:endParaRPr>
            </a:p>
          </p:txBody>
        </p:sp>
      </p:grpSp>
      <p:sp>
        <p:nvSpPr>
          <p:cNvPr id="9" name="TextBox 8"/>
          <p:cNvSpPr txBox="1"/>
          <p:nvPr/>
        </p:nvSpPr>
        <p:spPr>
          <a:xfrm>
            <a:off x="9677400" y="3924300"/>
            <a:ext cx="5638800" cy="3816429"/>
          </a:xfrm>
          <a:prstGeom prst="rect">
            <a:avLst/>
          </a:prstGeom>
          <a:noFill/>
        </p:spPr>
        <p:txBody>
          <a:bodyPr wrap="square" rtlCol="0">
            <a:spAutoFit/>
          </a:bodyPr>
          <a:lstStyle/>
          <a:p>
            <a:pPr marL="285750" indent="-285750">
              <a:buFont typeface="Arial" pitchFamily="34" charset="0"/>
              <a:buChar char="•"/>
            </a:pPr>
            <a:r>
              <a:rPr lang="en-US" sz="2800" dirty="0"/>
              <a:t>T</a:t>
            </a:r>
            <a:r>
              <a:rPr lang="en-US" sz="2800" dirty="0" smtClean="0"/>
              <a:t>he </a:t>
            </a:r>
            <a:r>
              <a:rPr lang="en-US" sz="2800" dirty="0"/>
              <a:t>frauds in </a:t>
            </a:r>
            <a:r>
              <a:rPr lang="en-US" sz="2800" dirty="0" smtClean="0"/>
              <a:t>financial transactions </a:t>
            </a:r>
            <a:r>
              <a:rPr lang="en-US" sz="2800" dirty="0"/>
              <a:t>are very small in size as </a:t>
            </a:r>
            <a:r>
              <a:rPr lang="en-US" sz="2800" dirty="0" smtClean="0"/>
              <a:t>compared to </a:t>
            </a:r>
            <a:r>
              <a:rPr lang="en-US" sz="2800" dirty="0"/>
              <a:t>the whole dataset, with a percentage of as least as 0.1. but if we count the values of fraudent </a:t>
            </a:r>
            <a:r>
              <a:rPr lang="en-US" sz="2800" dirty="0" smtClean="0"/>
              <a:t>transaction </a:t>
            </a:r>
            <a:r>
              <a:rPr lang="en-US" sz="2800" dirty="0"/>
              <a:t>they are above 8000.</a:t>
            </a:r>
          </a:p>
          <a:p>
            <a:pPr marL="285750" indent="-285750">
              <a:buFont typeface="Arial" pitchFamily="34" charset="0"/>
              <a:buChar char="•"/>
            </a:pPr>
            <a:r>
              <a:rPr lang="en-US" sz="2800" dirty="0"/>
              <a:t>Fraud are rare </a:t>
            </a:r>
            <a:r>
              <a:rPr lang="en-US" sz="2800" dirty="0" smtClean="0"/>
              <a:t>but the detection of </a:t>
            </a:r>
            <a:r>
              <a:rPr lang="en-US" sz="2800" dirty="0"/>
              <a:t>those must be efficient.</a:t>
            </a:r>
          </a:p>
          <a:p>
            <a:pPr marL="285750" indent="-285750">
              <a:buFont typeface="Arial" pitchFamily="34" charset="0"/>
              <a:buChar char="•"/>
            </a:pPr>
            <a:endParaRPr lang="en-IN" dirty="0"/>
          </a:p>
        </p:txBody>
      </p:sp>
      <p:sp>
        <p:nvSpPr>
          <p:cNvPr id="11" name="Freeform 11"/>
          <p:cNvSpPr/>
          <p:nvPr/>
        </p:nvSpPr>
        <p:spPr>
          <a:xfrm rot="10800000">
            <a:off x="6927" y="0"/>
            <a:ext cx="2267344" cy="242499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sp>
        <p:nvSpPr>
          <p:cNvPr id="12" name="Freeform 11"/>
          <p:cNvSpPr/>
          <p:nvPr/>
        </p:nvSpPr>
        <p:spPr>
          <a:xfrm rot="16200000">
            <a:off x="15932503" y="69495"/>
            <a:ext cx="2424991" cy="2285997"/>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598" y="3314700"/>
            <a:ext cx="6403202"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14"/>
            <a:ext cx="18288000" cy="2424992"/>
            <a:chOff x="0" y="0"/>
            <a:chExt cx="4816593" cy="638681"/>
          </a:xfrm>
        </p:grpSpPr>
        <p:sp>
          <p:nvSpPr>
            <p:cNvPr id="3" name="Freeform 3"/>
            <p:cNvSpPr/>
            <p:nvPr/>
          </p:nvSpPr>
          <p:spPr>
            <a:xfrm>
              <a:off x="0" y="0"/>
              <a:ext cx="4816592" cy="638681"/>
            </a:xfrm>
            <a:custGeom>
              <a:avLst/>
              <a:gdLst/>
              <a:ahLst/>
              <a:cxnLst/>
              <a:rect l="l" t="t" r="r" b="b"/>
              <a:pathLst>
                <a:path w="4816592" h="638681">
                  <a:moveTo>
                    <a:pt x="0" y="0"/>
                  </a:moveTo>
                  <a:lnTo>
                    <a:pt x="4816592" y="0"/>
                  </a:lnTo>
                  <a:lnTo>
                    <a:pt x="4816592" y="638681"/>
                  </a:lnTo>
                  <a:lnTo>
                    <a:pt x="0" y="638681"/>
                  </a:lnTo>
                  <a:close/>
                </a:path>
              </a:pathLst>
            </a:custGeom>
            <a:solidFill>
              <a:srgbClr val="203162"/>
            </a:solidFill>
          </p:spPr>
        </p:sp>
        <p:sp>
          <p:nvSpPr>
            <p:cNvPr id="4" name="TextBox 4"/>
            <p:cNvSpPr txBox="1"/>
            <p:nvPr/>
          </p:nvSpPr>
          <p:spPr>
            <a:xfrm>
              <a:off x="0" y="38100"/>
              <a:ext cx="4816593" cy="600581"/>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3628085" y="336596"/>
            <a:ext cx="11031825" cy="1754427"/>
            <a:chOff x="0" y="0"/>
            <a:chExt cx="2905501" cy="462071"/>
          </a:xfrm>
        </p:grpSpPr>
        <p:sp>
          <p:nvSpPr>
            <p:cNvPr id="6" name="Freeform 6"/>
            <p:cNvSpPr/>
            <p:nvPr/>
          </p:nvSpPr>
          <p:spPr>
            <a:xfrm>
              <a:off x="0" y="0"/>
              <a:ext cx="2905501" cy="462071"/>
            </a:xfrm>
            <a:custGeom>
              <a:avLst/>
              <a:gdLst/>
              <a:ahLst/>
              <a:cxnLst/>
              <a:rect l="l" t="t" r="r" b="b"/>
              <a:pathLst>
                <a:path w="2905501" h="462071">
                  <a:moveTo>
                    <a:pt x="70178" y="0"/>
                  </a:moveTo>
                  <a:lnTo>
                    <a:pt x="2835323" y="0"/>
                  </a:lnTo>
                  <a:cubicBezTo>
                    <a:pt x="2853936" y="0"/>
                    <a:pt x="2871786" y="7394"/>
                    <a:pt x="2884947" y="20555"/>
                  </a:cubicBezTo>
                  <a:cubicBezTo>
                    <a:pt x="2898108" y="33716"/>
                    <a:pt x="2905501" y="51566"/>
                    <a:pt x="2905501" y="70178"/>
                  </a:cubicBezTo>
                  <a:lnTo>
                    <a:pt x="2905501" y="391893"/>
                  </a:lnTo>
                  <a:cubicBezTo>
                    <a:pt x="2905501" y="410506"/>
                    <a:pt x="2898108" y="428356"/>
                    <a:pt x="2884947" y="441517"/>
                  </a:cubicBezTo>
                  <a:cubicBezTo>
                    <a:pt x="2871786" y="454678"/>
                    <a:pt x="2853936" y="462071"/>
                    <a:pt x="2835323" y="462071"/>
                  </a:cubicBezTo>
                  <a:lnTo>
                    <a:pt x="70178" y="462071"/>
                  </a:lnTo>
                  <a:cubicBezTo>
                    <a:pt x="51566" y="462071"/>
                    <a:pt x="33716" y="454678"/>
                    <a:pt x="20555" y="441517"/>
                  </a:cubicBezTo>
                  <a:cubicBezTo>
                    <a:pt x="7394" y="428356"/>
                    <a:pt x="0" y="410506"/>
                    <a:pt x="0" y="391893"/>
                  </a:cubicBezTo>
                  <a:lnTo>
                    <a:pt x="0" y="70178"/>
                  </a:lnTo>
                  <a:cubicBezTo>
                    <a:pt x="0" y="51566"/>
                    <a:pt x="7394" y="33716"/>
                    <a:pt x="20555" y="20555"/>
                  </a:cubicBezTo>
                  <a:cubicBezTo>
                    <a:pt x="33716" y="7394"/>
                    <a:pt x="51566" y="0"/>
                    <a:pt x="70178" y="0"/>
                  </a:cubicBezTo>
                  <a:close/>
                </a:path>
              </a:pathLst>
            </a:custGeom>
            <a:solidFill>
              <a:srgbClr val="F8F6F1"/>
            </a:solidFill>
          </p:spPr>
        </p:sp>
        <p:sp>
          <p:nvSpPr>
            <p:cNvPr id="7" name="TextBox 7"/>
            <p:cNvSpPr txBox="1"/>
            <p:nvPr/>
          </p:nvSpPr>
          <p:spPr>
            <a:xfrm>
              <a:off x="0" y="66675"/>
              <a:ext cx="2905501" cy="395396"/>
            </a:xfrm>
            <a:prstGeom prst="rect">
              <a:avLst/>
            </a:prstGeom>
          </p:spPr>
          <p:txBody>
            <a:bodyPr lIns="50800" tIns="50800" rIns="50800" bIns="50800" rtlCol="0" anchor="ctr"/>
            <a:lstStyle/>
            <a:p>
              <a:pPr algn="ctr">
                <a:lnSpc>
                  <a:spcPts val="3737"/>
                </a:lnSpc>
              </a:pPr>
              <a:r>
                <a:rPr lang="en-US" sz="3700" dirty="0">
                  <a:solidFill>
                    <a:srgbClr val="203162"/>
                  </a:solidFill>
                  <a:latin typeface="Quicksand Bold"/>
                </a:rPr>
                <a:t>5. F</a:t>
              </a:r>
              <a:r>
                <a:rPr lang="en-US" sz="3700" dirty="0" smtClean="0">
                  <a:solidFill>
                    <a:srgbClr val="203162"/>
                  </a:solidFill>
                  <a:latin typeface="Quicksand Bold"/>
                </a:rPr>
                <a:t>raud </a:t>
              </a:r>
              <a:r>
                <a:rPr lang="en-US" sz="3700" dirty="0">
                  <a:solidFill>
                    <a:srgbClr val="203162"/>
                  </a:solidFill>
                  <a:latin typeface="Quicksand Bold"/>
                </a:rPr>
                <a:t>transaction V/S Payment types.</a:t>
              </a:r>
            </a:p>
            <a:p>
              <a:pPr algn="ctr">
                <a:lnSpc>
                  <a:spcPts val="3030"/>
                </a:lnSpc>
              </a:pPr>
              <a:endParaRPr lang="en-US" sz="3700" dirty="0">
                <a:solidFill>
                  <a:srgbClr val="203162"/>
                </a:solidFill>
                <a:latin typeface="Quicksand Bold"/>
              </a:endParaRPr>
            </a:p>
          </p:txBody>
        </p:sp>
      </p:grpSp>
      <p:sp>
        <p:nvSpPr>
          <p:cNvPr id="11" name="Freeform 11"/>
          <p:cNvSpPr/>
          <p:nvPr/>
        </p:nvSpPr>
        <p:spPr>
          <a:xfrm rot="10800000">
            <a:off x="-6035" y="17454"/>
            <a:ext cx="2596835" cy="2408852"/>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1"/>
          <p:cNvSpPr/>
          <p:nvPr/>
        </p:nvSpPr>
        <p:spPr>
          <a:xfrm rot="16200000">
            <a:off x="15833557" y="-19091"/>
            <a:ext cx="2385240" cy="2505550"/>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382" y="3390900"/>
            <a:ext cx="670861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9525000" y="4152900"/>
            <a:ext cx="4876800" cy="2954655"/>
          </a:xfrm>
          <a:prstGeom prst="rect">
            <a:avLst/>
          </a:prstGeom>
          <a:noFill/>
        </p:spPr>
        <p:txBody>
          <a:bodyPr wrap="square" rtlCol="0">
            <a:spAutoFit/>
          </a:bodyPr>
          <a:lstStyle/>
          <a:p>
            <a:pPr marL="285750" indent="-285750">
              <a:buFont typeface="Arial" pitchFamily="34" charset="0"/>
              <a:buChar char="•"/>
            </a:pPr>
            <a:r>
              <a:rPr lang="en-US" sz="2800" dirty="0" smtClean="0"/>
              <a:t>Fraud  transaction happens only </a:t>
            </a:r>
            <a:r>
              <a:rPr lang="en-US" sz="2800" dirty="0"/>
              <a:t>in "cash out" and "transfer</a:t>
            </a:r>
            <a:r>
              <a:rPr lang="en-US" sz="2800" dirty="0" smtClean="0"/>
              <a:t>".</a:t>
            </a:r>
          </a:p>
          <a:p>
            <a:pPr marL="285750" indent="-285750">
              <a:buFont typeface="Arial" pitchFamily="34" charset="0"/>
              <a:buChar char="•"/>
            </a:pPr>
            <a:r>
              <a:rPr lang="en-US" sz="2800" dirty="0"/>
              <a:t>As both </a:t>
            </a:r>
            <a:r>
              <a:rPr lang="en-US" sz="2800" dirty="0" smtClean="0"/>
              <a:t>cash </a:t>
            </a:r>
            <a:r>
              <a:rPr lang="en-US" sz="2800" dirty="0"/>
              <a:t>out and transfer </a:t>
            </a:r>
            <a:r>
              <a:rPr lang="en-US" sz="2800" dirty="0" smtClean="0"/>
              <a:t>involves </a:t>
            </a:r>
            <a:r>
              <a:rPr lang="en-US" sz="2800" dirty="0"/>
              <a:t>money to flow </a:t>
            </a:r>
            <a:r>
              <a:rPr lang="en-US" sz="2800" dirty="0" smtClean="0"/>
              <a:t>from users </a:t>
            </a:r>
            <a:r>
              <a:rPr lang="en-US" sz="2800" dirty="0"/>
              <a:t>account to others.</a:t>
            </a:r>
          </a:p>
          <a:p>
            <a:pPr marL="285750" indent="-285750">
              <a:buFont typeface="Arial" pitchFamily="34" charset="0"/>
              <a:buChar char="•"/>
            </a:pPr>
            <a:endParaRPr lang="en-IN"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3348200" y="3820824"/>
            <a:ext cx="10928502" cy="2618075"/>
            <a:chOff x="0" y="0"/>
            <a:chExt cx="2878289" cy="553335"/>
          </a:xfrm>
        </p:grpSpPr>
        <p:sp>
          <p:nvSpPr>
            <p:cNvPr id="3" name="Freeform 3"/>
            <p:cNvSpPr/>
            <p:nvPr/>
          </p:nvSpPr>
          <p:spPr>
            <a:xfrm>
              <a:off x="0" y="0"/>
              <a:ext cx="2878289" cy="553335"/>
            </a:xfrm>
            <a:custGeom>
              <a:avLst/>
              <a:gdLst/>
              <a:ahLst/>
              <a:cxnLst/>
              <a:rect l="l" t="t" r="r" b="b"/>
              <a:pathLst>
                <a:path w="2878289" h="553335">
                  <a:moveTo>
                    <a:pt x="70842" y="0"/>
                  </a:moveTo>
                  <a:lnTo>
                    <a:pt x="2807447" y="0"/>
                  </a:lnTo>
                  <a:cubicBezTo>
                    <a:pt x="2826235" y="0"/>
                    <a:pt x="2844254" y="7464"/>
                    <a:pt x="2857540" y="20749"/>
                  </a:cubicBezTo>
                  <a:cubicBezTo>
                    <a:pt x="2870825" y="34034"/>
                    <a:pt x="2878289" y="52053"/>
                    <a:pt x="2878289" y="70842"/>
                  </a:cubicBezTo>
                  <a:lnTo>
                    <a:pt x="2878289" y="482494"/>
                  </a:lnTo>
                  <a:cubicBezTo>
                    <a:pt x="2878289" y="521619"/>
                    <a:pt x="2846572" y="553335"/>
                    <a:pt x="2807447" y="553335"/>
                  </a:cubicBezTo>
                  <a:lnTo>
                    <a:pt x="70842" y="553335"/>
                  </a:lnTo>
                  <a:cubicBezTo>
                    <a:pt x="52053" y="553335"/>
                    <a:pt x="34034" y="545872"/>
                    <a:pt x="20749" y="532586"/>
                  </a:cubicBezTo>
                  <a:cubicBezTo>
                    <a:pt x="7464" y="519301"/>
                    <a:pt x="0" y="501282"/>
                    <a:pt x="0" y="482494"/>
                  </a:cubicBezTo>
                  <a:lnTo>
                    <a:pt x="0" y="70842"/>
                  </a:lnTo>
                  <a:cubicBezTo>
                    <a:pt x="0" y="31717"/>
                    <a:pt x="31717" y="0"/>
                    <a:pt x="70842" y="0"/>
                  </a:cubicBezTo>
                  <a:close/>
                </a:path>
              </a:pathLst>
            </a:custGeom>
            <a:solidFill>
              <a:schemeClr val="bg2"/>
            </a:solidFill>
          </p:spPr>
        </p:sp>
        <p:sp>
          <p:nvSpPr>
            <p:cNvPr id="4" name="TextBox 4"/>
            <p:cNvSpPr txBox="1"/>
            <p:nvPr/>
          </p:nvSpPr>
          <p:spPr>
            <a:xfrm>
              <a:off x="0" y="95250"/>
              <a:ext cx="2878289" cy="458085"/>
            </a:xfrm>
            <a:prstGeom prst="rect">
              <a:avLst/>
            </a:prstGeom>
          </p:spPr>
          <p:txBody>
            <a:bodyPr lIns="50800" tIns="50800" rIns="50800" bIns="50800" rtlCol="0" anchor="ctr"/>
            <a:lstStyle/>
            <a:p>
              <a:pPr algn="ctr">
                <a:lnSpc>
                  <a:spcPts val="5656"/>
                </a:lnSpc>
              </a:pPr>
              <a:r>
                <a:rPr lang="en-US" sz="5600" dirty="0">
                  <a:solidFill>
                    <a:srgbClr val="203162"/>
                  </a:solidFill>
                  <a:latin typeface="Quicksand Bold"/>
                </a:rPr>
                <a:t>Predictive Modeling</a:t>
              </a:r>
            </a:p>
          </p:txBody>
        </p:sp>
      </p:grpSp>
      <p:sp>
        <p:nvSpPr>
          <p:cNvPr id="11" name="TextBox 11"/>
          <p:cNvSpPr txBox="1"/>
          <p:nvPr/>
        </p:nvSpPr>
        <p:spPr>
          <a:xfrm>
            <a:off x="11896286" y="7727995"/>
            <a:ext cx="1192623" cy="323823"/>
          </a:xfrm>
          <a:prstGeom prst="rect">
            <a:avLst/>
          </a:prstGeom>
        </p:spPr>
        <p:txBody>
          <a:bodyPr lIns="0" tIns="0" rIns="0" bIns="0" rtlCol="0" anchor="t">
            <a:spAutoFit/>
          </a:bodyPr>
          <a:lstStyle/>
          <a:p>
            <a:pPr algn="ctr">
              <a:lnSpc>
                <a:spcPts val="2520"/>
              </a:lnSpc>
              <a:spcBef>
                <a:spcPct val="0"/>
              </a:spcBef>
            </a:pPr>
            <a:r>
              <a:rPr lang="en-US" sz="2100" dirty="0">
                <a:solidFill>
                  <a:srgbClr val="203162"/>
                </a:solidFill>
                <a:latin typeface="Quicksand Bold"/>
              </a:rPr>
              <a:t>Median:</a:t>
            </a:r>
          </a:p>
        </p:txBody>
      </p:sp>
      <p:sp>
        <p:nvSpPr>
          <p:cNvPr id="12" name="TextBox 12"/>
          <p:cNvSpPr txBox="1"/>
          <p:nvPr/>
        </p:nvSpPr>
        <p:spPr>
          <a:xfrm>
            <a:off x="13683897" y="7344490"/>
            <a:ext cx="323013" cy="323823"/>
          </a:xfrm>
          <a:prstGeom prst="rect">
            <a:avLst/>
          </a:prstGeom>
        </p:spPr>
        <p:txBody>
          <a:bodyPr lIns="0" tIns="0" rIns="0" bIns="0" rtlCol="0" anchor="t">
            <a:spAutoFit/>
          </a:bodyPr>
          <a:lstStyle/>
          <a:p>
            <a:pPr algn="ctr">
              <a:lnSpc>
                <a:spcPts val="2520"/>
              </a:lnSpc>
              <a:spcBef>
                <a:spcPct val="0"/>
              </a:spcBef>
            </a:pPr>
            <a:r>
              <a:rPr lang="en-US" sz="2100" dirty="0">
                <a:solidFill>
                  <a:srgbClr val="203162"/>
                </a:solidFill>
                <a:latin typeface="Quicksand Bold"/>
              </a:rPr>
              <a:t>+</a:t>
            </a:r>
          </a:p>
        </p:txBody>
      </p:sp>
      <p:sp>
        <p:nvSpPr>
          <p:cNvPr id="13" name="TextBox 13"/>
          <p:cNvSpPr txBox="1"/>
          <p:nvPr/>
        </p:nvSpPr>
        <p:spPr>
          <a:xfrm>
            <a:off x="13182746" y="8030392"/>
            <a:ext cx="1346123" cy="323823"/>
          </a:xfrm>
          <a:prstGeom prst="rect">
            <a:avLst/>
          </a:prstGeom>
        </p:spPr>
        <p:txBody>
          <a:bodyPr lIns="0" tIns="0" rIns="0" bIns="0" rtlCol="0" anchor="t">
            <a:spAutoFit/>
          </a:bodyPr>
          <a:lstStyle/>
          <a:p>
            <a:pPr algn="ctr">
              <a:lnSpc>
                <a:spcPts val="2520"/>
              </a:lnSpc>
              <a:spcBef>
                <a:spcPct val="0"/>
              </a:spcBef>
            </a:pPr>
            <a:r>
              <a:rPr lang="en-US" sz="2100" dirty="0">
                <a:solidFill>
                  <a:srgbClr val="203162"/>
                </a:solidFill>
                <a:latin typeface="Quicksand Bold"/>
              </a:rPr>
              <a:t>2</a:t>
            </a:r>
          </a:p>
        </p:txBody>
      </p:sp>
      <p:sp>
        <p:nvSpPr>
          <p:cNvPr id="16" name="Freeform 11"/>
          <p:cNvSpPr/>
          <p:nvPr/>
        </p:nvSpPr>
        <p:spPr>
          <a:xfrm rot="10800000">
            <a:off x="16649" y="17454"/>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1"/>
          <p:cNvSpPr/>
          <p:nvPr/>
        </p:nvSpPr>
        <p:spPr>
          <a:xfrm rot="16200000">
            <a:off x="15498326" y="-23612"/>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1"/>
          <p:cNvSpPr/>
          <p:nvPr/>
        </p:nvSpPr>
        <p:spPr>
          <a:xfrm rot="5400000">
            <a:off x="70221" y="7482790"/>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1"/>
          <p:cNvSpPr/>
          <p:nvPr/>
        </p:nvSpPr>
        <p:spPr>
          <a:xfrm>
            <a:off x="15530162" y="7459179"/>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4528869" y="7617789"/>
            <a:ext cx="1842937" cy="166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134" y="1927433"/>
            <a:ext cx="1842937" cy="166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5461530" y="2018497"/>
            <a:ext cx="1842937" cy="166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955602" y="7617790"/>
            <a:ext cx="1842937" cy="166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949777" y="-8017188"/>
            <a:ext cx="2388447" cy="18288000"/>
            <a:chOff x="0" y="0"/>
            <a:chExt cx="629056" cy="4816593"/>
          </a:xfrm>
        </p:grpSpPr>
        <p:sp>
          <p:nvSpPr>
            <p:cNvPr id="3" name="Freeform 3"/>
            <p:cNvSpPr/>
            <p:nvPr/>
          </p:nvSpPr>
          <p:spPr>
            <a:xfrm>
              <a:off x="0" y="0"/>
              <a:ext cx="629056" cy="4816592"/>
            </a:xfrm>
            <a:custGeom>
              <a:avLst/>
              <a:gdLst/>
              <a:ahLst/>
              <a:cxnLst/>
              <a:rect l="l" t="t" r="r" b="b"/>
              <a:pathLst>
                <a:path w="629056" h="4816592">
                  <a:moveTo>
                    <a:pt x="0" y="0"/>
                  </a:moveTo>
                  <a:lnTo>
                    <a:pt x="629056" y="0"/>
                  </a:lnTo>
                  <a:lnTo>
                    <a:pt x="629056" y="4816592"/>
                  </a:lnTo>
                  <a:lnTo>
                    <a:pt x="0" y="4816592"/>
                  </a:lnTo>
                  <a:close/>
                </a:path>
              </a:pathLst>
            </a:custGeom>
            <a:solidFill>
              <a:srgbClr val="203162"/>
            </a:solidFill>
          </p:spPr>
        </p:sp>
        <p:sp>
          <p:nvSpPr>
            <p:cNvPr id="4" name="TextBox 4"/>
            <p:cNvSpPr txBox="1"/>
            <p:nvPr/>
          </p:nvSpPr>
          <p:spPr>
            <a:xfrm>
              <a:off x="0" y="38100"/>
              <a:ext cx="629056" cy="4778493"/>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5792720" y="423001"/>
            <a:ext cx="6162018" cy="1440103"/>
            <a:chOff x="0" y="0"/>
            <a:chExt cx="1622918" cy="379286"/>
          </a:xfrm>
        </p:grpSpPr>
        <p:sp>
          <p:nvSpPr>
            <p:cNvPr id="6" name="Freeform 6"/>
            <p:cNvSpPr/>
            <p:nvPr/>
          </p:nvSpPr>
          <p:spPr>
            <a:xfrm>
              <a:off x="0" y="0"/>
              <a:ext cx="1622918" cy="379286"/>
            </a:xfrm>
            <a:custGeom>
              <a:avLst/>
              <a:gdLst/>
              <a:ahLst/>
              <a:cxnLst/>
              <a:rect l="l" t="t" r="r" b="b"/>
              <a:pathLst>
                <a:path w="1622918" h="379286">
                  <a:moveTo>
                    <a:pt x="125639" y="0"/>
                  </a:moveTo>
                  <a:lnTo>
                    <a:pt x="1497279" y="0"/>
                  </a:lnTo>
                  <a:cubicBezTo>
                    <a:pt x="1530601" y="0"/>
                    <a:pt x="1562557" y="13237"/>
                    <a:pt x="1586119" y="36799"/>
                  </a:cubicBezTo>
                  <a:cubicBezTo>
                    <a:pt x="1609681" y="60361"/>
                    <a:pt x="1622918" y="92318"/>
                    <a:pt x="1622918" y="125639"/>
                  </a:cubicBezTo>
                  <a:lnTo>
                    <a:pt x="1622918" y="253647"/>
                  </a:lnTo>
                  <a:cubicBezTo>
                    <a:pt x="1622918" y="323036"/>
                    <a:pt x="1566668" y="379286"/>
                    <a:pt x="1497279" y="379286"/>
                  </a:cubicBezTo>
                  <a:lnTo>
                    <a:pt x="125639" y="379286"/>
                  </a:lnTo>
                  <a:cubicBezTo>
                    <a:pt x="92318" y="379286"/>
                    <a:pt x="60361" y="366049"/>
                    <a:pt x="36799" y="342488"/>
                  </a:cubicBezTo>
                  <a:cubicBezTo>
                    <a:pt x="13237" y="318926"/>
                    <a:pt x="0" y="286969"/>
                    <a:pt x="0" y="253647"/>
                  </a:cubicBezTo>
                  <a:lnTo>
                    <a:pt x="0" y="125639"/>
                  </a:lnTo>
                  <a:cubicBezTo>
                    <a:pt x="0" y="92318"/>
                    <a:pt x="13237" y="60361"/>
                    <a:pt x="36799" y="36799"/>
                  </a:cubicBezTo>
                  <a:cubicBezTo>
                    <a:pt x="60361" y="13237"/>
                    <a:pt x="92318" y="0"/>
                    <a:pt x="125639" y="0"/>
                  </a:cubicBezTo>
                  <a:close/>
                </a:path>
              </a:pathLst>
            </a:custGeom>
            <a:solidFill>
              <a:srgbClr val="F8F6F1"/>
            </a:solidFill>
          </p:spPr>
        </p:sp>
        <p:sp>
          <p:nvSpPr>
            <p:cNvPr id="7" name="TextBox 7"/>
            <p:cNvSpPr txBox="1"/>
            <p:nvPr/>
          </p:nvSpPr>
          <p:spPr>
            <a:xfrm>
              <a:off x="0" y="47625"/>
              <a:ext cx="1622918" cy="331661"/>
            </a:xfrm>
            <a:prstGeom prst="rect">
              <a:avLst/>
            </a:prstGeom>
          </p:spPr>
          <p:txBody>
            <a:bodyPr lIns="50800" tIns="50800" rIns="50800" bIns="50800" rtlCol="0" anchor="ctr"/>
            <a:lstStyle/>
            <a:p>
              <a:pPr algn="ctr">
                <a:lnSpc>
                  <a:spcPts val="3030"/>
                </a:lnSpc>
              </a:pPr>
              <a:r>
                <a:rPr lang="en-US" sz="3000" dirty="0" smtClean="0">
                  <a:solidFill>
                    <a:srgbClr val="203162"/>
                  </a:solidFill>
                  <a:latin typeface="Quicksand Bold"/>
                </a:rPr>
                <a:t>Classification Accuracy </a:t>
              </a:r>
              <a:endParaRPr lang="en-US" sz="3000" dirty="0">
                <a:solidFill>
                  <a:srgbClr val="203162"/>
                </a:solidFill>
                <a:latin typeface="Quicksand Bold"/>
              </a:endParaRPr>
            </a:p>
          </p:txBody>
        </p:sp>
      </p:grpSp>
      <p:grpSp>
        <p:nvGrpSpPr>
          <p:cNvPr id="8" name="Group 8"/>
          <p:cNvGrpSpPr/>
          <p:nvPr/>
        </p:nvGrpSpPr>
        <p:grpSpPr>
          <a:xfrm>
            <a:off x="16443833" y="8272644"/>
            <a:ext cx="432296" cy="43229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0" name="TextBox 10"/>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dirty="0"/>
            </a:p>
          </p:txBody>
        </p:sp>
      </p:grpSp>
      <p:grpSp>
        <p:nvGrpSpPr>
          <p:cNvPr id="11" name="Group 11"/>
          <p:cNvGrpSpPr/>
          <p:nvPr/>
        </p:nvGrpSpPr>
        <p:grpSpPr>
          <a:xfrm>
            <a:off x="17149366" y="9120989"/>
            <a:ext cx="290017" cy="2900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3" name="TextBox 13"/>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dirty="0"/>
            </a:p>
          </p:txBody>
        </p:sp>
      </p:grpSp>
      <p:sp>
        <p:nvSpPr>
          <p:cNvPr id="14" name="Freeform 11"/>
          <p:cNvSpPr/>
          <p:nvPr/>
        </p:nvSpPr>
        <p:spPr>
          <a:xfrm rot="10800000">
            <a:off x="22869" y="-67412"/>
            <a:ext cx="2757838" cy="2388448"/>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1"/>
          <p:cNvSpPr/>
          <p:nvPr/>
        </p:nvSpPr>
        <p:spPr>
          <a:xfrm rot="16200000">
            <a:off x="15681905" y="-275719"/>
            <a:ext cx="2388449"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38501"/>
            <a:ext cx="803552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199" y="3790950"/>
            <a:ext cx="679261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9982199" y="7124700"/>
            <a:ext cx="7389212" cy="1077218"/>
          </a:xfrm>
          <a:prstGeom prst="rect">
            <a:avLst/>
          </a:prstGeom>
          <a:noFill/>
        </p:spPr>
        <p:txBody>
          <a:bodyPr wrap="square" rtlCol="0">
            <a:spAutoFit/>
          </a:bodyPr>
          <a:lstStyle/>
          <a:p>
            <a:r>
              <a:rPr lang="en-US" sz="3200" b="1" dirty="0" smtClean="0"/>
              <a:t>Here we can see that  the accuracy score of 	Decision Tree is  Highest. </a:t>
            </a:r>
            <a:endParaRPr lang="en-IN" sz="3200" b="1" dirty="0"/>
          </a:p>
        </p:txBody>
      </p:sp>
      <p:sp>
        <p:nvSpPr>
          <p:cNvPr id="19" name="Rectangle 18"/>
          <p:cNvSpPr/>
          <p:nvPr/>
        </p:nvSpPr>
        <p:spPr>
          <a:xfrm>
            <a:off x="9982199" y="4238624"/>
            <a:ext cx="6562953" cy="447675"/>
          </a:xfrm>
          <a:prstGeom prst="rect">
            <a:avLst/>
          </a:prstGeom>
          <a:noFill/>
          <a:ln>
            <a:solidFill>
              <a:schemeClr val="tx1">
                <a:lumMod val="95000"/>
                <a:lumOff val="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flipH="1">
            <a:off x="16659981" y="4238624"/>
            <a:ext cx="711430" cy="223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8061013" y="-8061013"/>
            <a:ext cx="2165974" cy="18288000"/>
            <a:chOff x="0" y="0"/>
            <a:chExt cx="570462" cy="4816593"/>
          </a:xfrm>
        </p:grpSpPr>
        <p:sp>
          <p:nvSpPr>
            <p:cNvPr id="3" name="Freeform 3"/>
            <p:cNvSpPr/>
            <p:nvPr/>
          </p:nvSpPr>
          <p:spPr>
            <a:xfrm>
              <a:off x="0" y="0"/>
              <a:ext cx="570462" cy="4816592"/>
            </a:xfrm>
            <a:custGeom>
              <a:avLst/>
              <a:gdLst/>
              <a:ahLst/>
              <a:cxnLst/>
              <a:rect l="l" t="t" r="r" b="b"/>
              <a:pathLst>
                <a:path w="570462" h="4816592">
                  <a:moveTo>
                    <a:pt x="0" y="0"/>
                  </a:moveTo>
                  <a:lnTo>
                    <a:pt x="570462" y="0"/>
                  </a:lnTo>
                  <a:lnTo>
                    <a:pt x="570462" y="4816592"/>
                  </a:lnTo>
                  <a:lnTo>
                    <a:pt x="0" y="4816592"/>
                  </a:lnTo>
                  <a:close/>
                </a:path>
              </a:pathLst>
            </a:custGeom>
            <a:solidFill>
              <a:srgbClr val="1E1E49"/>
            </a:solidFill>
          </p:spPr>
        </p:sp>
        <p:sp>
          <p:nvSpPr>
            <p:cNvPr id="4" name="TextBox 4"/>
            <p:cNvSpPr txBox="1"/>
            <p:nvPr/>
          </p:nvSpPr>
          <p:spPr>
            <a:xfrm>
              <a:off x="0" y="38100"/>
              <a:ext cx="570462" cy="4778493"/>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5455431" y="258142"/>
            <a:ext cx="6920369" cy="1604962"/>
            <a:chOff x="0" y="0"/>
            <a:chExt cx="1822649" cy="422706"/>
          </a:xfrm>
        </p:grpSpPr>
        <p:sp>
          <p:nvSpPr>
            <p:cNvPr id="6" name="Freeform 6"/>
            <p:cNvSpPr/>
            <p:nvPr/>
          </p:nvSpPr>
          <p:spPr>
            <a:xfrm>
              <a:off x="0" y="0"/>
              <a:ext cx="1822649" cy="422706"/>
            </a:xfrm>
            <a:custGeom>
              <a:avLst/>
              <a:gdLst/>
              <a:ahLst/>
              <a:cxnLst/>
              <a:rect l="l" t="t" r="r" b="b"/>
              <a:pathLst>
                <a:path w="1822649" h="422706">
                  <a:moveTo>
                    <a:pt x="111871" y="0"/>
                  </a:moveTo>
                  <a:lnTo>
                    <a:pt x="1710777" y="0"/>
                  </a:lnTo>
                  <a:cubicBezTo>
                    <a:pt x="1740447" y="0"/>
                    <a:pt x="1768902" y="11786"/>
                    <a:pt x="1789882" y="32766"/>
                  </a:cubicBezTo>
                  <a:cubicBezTo>
                    <a:pt x="1810862" y="53746"/>
                    <a:pt x="1822649" y="82201"/>
                    <a:pt x="1822649" y="111871"/>
                  </a:cubicBezTo>
                  <a:lnTo>
                    <a:pt x="1822649" y="310835"/>
                  </a:lnTo>
                  <a:cubicBezTo>
                    <a:pt x="1822649" y="340505"/>
                    <a:pt x="1810862" y="368960"/>
                    <a:pt x="1789882" y="389940"/>
                  </a:cubicBezTo>
                  <a:cubicBezTo>
                    <a:pt x="1768902" y="410920"/>
                    <a:pt x="1740447" y="422706"/>
                    <a:pt x="1710777" y="422706"/>
                  </a:cubicBezTo>
                  <a:lnTo>
                    <a:pt x="111871" y="422706"/>
                  </a:lnTo>
                  <a:cubicBezTo>
                    <a:pt x="82201" y="422706"/>
                    <a:pt x="53746" y="410920"/>
                    <a:pt x="32766" y="389940"/>
                  </a:cubicBezTo>
                  <a:cubicBezTo>
                    <a:pt x="11786" y="368960"/>
                    <a:pt x="0" y="340505"/>
                    <a:pt x="0" y="310835"/>
                  </a:cubicBezTo>
                  <a:lnTo>
                    <a:pt x="0" y="111871"/>
                  </a:lnTo>
                  <a:cubicBezTo>
                    <a:pt x="0" y="82201"/>
                    <a:pt x="11786" y="53746"/>
                    <a:pt x="32766" y="32766"/>
                  </a:cubicBezTo>
                  <a:cubicBezTo>
                    <a:pt x="53746" y="11786"/>
                    <a:pt x="82201" y="0"/>
                    <a:pt x="111871" y="0"/>
                  </a:cubicBezTo>
                  <a:close/>
                </a:path>
              </a:pathLst>
            </a:custGeom>
            <a:solidFill>
              <a:srgbClr val="F8F6F1"/>
            </a:solidFill>
          </p:spPr>
        </p:sp>
        <p:sp>
          <p:nvSpPr>
            <p:cNvPr id="7" name="TextBox 7"/>
            <p:cNvSpPr txBox="1"/>
            <p:nvPr/>
          </p:nvSpPr>
          <p:spPr>
            <a:xfrm>
              <a:off x="0" y="47625"/>
              <a:ext cx="1822649" cy="375081"/>
            </a:xfrm>
            <a:prstGeom prst="rect">
              <a:avLst/>
            </a:prstGeom>
          </p:spPr>
          <p:txBody>
            <a:bodyPr lIns="50800" tIns="50800" rIns="50800" bIns="50800" rtlCol="0" anchor="ctr"/>
            <a:lstStyle/>
            <a:p>
              <a:pPr algn="ctr">
                <a:lnSpc>
                  <a:spcPts val="3030"/>
                </a:lnSpc>
              </a:pPr>
              <a:r>
                <a:rPr lang="en-US" sz="3000" dirty="0" smtClean="0">
                  <a:solidFill>
                    <a:srgbClr val="203162"/>
                  </a:solidFill>
                  <a:latin typeface="Quicksand Bold"/>
                </a:rPr>
                <a:t>Confusion Matrix</a:t>
              </a:r>
              <a:endParaRPr lang="en-US" sz="3000" dirty="0">
                <a:solidFill>
                  <a:srgbClr val="203162"/>
                </a:solidFill>
                <a:latin typeface="Quicksand Bold"/>
              </a:endParaRPr>
            </a:p>
          </p:txBody>
        </p:sp>
      </p:grpSp>
      <p:sp>
        <p:nvSpPr>
          <p:cNvPr id="8" name="Freeform 11"/>
          <p:cNvSpPr/>
          <p:nvPr/>
        </p:nvSpPr>
        <p:spPr>
          <a:xfrm rot="10800000">
            <a:off x="16649" y="17452"/>
            <a:ext cx="2497951" cy="214852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11"/>
          <p:cNvSpPr/>
          <p:nvPr/>
        </p:nvSpPr>
        <p:spPr>
          <a:xfrm rot="16200000">
            <a:off x="15961214" y="-164205"/>
            <a:ext cx="2142363" cy="2517992"/>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830" y="3467100"/>
            <a:ext cx="8757000" cy="656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134098" y="2760226"/>
            <a:ext cx="6019800" cy="523220"/>
          </a:xfrm>
          <a:prstGeom prst="rect">
            <a:avLst/>
          </a:prstGeom>
          <a:noFill/>
        </p:spPr>
        <p:txBody>
          <a:bodyPr wrap="square" rtlCol="0">
            <a:spAutoFit/>
          </a:bodyPr>
          <a:lstStyle/>
          <a:p>
            <a:r>
              <a:rPr lang="en-US" sz="2800" b="1" dirty="0" smtClean="0"/>
              <a:t>Confusion  Matrix  of Decision Tree</a:t>
            </a:r>
            <a:endParaRPr lang="en-IN" sz="2800" b="1" dirty="0"/>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943851" y="-7943850"/>
            <a:ext cx="2400300" cy="18288000"/>
            <a:chOff x="0" y="0"/>
            <a:chExt cx="738703" cy="4816593"/>
          </a:xfrm>
        </p:grpSpPr>
        <p:sp>
          <p:nvSpPr>
            <p:cNvPr id="3" name="Freeform 3"/>
            <p:cNvSpPr/>
            <p:nvPr/>
          </p:nvSpPr>
          <p:spPr>
            <a:xfrm>
              <a:off x="0" y="0"/>
              <a:ext cx="738703" cy="4816592"/>
            </a:xfrm>
            <a:custGeom>
              <a:avLst/>
              <a:gdLst/>
              <a:ahLst/>
              <a:cxnLst/>
              <a:rect l="l" t="t" r="r" b="b"/>
              <a:pathLst>
                <a:path w="738703" h="4816592">
                  <a:moveTo>
                    <a:pt x="0" y="0"/>
                  </a:moveTo>
                  <a:lnTo>
                    <a:pt x="738703" y="0"/>
                  </a:lnTo>
                  <a:lnTo>
                    <a:pt x="738703" y="4816592"/>
                  </a:lnTo>
                  <a:lnTo>
                    <a:pt x="0" y="4816592"/>
                  </a:lnTo>
                  <a:close/>
                </a:path>
              </a:pathLst>
            </a:custGeom>
            <a:solidFill>
              <a:srgbClr val="1E1E49"/>
            </a:solidFill>
          </p:spPr>
        </p:sp>
        <p:sp>
          <p:nvSpPr>
            <p:cNvPr id="4" name="TextBox 4"/>
            <p:cNvSpPr txBox="1"/>
            <p:nvPr/>
          </p:nvSpPr>
          <p:spPr>
            <a:xfrm>
              <a:off x="0" y="38100"/>
              <a:ext cx="738703" cy="4778493"/>
            </a:xfrm>
            <a:prstGeom prst="rect">
              <a:avLst/>
            </a:prstGeom>
          </p:spPr>
          <p:txBody>
            <a:bodyPr lIns="50800" tIns="50800" rIns="50800" bIns="50800" rtlCol="0" anchor="ctr"/>
            <a:lstStyle/>
            <a:p>
              <a:pPr algn="ctr">
                <a:lnSpc>
                  <a:spcPts val="2186"/>
                </a:lnSpc>
              </a:pPr>
              <a:endParaRPr dirty="0"/>
            </a:p>
          </p:txBody>
        </p:sp>
      </p:grpSp>
      <p:grpSp>
        <p:nvGrpSpPr>
          <p:cNvPr id="5" name="Group 5"/>
          <p:cNvGrpSpPr/>
          <p:nvPr/>
        </p:nvGrpSpPr>
        <p:grpSpPr>
          <a:xfrm>
            <a:off x="4897503" y="352633"/>
            <a:ext cx="7316030" cy="2047665"/>
            <a:chOff x="0" y="23812"/>
            <a:chExt cx="1926856" cy="539303"/>
          </a:xfrm>
        </p:grpSpPr>
        <p:sp>
          <p:nvSpPr>
            <p:cNvPr id="6" name="Freeform 6"/>
            <p:cNvSpPr/>
            <p:nvPr/>
          </p:nvSpPr>
          <p:spPr>
            <a:xfrm>
              <a:off x="0" y="23812"/>
              <a:ext cx="1926856" cy="474810"/>
            </a:xfrm>
            <a:custGeom>
              <a:avLst/>
              <a:gdLst/>
              <a:ahLst/>
              <a:cxnLst/>
              <a:rect l="l" t="t" r="r" b="b"/>
              <a:pathLst>
                <a:path w="1926856" h="474810">
                  <a:moveTo>
                    <a:pt x="105821" y="0"/>
                  </a:moveTo>
                  <a:lnTo>
                    <a:pt x="1821034" y="0"/>
                  </a:lnTo>
                  <a:cubicBezTo>
                    <a:pt x="1849100" y="0"/>
                    <a:pt x="1876016" y="11149"/>
                    <a:pt x="1895861" y="30994"/>
                  </a:cubicBezTo>
                  <a:cubicBezTo>
                    <a:pt x="1915707" y="50840"/>
                    <a:pt x="1926856" y="77756"/>
                    <a:pt x="1926856" y="105821"/>
                  </a:cubicBezTo>
                  <a:lnTo>
                    <a:pt x="1926856" y="368988"/>
                  </a:lnTo>
                  <a:cubicBezTo>
                    <a:pt x="1926856" y="427432"/>
                    <a:pt x="1879478" y="474810"/>
                    <a:pt x="1821034" y="474810"/>
                  </a:cubicBezTo>
                  <a:lnTo>
                    <a:pt x="105821" y="474810"/>
                  </a:lnTo>
                  <a:cubicBezTo>
                    <a:pt x="47378" y="474810"/>
                    <a:pt x="0" y="427432"/>
                    <a:pt x="0" y="368988"/>
                  </a:cubicBezTo>
                  <a:lnTo>
                    <a:pt x="0" y="105821"/>
                  </a:lnTo>
                  <a:cubicBezTo>
                    <a:pt x="0" y="47378"/>
                    <a:pt x="47378" y="0"/>
                    <a:pt x="105821" y="0"/>
                  </a:cubicBezTo>
                  <a:close/>
                </a:path>
              </a:pathLst>
            </a:custGeom>
            <a:solidFill>
              <a:srgbClr val="F8F6F1"/>
            </a:solidFill>
          </p:spPr>
        </p:sp>
        <p:sp>
          <p:nvSpPr>
            <p:cNvPr id="7" name="TextBox 7"/>
            <p:cNvSpPr txBox="1"/>
            <p:nvPr/>
          </p:nvSpPr>
          <p:spPr>
            <a:xfrm>
              <a:off x="0" y="47625"/>
              <a:ext cx="1926856" cy="515490"/>
            </a:xfrm>
            <a:prstGeom prst="rect">
              <a:avLst/>
            </a:prstGeom>
          </p:spPr>
          <p:txBody>
            <a:bodyPr lIns="50800" tIns="50800" rIns="50800" bIns="50800" rtlCol="0" anchor="ctr"/>
            <a:lstStyle/>
            <a:p>
              <a:pPr algn="ctr">
                <a:lnSpc>
                  <a:spcPts val="3030"/>
                </a:lnSpc>
              </a:pPr>
              <a:r>
                <a:rPr lang="en-US" sz="4000" dirty="0"/>
                <a:t>Conclusions</a:t>
              </a:r>
              <a:endParaRPr lang="en-US" sz="4000" dirty="0">
                <a:solidFill>
                  <a:srgbClr val="0B49CB"/>
                </a:solidFill>
              </a:endParaRPr>
            </a:p>
            <a:p>
              <a:pPr algn="ctr">
                <a:lnSpc>
                  <a:spcPts val="3030"/>
                </a:lnSpc>
              </a:pPr>
              <a:endParaRPr lang="en-US" sz="3000" dirty="0">
                <a:solidFill>
                  <a:srgbClr val="203162"/>
                </a:solidFill>
                <a:latin typeface="Quicksand Bold"/>
              </a:endParaRPr>
            </a:p>
          </p:txBody>
        </p:sp>
      </p:grpSp>
      <p:sp>
        <p:nvSpPr>
          <p:cNvPr id="8" name="Freeform 11"/>
          <p:cNvSpPr/>
          <p:nvPr/>
        </p:nvSpPr>
        <p:spPr>
          <a:xfrm rot="10800000">
            <a:off x="16649" y="17452"/>
            <a:ext cx="2757838" cy="2382847"/>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11"/>
          <p:cNvSpPr/>
          <p:nvPr/>
        </p:nvSpPr>
        <p:spPr>
          <a:xfrm rot="16200000">
            <a:off x="15697050" y="-190651"/>
            <a:ext cx="2376839"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0"/>
          <p:cNvSpPr txBox="1"/>
          <p:nvPr/>
        </p:nvSpPr>
        <p:spPr>
          <a:xfrm>
            <a:off x="5088418" y="3848100"/>
            <a:ext cx="6934200" cy="3539430"/>
          </a:xfrm>
          <a:prstGeom prst="rect">
            <a:avLst/>
          </a:prstGeom>
          <a:noFill/>
        </p:spPr>
        <p:txBody>
          <a:bodyPr wrap="square" rtlCol="0">
            <a:spAutoFit/>
          </a:bodyPr>
          <a:lstStyle/>
          <a:p>
            <a:pPr marL="285750" indent="-285750">
              <a:buFont typeface="Arial" pitchFamily="34" charset="0"/>
              <a:buChar char="•"/>
            </a:pPr>
            <a:r>
              <a:rPr lang="en-US" sz="2800" dirty="0" smtClean="0"/>
              <a:t>We explored the data and found that fraud transaction only happens when there is a transfer of cash from the user account.</a:t>
            </a:r>
          </a:p>
          <a:p>
            <a:pPr marL="285750" indent="-285750">
              <a:buFont typeface="Arial" pitchFamily="34" charset="0"/>
              <a:buChar char="•"/>
            </a:pPr>
            <a:r>
              <a:rPr lang="en-US" sz="2800" dirty="0" smtClean="0"/>
              <a:t>We predicted that Decision Tree is giving the highest accuracy among all machine learning model.</a:t>
            </a:r>
          </a:p>
          <a:p>
            <a:pPr marL="285750" indent="-285750">
              <a:buFont typeface="Arial" pitchFamily="34" charset="0"/>
              <a:buChar char="•"/>
            </a:pPr>
            <a:r>
              <a:rPr lang="en-US" sz="2800" dirty="0" smtClean="0"/>
              <a:t>Thus we can use Decision Tree model for unseen data.</a:t>
            </a:r>
            <a:endParaRPr lang="en-IN" sz="2800" dirty="0"/>
          </a:p>
        </p:txBody>
      </p:sp>
      <p:sp>
        <p:nvSpPr>
          <p:cNvPr id="12" name="Freeform 8"/>
          <p:cNvSpPr/>
          <p:nvPr/>
        </p:nvSpPr>
        <p:spPr>
          <a:xfrm rot="16200000">
            <a:off x="193963" y="8006485"/>
            <a:ext cx="2133600" cy="2427430"/>
          </a:xfrm>
          <a:custGeom>
            <a:avLst/>
            <a:gdLst/>
            <a:ahLst/>
            <a:cxnLst/>
            <a:rect l="l" t="t" r="r" b="b"/>
            <a:pathLst>
              <a:path w="1718948" h="1718948">
                <a:moveTo>
                  <a:pt x="0" y="0"/>
                </a:moveTo>
                <a:lnTo>
                  <a:pt x="1718948" y="0"/>
                </a:lnTo>
                <a:lnTo>
                  <a:pt x="1718948" y="1718949"/>
                </a:lnTo>
                <a:lnTo>
                  <a:pt x="0" y="171894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Freeform 8"/>
          <p:cNvSpPr/>
          <p:nvPr/>
        </p:nvSpPr>
        <p:spPr>
          <a:xfrm rot="10800000">
            <a:off x="16078200" y="8153400"/>
            <a:ext cx="2209797" cy="2133600"/>
          </a:xfrm>
          <a:custGeom>
            <a:avLst/>
            <a:gdLst/>
            <a:ahLst/>
            <a:cxnLst/>
            <a:rect l="l" t="t" r="r" b="b"/>
            <a:pathLst>
              <a:path w="1718948" h="1718948">
                <a:moveTo>
                  <a:pt x="0" y="0"/>
                </a:moveTo>
                <a:lnTo>
                  <a:pt x="1718948" y="0"/>
                </a:lnTo>
                <a:lnTo>
                  <a:pt x="1718948" y="1718949"/>
                </a:lnTo>
                <a:lnTo>
                  <a:pt x="0" y="171894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3738481" y="2638571"/>
            <a:ext cx="10811038" cy="4614196"/>
            <a:chOff x="0" y="0"/>
            <a:chExt cx="812800" cy="346906"/>
          </a:xfrm>
        </p:grpSpPr>
        <p:sp>
          <p:nvSpPr>
            <p:cNvPr id="3" name="Freeform 3"/>
            <p:cNvSpPr/>
            <p:nvPr/>
          </p:nvSpPr>
          <p:spPr>
            <a:xfrm>
              <a:off x="0" y="0"/>
              <a:ext cx="812800" cy="346906"/>
            </a:xfrm>
            <a:custGeom>
              <a:avLst/>
              <a:gdLst/>
              <a:ahLst/>
              <a:cxnLst/>
              <a:rect l="l" t="t" r="r" b="b"/>
              <a:pathLst>
                <a:path w="812800" h="346906">
                  <a:moveTo>
                    <a:pt x="609600" y="0"/>
                  </a:moveTo>
                  <a:cubicBezTo>
                    <a:pt x="721824" y="0"/>
                    <a:pt x="812800" y="77658"/>
                    <a:pt x="812800" y="173453"/>
                  </a:cubicBezTo>
                  <a:cubicBezTo>
                    <a:pt x="812800" y="269249"/>
                    <a:pt x="721824" y="346906"/>
                    <a:pt x="609600" y="346906"/>
                  </a:cubicBezTo>
                  <a:lnTo>
                    <a:pt x="203200" y="346906"/>
                  </a:lnTo>
                  <a:cubicBezTo>
                    <a:pt x="90976" y="346906"/>
                    <a:pt x="0" y="269249"/>
                    <a:pt x="0" y="173453"/>
                  </a:cubicBezTo>
                  <a:cubicBezTo>
                    <a:pt x="0" y="77658"/>
                    <a:pt x="90976" y="0"/>
                    <a:pt x="203200" y="0"/>
                  </a:cubicBezTo>
                  <a:close/>
                </a:path>
              </a:pathLst>
            </a:custGeom>
            <a:solidFill>
              <a:srgbClr val="F8F6F1"/>
            </a:solidFill>
          </p:spPr>
        </p:sp>
        <p:sp>
          <p:nvSpPr>
            <p:cNvPr id="4" name="TextBox 4"/>
            <p:cNvSpPr txBox="1"/>
            <p:nvPr/>
          </p:nvSpPr>
          <p:spPr>
            <a:xfrm>
              <a:off x="0" y="0"/>
              <a:ext cx="812800" cy="346906"/>
            </a:xfrm>
            <a:prstGeom prst="rect">
              <a:avLst/>
            </a:prstGeom>
          </p:spPr>
          <p:txBody>
            <a:bodyPr lIns="50800" tIns="50800" rIns="50800" bIns="50800" rtlCol="0" anchor="ctr"/>
            <a:lstStyle/>
            <a:p>
              <a:pPr algn="ctr">
                <a:lnSpc>
                  <a:spcPts val="7877"/>
                </a:lnSpc>
              </a:pPr>
              <a:r>
                <a:rPr lang="en-US" sz="7799" dirty="0">
                  <a:solidFill>
                    <a:srgbClr val="203162"/>
                  </a:solidFill>
                  <a:latin typeface="Quicksand Bold"/>
                </a:rPr>
                <a:t>THANK YOU</a:t>
              </a:r>
            </a:p>
          </p:txBody>
        </p:sp>
      </p:grpSp>
      <p:sp>
        <p:nvSpPr>
          <p:cNvPr id="5" name="Freeform 5"/>
          <p:cNvSpPr/>
          <p:nvPr/>
        </p:nvSpPr>
        <p:spPr>
          <a:xfrm>
            <a:off x="16806297" y="6834550"/>
            <a:ext cx="906005" cy="3165083"/>
          </a:xfrm>
          <a:custGeom>
            <a:avLst/>
            <a:gdLst/>
            <a:ahLst/>
            <a:cxnLst/>
            <a:rect l="l" t="t" r="r" b="b"/>
            <a:pathLst>
              <a:path w="906005" h="3165083">
                <a:moveTo>
                  <a:pt x="0" y="0"/>
                </a:moveTo>
                <a:lnTo>
                  <a:pt x="906006" y="0"/>
                </a:lnTo>
                <a:lnTo>
                  <a:pt x="906006" y="3165083"/>
                </a:lnTo>
                <a:lnTo>
                  <a:pt x="0" y="31650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028700" y="438026"/>
            <a:ext cx="906005" cy="3165083"/>
          </a:xfrm>
          <a:custGeom>
            <a:avLst/>
            <a:gdLst/>
            <a:ahLst/>
            <a:cxnLst/>
            <a:rect l="l" t="t" r="r" b="b"/>
            <a:pathLst>
              <a:path w="906005" h="3165083">
                <a:moveTo>
                  <a:pt x="0" y="0"/>
                </a:moveTo>
                <a:lnTo>
                  <a:pt x="906005" y="0"/>
                </a:lnTo>
                <a:lnTo>
                  <a:pt x="906005" y="3165083"/>
                </a:lnTo>
                <a:lnTo>
                  <a:pt x="0" y="31650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5400000">
            <a:off x="15931930" y="438026"/>
            <a:ext cx="1780372" cy="1780372"/>
          </a:xfrm>
          <a:custGeom>
            <a:avLst/>
            <a:gdLst/>
            <a:ahLst/>
            <a:cxnLst/>
            <a:rect l="l" t="t" r="r" b="b"/>
            <a:pathLst>
              <a:path w="1780372" h="1780372">
                <a:moveTo>
                  <a:pt x="0" y="0"/>
                </a:moveTo>
                <a:lnTo>
                  <a:pt x="1780373" y="0"/>
                </a:lnTo>
                <a:lnTo>
                  <a:pt x="1780373" y="1780372"/>
                </a:lnTo>
                <a:lnTo>
                  <a:pt x="0" y="178037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16200000">
            <a:off x="620570" y="8039100"/>
            <a:ext cx="1718948" cy="1718948"/>
          </a:xfrm>
          <a:custGeom>
            <a:avLst/>
            <a:gdLst/>
            <a:ahLst/>
            <a:cxnLst/>
            <a:rect l="l" t="t" r="r" b="b"/>
            <a:pathLst>
              <a:path w="1718948" h="1718948">
                <a:moveTo>
                  <a:pt x="0" y="0"/>
                </a:moveTo>
                <a:lnTo>
                  <a:pt x="1718948" y="0"/>
                </a:lnTo>
                <a:lnTo>
                  <a:pt x="1718948" y="1718949"/>
                </a:lnTo>
                <a:lnTo>
                  <a:pt x="0" y="171894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4486916" y="3800914"/>
            <a:ext cx="2080449" cy="2008579"/>
          </a:xfrm>
          <a:custGeom>
            <a:avLst/>
            <a:gdLst/>
            <a:ahLst/>
            <a:cxnLst/>
            <a:rect l="l" t="t" r="r" b="b"/>
            <a:pathLst>
              <a:path w="2080449" h="2008579">
                <a:moveTo>
                  <a:pt x="0" y="0"/>
                </a:moveTo>
                <a:lnTo>
                  <a:pt x="2080449" y="0"/>
                </a:lnTo>
                <a:lnTo>
                  <a:pt x="2080449" y="2008578"/>
                </a:lnTo>
                <a:lnTo>
                  <a:pt x="0" y="20085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638575" y="3953931"/>
            <a:ext cx="2257778" cy="2057400"/>
          </a:xfrm>
          <a:custGeom>
            <a:avLst/>
            <a:gdLst/>
            <a:ahLst/>
            <a:cxnLst/>
            <a:rect l="l" t="t" r="r" b="b"/>
            <a:pathLst>
              <a:path w="2257778" h="2057400">
                <a:moveTo>
                  <a:pt x="0" y="0"/>
                </a:moveTo>
                <a:lnTo>
                  <a:pt x="2257777" y="0"/>
                </a:lnTo>
                <a:lnTo>
                  <a:pt x="2257777" y="2057400"/>
                </a:lnTo>
                <a:lnTo>
                  <a:pt x="0" y="20574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0376956" y="7429786"/>
            <a:ext cx="4241369" cy="571500"/>
          </a:xfrm>
          <a:prstGeom prst="rect">
            <a:avLst/>
          </a:prstGeom>
        </p:spPr>
        <p:txBody>
          <a:bodyPr lIns="0" tIns="0" rIns="0" bIns="0" rtlCol="0" anchor="t">
            <a:spAutoFit/>
          </a:bodyPr>
          <a:lstStyle/>
          <a:p>
            <a:pPr algn="just">
              <a:lnSpc>
                <a:spcPts val="4559"/>
              </a:lnSpc>
            </a:pPr>
            <a:r>
              <a:rPr lang="en-US" sz="3799" dirty="0">
                <a:solidFill>
                  <a:srgbClr val="F8F6F1"/>
                </a:solidFill>
                <a:latin typeface="Quicksand"/>
              </a:rPr>
              <a:t>Khushi Rajpurohit</a:t>
            </a:r>
          </a:p>
        </p:txBody>
      </p:sp>
      <p:sp>
        <p:nvSpPr>
          <p:cNvPr id="5" name="TextBox 5"/>
          <p:cNvSpPr txBox="1"/>
          <p:nvPr/>
        </p:nvSpPr>
        <p:spPr>
          <a:xfrm>
            <a:off x="3289393" y="7396449"/>
            <a:ext cx="5596326" cy="628650"/>
          </a:xfrm>
          <a:prstGeom prst="rect">
            <a:avLst/>
          </a:prstGeom>
        </p:spPr>
        <p:txBody>
          <a:bodyPr lIns="0" tIns="0" rIns="0" bIns="0" rtlCol="0" anchor="t">
            <a:spAutoFit/>
          </a:bodyPr>
          <a:lstStyle/>
          <a:p>
            <a:pPr algn="just">
              <a:lnSpc>
                <a:spcPts val="4987"/>
              </a:lnSpc>
            </a:pPr>
            <a:r>
              <a:rPr lang="en-US" sz="4156" dirty="0">
                <a:solidFill>
                  <a:srgbClr val="F8F6F1"/>
                </a:solidFill>
                <a:latin typeface="Quicksand"/>
              </a:rPr>
              <a:t>khushirajpurohit2021</a:t>
            </a:r>
          </a:p>
        </p:txBody>
      </p:sp>
      <p:sp>
        <p:nvSpPr>
          <p:cNvPr id="6" name="TextBox 6"/>
          <p:cNvSpPr txBox="1"/>
          <p:nvPr/>
        </p:nvSpPr>
        <p:spPr>
          <a:xfrm>
            <a:off x="3289393" y="6408731"/>
            <a:ext cx="5411494" cy="653855"/>
          </a:xfrm>
          <a:prstGeom prst="rect">
            <a:avLst/>
          </a:prstGeom>
        </p:spPr>
        <p:txBody>
          <a:bodyPr lIns="0" tIns="0" rIns="0" bIns="0" rtlCol="0" anchor="t">
            <a:spAutoFit/>
          </a:bodyPr>
          <a:lstStyle/>
          <a:p>
            <a:pPr algn="l">
              <a:lnSpc>
                <a:spcPts val="5121"/>
              </a:lnSpc>
            </a:pPr>
            <a:r>
              <a:rPr lang="en-US" sz="4267" dirty="0">
                <a:solidFill>
                  <a:srgbClr val="F8F6F1"/>
                </a:solidFill>
                <a:latin typeface="Quicksand Bold"/>
              </a:rPr>
              <a:t>Team </a:t>
            </a:r>
            <a:r>
              <a:rPr lang="en-US" sz="4267" dirty="0" smtClean="0">
                <a:solidFill>
                  <a:srgbClr val="F8F6F1"/>
                </a:solidFill>
                <a:latin typeface="Quicksand Bold"/>
              </a:rPr>
              <a:t>Name</a:t>
            </a:r>
            <a:endParaRPr lang="en-US" sz="4267" dirty="0">
              <a:solidFill>
                <a:srgbClr val="F8F6F1"/>
              </a:solidFill>
              <a:latin typeface="Quicksand Bold"/>
            </a:endParaRPr>
          </a:p>
        </p:txBody>
      </p:sp>
      <p:sp>
        <p:nvSpPr>
          <p:cNvPr id="7" name="TextBox 7"/>
          <p:cNvSpPr txBox="1"/>
          <p:nvPr/>
        </p:nvSpPr>
        <p:spPr>
          <a:xfrm>
            <a:off x="10376956" y="6418256"/>
            <a:ext cx="6367896" cy="637943"/>
          </a:xfrm>
          <a:prstGeom prst="rect">
            <a:avLst/>
          </a:prstGeom>
        </p:spPr>
        <p:txBody>
          <a:bodyPr lIns="0" tIns="0" rIns="0" bIns="0" rtlCol="0" anchor="t">
            <a:spAutoFit/>
          </a:bodyPr>
          <a:lstStyle/>
          <a:p>
            <a:pPr algn="l">
              <a:lnSpc>
                <a:spcPts val="5076"/>
              </a:lnSpc>
            </a:pPr>
            <a:r>
              <a:rPr lang="en-US" sz="4230" dirty="0" smtClean="0">
                <a:solidFill>
                  <a:srgbClr val="F8F6F1"/>
                </a:solidFill>
                <a:latin typeface="Quicksand Bold"/>
              </a:rPr>
              <a:t>Participant Name</a:t>
            </a:r>
            <a:endParaRPr lang="en-US" sz="4230" dirty="0">
              <a:solidFill>
                <a:srgbClr val="F8F6F1"/>
              </a:solidFill>
              <a:latin typeface="Quicksand Bold"/>
            </a:endParaRPr>
          </a:p>
        </p:txBody>
      </p:sp>
      <p:sp>
        <p:nvSpPr>
          <p:cNvPr id="8" name="TextBox 8"/>
          <p:cNvSpPr txBox="1"/>
          <p:nvPr/>
        </p:nvSpPr>
        <p:spPr>
          <a:xfrm>
            <a:off x="4698135" y="932565"/>
            <a:ext cx="8862768" cy="1552855"/>
          </a:xfrm>
          <a:prstGeom prst="rect">
            <a:avLst/>
          </a:prstGeom>
        </p:spPr>
        <p:txBody>
          <a:bodyPr lIns="0" tIns="0" rIns="0" bIns="0" rtlCol="0" anchor="t">
            <a:spAutoFit/>
          </a:bodyPr>
          <a:lstStyle/>
          <a:p>
            <a:pPr marL="0" lvl="0" indent="0" algn="l">
              <a:lnSpc>
                <a:spcPts val="10322"/>
              </a:lnSpc>
              <a:spcBef>
                <a:spcPct val="0"/>
              </a:spcBef>
            </a:pPr>
            <a:r>
              <a:rPr lang="en-US" sz="8601" dirty="0">
                <a:solidFill>
                  <a:srgbClr val="ABD7FF"/>
                </a:solidFill>
                <a:latin typeface="Agrandir Bold"/>
              </a:rPr>
              <a:t>Fraud Analysis</a:t>
            </a:r>
          </a:p>
        </p:txBody>
      </p:sp>
      <p:sp>
        <p:nvSpPr>
          <p:cNvPr id="9" name="Freeform 11"/>
          <p:cNvSpPr/>
          <p:nvPr/>
        </p:nvSpPr>
        <p:spPr>
          <a:xfrm>
            <a:off x="15530162" y="7481939"/>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1"/>
          <p:cNvSpPr/>
          <p:nvPr/>
        </p:nvSpPr>
        <p:spPr>
          <a:xfrm rot="16200000">
            <a:off x="15497221" y="14489"/>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rot="10800000">
            <a:off x="47223" y="38100"/>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2" name="Freeform 11"/>
          <p:cNvSpPr/>
          <p:nvPr/>
        </p:nvSpPr>
        <p:spPr>
          <a:xfrm rot="5400000">
            <a:off x="23611" y="751014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965793" y="-8017825"/>
            <a:ext cx="2356414" cy="18288000"/>
            <a:chOff x="0" y="0"/>
            <a:chExt cx="620619" cy="4816593"/>
          </a:xfrm>
        </p:grpSpPr>
        <p:sp>
          <p:nvSpPr>
            <p:cNvPr id="3" name="Freeform 3"/>
            <p:cNvSpPr/>
            <p:nvPr/>
          </p:nvSpPr>
          <p:spPr>
            <a:xfrm>
              <a:off x="0" y="0"/>
              <a:ext cx="620619" cy="4816592"/>
            </a:xfrm>
            <a:custGeom>
              <a:avLst/>
              <a:gdLst/>
              <a:ahLst/>
              <a:cxnLst/>
              <a:rect l="l" t="t" r="r" b="b"/>
              <a:pathLst>
                <a:path w="620619" h="4816592">
                  <a:moveTo>
                    <a:pt x="0" y="0"/>
                  </a:moveTo>
                  <a:lnTo>
                    <a:pt x="620619" y="0"/>
                  </a:lnTo>
                  <a:lnTo>
                    <a:pt x="620619" y="4816592"/>
                  </a:lnTo>
                  <a:lnTo>
                    <a:pt x="0" y="4816592"/>
                  </a:lnTo>
                  <a:close/>
                </a:path>
              </a:pathLst>
            </a:custGeom>
            <a:solidFill>
              <a:srgbClr val="203162"/>
            </a:solidFill>
          </p:spPr>
        </p:sp>
        <p:sp>
          <p:nvSpPr>
            <p:cNvPr id="4" name="TextBox 4"/>
            <p:cNvSpPr txBox="1"/>
            <p:nvPr/>
          </p:nvSpPr>
          <p:spPr>
            <a:xfrm>
              <a:off x="0" y="38100"/>
              <a:ext cx="620619" cy="4778493"/>
            </a:xfrm>
            <a:prstGeom prst="rect">
              <a:avLst/>
            </a:prstGeom>
          </p:spPr>
          <p:txBody>
            <a:bodyPr lIns="50800" tIns="50800" rIns="50800" bIns="50800" rtlCol="0" anchor="ctr"/>
            <a:lstStyle/>
            <a:p>
              <a:pPr algn="ctr">
                <a:lnSpc>
                  <a:spcPts val="2186"/>
                </a:lnSpc>
              </a:pPr>
              <a:endParaRPr dirty="0"/>
            </a:p>
          </p:txBody>
        </p:sp>
      </p:grpSp>
      <p:sp>
        <p:nvSpPr>
          <p:cNvPr id="5" name="TextBox 5"/>
          <p:cNvSpPr txBox="1"/>
          <p:nvPr/>
        </p:nvSpPr>
        <p:spPr>
          <a:xfrm>
            <a:off x="2697360" y="2680028"/>
            <a:ext cx="13669852" cy="3539430"/>
          </a:xfrm>
          <a:prstGeom prst="rect">
            <a:avLst/>
          </a:prstGeom>
        </p:spPr>
        <p:txBody>
          <a:bodyPr lIns="0" tIns="0" rIns="0" bIns="0" rtlCol="0" anchor="t">
            <a:spAutoFit/>
          </a:bodyPr>
          <a:lstStyle/>
          <a:p>
            <a:pPr algn="ctr">
              <a:lnSpc>
                <a:spcPts val="4604"/>
              </a:lnSpc>
              <a:spcBef>
                <a:spcPct val="0"/>
              </a:spcBef>
            </a:pPr>
            <a:r>
              <a:rPr lang="en-US" sz="3837" dirty="0">
                <a:solidFill>
                  <a:srgbClr val="203162"/>
                </a:solidFill>
                <a:latin typeface="Quicksand Bold"/>
              </a:rPr>
              <a:t> Financial institutions face challenges in detecting and preventing fraudulent transactions, which can result in significant financial losses. Develop a machine learning model that analyses transaction patterns and user </a:t>
            </a:r>
            <a:r>
              <a:rPr lang="en-US" sz="3837" dirty="0" smtClean="0">
                <a:solidFill>
                  <a:srgbClr val="203162"/>
                </a:solidFill>
                <a:latin typeface="Quicksand Bold"/>
              </a:rPr>
              <a:t>behaviors </a:t>
            </a:r>
            <a:r>
              <a:rPr lang="en-US" sz="3837" dirty="0">
                <a:solidFill>
                  <a:srgbClr val="203162"/>
                </a:solidFill>
                <a:latin typeface="Quicksand Bold"/>
              </a:rPr>
              <a:t>to detect and flag potentially fraudulent activities in real-time. </a:t>
            </a:r>
          </a:p>
        </p:txBody>
      </p:sp>
      <p:sp>
        <p:nvSpPr>
          <p:cNvPr id="6" name="TextBox 6"/>
          <p:cNvSpPr txBox="1"/>
          <p:nvPr/>
        </p:nvSpPr>
        <p:spPr>
          <a:xfrm>
            <a:off x="7583314" y="6464810"/>
            <a:ext cx="3618086" cy="936154"/>
          </a:xfrm>
          <a:prstGeom prst="rect">
            <a:avLst/>
          </a:prstGeom>
        </p:spPr>
        <p:txBody>
          <a:bodyPr wrap="square" lIns="0" tIns="0" rIns="0" bIns="0" rtlCol="0" anchor="t">
            <a:spAutoFit/>
          </a:bodyPr>
          <a:lstStyle/>
          <a:p>
            <a:pPr algn="ctr">
              <a:lnSpc>
                <a:spcPts val="7279"/>
              </a:lnSpc>
            </a:pPr>
            <a:r>
              <a:rPr lang="en-US" sz="5199" dirty="0" smtClean="0">
                <a:solidFill>
                  <a:srgbClr val="203162"/>
                </a:solidFill>
                <a:latin typeface="Canva Sans Bold"/>
              </a:rPr>
              <a:t>Objective</a:t>
            </a:r>
            <a:endParaRPr lang="en-US" sz="5199" dirty="0">
              <a:solidFill>
                <a:srgbClr val="203162"/>
              </a:solidFill>
              <a:latin typeface="Canva Sans Bold"/>
            </a:endParaRPr>
          </a:p>
        </p:txBody>
      </p:sp>
      <p:sp>
        <p:nvSpPr>
          <p:cNvPr id="7" name="TextBox 7"/>
          <p:cNvSpPr txBox="1"/>
          <p:nvPr/>
        </p:nvSpPr>
        <p:spPr>
          <a:xfrm>
            <a:off x="3459248" y="7785596"/>
            <a:ext cx="11628352" cy="1500411"/>
          </a:xfrm>
          <a:prstGeom prst="rect">
            <a:avLst/>
          </a:prstGeom>
        </p:spPr>
        <p:txBody>
          <a:bodyPr wrap="square" lIns="0" tIns="0" rIns="0" bIns="0" rtlCol="0" anchor="t">
            <a:spAutoFit/>
          </a:bodyPr>
          <a:lstStyle/>
          <a:p>
            <a:pPr algn="ctr">
              <a:lnSpc>
                <a:spcPts val="3935"/>
              </a:lnSpc>
              <a:spcBef>
                <a:spcPct val="0"/>
              </a:spcBef>
            </a:pPr>
            <a:r>
              <a:rPr lang="en-US" sz="3279" dirty="0">
                <a:solidFill>
                  <a:srgbClr val="203162"/>
                </a:solidFill>
                <a:latin typeface="Quicksand Bold"/>
              </a:rPr>
              <a:t>Enhance the security of financial transactions by providing an advanced fraud detection system that identifies suspicious activities quickly and accurately.</a:t>
            </a:r>
          </a:p>
        </p:txBody>
      </p:sp>
      <p:grpSp>
        <p:nvGrpSpPr>
          <p:cNvPr id="8" name="Group 8"/>
          <p:cNvGrpSpPr/>
          <p:nvPr/>
        </p:nvGrpSpPr>
        <p:grpSpPr>
          <a:xfrm>
            <a:off x="5021263" y="289340"/>
            <a:ext cx="7944563" cy="1761729"/>
            <a:chOff x="0" y="9011"/>
            <a:chExt cx="2092395" cy="463994"/>
          </a:xfrm>
        </p:grpSpPr>
        <p:sp>
          <p:nvSpPr>
            <p:cNvPr id="9" name="Freeform 9"/>
            <p:cNvSpPr/>
            <p:nvPr/>
          </p:nvSpPr>
          <p:spPr>
            <a:xfrm>
              <a:off x="0" y="9011"/>
              <a:ext cx="2092395" cy="463994"/>
            </a:xfrm>
            <a:custGeom>
              <a:avLst/>
              <a:gdLst/>
              <a:ahLst/>
              <a:cxnLst/>
              <a:rect l="l" t="t" r="r" b="b"/>
              <a:pathLst>
                <a:path w="2092395" h="463994">
                  <a:moveTo>
                    <a:pt x="97449" y="0"/>
                  </a:moveTo>
                  <a:lnTo>
                    <a:pt x="1994946" y="0"/>
                  </a:lnTo>
                  <a:cubicBezTo>
                    <a:pt x="2020791" y="0"/>
                    <a:pt x="2045578" y="10267"/>
                    <a:pt x="2063853" y="28542"/>
                  </a:cubicBezTo>
                  <a:cubicBezTo>
                    <a:pt x="2082128" y="46818"/>
                    <a:pt x="2092395" y="71604"/>
                    <a:pt x="2092395" y="97449"/>
                  </a:cubicBezTo>
                  <a:lnTo>
                    <a:pt x="2092395" y="366545"/>
                  </a:lnTo>
                  <a:cubicBezTo>
                    <a:pt x="2092395" y="392390"/>
                    <a:pt x="2082128" y="417177"/>
                    <a:pt x="2063853" y="435452"/>
                  </a:cubicBezTo>
                  <a:cubicBezTo>
                    <a:pt x="2045578" y="453728"/>
                    <a:pt x="2020791" y="463994"/>
                    <a:pt x="1994946" y="463994"/>
                  </a:cubicBezTo>
                  <a:lnTo>
                    <a:pt x="97449" y="463994"/>
                  </a:lnTo>
                  <a:cubicBezTo>
                    <a:pt x="43630" y="463994"/>
                    <a:pt x="0" y="420365"/>
                    <a:pt x="0" y="366545"/>
                  </a:cubicBezTo>
                  <a:lnTo>
                    <a:pt x="0" y="97449"/>
                  </a:lnTo>
                  <a:cubicBezTo>
                    <a:pt x="0" y="71604"/>
                    <a:pt x="10267" y="46818"/>
                    <a:pt x="28542" y="28542"/>
                  </a:cubicBezTo>
                  <a:cubicBezTo>
                    <a:pt x="46818" y="10267"/>
                    <a:pt x="71604" y="0"/>
                    <a:pt x="97449" y="0"/>
                  </a:cubicBezTo>
                  <a:close/>
                </a:path>
              </a:pathLst>
            </a:custGeom>
            <a:solidFill>
              <a:srgbClr val="F8F6F1"/>
            </a:solidFill>
          </p:spPr>
        </p:sp>
        <p:sp>
          <p:nvSpPr>
            <p:cNvPr id="10" name="TextBox 10"/>
            <p:cNvSpPr txBox="1"/>
            <p:nvPr/>
          </p:nvSpPr>
          <p:spPr>
            <a:xfrm>
              <a:off x="0" y="85725"/>
              <a:ext cx="2092395" cy="378269"/>
            </a:xfrm>
            <a:prstGeom prst="rect">
              <a:avLst/>
            </a:prstGeom>
          </p:spPr>
          <p:txBody>
            <a:bodyPr lIns="50800" tIns="50800" rIns="50800" bIns="50800" rtlCol="0" anchor="ctr"/>
            <a:lstStyle/>
            <a:p>
              <a:pPr algn="ctr">
                <a:lnSpc>
                  <a:spcPts val="5050"/>
                </a:lnSpc>
              </a:pPr>
              <a:r>
                <a:rPr lang="en-US" sz="5000" dirty="0">
                  <a:solidFill>
                    <a:srgbClr val="334782"/>
                  </a:solidFill>
                  <a:latin typeface="Quicksand Bold"/>
                </a:rPr>
                <a:t>Problem </a:t>
              </a:r>
              <a:r>
                <a:rPr lang="en-US" sz="5000" dirty="0" smtClean="0">
                  <a:solidFill>
                    <a:srgbClr val="334782"/>
                  </a:solidFill>
                  <a:latin typeface="Quicksand Bold"/>
                </a:rPr>
                <a:t>Statement</a:t>
              </a:r>
              <a:endParaRPr lang="en-US" sz="5000" dirty="0">
                <a:solidFill>
                  <a:srgbClr val="334782"/>
                </a:solidFill>
                <a:latin typeface="Quicksand Bold"/>
              </a:endParaRPr>
            </a:p>
          </p:txBody>
        </p:sp>
      </p:grpSp>
      <p:sp>
        <p:nvSpPr>
          <p:cNvPr id="11" name="Freeform 11"/>
          <p:cNvSpPr/>
          <p:nvPr/>
        </p:nvSpPr>
        <p:spPr>
          <a:xfrm rot="10800000">
            <a:off x="0" y="-52033"/>
            <a:ext cx="2757838" cy="2356416"/>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7"/>
                </a:ext>
              </a:extLst>
            </a:blip>
            <a:stretch>
              <a:fillRect/>
            </a:stretch>
          </a:blipFill>
        </p:spPr>
      </p:sp>
      <p:sp>
        <p:nvSpPr>
          <p:cNvPr id="12" name="Freeform 11"/>
          <p:cNvSpPr/>
          <p:nvPr/>
        </p:nvSpPr>
        <p:spPr>
          <a:xfrm rot="16200000">
            <a:off x="15707263" y="-276356"/>
            <a:ext cx="2356415"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7"/>
                </a:ext>
              </a:extLst>
            </a:blip>
            <a:stretch>
              <a:fillRect/>
            </a:stretch>
          </a:blipFill>
        </p:spPr>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3623949" y="1225487"/>
            <a:ext cx="11040101" cy="2457450"/>
          </a:xfrm>
          <a:prstGeom prst="rect">
            <a:avLst/>
          </a:prstGeom>
        </p:spPr>
        <p:txBody>
          <a:bodyPr lIns="0" tIns="0" rIns="0" bIns="0" rtlCol="0" anchor="t">
            <a:spAutoFit/>
          </a:bodyPr>
          <a:lstStyle/>
          <a:p>
            <a:pPr marL="0" lvl="0" indent="0" algn="ctr">
              <a:lnSpc>
                <a:spcPts val="8879"/>
              </a:lnSpc>
              <a:spcBef>
                <a:spcPct val="0"/>
              </a:spcBef>
            </a:pPr>
            <a:r>
              <a:rPr lang="en-US" sz="7399" dirty="0">
                <a:solidFill>
                  <a:srgbClr val="ABD7FF"/>
                </a:solidFill>
                <a:latin typeface="Agrandir Bold"/>
              </a:rPr>
              <a:t>By the end of the lesson, we’ll be able to:</a:t>
            </a:r>
          </a:p>
        </p:txBody>
      </p:sp>
      <p:sp>
        <p:nvSpPr>
          <p:cNvPr id="3" name="TextBox 3"/>
          <p:cNvSpPr txBox="1"/>
          <p:nvPr/>
        </p:nvSpPr>
        <p:spPr>
          <a:xfrm>
            <a:off x="6299281" y="5552948"/>
            <a:ext cx="4840049" cy="2000548"/>
          </a:xfrm>
          <a:prstGeom prst="rect">
            <a:avLst/>
          </a:prstGeom>
        </p:spPr>
        <p:txBody>
          <a:bodyPr lIns="0" tIns="0" rIns="0" bIns="0" rtlCol="0" anchor="t">
            <a:spAutoFit/>
          </a:bodyPr>
          <a:lstStyle/>
          <a:p>
            <a:pPr algn="ctr">
              <a:lnSpc>
                <a:spcPts val="5214"/>
              </a:lnSpc>
            </a:pPr>
            <a:r>
              <a:rPr lang="en-US" sz="4345" dirty="0">
                <a:solidFill>
                  <a:srgbClr val="F8F6F1"/>
                </a:solidFill>
                <a:latin typeface="Quicksand Bold"/>
              </a:rPr>
              <a:t>A high accuracy </a:t>
            </a:r>
            <a:r>
              <a:rPr lang="en-US" sz="4345" dirty="0" smtClean="0">
                <a:solidFill>
                  <a:srgbClr val="F8F6F1"/>
                </a:solidFill>
                <a:latin typeface="Quicksand Bold"/>
              </a:rPr>
              <a:t>Machine </a:t>
            </a:r>
            <a:r>
              <a:rPr lang="en-US" sz="4345" dirty="0">
                <a:solidFill>
                  <a:srgbClr val="F8F6F1"/>
                </a:solidFill>
                <a:latin typeface="Quicksand Bold"/>
              </a:rPr>
              <a:t>learning Model</a:t>
            </a:r>
          </a:p>
        </p:txBody>
      </p:sp>
      <p:sp>
        <p:nvSpPr>
          <p:cNvPr id="4" name="Freeform 11"/>
          <p:cNvSpPr/>
          <p:nvPr/>
        </p:nvSpPr>
        <p:spPr>
          <a:xfrm>
            <a:off x="15530163" y="7481940"/>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11"/>
          <p:cNvSpPr/>
          <p:nvPr/>
        </p:nvSpPr>
        <p:spPr>
          <a:xfrm rot="16200000">
            <a:off x="15530163" y="-12700"/>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11"/>
          <p:cNvSpPr/>
          <p:nvPr/>
        </p:nvSpPr>
        <p:spPr>
          <a:xfrm rot="5400000">
            <a:off x="-285" y="7505551"/>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11"/>
          <p:cNvSpPr/>
          <p:nvPr/>
        </p:nvSpPr>
        <p:spPr>
          <a:xfrm rot="10800000">
            <a:off x="23327" y="-12700"/>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4989339" y="719654"/>
            <a:ext cx="7021354" cy="1761729"/>
            <a:chOff x="0" y="0"/>
            <a:chExt cx="1849245" cy="463994"/>
          </a:xfrm>
        </p:grpSpPr>
        <p:sp>
          <p:nvSpPr>
            <p:cNvPr id="3" name="Freeform 3"/>
            <p:cNvSpPr/>
            <p:nvPr/>
          </p:nvSpPr>
          <p:spPr>
            <a:xfrm>
              <a:off x="0" y="0"/>
              <a:ext cx="1849245" cy="463994"/>
            </a:xfrm>
            <a:custGeom>
              <a:avLst/>
              <a:gdLst/>
              <a:ahLst/>
              <a:cxnLst/>
              <a:rect l="l" t="t" r="r" b="b"/>
              <a:pathLst>
                <a:path w="1849245" h="463994">
                  <a:moveTo>
                    <a:pt x="110263" y="0"/>
                  </a:moveTo>
                  <a:lnTo>
                    <a:pt x="1738983" y="0"/>
                  </a:lnTo>
                  <a:cubicBezTo>
                    <a:pt x="1799879" y="0"/>
                    <a:pt x="1849245" y="49366"/>
                    <a:pt x="1849245" y="110263"/>
                  </a:cubicBezTo>
                  <a:lnTo>
                    <a:pt x="1849245" y="353732"/>
                  </a:lnTo>
                  <a:cubicBezTo>
                    <a:pt x="1849245" y="382975"/>
                    <a:pt x="1837629" y="411021"/>
                    <a:pt x="1816950" y="431699"/>
                  </a:cubicBezTo>
                  <a:cubicBezTo>
                    <a:pt x="1796272" y="452378"/>
                    <a:pt x="1768226" y="463994"/>
                    <a:pt x="1738983" y="463994"/>
                  </a:cubicBezTo>
                  <a:lnTo>
                    <a:pt x="110263" y="463994"/>
                  </a:lnTo>
                  <a:cubicBezTo>
                    <a:pt x="49366" y="463994"/>
                    <a:pt x="0" y="414628"/>
                    <a:pt x="0" y="353732"/>
                  </a:cubicBezTo>
                  <a:lnTo>
                    <a:pt x="0" y="110263"/>
                  </a:lnTo>
                  <a:cubicBezTo>
                    <a:pt x="0" y="49366"/>
                    <a:pt x="49366" y="0"/>
                    <a:pt x="110263" y="0"/>
                  </a:cubicBezTo>
                  <a:close/>
                </a:path>
              </a:pathLst>
            </a:custGeom>
            <a:solidFill>
              <a:srgbClr val="F8F6F1"/>
            </a:solidFill>
          </p:spPr>
        </p:sp>
        <p:sp>
          <p:nvSpPr>
            <p:cNvPr id="4" name="TextBox 4"/>
            <p:cNvSpPr txBox="1"/>
            <p:nvPr/>
          </p:nvSpPr>
          <p:spPr>
            <a:xfrm>
              <a:off x="0" y="85725"/>
              <a:ext cx="1849245" cy="378269"/>
            </a:xfrm>
            <a:prstGeom prst="rect">
              <a:avLst/>
            </a:prstGeom>
          </p:spPr>
          <p:txBody>
            <a:bodyPr lIns="50800" tIns="50800" rIns="50800" bIns="50800" rtlCol="0" anchor="ctr"/>
            <a:lstStyle/>
            <a:p>
              <a:pPr algn="ctr">
                <a:lnSpc>
                  <a:spcPts val="5050"/>
                </a:lnSpc>
              </a:pPr>
              <a:r>
                <a:rPr lang="en-US" sz="5000" dirty="0">
                  <a:solidFill>
                    <a:srgbClr val="334782"/>
                  </a:solidFill>
                  <a:latin typeface="Quicksand Bold"/>
                </a:rPr>
                <a:t>Dataset used</a:t>
              </a:r>
            </a:p>
          </p:txBody>
        </p:sp>
      </p:grpSp>
      <p:grpSp>
        <p:nvGrpSpPr>
          <p:cNvPr id="5" name="Group 5"/>
          <p:cNvGrpSpPr/>
          <p:nvPr/>
        </p:nvGrpSpPr>
        <p:grpSpPr>
          <a:xfrm>
            <a:off x="2644581" y="3307918"/>
            <a:ext cx="11710870" cy="4464810"/>
            <a:chOff x="0" y="0"/>
            <a:chExt cx="3084344" cy="1175917"/>
          </a:xfrm>
        </p:grpSpPr>
        <p:sp>
          <p:nvSpPr>
            <p:cNvPr id="6" name="Freeform 6"/>
            <p:cNvSpPr/>
            <p:nvPr/>
          </p:nvSpPr>
          <p:spPr>
            <a:xfrm>
              <a:off x="0" y="0"/>
              <a:ext cx="3084344" cy="1175917"/>
            </a:xfrm>
            <a:custGeom>
              <a:avLst/>
              <a:gdLst/>
              <a:ahLst/>
              <a:cxnLst/>
              <a:rect l="l" t="t" r="r" b="b"/>
              <a:pathLst>
                <a:path w="3084344" h="1175917">
                  <a:moveTo>
                    <a:pt x="0" y="0"/>
                  </a:moveTo>
                  <a:lnTo>
                    <a:pt x="3084344" y="0"/>
                  </a:lnTo>
                  <a:lnTo>
                    <a:pt x="3084344" y="1175917"/>
                  </a:lnTo>
                  <a:lnTo>
                    <a:pt x="0" y="1175917"/>
                  </a:lnTo>
                  <a:close/>
                </a:path>
              </a:pathLst>
            </a:custGeom>
            <a:solidFill>
              <a:srgbClr val="203162"/>
            </a:solidFill>
          </p:spPr>
        </p:sp>
        <p:sp>
          <p:nvSpPr>
            <p:cNvPr id="7" name="TextBox 7"/>
            <p:cNvSpPr txBox="1"/>
            <p:nvPr/>
          </p:nvSpPr>
          <p:spPr>
            <a:xfrm>
              <a:off x="0" y="-47625"/>
              <a:ext cx="3084344" cy="1223542"/>
            </a:xfrm>
            <a:prstGeom prst="rect">
              <a:avLst/>
            </a:prstGeom>
          </p:spPr>
          <p:txBody>
            <a:bodyPr lIns="254000" tIns="254000" rIns="254000" bIns="254000" rtlCol="0" anchor="ctr"/>
            <a:lstStyle/>
            <a:p>
              <a:pPr algn="ctr">
                <a:lnSpc>
                  <a:spcPts val="4343"/>
                </a:lnSpc>
              </a:pPr>
              <a:r>
                <a:rPr lang="en-US" sz="4300" dirty="0" smtClean="0">
                  <a:solidFill>
                    <a:srgbClr val="FFFFFF"/>
                  </a:solidFill>
                  <a:latin typeface="Agrandir Bold"/>
                </a:rPr>
                <a:t>For this  project  </a:t>
              </a:r>
              <a:r>
                <a:rPr lang="en-US" sz="4300" dirty="0">
                  <a:solidFill>
                    <a:srgbClr val="FFFFFF"/>
                  </a:solidFill>
                  <a:latin typeface="Agrandir Bold"/>
                </a:rPr>
                <a:t>I used Fraud dataset from </a:t>
              </a:r>
              <a:r>
                <a:rPr lang="en-US" sz="4300" dirty="0" smtClean="0">
                  <a:solidFill>
                    <a:srgbClr val="FFFFFF"/>
                  </a:solidFill>
                  <a:latin typeface="Agrandir Bold"/>
                </a:rPr>
                <a:t> Kaggle. </a:t>
              </a:r>
              <a:endParaRPr lang="en-US" sz="4300" dirty="0">
                <a:solidFill>
                  <a:srgbClr val="FFFFFF"/>
                </a:solidFill>
                <a:latin typeface="Agrandir Bold"/>
              </a:endParaRPr>
            </a:p>
            <a:p>
              <a:pPr algn="ctr">
                <a:lnSpc>
                  <a:spcPts val="4343"/>
                </a:lnSpc>
              </a:pPr>
              <a:endParaRPr lang="en-US" sz="4300" dirty="0">
                <a:solidFill>
                  <a:srgbClr val="FFFFFF"/>
                </a:solidFill>
                <a:latin typeface="Agrandir Bold"/>
              </a:endParaRPr>
            </a:p>
            <a:p>
              <a:pPr algn="ctr">
                <a:lnSpc>
                  <a:spcPts val="4343"/>
                </a:lnSpc>
              </a:pPr>
              <a:endParaRPr lang="en-US" sz="4300" dirty="0">
                <a:solidFill>
                  <a:srgbClr val="FFFFFF"/>
                </a:solidFill>
                <a:latin typeface="Agrandir Bold"/>
              </a:endParaRPr>
            </a:p>
            <a:p>
              <a:pPr algn="ctr">
                <a:lnSpc>
                  <a:spcPts val="4343"/>
                </a:lnSpc>
              </a:pPr>
              <a:endParaRPr lang="en-US" sz="4300" dirty="0">
                <a:solidFill>
                  <a:srgbClr val="FFFFFF"/>
                </a:solidFill>
                <a:latin typeface="Agrandir Bold"/>
              </a:endParaRPr>
            </a:p>
          </p:txBody>
        </p:sp>
      </p:grpSp>
      <p:sp>
        <p:nvSpPr>
          <p:cNvPr id="10" name="Freeform 11"/>
          <p:cNvSpPr/>
          <p:nvPr/>
        </p:nvSpPr>
        <p:spPr>
          <a:xfrm rot="16200000">
            <a:off x="15506551" y="4976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rot="5400000">
            <a:off x="75914" y="7469702"/>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1"/>
          <p:cNvSpPr/>
          <p:nvPr/>
        </p:nvSpPr>
        <p:spPr>
          <a:xfrm rot="10800000">
            <a:off x="47223" y="23611"/>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1"/>
          <p:cNvSpPr/>
          <p:nvPr/>
        </p:nvSpPr>
        <p:spPr>
          <a:xfrm>
            <a:off x="15530163" y="7374555"/>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4857670" y="592929"/>
            <a:ext cx="7612776" cy="2132510"/>
            <a:chOff x="0" y="0"/>
            <a:chExt cx="2005011" cy="561649"/>
          </a:xfrm>
        </p:grpSpPr>
        <p:sp>
          <p:nvSpPr>
            <p:cNvPr id="3" name="Freeform 3"/>
            <p:cNvSpPr/>
            <p:nvPr/>
          </p:nvSpPr>
          <p:spPr>
            <a:xfrm>
              <a:off x="0" y="0"/>
              <a:ext cx="2005011" cy="561649"/>
            </a:xfrm>
            <a:custGeom>
              <a:avLst/>
              <a:gdLst/>
              <a:ahLst/>
              <a:cxnLst/>
              <a:rect l="l" t="t" r="r" b="b"/>
              <a:pathLst>
                <a:path w="2005011" h="561649">
                  <a:moveTo>
                    <a:pt x="101696" y="0"/>
                  </a:moveTo>
                  <a:lnTo>
                    <a:pt x="1903315" y="0"/>
                  </a:lnTo>
                  <a:cubicBezTo>
                    <a:pt x="1930286" y="0"/>
                    <a:pt x="1956153" y="10714"/>
                    <a:pt x="1975225" y="29786"/>
                  </a:cubicBezTo>
                  <a:cubicBezTo>
                    <a:pt x="1994296" y="48858"/>
                    <a:pt x="2005011" y="74725"/>
                    <a:pt x="2005011" y="101696"/>
                  </a:cubicBezTo>
                  <a:lnTo>
                    <a:pt x="2005011" y="459952"/>
                  </a:lnTo>
                  <a:cubicBezTo>
                    <a:pt x="2005011" y="486924"/>
                    <a:pt x="1994296" y="512791"/>
                    <a:pt x="1975225" y="531863"/>
                  </a:cubicBezTo>
                  <a:cubicBezTo>
                    <a:pt x="1956153" y="550934"/>
                    <a:pt x="1930286" y="561649"/>
                    <a:pt x="1903315" y="561649"/>
                  </a:cubicBezTo>
                  <a:lnTo>
                    <a:pt x="101696" y="561649"/>
                  </a:lnTo>
                  <a:cubicBezTo>
                    <a:pt x="74725" y="561649"/>
                    <a:pt x="48858" y="550934"/>
                    <a:pt x="29786" y="531863"/>
                  </a:cubicBezTo>
                  <a:cubicBezTo>
                    <a:pt x="10714" y="512791"/>
                    <a:pt x="0" y="486924"/>
                    <a:pt x="0" y="459952"/>
                  </a:cubicBezTo>
                  <a:lnTo>
                    <a:pt x="0" y="101696"/>
                  </a:lnTo>
                  <a:cubicBezTo>
                    <a:pt x="0" y="74725"/>
                    <a:pt x="10714" y="48858"/>
                    <a:pt x="29786" y="29786"/>
                  </a:cubicBezTo>
                  <a:cubicBezTo>
                    <a:pt x="48858" y="10714"/>
                    <a:pt x="74725" y="0"/>
                    <a:pt x="101696" y="0"/>
                  </a:cubicBezTo>
                  <a:close/>
                </a:path>
              </a:pathLst>
            </a:custGeom>
            <a:solidFill>
              <a:srgbClr val="F8F6F1"/>
            </a:solidFill>
          </p:spPr>
        </p:sp>
        <p:sp>
          <p:nvSpPr>
            <p:cNvPr id="4" name="TextBox 4"/>
            <p:cNvSpPr txBox="1"/>
            <p:nvPr/>
          </p:nvSpPr>
          <p:spPr>
            <a:xfrm>
              <a:off x="0" y="66675"/>
              <a:ext cx="2005011" cy="494974"/>
            </a:xfrm>
            <a:prstGeom prst="rect">
              <a:avLst/>
            </a:prstGeom>
          </p:spPr>
          <p:txBody>
            <a:bodyPr lIns="50800" tIns="50800" rIns="50800" bIns="50800" rtlCol="0" anchor="ctr"/>
            <a:lstStyle/>
            <a:p>
              <a:pPr algn="ctr">
                <a:lnSpc>
                  <a:spcPts val="4040"/>
                </a:lnSpc>
              </a:pPr>
              <a:r>
                <a:rPr lang="en-US" sz="4000" dirty="0">
                  <a:solidFill>
                    <a:srgbClr val="334782"/>
                  </a:solidFill>
                  <a:latin typeface="Quicksand Bold"/>
                </a:rPr>
                <a:t>Data Exploration</a:t>
              </a:r>
            </a:p>
          </p:txBody>
        </p:sp>
      </p:grpSp>
      <p:sp>
        <p:nvSpPr>
          <p:cNvPr id="7" name="Freeform 11"/>
          <p:cNvSpPr/>
          <p:nvPr/>
        </p:nvSpPr>
        <p:spPr>
          <a:xfrm rot="5400000">
            <a:off x="3109" y="7505551"/>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11"/>
          <p:cNvSpPr/>
          <p:nvPr/>
        </p:nvSpPr>
        <p:spPr>
          <a:xfrm rot="16200000">
            <a:off x="15482940" y="6921"/>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11"/>
          <p:cNvSpPr/>
          <p:nvPr/>
        </p:nvSpPr>
        <p:spPr>
          <a:xfrm rot="10800000">
            <a:off x="28276" y="30532"/>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1"/>
          <p:cNvSpPr/>
          <p:nvPr/>
        </p:nvSpPr>
        <p:spPr>
          <a:xfrm>
            <a:off x="15506552" y="7481939"/>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0"/>
          <p:cNvSpPr txBox="1"/>
          <p:nvPr/>
        </p:nvSpPr>
        <p:spPr>
          <a:xfrm>
            <a:off x="4267200" y="4152900"/>
            <a:ext cx="9525000" cy="2308324"/>
          </a:xfrm>
          <a:prstGeom prst="rect">
            <a:avLst/>
          </a:prstGeom>
          <a:noFill/>
        </p:spPr>
        <p:txBody>
          <a:bodyPr wrap="square" rtlCol="0">
            <a:spAutoFit/>
          </a:bodyPr>
          <a:lstStyle/>
          <a:p>
            <a:r>
              <a:rPr lang="en-US" sz="3600" dirty="0">
                <a:solidFill>
                  <a:schemeClr val="bg1"/>
                </a:solidFill>
              </a:rPr>
              <a:t>head(),.shape(),.info(),.describe(), .duplicated() and .isnull().sum() methods are used to get an overview of dataset, its structure and missing values.</a:t>
            </a:r>
            <a:endParaRPr lang="en-IN" sz="3600" dirty="0">
              <a:solidFill>
                <a:schemeClr val="bg1"/>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3929986" y="3009900"/>
            <a:ext cx="9591082" cy="2819400"/>
            <a:chOff x="0" y="0"/>
            <a:chExt cx="2526046" cy="549645"/>
          </a:xfrm>
        </p:grpSpPr>
        <p:sp>
          <p:nvSpPr>
            <p:cNvPr id="3" name="Freeform 3"/>
            <p:cNvSpPr/>
            <p:nvPr/>
          </p:nvSpPr>
          <p:spPr>
            <a:xfrm>
              <a:off x="0" y="0"/>
              <a:ext cx="2526046" cy="549645"/>
            </a:xfrm>
            <a:custGeom>
              <a:avLst/>
              <a:gdLst/>
              <a:ahLst/>
              <a:cxnLst/>
              <a:rect l="l" t="t" r="r" b="b"/>
              <a:pathLst>
                <a:path w="2526046" h="549645">
                  <a:moveTo>
                    <a:pt x="80720" y="0"/>
                  </a:moveTo>
                  <a:lnTo>
                    <a:pt x="2445326" y="0"/>
                  </a:lnTo>
                  <a:cubicBezTo>
                    <a:pt x="2489907" y="0"/>
                    <a:pt x="2526046" y="36140"/>
                    <a:pt x="2526046" y="80720"/>
                  </a:cubicBezTo>
                  <a:lnTo>
                    <a:pt x="2526046" y="468925"/>
                  </a:lnTo>
                  <a:cubicBezTo>
                    <a:pt x="2526046" y="490334"/>
                    <a:pt x="2517542" y="510865"/>
                    <a:pt x="2502404" y="526003"/>
                  </a:cubicBezTo>
                  <a:cubicBezTo>
                    <a:pt x="2487266" y="541141"/>
                    <a:pt x="2466735" y="549645"/>
                    <a:pt x="2445326" y="549645"/>
                  </a:cubicBezTo>
                  <a:lnTo>
                    <a:pt x="80720" y="549645"/>
                  </a:lnTo>
                  <a:cubicBezTo>
                    <a:pt x="36140" y="549645"/>
                    <a:pt x="0" y="513506"/>
                    <a:pt x="0" y="468925"/>
                  </a:cubicBezTo>
                  <a:lnTo>
                    <a:pt x="0" y="80720"/>
                  </a:lnTo>
                  <a:cubicBezTo>
                    <a:pt x="0" y="59312"/>
                    <a:pt x="8504" y="38780"/>
                    <a:pt x="23642" y="23642"/>
                  </a:cubicBezTo>
                  <a:cubicBezTo>
                    <a:pt x="38780" y="8504"/>
                    <a:pt x="59312" y="0"/>
                    <a:pt x="80720" y="0"/>
                  </a:cubicBezTo>
                  <a:close/>
                </a:path>
              </a:pathLst>
            </a:custGeom>
            <a:solidFill>
              <a:srgbClr val="F8F6F1"/>
            </a:solidFill>
          </p:spPr>
        </p:sp>
        <p:sp>
          <p:nvSpPr>
            <p:cNvPr id="4" name="TextBox 4"/>
            <p:cNvSpPr txBox="1"/>
            <p:nvPr/>
          </p:nvSpPr>
          <p:spPr>
            <a:xfrm>
              <a:off x="0" y="0"/>
              <a:ext cx="2526046" cy="549645"/>
            </a:xfrm>
            <a:prstGeom prst="rect">
              <a:avLst/>
            </a:prstGeom>
          </p:spPr>
          <p:txBody>
            <a:bodyPr lIns="50800" tIns="50800" rIns="50800" bIns="50800" rtlCol="0" anchor="ctr"/>
            <a:lstStyle/>
            <a:p>
              <a:pPr algn="ctr">
                <a:lnSpc>
                  <a:spcPts val="5252"/>
                </a:lnSpc>
              </a:pPr>
              <a:r>
                <a:rPr lang="en-US" sz="5200" dirty="0">
                  <a:solidFill>
                    <a:srgbClr val="334782"/>
                  </a:solidFill>
                  <a:latin typeface="Quicksand Bold"/>
                </a:rPr>
                <a:t>EXPLORATORY DATA ANALYSES</a:t>
              </a:r>
            </a:p>
          </p:txBody>
        </p:sp>
      </p:grpSp>
      <p:sp>
        <p:nvSpPr>
          <p:cNvPr id="7" name="Freeform 11"/>
          <p:cNvSpPr/>
          <p:nvPr/>
        </p:nvSpPr>
        <p:spPr>
          <a:xfrm>
            <a:off x="15490713" y="7450059"/>
            <a:ext cx="2797287"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11"/>
          <p:cNvSpPr/>
          <p:nvPr/>
        </p:nvSpPr>
        <p:spPr>
          <a:xfrm rot="5400000">
            <a:off x="23611" y="7473671"/>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11"/>
          <p:cNvSpPr/>
          <p:nvPr/>
        </p:nvSpPr>
        <p:spPr>
          <a:xfrm rot="16200000">
            <a:off x="15256940" y="-226003"/>
            <a:ext cx="2805062" cy="3257064"/>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1"/>
          <p:cNvSpPr/>
          <p:nvPr/>
        </p:nvSpPr>
        <p:spPr>
          <a:xfrm rot="10800000">
            <a:off x="-2" y="-1"/>
            <a:ext cx="3048002"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Rectangle 1"/>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621" y="1028700"/>
            <a:ext cx="1714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0932" y="1111342"/>
            <a:ext cx="1714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5690" y="7843641"/>
            <a:ext cx="1714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971" y="7861421"/>
            <a:ext cx="1714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4200" y="4419600"/>
            <a:ext cx="24003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2367896"/>
            <a:chOff x="0" y="0"/>
            <a:chExt cx="4816593" cy="623643"/>
          </a:xfrm>
        </p:grpSpPr>
        <p:sp>
          <p:nvSpPr>
            <p:cNvPr id="4" name="Freeform 4"/>
            <p:cNvSpPr/>
            <p:nvPr/>
          </p:nvSpPr>
          <p:spPr>
            <a:xfrm>
              <a:off x="0" y="0"/>
              <a:ext cx="4816592" cy="623643"/>
            </a:xfrm>
            <a:custGeom>
              <a:avLst/>
              <a:gdLst/>
              <a:ahLst/>
              <a:cxnLst/>
              <a:rect l="l" t="t" r="r" b="b"/>
              <a:pathLst>
                <a:path w="4816592" h="623643">
                  <a:moveTo>
                    <a:pt x="0" y="0"/>
                  </a:moveTo>
                  <a:lnTo>
                    <a:pt x="4816592" y="0"/>
                  </a:lnTo>
                  <a:lnTo>
                    <a:pt x="4816592" y="623643"/>
                  </a:lnTo>
                  <a:lnTo>
                    <a:pt x="0" y="623643"/>
                  </a:lnTo>
                  <a:close/>
                </a:path>
              </a:pathLst>
            </a:custGeom>
            <a:solidFill>
              <a:srgbClr val="203162"/>
            </a:solidFill>
          </p:spPr>
        </p:sp>
        <p:sp>
          <p:nvSpPr>
            <p:cNvPr id="5" name="TextBox 5"/>
            <p:cNvSpPr txBox="1"/>
            <p:nvPr/>
          </p:nvSpPr>
          <p:spPr>
            <a:xfrm>
              <a:off x="0" y="38100"/>
              <a:ext cx="4816593" cy="585543"/>
            </a:xfrm>
            <a:prstGeom prst="rect">
              <a:avLst/>
            </a:prstGeom>
          </p:spPr>
          <p:txBody>
            <a:bodyPr lIns="50800" tIns="50800" rIns="50800" bIns="50800" rtlCol="0" anchor="ctr"/>
            <a:lstStyle/>
            <a:p>
              <a:pPr algn="ctr">
                <a:lnSpc>
                  <a:spcPts val="2186"/>
                </a:lnSpc>
              </a:pPr>
              <a:endParaRPr dirty="0"/>
            </a:p>
          </p:txBody>
        </p:sp>
      </p:grpSp>
      <p:grpSp>
        <p:nvGrpSpPr>
          <p:cNvPr id="6" name="Group 6"/>
          <p:cNvGrpSpPr/>
          <p:nvPr/>
        </p:nvGrpSpPr>
        <p:grpSpPr>
          <a:xfrm>
            <a:off x="4118541" y="338986"/>
            <a:ext cx="10050913" cy="1689924"/>
            <a:chOff x="0" y="0"/>
            <a:chExt cx="2647154" cy="445083"/>
          </a:xfrm>
        </p:grpSpPr>
        <p:sp>
          <p:nvSpPr>
            <p:cNvPr id="7" name="Freeform 7"/>
            <p:cNvSpPr/>
            <p:nvPr/>
          </p:nvSpPr>
          <p:spPr>
            <a:xfrm>
              <a:off x="69438" y="0"/>
              <a:ext cx="2577716" cy="445083"/>
            </a:xfrm>
            <a:custGeom>
              <a:avLst/>
              <a:gdLst/>
              <a:ahLst/>
              <a:cxnLst/>
              <a:rect l="l" t="t" r="r" b="b"/>
              <a:pathLst>
                <a:path w="2577716" h="445083">
                  <a:moveTo>
                    <a:pt x="79102" y="0"/>
                  </a:moveTo>
                  <a:lnTo>
                    <a:pt x="2498614" y="0"/>
                  </a:lnTo>
                  <a:cubicBezTo>
                    <a:pt x="2519593" y="0"/>
                    <a:pt x="2539713" y="8334"/>
                    <a:pt x="2554548" y="23168"/>
                  </a:cubicBezTo>
                  <a:cubicBezTo>
                    <a:pt x="2569382" y="38003"/>
                    <a:pt x="2577716" y="58123"/>
                    <a:pt x="2577716" y="79102"/>
                  </a:cubicBezTo>
                  <a:lnTo>
                    <a:pt x="2577716" y="365981"/>
                  </a:lnTo>
                  <a:cubicBezTo>
                    <a:pt x="2577716" y="386960"/>
                    <a:pt x="2569382" y="407080"/>
                    <a:pt x="2554548" y="421914"/>
                  </a:cubicBezTo>
                  <a:cubicBezTo>
                    <a:pt x="2539713" y="436749"/>
                    <a:pt x="2519593" y="445083"/>
                    <a:pt x="2498614" y="445083"/>
                  </a:cubicBezTo>
                  <a:lnTo>
                    <a:pt x="79102" y="445083"/>
                  </a:lnTo>
                  <a:cubicBezTo>
                    <a:pt x="58123" y="445083"/>
                    <a:pt x="38003" y="436749"/>
                    <a:pt x="23168" y="421914"/>
                  </a:cubicBezTo>
                  <a:cubicBezTo>
                    <a:pt x="8334" y="407080"/>
                    <a:pt x="0" y="386960"/>
                    <a:pt x="0" y="365981"/>
                  </a:cubicBezTo>
                  <a:lnTo>
                    <a:pt x="0" y="79102"/>
                  </a:lnTo>
                  <a:cubicBezTo>
                    <a:pt x="0" y="58123"/>
                    <a:pt x="8334" y="38003"/>
                    <a:pt x="23168" y="23168"/>
                  </a:cubicBezTo>
                  <a:cubicBezTo>
                    <a:pt x="38003" y="8334"/>
                    <a:pt x="58123" y="0"/>
                    <a:pt x="79102" y="0"/>
                  </a:cubicBezTo>
                  <a:close/>
                </a:path>
              </a:pathLst>
            </a:custGeom>
            <a:solidFill>
              <a:srgbClr val="F8F6F1"/>
            </a:solidFill>
          </p:spPr>
        </p:sp>
        <p:sp>
          <p:nvSpPr>
            <p:cNvPr id="8" name="TextBox 8"/>
            <p:cNvSpPr txBox="1"/>
            <p:nvPr/>
          </p:nvSpPr>
          <p:spPr>
            <a:xfrm>
              <a:off x="0" y="66675"/>
              <a:ext cx="2577716" cy="378408"/>
            </a:xfrm>
            <a:prstGeom prst="rect">
              <a:avLst/>
            </a:prstGeom>
          </p:spPr>
          <p:txBody>
            <a:bodyPr lIns="50800" tIns="50800" rIns="50800" bIns="50800" rtlCol="0" anchor="ctr"/>
            <a:lstStyle/>
            <a:p>
              <a:pPr marL="863611" lvl="1" indent="-431805" algn="ctr">
                <a:lnSpc>
                  <a:spcPts val="4040"/>
                </a:lnSpc>
                <a:buAutoNum type="arabicPeriod"/>
              </a:pPr>
              <a:r>
                <a:rPr lang="en-US" sz="4000" dirty="0">
                  <a:solidFill>
                    <a:srgbClr val="334782"/>
                  </a:solidFill>
                  <a:latin typeface="Quicksand Bold"/>
                </a:rPr>
                <a:t>Total count of each Payment type</a:t>
              </a:r>
            </a:p>
          </p:txBody>
        </p:sp>
      </p:grpSp>
      <p:sp>
        <p:nvSpPr>
          <p:cNvPr id="9" name="Freeform 11"/>
          <p:cNvSpPr/>
          <p:nvPr/>
        </p:nvSpPr>
        <p:spPr>
          <a:xfrm rot="16200000">
            <a:off x="15865292" y="-54812"/>
            <a:ext cx="2330816" cy="2514600"/>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1"/>
          <p:cNvSpPr/>
          <p:nvPr/>
        </p:nvSpPr>
        <p:spPr>
          <a:xfrm rot="10800000">
            <a:off x="15551" y="0"/>
            <a:ext cx="2757838" cy="2367896"/>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1" y="3238500"/>
            <a:ext cx="8823649"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0515600" y="4152900"/>
            <a:ext cx="6248400" cy="3108543"/>
          </a:xfrm>
          <a:prstGeom prst="rect">
            <a:avLst/>
          </a:prstGeom>
          <a:noFill/>
        </p:spPr>
        <p:txBody>
          <a:bodyPr wrap="square" rtlCol="0">
            <a:spAutoFit/>
          </a:bodyPr>
          <a:lstStyle/>
          <a:p>
            <a:pPr marL="285750" indent="-285750">
              <a:buFont typeface="Arial" pitchFamily="34" charset="0"/>
              <a:buChar char="•"/>
            </a:pPr>
            <a:r>
              <a:rPr lang="en-US" sz="2800" dirty="0"/>
              <a:t>Most of the </a:t>
            </a:r>
            <a:r>
              <a:rPr lang="en-US" sz="2800" dirty="0" smtClean="0"/>
              <a:t>transaction </a:t>
            </a:r>
            <a:r>
              <a:rPr lang="en-US" sz="2800" dirty="0"/>
              <a:t>was carried out by "cash _out " Payment type. and the least payment type for the transaction was "Debit</a:t>
            </a:r>
            <a:r>
              <a:rPr lang="en-US" sz="2800" dirty="0" smtClean="0"/>
              <a:t>".</a:t>
            </a:r>
          </a:p>
          <a:p>
            <a:pPr marL="285750" indent="-285750">
              <a:buFont typeface="Arial" pitchFamily="34" charset="0"/>
              <a:buChar char="•"/>
            </a:pPr>
            <a:r>
              <a:rPr lang="en-US" sz="2800" dirty="0" smtClean="0"/>
              <a:t>Mostly </a:t>
            </a:r>
            <a:r>
              <a:rPr lang="en-US" sz="2800" dirty="0"/>
              <a:t>people uses financial transaction for either getting the </a:t>
            </a:r>
            <a:r>
              <a:rPr lang="en-US" sz="2800" dirty="0" smtClean="0"/>
              <a:t>cash </a:t>
            </a:r>
            <a:r>
              <a:rPr lang="en-US" sz="2800" dirty="0"/>
              <a:t>out or for the payment.</a:t>
            </a:r>
            <a:endParaRPr lang="en-IN" sz="28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2324100"/>
            <a:chOff x="0" y="0"/>
            <a:chExt cx="4816593" cy="546612"/>
          </a:xfrm>
        </p:grpSpPr>
        <p:sp>
          <p:nvSpPr>
            <p:cNvPr id="4" name="Freeform 4"/>
            <p:cNvSpPr/>
            <p:nvPr/>
          </p:nvSpPr>
          <p:spPr>
            <a:xfrm>
              <a:off x="0" y="0"/>
              <a:ext cx="4816592" cy="546612"/>
            </a:xfrm>
            <a:custGeom>
              <a:avLst/>
              <a:gdLst/>
              <a:ahLst/>
              <a:cxnLst/>
              <a:rect l="l" t="t" r="r" b="b"/>
              <a:pathLst>
                <a:path w="4816592" h="546612">
                  <a:moveTo>
                    <a:pt x="0" y="0"/>
                  </a:moveTo>
                  <a:lnTo>
                    <a:pt x="4816592" y="0"/>
                  </a:lnTo>
                  <a:lnTo>
                    <a:pt x="4816592" y="546612"/>
                  </a:lnTo>
                  <a:lnTo>
                    <a:pt x="0" y="546612"/>
                  </a:lnTo>
                  <a:close/>
                </a:path>
              </a:pathLst>
            </a:custGeom>
            <a:solidFill>
              <a:srgbClr val="203162"/>
            </a:solidFill>
          </p:spPr>
        </p:sp>
        <p:sp>
          <p:nvSpPr>
            <p:cNvPr id="5" name="TextBox 5"/>
            <p:cNvSpPr txBox="1"/>
            <p:nvPr/>
          </p:nvSpPr>
          <p:spPr>
            <a:xfrm>
              <a:off x="0" y="38100"/>
              <a:ext cx="4816593" cy="508512"/>
            </a:xfrm>
            <a:prstGeom prst="rect">
              <a:avLst/>
            </a:prstGeom>
          </p:spPr>
          <p:txBody>
            <a:bodyPr lIns="50800" tIns="50800" rIns="50800" bIns="50800" rtlCol="0" anchor="ctr"/>
            <a:lstStyle/>
            <a:p>
              <a:pPr algn="ctr">
                <a:lnSpc>
                  <a:spcPts val="2186"/>
                </a:lnSpc>
              </a:pPr>
              <a:endParaRPr dirty="0"/>
            </a:p>
          </p:txBody>
        </p:sp>
      </p:grpSp>
      <p:grpSp>
        <p:nvGrpSpPr>
          <p:cNvPr id="6" name="Group 6"/>
          <p:cNvGrpSpPr/>
          <p:nvPr/>
        </p:nvGrpSpPr>
        <p:grpSpPr>
          <a:xfrm>
            <a:off x="3986593" y="192747"/>
            <a:ext cx="10314814" cy="1689924"/>
            <a:chOff x="0" y="0"/>
            <a:chExt cx="2716659" cy="445083"/>
          </a:xfrm>
        </p:grpSpPr>
        <p:sp>
          <p:nvSpPr>
            <p:cNvPr id="7" name="Freeform 7"/>
            <p:cNvSpPr/>
            <p:nvPr/>
          </p:nvSpPr>
          <p:spPr>
            <a:xfrm>
              <a:off x="0" y="0"/>
              <a:ext cx="2716659" cy="445083"/>
            </a:xfrm>
            <a:custGeom>
              <a:avLst/>
              <a:gdLst/>
              <a:ahLst/>
              <a:cxnLst/>
              <a:rect l="l" t="t" r="r" b="b"/>
              <a:pathLst>
                <a:path w="2716659" h="445083">
                  <a:moveTo>
                    <a:pt x="75056" y="0"/>
                  </a:moveTo>
                  <a:lnTo>
                    <a:pt x="2641603" y="0"/>
                  </a:lnTo>
                  <a:cubicBezTo>
                    <a:pt x="2661509" y="0"/>
                    <a:pt x="2680600" y="7908"/>
                    <a:pt x="2694675" y="21983"/>
                  </a:cubicBezTo>
                  <a:cubicBezTo>
                    <a:pt x="2708751" y="36059"/>
                    <a:pt x="2716659" y="55150"/>
                    <a:pt x="2716659" y="75056"/>
                  </a:cubicBezTo>
                  <a:lnTo>
                    <a:pt x="2716659" y="370026"/>
                  </a:lnTo>
                  <a:cubicBezTo>
                    <a:pt x="2716659" y="389933"/>
                    <a:pt x="2708751" y="409024"/>
                    <a:pt x="2694675" y="423099"/>
                  </a:cubicBezTo>
                  <a:cubicBezTo>
                    <a:pt x="2680600" y="437175"/>
                    <a:pt x="2661509" y="445083"/>
                    <a:pt x="2641603" y="445083"/>
                  </a:cubicBezTo>
                  <a:lnTo>
                    <a:pt x="75056" y="445083"/>
                  </a:lnTo>
                  <a:cubicBezTo>
                    <a:pt x="55150" y="445083"/>
                    <a:pt x="36059" y="437175"/>
                    <a:pt x="21983" y="423099"/>
                  </a:cubicBezTo>
                  <a:cubicBezTo>
                    <a:pt x="7908" y="409024"/>
                    <a:pt x="0" y="389933"/>
                    <a:pt x="0" y="370026"/>
                  </a:cubicBezTo>
                  <a:lnTo>
                    <a:pt x="0" y="75056"/>
                  </a:lnTo>
                  <a:cubicBezTo>
                    <a:pt x="0" y="55150"/>
                    <a:pt x="7908" y="36059"/>
                    <a:pt x="21983" y="21983"/>
                  </a:cubicBezTo>
                  <a:cubicBezTo>
                    <a:pt x="36059" y="7908"/>
                    <a:pt x="55150" y="0"/>
                    <a:pt x="75056" y="0"/>
                  </a:cubicBezTo>
                  <a:close/>
                </a:path>
              </a:pathLst>
            </a:custGeom>
            <a:solidFill>
              <a:srgbClr val="F8F6F1"/>
            </a:solidFill>
          </p:spPr>
        </p:sp>
        <p:sp>
          <p:nvSpPr>
            <p:cNvPr id="8" name="TextBox 8"/>
            <p:cNvSpPr txBox="1"/>
            <p:nvPr/>
          </p:nvSpPr>
          <p:spPr>
            <a:xfrm>
              <a:off x="0" y="66675"/>
              <a:ext cx="2716659" cy="378408"/>
            </a:xfrm>
            <a:prstGeom prst="rect">
              <a:avLst/>
            </a:prstGeom>
          </p:spPr>
          <p:txBody>
            <a:bodyPr lIns="50800" tIns="50800" rIns="50800" bIns="50800" rtlCol="0" anchor="ctr"/>
            <a:lstStyle/>
            <a:p>
              <a:pPr algn="ctr">
                <a:lnSpc>
                  <a:spcPts val="4040"/>
                </a:lnSpc>
              </a:pPr>
              <a:r>
                <a:rPr lang="en-US" sz="4000" dirty="0">
                  <a:solidFill>
                    <a:srgbClr val="334782"/>
                  </a:solidFill>
                  <a:latin typeface="Quicksand Bold"/>
                </a:rPr>
                <a:t>2. Amount of transaction</a:t>
              </a:r>
            </a:p>
          </p:txBody>
        </p:sp>
      </p:grpSp>
      <p:sp>
        <p:nvSpPr>
          <p:cNvPr id="9" name="Freeform 11"/>
          <p:cNvSpPr/>
          <p:nvPr/>
        </p:nvSpPr>
        <p:spPr>
          <a:xfrm rot="16200000">
            <a:off x="15723416" y="-240482"/>
            <a:ext cx="2324101"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1"/>
          <p:cNvSpPr/>
          <p:nvPr/>
        </p:nvSpPr>
        <p:spPr>
          <a:xfrm rot="10800000">
            <a:off x="12441" y="25486"/>
            <a:ext cx="2757838" cy="2298613"/>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00" y="3009900"/>
            <a:ext cx="849592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372600" y="2985655"/>
            <a:ext cx="7924800" cy="7540526"/>
          </a:xfrm>
          <a:prstGeom prst="rect">
            <a:avLst/>
          </a:prstGeom>
          <a:noFill/>
        </p:spPr>
        <p:txBody>
          <a:bodyPr wrap="square" rtlCol="0">
            <a:spAutoFit/>
          </a:bodyPr>
          <a:lstStyle/>
          <a:p>
            <a:pPr marL="285750" indent="-285750">
              <a:buFont typeface="Arial" pitchFamily="34" charset="0"/>
              <a:buChar char="•"/>
            </a:pPr>
            <a:r>
              <a:rPr lang="en-US" sz="2800" dirty="0"/>
              <a:t>The most frequent transaction amount is 10,000,000,dollar occurring 3207 times. This suggests that there may be a common transaction size or a default value used for certain types of transactions</a:t>
            </a:r>
            <a:r>
              <a:rPr lang="en-US" sz="2800" dirty="0" smtClean="0"/>
              <a:t>.</a:t>
            </a:r>
          </a:p>
          <a:p>
            <a:pPr marL="285750" indent="-285750">
              <a:buFont typeface="Arial" pitchFamily="34" charset="0"/>
              <a:buChar char="•"/>
            </a:pPr>
            <a:r>
              <a:rPr lang="en-US" sz="2800" dirty="0"/>
              <a:t>The distribution of transaction amounts appears to be heavily skewed, with a significant number of transactions being of the dominant amount. This could indicate a specific type of transaction or a system-generated value.</a:t>
            </a:r>
          </a:p>
          <a:p>
            <a:pPr marL="285750" indent="-285750">
              <a:buFont typeface="Arial" pitchFamily="34" charset="0"/>
              <a:buChar char="•"/>
            </a:pPr>
            <a:r>
              <a:rPr lang="en-US" sz="2800" dirty="0"/>
              <a:t>While 10,000,000 dollar is the most common transaction amount, there are also other amounts occurring with lesser frequency. This indicates some variability in the transaction sizes, although they are less common compared to the dominant amount.</a:t>
            </a:r>
          </a:p>
          <a:p>
            <a:pPr marL="285750" indent="-285750">
              <a:buFont typeface="Arial" pitchFamily="34" charset="0"/>
              <a:buChar char="•"/>
            </a:pPr>
            <a:endParaRPr lang="en-US" dirty="0"/>
          </a:p>
          <a:p>
            <a:endParaRPr lang="en-IN" dirty="0"/>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577</Words>
  <Application>Microsoft Office PowerPoint</Application>
  <PresentationFormat>Custom</PresentationFormat>
  <Paragraphs>50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Canva Sans Bold</vt:lpstr>
      <vt:lpstr>Quicksand Bold</vt:lpstr>
      <vt:lpstr>Calibri</vt:lpstr>
      <vt:lpstr>Quicksand</vt:lpstr>
      <vt:lpstr>Agrandir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Prasuthon</dc:title>
  <dc:creator>SB INFO</dc:creator>
  <cp:lastModifiedBy>Customer</cp:lastModifiedBy>
  <cp:revision>25</cp:revision>
  <dcterms:created xsi:type="dcterms:W3CDTF">2006-08-16T00:00:00Z</dcterms:created>
  <dcterms:modified xsi:type="dcterms:W3CDTF">2024-06-30T07:51:32Z</dcterms:modified>
  <dc:identifier>DAGJgj-O4Vo</dc:identifier>
</cp:coreProperties>
</file>