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257" r:id="rId3"/>
    <p:sldId id="399" r:id="rId4"/>
    <p:sldId id="400" r:id="rId5"/>
    <p:sldId id="258" r:id="rId6"/>
    <p:sldId id="259" r:id="rId7"/>
    <p:sldId id="375" r:id="rId8"/>
    <p:sldId id="376" r:id="rId9"/>
    <p:sldId id="396" r:id="rId10"/>
    <p:sldId id="392" r:id="rId11"/>
    <p:sldId id="268" r:id="rId12"/>
    <p:sldId id="430" r:id="rId13"/>
    <p:sldId id="429" r:id="rId14"/>
    <p:sldId id="433" r:id="rId15"/>
    <p:sldId id="431" r:id="rId16"/>
    <p:sldId id="436" r:id="rId17"/>
    <p:sldId id="439" r:id="rId18"/>
    <p:sldId id="440" r:id="rId19"/>
    <p:sldId id="438" r:id="rId20"/>
    <p:sldId id="435" r:id="rId21"/>
    <p:sldId id="437" r:id="rId22"/>
    <p:sldId id="434" r:id="rId23"/>
    <p:sldId id="387" r:id="rId24"/>
    <p:sldId id="383" r:id="rId25"/>
    <p:sldId id="290" r:id="rId26"/>
    <p:sldId id="283"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06" autoAdjust="0"/>
  </p:normalViewPr>
  <p:slideViewPr>
    <p:cSldViewPr>
      <p:cViewPr varScale="1">
        <p:scale>
          <a:sx n="63" d="100"/>
          <a:sy n="63" d="100"/>
        </p:scale>
        <p:origin x="38" y="3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pPr algn="r"/>
              <a:t>‹#›</a:t>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pPr>
                <a:lnSpc>
                  <a:spcPct val="100000"/>
                </a:lnSpc>
              </a:pPr>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19</a:t>
            </a:fld>
            <a:endParaRPr/>
          </a:p>
        </p:txBody>
      </p:sp>
    </p:spTree>
    <p:extLst>
      <p:ext uri="{BB962C8B-B14F-4D97-AF65-F5344CB8AC3E}">
        <p14:creationId xmlns:p14="http://schemas.microsoft.com/office/powerpoint/2010/main" val="577474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21</a:t>
            </a:fld>
            <a:endParaRPr/>
          </a:p>
        </p:txBody>
      </p:sp>
    </p:spTree>
    <p:extLst>
      <p:ext uri="{BB962C8B-B14F-4D97-AF65-F5344CB8AC3E}">
        <p14:creationId xmlns:p14="http://schemas.microsoft.com/office/powerpoint/2010/main" val="1734955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pPr>
                <a:lnSpc>
                  <a:spcPct val="100000"/>
                </a:lnSpc>
              </a:pPr>
              <a:t>5</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pPr>
                <a:lnSpc>
                  <a:spcPct val="100000"/>
                </a:lnSpc>
              </a:pPr>
              <a:t>6</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9</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11</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13</a:t>
            </a:fld>
            <a:endParaRPr/>
          </a:p>
        </p:txBody>
      </p:sp>
    </p:spTree>
    <p:extLst>
      <p:ext uri="{BB962C8B-B14F-4D97-AF65-F5344CB8AC3E}">
        <p14:creationId xmlns:p14="http://schemas.microsoft.com/office/powerpoint/2010/main" val="9966761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a:endParaRPr/>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pPr>
                <a:lnSpc>
                  <a:spcPct val="100000"/>
                </a:lnSpc>
              </a:pPr>
              <a:t>16</a:t>
            </a:fld>
            <a:endParaRPr/>
          </a:p>
        </p:txBody>
      </p:sp>
    </p:spTree>
    <p:extLst>
      <p:ext uri="{BB962C8B-B14F-4D97-AF65-F5344CB8AC3E}">
        <p14:creationId xmlns:p14="http://schemas.microsoft.com/office/powerpoint/2010/main" val="727595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a:endParaRPr/>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a:endParaRPr/>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a:endParaRPr/>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endParaRP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a:endParaRPr/>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a:endParaRPr/>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a:p>
          <a:p>
            <a:pPr lvl="1">
              <a:buSzPct val="75000"/>
              <a:buFont typeface="StarSymbol"/>
              <a:buChar char=""/>
            </a:pPr>
            <a:r>
              <a:rPr lang="en-IN"/>
              <a:t>Second Outline Level</a:t>
            </a:r>
            <a:endParaRPr/>
          </a:p>
          <a:p>
            <a:pPr lvl="2">
              <a:buSzPct val="45000"/>
              <a:buFont typeface="StarSymbol"/>
              <a:buChar char=""/>
            </a:pPr>
            <a:r>
              <a:rPr lang="en-IN"/>
              <a:t>Third Outline Level</a:t>
            </a:r>
            <a:endParaRPr/>
          </a:p>
          <a:p>
            <a:pPr lvl="3">
              <a:buSzPct val="75000"/>
              <a:buFont typeface="StarSymbol"/>
              <a:buChar char=""/>
            </a:pPr>
            <a:r>
              <a:rPr lang="en-IN"/>
              <a:t>Fourth Outline Level</a:t>
            </a:r>
            <a:endParaRPr/>
          </a:p>
          <a:p>
            <a:pPr lvl="4">
              <a:buSzPct val="45000"/>
              <a:buFont typeface="StarSymbol"/>
              <a:buChar char=""/>
            </a:pPr>
            <a:r>
              <a:rPr lang="en-IN"/>
              <a:t>Fifth Outline Level</a:t>
            </a:r>
            <a:endParaRPr/>
          </a:p>
          <a:p>
            <a:pPr lvl="5">
              <a:buSzPct val="45000"/>
              <a:buFont typeface="StarSymbol"/>
              <a:buChar char=""/>
            </a:pPr>
            <a:r>
              <a:rPr lang="en-IN"/>
              <a:t>Sixth Outline Level</a:t>
            </a:r>
            <a:endParaRPr/>
          </a:p>
          <a:p>
            <a:pPr lvl="6">
              <a:buSzPct val="45000"/>
              <a:buFont typeface="StarSymbol"/>
              <a:buChar char=""/>
            </a:pPr>
            <a:r>
              <a:rPr lang="en-IN"/>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323439"/>
          </a:xfrm>
          <a:prstGeom prst="rect">
            <a:avLst/>
          </a:prstGeom>
          <a:noFill/>
        </p:spPr>
        <p:txBody>
          <a:bodyPr wrap="square" rtlCol="0">
            <a:spAutoFit/>
          </a:bodyPr>
          <a:lstStyle/>
          <a:p>
            <a:pPr algn="ctr"/>
            <a:r>
              <a:rPr lang="en-US" sz="4000" b="1">
                <a:ln w="1905"/>
                <a:effectLst>
                  <a:innerShdw blurRad="69850" dist="43180" dir="5400000">
                    <a:srgbClr val="000000">
                      <a:alpha val="65000"/>
                    </a:srgbClr>
                  </a:innerShdw>
                </a:effectLst>
              </a:rPr>
              <a:t>BLOGS:GUIDING THE WAY FOR FUTURE</a:t>
            </a:r>
            <a:endParaRPr lang="en-US" sz="4000" b="1" dirty="0">
              <a:ln w="1905"/>
              <a:effectLst>
                <a:innerShdw blurRad="69850" dist="43180" dir="5400000">
                  <a:srgbClr val="000000">
                    <a:alpha val="65000"/>
                  </a:srgbClr>
                </a:innerShdw>
              </a:effectLst>
            </a:endParaRPr>
          </a:p>
        </p:txBody>
      </p:sp>
      <p:sp>
        <p:nvSpPr>
          <p:cNvPr id="3" name="TextBox 2"/>
          <p:cNvSpPr txBox="1"/>
          <p:nvPr/>
        </p:nvSpPr>
        <p:spPr>
          <a:xfrm>
            <a:off x="4876800" y="2743200"/>
            <a:ext cx="5641975" cy="1477328"/>
          </a:xfrm>
          <a:prstGeom prst="rect">
            <a:avLst/>
          </a:prstGeom>
          <a:noFill/>
        </p:spPr>
        <p:txBody>
          <a:bodyPr wrap="square" rtlCol="0">
            <a:spAutoFit/>
          </a:bodyPr>
          <a:lstStyle/>
          <a:p>
            <a:r>
              <a:rPr lang="en-US" b="1" dirty="0">
                <a:solidFill>
                  <a:schemeClr val="tx2">
                    <a:lumMod val="75000"/>
                  </a:schemeClr>
                </a:solidFill>
              </a:rPr>
              <a:t>Name of the student:</a:t>
            </a:r>
          </a:p>
          <a:p>
            <a:r>
              <a:rPr lang="en-US" b="1" dirty="0">
                <a:solidFill>
                  <a:schemeClr val="tx2">
                    <a:lumMod val="75000"/>
                  </a:schemeClr>
                </a:solidFill>
              </a:rPr>
              <a:t>20H51A0523-T.SAI VENKAT</a:t>
            </a:r>
          </a:p>
          <a:p>
            <a:r>
              <a:rPr lang="en-US" sz="1800" b="1" dirty="0">
                <a:solidFill>
                  <a:schemeClr val="tx2">
                    <a:lumMod val="75000"/>
                  </a:schemeClr>
                </a:solidFill>
              </a:rPr>
              <a:t>20H51A05D6-B.GANESH</a:t>
            </a:r>
          </a:p>
          <a:p>
            <a:r>
              <a:rPr lang="en-US" sz="1800" b="1" dirty="0">
                <a:solidFill>
                  <a:schemeClr val="tx2">
                    <a:lumMod val="75000"/>
                  </a:schemeClr>
                </a:solidFill>
              </a:rPr>
              <a:t>20H51A05C6-K.RAJA SIMHA REDDY</a:t>
            </a:r>
            <a:endParaRPr lang="en-US" sz="1800" b="1" dirty="0">
              <a:solidFill>
                <a:schemeClr val="tx2">
                  <a:lumMod val="75000"/>
                </a:schemeClr>
              </a:solidFill>
              <a:latin typeface="+mj-lt"/>
            </a:endParaRPr>
          </a:p>
          <a:p>
            <a:endParaRPr lang="en-US" b="1" dirty="0">
              <a:solidFill>
                <a:schemeClr val="tx2">
                  <a:lumMod val="75000"/>
                </a:schemeClr>
              </a:solidFill>
            </a:endParaRPr>
          </a:p>
        </p:txBody>
      </p:sp>
      <p:sp>
        <p:nvSpPr>
          <p:cNvPr id="4" name="TextBox 3"/>
          <p:cNvSpPr txBox="1"/>
          <p:nvPr/>
        </p:nvSpPr>
        <p:spPr>
          <a:xfrm>
            <a:off x="155575" y="4419600"/>
            <a:ext cx="5181600" cy="1785104"/>
          </a:xfrm>
          <a:prstGeom prst="rect">
            <a:avLst/>
          </a:prstGeom>
          <a:noFill/>
        </p:spPr>
        <p:txBody>
          <a:bodyPr wrap="square" rtlCol="0">
            <a:spAutoFit/>
          </a:bodyPr>
          <a:lstStyle/>
          <a:p>
            <a:pPr marR="64008" lvl="0">
              <a:lnSpc>
                <a:spcPct val="150000"/>
              </a:lnSpc>
              <a:spcBef>
                <a:spcPts val="400"/>
              </a:spcBef>
              <a:buClr>
                <a:schemeClr val="accent1"/>
              </a:buClr>
              <a:buSzPct val="68000"/>
              <a:defRPr/>
            </a:pPr>
            <a:r>
              <a:rPr lang="en-US" sz="2000" b="1" dirty="0">
                <a:solidFill>
                  <a:srgbClr val="C00000"/>
                </a:solidFill>
              </a:rPr>
              <a:t>Under esteemed guidance of</a:t>
            </a:r>
          </a:p>
          <a:p>
            <a:r>
              <a:rPr lang="en-US" sz="2000" b="1" dirty="0"/>
              <a:t>Guide Name</a:t>
            </a:r>
          </a:p>
          <a:p>
            <a:r>
              <a:rPr lang="en-US" sz="2000" b="1" dirty="0"/>
              <a:t> Ms.B.Gayathri</a:t>
            </a:r>
          </a:p>
          <a:p>
            <a:r>
              <a:rPr lang="en-US" sz="2000" b="1" dirty="0"/>
              <a:t>(Assistant Professor)</a:t>
            </a:r>
          </a:p>
          <a:p>
            <a:endParaRPr lang="en-US" sz="2000" b="1" dirty="0"/>
          </a:p>
        </p:txBody>
      </p:sp>
      <p:graphicFrame>
        <p:nvGraphicFramePr>
          <p:cNvPr id="5" name="Table 4"/>
          <p:cNvGraphicFramePr>
            <a:graphicFrameLocks noGrp="1"/>
          </p:cNvGraphicFramePr>
          <p:nvPr>
            <p:extLst>
              <p:ext uri="{D42A27DB-BD31-4B8C-83A1-F6EECF244321}">
                <p14:modId xmlns:p14="http://schemas.microsoft.com/office/powerpoint/2010/main" val="379951770"/>
              </p:ext>
            </p:extLst>
          </p:nvPr>
        </p:nvGraphicFramePr>
        <p:xfrm>
          <a:off x="1524000" y="228600"/>
          <a:ext cx="7010400" cy="951198"/>
        </p:xfrm>
        <a:graphic>
          <a:graphicData uri="http://schemas.openxmlformats.org/drawingml/2006/table">
            <a:tbl>
              <a:tblPr>
                <a:tableStyleId>{2D5ABB26-0587-4C30-8999-92F81FD0307C}</a:tableStyleId>
              </a:tblPr>
              <a:tblGrid>
                <a:gridCol w="7010400">
                  <a:extLst>
                    <a:ext uri="{9D8B030D-6E8A-4147-A177-3AD203B41FA5}">
                      <a16:colId xmlns:a16="http://schemas.microsoft.com/office/drawing/2014/main" val="20000"/>
                    </a:ext>
                  </a:extLst>
                </a:gridCol>
              </a:tblGrid>
              <a:tr h="80953">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a:endParaRPr>
                    </a:p>
                  </a:txBody>
                  <a:tcPr marL="9199" marR="9199" marT="6133" marB="6133" anchor="b"/>
                </a:tc>
                <a:extLst>
                  <a:ext uri="{0D108BD9-81ED-4DB2-BD59-A6C34878D82A}">
                    <a16:rowId xmlns:a16="http://schemas.microsoft.com/office/drawing/2014/main" val="10000"/>
                  </a:ext>
                </a:extLst>
              </a:tr>
              <a:tr h="80953">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1"/>
                  </a:ext>
                </a:extLst>
              </a:tr>
              <a:tr h="80953">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a:endParaRPr>
                    </a:p>
                  </a:txBody>
                  <a:tcPr marL="9199" marR="9199" marT="6133" marB="6133" anchor="b"/>
                </a:tc>
                <a:extLst>
                  <a:ext uri="{0D108BD9-81ED-4DB2-BD59-A6C34878D82A}">
                    <a16:rowId xmlns:a16="http://schemas.microsoft.com/office/drawing/2014/main" val="10002"/>
                  </a:ext>
                </a:extLst>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30724" name="Picture 4" descr="CMR College of Pharmacy updated... - CMR College of Pharmacy"/>
          <p:cNvPicPr>
            <a:picLocks noChangeAspect="1" noChangeArrowheads="1"/>
          </p:cNvPicPr>
          <p:nvPr/>
        </p:nvPicPr>
        <p:blipFill>
          <a:blip r:embed="rId2"/>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4DFFA99E-F018-8D26-1DF7-316E0E020E5A}"/>
              </a:ext>
            </a:extLst>
          </p:cNvPr>
          <p:cNvSpPr txBox="1"/>
          <p:nvPr/>
        </p:nvSpPr>
        <p:spPr>
          <a:xfrm>
            <a:off x="337792" y="2743200"/>
            <a:ext cx="5029200" cy="400110"/>
          </a:xfrm>
          <a:prstGeom prst="rect">
            <a:avLst/>
          </a:prstGeom>
          <a:noFill/>
        </p:spPr>
        <p:txBody>
          <a:bodyPr wrap="square" rtlCol="0">
            <a:spAutoFit/>
          </a:bodyPr>
          <a:lstStyle/>
          <a:p>
            <a:r>
              <a:rPr lang="en-US" sz="2000" b="1" dirty="0">
                <a:solidFill>
                  <a:schemeClr val="tx2">
                    <a:lumMod val="75000"/>
                  </a:schemeClr>
                </a:solidFill>
              </a:rPr>
              <a:t>Batch No.:85</a:t>
            </a:r>
          </a:p>
        </p:txBody>
      </p:sp>
      <p:sp>
        <p:nvSpPr>
          <p:cNvPr id="7" name="TextBox 6">
            <a:extLst>
              <a:ext uri="{FF2B5EF4-FFF2-40B4-BE49-F238E27FC236}">
                <a16:creationId xmlns:a16="http://schemas.microsoft.com/office/drawing/2014/main" id="{94997AF8-6B6E-040B-FF07-B099985FAFAE}"/>
              </a:ext>
            </a:extLst>
          </p:cNvPr>
          <p:cNvSpPr txBox="1"/>
          <p:nvPr/>
        </p:nvSpPr>
        <p:spPr>
          <a:xfrm>
            <a:off x="238539" y="6229290"/>
            <a:ext cx="8753061" cy="307777"/>
          </a:xfrm>
          <a:prstGeom prst="rect">
            <a:avLst/>
          </a:prstGeom>
          <a:noFill/>
        </p:spPr>
        <p:txBody>
          <a:bodyPr wrap="square" rtlCol="0">
            <a:spAutoFit/>
          </a:bodyPr>
          <a:lstStyle/>
          <a:p>
            <a:r>
              <a:rPr lang="en-US" sz="1400" b="1" dirty="0">
                <a:solidFill>
                  <a:schemeClr val="tx2">
                    <a:lumMod val="75000"/>
                  </a:schemeClr>
                </a:solidFill>
              </a:rPr>
              <a:t>Batch: 2020-2024 			</a:t>
            </a:r>
            <a:r>
              <a:rPr lang="en-US" sz="1400" b="1">
                <a:solidFill>
                  <a:schemeClr val="tx2">
                    <a:lumMod val="75000"/>
                  </a:schemeClr>
                </a:solidFill>
              </a:rPr>
              <a:t>                                                             </a:t>
            </a:r>
            <a:endParaRPr lang="en-US" sz="1400" b="1" dirty="0">
              <a:solidFill>
                <a:schemeClr val="tx2">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itchFamily="34" charset="0"/>
              </a:rPr>
              <a:t>Problem Definition</a:t>
            </a:r>
          </a:p>
        </p:txBody>
      </p:sp>
      <p:sp>
        <p:nvSpPr>
          <p:cNvPr id="5" name="TextBox 4">
            <a:extLst>
              <a:ext uri="{FF2B5EF4-FFF2-40B4-BE49-F238E27FC236}">
                <a16:creationId xmlns:a16="http://schemas.microsoft.com/office/drawing/2014/main" id="{FB779F0B-C852-7240-76F9-6C3B301016FF}"/>
              </a:ext>
            </a:extLst>
          </p:cNvPr>
          <p:cNvSpPr txBox="1"/>
          <p:nvPr/>
        </p:nvSpPr>
        <p:spPr>
          <a:xfrm>
            <a:off x="457200" y="1524000"/>
            <a:ext cx="8381160" cy="1754326"/>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The problem our project aims to address is the significant barrier that beginners face when trying to acquire knowledge and confidence in various domains and platforms. Many learners encounter challenges, including a lack of guidance, difficulties in navigating complex topics, and limited support for overcoming obstacles. This project seeks to mitigate these issues by providing comprehensive resources, experiences, feedback, and strategies to foster effective learning and confidence building.</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a:rPr>
              <a:t>Scope of the Project</a:t>
            </a:r>
            <a:endParaRPr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4267200" cy="523220"/>
          </a:xfrm>
          <a:prstGeom prst="rect">
            <a:avLst/>
          </a:prstGeom>
          <a:noFill/>
        </p:spPr>
        <p:txBody>
          <a:bodyPr wrap="square" rtlCol="0">
            <a:spAutoFit/>
          </a:bodyPr>
          <a:lstStyle/>
          <a:p>
            <a:pPr algn="r">
              <a:lnSpc>
                <a:spcPct val="100000"/>
              </a:lnSpc>
            </a:pPr>
            <a:r>
              <a:rPr lang="en-IN" sz="2800" b="1" dirty="0">
                <a:solidFill>
                  <a:srgbClr val="FF0000"/>
                </a:solidFill>
                <a:latin typeface="+mj-lt"/>
              </a:rPr>
              <a:t>Scope of the Project</a:t>
            </a:r>
            <a:endParaRPr lang="en-IN" sz="2800" dirty="0">
              <a:solidFill>
                <a:srgbClr val="FF0000"/>
              </a:solidFill>
              <a:latin typeface="+mj-lt"/>
            </a:endParaRPr>
          </a:p>
        </p:txBody>
      </p:sp>
      <p:sp>
        <p:nvSpPr>
          <p:cNvPr id="7" name="TextBox 6">
            <a:extLst>
              <a:ext uri="{FF2B5EF4-FFF2-40B4-BE49-F238E27FC236}">
                <a16:creationId xmlns:a16="http://schemas.microsoft.com/office/drawing/2014/main" id="{E24961F1-92E5-1323-7088-A38D2CCD6950}"/>
              </a:ext>
            </a:extLst>
          </p:cNvPr>
          <p:cNvSpPr txBox="1"/>
          <p:nvPr/>
        </p:nvSpPr>
        <p:spPr>
          <a:xfrm>
            <a:off x="609600" y="-2849642"/>
            <a:ext cx="8077200" cy="1200329"/>
          </a:xfrm>
          <a:prstGeom prst="rect">
            <a:avLst/>
          </a:prstGeom>
          <a:noFill/>
        </p:spPr>
        <p:txBody>
          <a:bodyPr wrap="square">
            <a:spAutoFit/>
          </a:bodyPr>
          <a:lstStyle/>
          <a:p>
            <a:endParaRPr lang="en-IN" dirty="0"/>
          </a:p>
          <a:p>
            <a:r>
              <a:rPr lang="en-IN" dirty="0"/>
              <a:t>.</a:t>
            </a:r>
          </a:p>
          <a:p>
            <a:endParaRPr lang="en-IN" dirty="0"/>
          </a:p>
          <a:p>
            <a:r>
              <a:rPr lang="en-IN" dirty="0"/>
              <a:t>.</a:t>
            </a:r>
          </a:p>
        </p:txBody>
      </p:sp>
      <p:sp>
        <p:nvSpPr>
          <p:cNvPr id="9" name="TextBox 8">
            <a:extLst>
              <a:ext uri="{FF2B5EF4-FFF2-40B4-BE49-F238E27FC236}">
                <a16:creationId xmlns:a16="http://schemas.microsoft.com/office/drawing/2014/main" id="{8EA803FC-EEB9-1142-B1A0-F20116CC857A}"/>
              </a:ext>
            </a:extLst>
          </p:cNvPr>
          <p:cNvSpPr txBox="1"/>
          <p:nvPr/>
        </p:nvSpPr>
        <p:spPr>
          <a:xfrm>
            <a:off x="609600" y="1600200"/>
            <a:ext cx="7924800" cy="286232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scope of the project involves a comprehensive and learner-centric approach to address the challenges faced by beginners in acquiring knowledge and confidence in various domains and on different platforms. It includes: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Educational Resources: Developing a wide range of educational content, tutorials, and guides to cover diverse domains and platforms, ensuring they are beginner-friendly and easily accessible.</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Practical Experiences: Providing practical experiences, hands-on exercises, and interactive learning tools to enhance the understanding and application of concepts.</a:t>
            </a:r>
          </a:p>
        </p:txBody>
      </p:sp>
    </p:spTree>
    <p:extLst>
      <p:ext uri="{BB962C8B-B14F-4D97-AF65-F5344CB8AC3E}">
        <p14:creationId xmlns:p14="http://schemas.microsoft.com/office/powerpoint/2010/main" val="1896597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Literature Review</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77705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 y="-9939"/>
            <a:ext cx="8991600" cy="460375"/>
          </a:xfrm>
          <a:prstGeom prst="rect">
            <a:avLst/>
          </a:prstGeom>
          <a:noFill/>
        </p:spPr>
        <p:txBody>
          <a:bodyPr wrap="square" rtlCol="0">
            <a:spAutoFit/>
          </a:bodyPr>
          <a:lstStyle/>
          <a:p>
            <a:r>
              <a:rPr lang="en-US" sz="2400" b="1" dirty="0">
                <a:solidFill>
                  <a:srgbClr val="C00000"/>
                </a:solidFill>
                <a:latin typeface="+mj-lt"/>
                <a:sym typeface="+mn-ea"/>
              </a:rPr>
              <a:t>Comparision table for the Existing System</a:t>
            </a:r>
            <a:endParaRPr lang="en-US" sz="2400" u="sng" dirty="0">
              <a:solidFill>
                <a:srgbClr val="FF0000"/>
              </a:solidFill>
              <a:latin typeface="Times New Roman" panose="02020603050405020304" pitchFamily="18" charset="0"/>
              <a:cs typeface="Times New Roman" panose="02020603050405020304" pitchFamily="18" charset="0"/>
            </a:endParaRPr>
          </a:p>
        </p:txBody>
      </p:sp>
      <p:graphicFrame>
        <p:nvGraphicFramePr>
          <p:cNvPr id="2" name="Table 2"/>
          <p:cNvGraphicFramePr>
            <a:graphicFrameLocks noGrp="1"/>
          </p:cNvGraphicFramePr>
          <p:nvPr>
            <p:extLst>
              <p:ext uri="{D42A27DB-BD31-4B8C-83A1-F6EECF244321}">
                <p14:modId xmlns:p14="http://schemas.microsoft.com/office/powerpoint/2010/main" val="277269963"/>
              </p:ext>
            </p:extLst>
          </p:nvPr>
        </p:nvGraphicFramePr>
        <p:xfrm>
          <a:off x="9939" y="457200"/>
          <a:ext cx="9124122" cy="6407563"/>
        </p:xfrm>
        <a:graphic>
          <a:graphicData uri="http://schemas.openxmlformats.org/drawingml/2006/table">
            <a:tbl>
              <a:tblPr firstRow="1" bandRow="1">
                <a:tableStyleId>{5C22544A-7EE6-4342-B048-85BDC9FD1C3A}</a:tableStyleId>
              </a:tblPr>
              <a:tblGrid>
                <a:gridCol w="785629">
                  <a:extLst>
                    <a:ext uri="{9D8B030D-6E8A-4147-A177-3AD203B41FA5}">
                      <a16:colId xmlns:a16="http://schemas.microsoft.com/office/drawing/2014/main" val="20000"/>
                    </a:ext>
                  </a:extLst>
                </a:gridCol>
                <a:gridCol w="1222509">
                  <a:extLst>
                    <a:ext uri="{9D8B030D-6E8A-4147-A177-3AD203B41FA5}">
                      <a16:colId xmlns:a16="http://schemas.microsoft.com/office/drawing/2014/main" val="20001"/>
                    </a:ext>
                  </a:extLst>
                </a:gridCol>
                <a:gridCol w="1197329">
                  <a:extLst>
                    <a:ext uri="{9D8B030D-6E8A-4147-A177-3AD203B41FA5}">
                      <a16:colId xmlns:a16="http://schemas.microsoft.com/office/drawing/2014/main" val="20002"/>
                    </a:ext>
                  </a:extLst>
                </a:gridCol>
                <a:gridCol w="1330155">
                  <a:extLst>
                    <a:ext uri="{9D8B030D-6E8A-4147-A177-3AD203B41FA5}">
                      <a16:colId xmlns:a16="http://schemas.microsoft.com/office/drawing/2014/main" val="20003"/>
                    </a:ext>
                  </a:extLst>
                </a:gridCol>
                <a:gridCol w="1900491">
                  <a:extLst>
                    <a:ext uri="{9D8B030D-6E8A-4147-A177-3AD203B41FA5}">
                      <a16:colId xmlns:a16="http://schemas.microsoft.com/office/drawing/2014/main" val="20004"/>
                    </a:ext>
                  </a:extLst>
                </a:gridCol>
                <a:gridCol w="2688009">
                  <a:extLst>
                    <a:ext uri="{9D8B030D-6E8A-4147-A177-3AD203B41FA5}">
                      <a16:colId xmlns:a16="http://schemas.microsoft.com/office/drawing/2014/main" val="20005"/>
                    </a:ext>
                  </a:extLst>
                </a:gridCol>
              </a:tblGrid>
              <a:tr h="835769">
                <a:tc>
                  <a:txBody>
                    <a:bodyPr/>
                    <a:lstStyle/>
                    <a:p>
                      <a:r>
                        <a:rPr lang="en-US" sz="1200" dirty="0" err="1">
                          <a:latin typeface="Times New Roman" panose="02020603050405020304" pitchFamily="18" charset="0"/>
                          <a:cs typeface="Times New Roman" panose="02020603050405020304" pitchFamily="18" charset="0"/>
                        </a:rPr>
                        <a:t>S.No</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Authors and Journal Name&amp; Year of publication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Problem Statement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Name of the </a:t>
                      </a:r>
                      <a:r>
                        <a:rPr lang="en-US" sz="1200" dirty="0" err="1">
                          <a:latin typeface="Times New Roman" panose="02020603050405020304" pitchFamily="18" charset="0"/>
                          <a:cs typeface="Times New Roman" panose="02020603050405020304" pitchFamily="18" charset="0"/>
                        </a:rPr>
                        <a:t>Pr</a:t>
                      </a:r>
                      <a:endParaRPr lang="en-US" sz="1200" dirty="0">
                        <a:latin typeface="Times New Roman" panose="02020603050405020304" pitchFamily="18" charset="0"/>
                        <a:cs typeface="Times New Roman" panose="02020603050405020304" pitchFamily="18" charset="0"/>
                      </a:endParaRPr>
                    </a:p>
                    <a:p>
                      <a:r>
                        <a:rPr lang="en-US" sz="1200" dirty="0" err="1">
                          <a:latin typeface="Times New Roman" panose="02020603050405020304" pitchFamily="18" charset="0"/>
                          <a:cs typeface="Times New Roman" panose="02020603050405020304" pitchFamily="18" charset="0"/>
                        </a:rPr>
                        <a:t>oposed</a:t>
                      </a:r>
                      <a:r>
                        <a:rPr lang="en-US" sz="1200" dirty="0">
                          <a:latin typeface="Times New Roman" panose="02020603050405020304" pitchFamily="18" charset="0"/>
                          <a:cs typeface="Times New Roman" panose="02020603050405020304" pitchFamily="18" charset="0"/>
                        </a:rPr>
                        <a:t> solution/Method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Solution </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Remarks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621666">
                <a:tc>
                  <a:txBody>
                    <a:bodyPr/>
                    <a:lstStyle/>
                    <a:p>
                      <a:r>
                        <a:rPr lang="en-US" sz="1200" dirty="0"/>
                        <a:t>1</a:t>
                      </a: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IN" sz="1200" b="0" i="0" dirty="0">
                          <a:solidFill>
                            <a:schemeClr val="dk1"/>
                          </a:solidFill>
                          <a:effectLst/>
                          <a:latin typeface="+mn-lt"/>
                          <a:ea typeface="+mn-ea"/>
                          <a:cs typeface="+mn-cs"/>
                        </a:rPr>
                        <a:t>Jill Walker </a:t>
                      </a:r>
                      <a:r>
                        <a:rPr lang="en-IN" sz="1200" b="0" i="0" dirty="0" err="1">
                          <a:solidFill>
                            <a:schemeClr val="dk1"/>
                          </a:solidFill>
                          <a:effectLst/>
                          <a:latin typeface="+mn-lt"/>
                          <a:ea typeface="+mn-ea"/>
                          <a:cs typeface="+mn-cs"/>
                        </a:rPr>
                        <a:t>Rettberg</a:t>
                      </a:r>
                      <a:endParaRPr lang="en-IN" sz="1200" dirty="0"/>
                    </a:p>
                    <a:p>
                      <a:endParaRPr lang="en-US" altLang="en-IN" sz="1200" dirty="0"/>
                    </a:p>
                  </a:txBody>
                  <a:tcPr/>
                </a:tc>
                <a:tc>
                  <a:txBody>
                    <a:bodyPr/>
                    <a:lstStyle/>
                    <a:p>
                      <a:r>
                        <a:rPr lang="en-US" sz="1200" dirty="0"/>
                        <a:t>In an age of information abundance and digital communication, there exists a pressing need to address the challenges and issues associated with the creation, dissemination, and consumption of blog content.</a:t>
                      </a:r>
                      <a:endParaRPr lang="en-IN" sz="1200" dirty="0"/>
                    </a:p>
                  </a:txBody>
                  <a:tcPr/>
                </a:tc>
                <a:tc>
                  <a:txBody>
                    <a:bodyPr/>
                    <a:lstStyle/>
                    <a:p>
                      <a:r>
                        <a:rPr lang="en-US" sz="1200" b="0" i="0" dirty="0" err="1">
                          <a:solidFill>
                            <a:schemeClr val="dk1"/>
                          </a:solidFill>
                          <a:effectLst/>
                          <a:latin typeface="+mn-lt"/>
                          <a:ea typeface="+mn-ea"/>
                          <a:cs typeface="+mn-cs"/>
                        </a:rPr>
                        <a:t>BlogAdvocate</a:t>
                      </a:r>
                      <a:r>
                        <a:rPr lang="en-US" sz="1200" b="0" i="0" dirty="0">
                          <a:solidFill>
                            <a:schemeClr val="dk1"/>
                          </a:solidFill>
                          <a:effectLst/>
                          <a:latin typeface="+mn-lt"/>
                          <a:ea typeface="+mn-ea"/>
                          <a:cs typeface="+mn-cs"/>
                        </a:rPr>
                        <a:t>: Empowering Learners and Enhancing Blog Communities.</a:t>
                      </a:r>
                      <a:endParaRPr lang="en-IN" sz="1200" dirty="0"/>
                    </a:p>
                  </a:txBody>
                  <a:tcPr/>
                </a:tc>
                <a:tc>
                  <a:txBody>
                    <a:bodyPr/>
                    <a:lstStyle/>
                    <a:p>
                      <a:r>
                        <a:rPr lang="en-US" sz="1200" dirty="0"/>
                        <a:t>Content Quality and Credibility Enhancement.</a:t>
                      </a:r>
                    </a:p>
                    <a:p>
                      <a:endParaRPr lang="en-US" sz="1200" dirty="0"/>
                    </a:p>
                    <a:p>
                      <a:r>
                        <a:rPr lang="en-IN" sz="1200" dirty="0"/>
                        <a:t>Information Overload Management.</a:t>
                      </a:r>
                    </a:p>
                  </a:txBody>
                  <a:tcPr/>
                </a:tc>
                <a:tc>
                  <a:txBody>
                    <a:bodyPr/>
                    <a:lstStyle/>
                    <a:p>
                      <a:r>
                        <a:rPr lang="en-US" sz="1200" dirty="0"/>
                        <a:t>Implementing tools for content verification and citation can significantly enhance the trustworthiness of blog content.</a:t>
                      </a:r>
                      <a:endParaRPr lang="en-IN" sz="1200" dirty="0"/>
                    </a:p>
                  </a:txBody>
                  <a:tcPr/>
                </a:tc>
                <a:extLst>
                  <a:ext uri="{0D108BD9-81ED-4DB2-BD59-A6C34878D82A}">
                    <a16:rowId xmlns:a16="http://schemas.microsoft.com/office/drawing/2014/main" val="10001"/>
                  </a:ext>
                </a:extLst>
              </a:tr>
              <a:tr h="1950128">
                <a:tc>
                  <a:txBody>
                    <a:bodyPr/>
                    <a:lstStyle/>
                    <a:p>
                      <a:r>
                        <a:rPr lang="en-US" sz="1200" dirty="0"/>
                        <a:t>2</a:t>
                      </a:r>
                    </a:p>
                  </a:txBody>
                  <a:tcPr/>
                </a:tc>
                <a:tc>
                  <a:txBody>
                    <a:bodyPr/>
                    <a:lstStyle/>
                    <a:p>
                      <a:r>
                        <a:rPr lang="en-IN" sz="1200"/>
                        <a:t>Romal Thoppilan</a:t>
                      </a:r>
                      <a:r>
                        <a:rPr lang="en-US" altLang="en-IN" sz="1200"/>
                        <a:t>,</a:t>
                      </a:r>
                      <a:r>
                        <a:rPr lang="en-IN" sz="1200"/>
                        <a:t> Daniel De Freitas</a:t>
                      </a:r>
                      <a:r>
                        <a:rPr lang="en-US" altLang="en-IN" sz="1200"/>
                        <a:t>, </a:t>
                      </a:r>
                      <a:r>
                        <a:rPr lang="en-IN" sz="1200"/>
                        <a:t>Jamie Hall</a:t>
                      </a:r>
                      <a:r>
                        <a:rPr lang="en-US" altLang="en-IN" sz="1200"/>
                        <a:t>, </a:t>
                      </a:r>
                      <a:r>
                        <a:rPr lang="en-IN" sz="1200"/>
                        <a:t>Noam Shazeer</a:t>
                      </a:r>
                      <a:r>
                        <a:rPr lang="en-US" altLang="en-IN" sz="1200"/>
                        <a:t>,</a:t>
                      </a:r>
                      <a:r>
                        <a:rPr lang="en-IN" sz="1200"/>
                        <a:t> Apoorv Kulshreshtha</a:t>
                      </a:r>
                    </a:p>
                    <a:p>
                      <a:r>
                        <a:rPr lang="en-US" altLang="en-IN" sz="1200"/>
                        <a:t>Google</a:t>
                      </a:r>
                    </a:p>
                    <a:p>
                      <a:r>
                        <a:rPr lang="en-US" altLang="en-IN" sz="1200"/>
                        <a:t>10 Feb 2022</a:t>
                      </a:r>
                    </a:p>
                  </a:txBody>
                  <a:tcPr/>
                </a:tc>
                <a:tc>
                  <a:txBody>
                    <a:bodyPr/>
                    <a:lstStyle/>
                    <a:p>
                      <a:r>
                        <a:rPr lang="en-US" altLang="en-IN" sz="1200" dirty="0"/>
                        <a:t>LLM’s can perform in output not as suitable as it is required to be and may face</a:t>
                      </a:r>
                    </a:p>
                    <a:p>
                      <a:r>
                        <a:rPr lang="en-US" altLang="en-IN" sz="1200" dirty="0"/>
                        <a:t>difficulties in efficiency of giving the information.</a:t>
                      </a:r>
                    </a:p>
                  </a:txBody>
                  <a:tcPr/>
                </a:tc>
                <a:tc>
                  <a:txBody>
                    <a:bodyPr/>
                    <a:lstStyle/>
                    <a:p>
                      <a:r>
                        <a:rPr lang="en-IN" sz="1200" dirty="0" err="1"/>
                        <a:t>LaMDA</a:t>
                      </a:r>
                      <a:r>
                        <a:rPr lang="en-IN" sz="1200" dirty="0"/>
                        <a:t>: Language Models for Dialog Applications</a:t>
                      </a:r>
                    </a:p>
                  </a:txBody>
                  <a:tcPr/>
                </a:tc>
                <a:tc>
                  <a:txBody>
                    <a:bodyPr/>
                    <a:lstStyle/>
                    <a:p>
                      <a:r>
                        <a:rPr lang="en-US" altLang="en-IN" sz="1200"/>
                        <a:t>T</a:t>
                      </a:r>
                      <a:r>
                        <a:rPr lang="en-IN" sz="1200"/>
                        <a:t>o compare the per-application helpfulness (i.e., useful and correct responses) and role</a:t>
                      </a:r>
                    </a:p>
                    <a:p>
                      <a:r>
                        <a:rPr lang="en-IN" sz="1200"/>
                        <a:t>consistency of pre-training-only (PT) and LaMDA models when subject to the same application-specific preconditioning.</a:t>
                      </a:r>
                    </a:p>
                  </a:txBody>
                  <a:tcPr/>
                </a:tc>
                <a:tc>
                  <a:txBody>
                    <a:bodyPr/>
                    <a:lstStyle/>
                    <a:p>
                      <a:r>
                        <a:rPr lang="en-IN" sz="1200" dirty="0" err="1"/>
                        <a:t>LaMDA</a:t>
                      </a:r>
                      <a:r>
                        <a:rPr lang="en-IN" sz="1200" dirty="0"/>
                        <a:t> is conversationally proficient but less specialized for engineering. A domain-specific GPT offers precision and engineering expertise. Choice depends on the context, with </a:t>
                      </a:r>
                      <a:r>
                        <a:rPr lang="en-IN" sz="1200" dirty="0" err="1"/>
                        <a:t>LaMDA</a:t>
                      </a:r>
                      <a:r>
                        <a:rPr lang="en-IN" sz="1200" dirty="0"/>
                        <a:t> suitable for general conversations and GPT for technical engineering queries.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806944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457200"/>
            <a:ext cx="8991600" cy="461665"/>
          </a:xfrm>
          <a:prstGeom prst="rect">
            <a:avLst/>
          </a:prstGeom>
          <a:noFill/>
        </p:spPr>
        <p:txBody>
          <a:bodyPr wrap="square" rtlCol="0">
            <a:spAutoFit/>
          </a:bodyPr>
          <a:lstStyle/>
          <a:p>
            <a:r>
              <a:rPr lang="en-US" sz="2400" dirty="0">
                <a:solidFill>
                  <a:srgbClr val="FF0000"/>
                </a:solidFill>
                <a:latin typeface="+mj-lt"/>
                <a:cs typeface="Times New Roman" panose="02020603050405020304" pitchFamily="18" charset="0"/>
              </a:rPr>
              <a:t>Implementation of Existing System</a:t>
            </a:r>
          </a:p>
        </p:txBody>
      </p:sp>
      <p:sp>
        <p:nvSpPr>
          <p:cNvPr id="7" name="CustomShape 1"/>
          <p:cNvSpPr/>
          <p:nvPr/>
        </p:nvSpPr>
        <p:spPr>
          <a:xfrm>
            <a:off x="76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a:extLst>
              <a:ext uri="{FF2B5EF4-FFF2-40B4-BE49-F238E27FC236}">
                <a16:creationId xmlns:a16="http://schemas.microsoft.com/office/drawing/2014/main" id="{E98D2576-821A-6D27-96A6-96C31AC3E715}"/>
              </a:ext>
            </a:extLst>
          </p:cNvPr>
          <p:cNvSpPr txBox="1"/>
          <p:nvPr/>
        </p:nvSpPr>
        <p:spPr>
          <a:xfrm>
            <a:off x="305640" y="1447800"/>
            <a:ext cx="8381160" cy="369332"/>
          </a:xfrm>
          <a:prstGeom prst="rect">
            <a:avLst/>
          </a:prstGeom>
          <a:noFill/>
        </p:spPr>
        <p:txBody>
          <a:bodyPr wrap="square" rtlCol="0">
            <a:spAutoFit/>
          </a:bodyPr>
          <a:lstStyle/>
          <a:p>
            <a:r>
              <a:rPr lang="en-IN" dirty="0"/>
              <a:t>1.Greeks for </a:t>
            </a:r>
            <a:r>
              <a:rPr lang="en-IN" dirty="0" err="1"/>
              <a:t>greeks</a:t>
            </a:r>
            <a:r>
              <a:rPr lang="en-IN" dirty="0"/>
              <a:t>:</a:t>
            </a:r>
          </a:p>
        </p:txBody>
      </p:sp>
      <p:pic>
        <p:nvPicPr>
          <p:cNvPr id="5" name="Picture 4">
            <a:extLst>
              <a:ext uri="{FF2B5EF4-FFF2-40B4-BE49-F238E27FC236}">
                <a16:creationId xmlns:a16="http://schemas.microsoft.com/office/drawing/2014/main" id="{06CEA85B-312A-5105-22BE-83E957A652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640" y="2286000"/>
            <a:ext cx="7924800" cy="3638550"/>
          </a:xfrm>
          <a:prstGeom prst="rect">
            <a:avLst/>
          </a:prstGeom>
        </p:spPr>
      </p:pic>
    </p:spTree>
    <p:extLst>
      <p:ext uri="{BB962C8B-B14F-4D97-AF65-F5344CB8AC3E}">
        <p14:creationId xmlns:p14="http://schemas.microsoft.com/office/powerpoint/2010/main" val="10384653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PROPOSED SOLUTION</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1878495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E8B890-3CB7-F0E0-1B43-1156C2DB8714}"/>
              </a:ext>
            </a:extLst>
          </p:cNvPr>
          <p:cNvSpPr txBox="1"/>
          <p:nvPr/>
        </p:nvSpPr>
        <p:spPr>
          <a:xfrm>
            <a:off x="381000" y="304800"/>
            <a:ext cx="3657600" cy="461665"/>
          </a:xfrm>
          <a:prstGeom prst="rect">
            <a:avLst/>
          </a:prstGeom>
          <a:noFill/>
        </p:spPr>
        <p:txBody>
          <a:bodyPr wrap="square" rtlCol="0">
            <a:spAutoFit/>
          </a:bodyPr>
          <a:lstStyle/>
          <a:p>
            <a:r>
              <a:rPr lang="en-US" sz="2400" dirty="0">
                <a:solidFill>
                  <a:srgbClr val="FF0000"/>
                </a:solidFill>
              </a:rPr>
              <a:t>PROPOSED SOLUTION</a:t>
            </a:r>
            <a:endParaRPr lang="en-IN" sz="2400" dirty="0">
              <a:solidFill>
                <a:srgbClr val="FF0000"/>
              </a:solidFill>
            </a:endParaRPr>
          </a:p>
        </p:txBody>
      </p:sp>
      <p:sp>
        <p:nvSpPr>
          <p:cNvPr id="7" name="TextBox 6">
            <a:extLst>
              <a:ext uri="{FF2B5EF4-FFF2-40B4-BE49-F238E27FC236}">
                <a16:creationId xmlns:a16="http://schemas.microsoft.com/office/drawing/2014/main" id="{9732EE11-E20E-8F88-9ACD-513CBA371F31}"/>
              </a:ext>
            </a:extLst>
          </p:cNvPr>
          <p:cNvSpPr txBox="1"/>
          <p:nvPr/>
        </p:nvSpPr>
        <p:spPr>
          <a:xfrm>
            <a:off x="1219200" y="1371600"/>
            <a:ext cx="1905000" cy="18288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CB2D85C9-7D42-7E88-857C-47FD5EFF69DB}"/>
              </a:ext>
            </a:extLst>
          </p:cNvPr>
          <p:cNvSpPr txBox="1"/>
          <p:nvPr/>
        </p:nvSpPr>
        <p:spPr>
          <a:xfrm>
            <a:off x="244311" y="1066800"/>
            <a:ext cx="8747289" cy="5078313"/>
          </a:xfrm>
          <a:prstGeom prst="rect">
            <a:avLst/>
          </a:prstGeom>
          <a:noFill/>
        </p:spPr>
        <p:txBody>
          <a:bodyPr wrap="square" rtlCol="0">
            <a:spAutoFit/>
          </a:bodyPr>
          <a:lstStyle/>
          <a:p>
            <a:r>
              <a:rPr lang="en-US" dirty="0"/>
              <a:t>NAME:BLOGS</a:t>
            </a:r>
          </a:p>
          <a:p>
            <a:endParaRPr lang="en-US" dirty="0"/>
          </a:p>
          <a:p>
            <a:r>
              <a:rPr lang="en-US" dirty="0"/>
              <a:t>The proposed solution is a blog platform designed to provide students with comprehensive insights into hackathons and interviews. This platform aims to be an informative and engaging resource for students looking to enhance their skills, prepare for challenges, and succeed in the competitive world of technology and job interviews.</a:t>
            </a:r>
          </a:p>
          <a:p>
            <a:endParaRPr lang="en-US" dirty="0"/>
          </a:p>
          <a:p>
            <a:endParaRPr lang="en-US" dirty="0"/>
          </a:p>
          <a:p>
            <a:r>
              <a:rPr lang="en-US" dirty="0"/>
              <a:t>In this platform students login to the platform through login credentials given to them.</a:t>
            </a:r>
          </a:p>
          <a:p>
            <a:r>
              <a:rPr lang="en-US" dirty="0"/>
              <a:t>It also consist of categorical search such as</a:t>
            </a:r>
          </a:p>
          <a:p>
            <a:endParaRPr lang="en-US" dirty="0"/>
          </a:p>
          <a:p>
            <a:r>
              <a:rPr lang="en-US" dirty="0"/>
              <a:t>1.Search via companies.</a:t>
            </a:r>
          </a:p>
          <a:p>
            <a:r>
              <a:rPr lang="en-US" dirty="0"/>
              <a:t>2.Interview questions.</a:t>
            </a:r>
          </a:p>
          <a:p>
            <a:r>
              <a:rPr lang="en-US" dirty="0"/>
              <a:t>3.Competitive coding discussions.</a:t>
            </a:r>
          </a:p>
          <a:p>
            <a:r>
              <a:rPr lang="en-US" dirty="0"/>
              <a:t>4.Feedbacks and suggestions</a:t>
            </a:r>
          </a:p>
          <a:p>
            <a:r>
              <a:rPr lang="en-US" dirty="0"/>
              <a:t>5.Experiences.</a:t>
            </a:r>
          </a:p>
          <a:p>
            <a:endParaRPr lang="en-US" dirty="0"/>
          </a:p>
        </p:txBody>
      </p:sp>
    </p:spTree>
    <p:extLst>
      <p:ext uri="{BB962C8B-B14F-4D97-AF65-F5344CB8AC3E}">
        <p14:creationId xmlns:p14="http://schemas.microsoft.com/office/powerpoint/2010/main" val="356952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E8B890-3CB7-F0E0-1B43-1156C2DB8714}"/>
              </a:ext>
            </a:extLst>
          </p:cNvPr>
          <p:cNvSpPr txBox="1"/>
          <p:nvPr/>
        </p:nvSpPr>
        <p:spPr>
          <a:xfrm>
            <a:off x="381000" y="304800"/>
            <a:ext cx="3657600" cy="461665"/>
          </a:xfrm>
          <a:prstGeom prst="rect">
            <a:avLst/>
          </a:prstGeom>
          <a:noFill/>
        </p:spPr>
        <p:txBody>
          <a:bodyPr wrap="square" rtlCol="0">
            <a:spAutoFit/>
          </a:bodyPr>
          <a:lstStyle/>
          <a:p>
            <a:r>
              <a:rPr lang="en-US" sz="2400" dirty="0">
                <a:solidFill>
                  <a:srgbClr val="FF0000"/>
                </a:solidFill>
              </a:rPr>
              <a:t>PROPOSED SOLUTION</a:t>
            </a:r>
            <a:endParaRPr lang="en-IN" sz="2400" dirty="0">
              <a:solidFill>
                <a:srgbClr val="FF0000"/>
              </a:solidFill>
            </a:endParaRPr>
          </a:p>
        </p:txBody>
      </p:sp>
      <p:sp>
        <p:nvSpPr>
          <p:cNvPr id="7" name="TextBox 6">
            <a:extLst>
              <a:ext uri="{FF2B5EF4-FFF2-40B4-BE49-F238E27FC236}">
                <a16:creationId xmlns:a16="http://schemas.microsoft.com/office/drawing/2014/main" id="{9732EE11-E20E-8F88-9ACD-513CBA371F31}"/>
              </a:ext>
            </a:extLst>
          </p:cNvPr>
          <p:cNvSpPr txBox="1"/>
          <p:nvPr/>
        </p:nvSpPr>
        <p:spPr>
          <a:xfrm>
            <a:off x="1219200" y="1371600"/>
            <a:ext cx="1905000" cy="1828800"/>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CB2D85C9-7D42-7E88-857C-47FD5EFF69DB}"/>
              </a:ext>
            </a:extLst>
          </p:cNvPr>
          <p:cNvSpPr txBox="1"/>
          <p:nvPr/>
        </p:nvSpPr>
        <p:spPr>
          <a:xfrm>
            <a:off x="152400" y="766466"/>
            <a:ext cx="8839199" cy="6186310"/>
          </a:xfrm>
          <a:prstGeom prst="rect">
            <a:avLst/>
          </a:prstGeom>
          <a:noFill/>
        </p:spPr>
        <p:txBody>
          <a:bodyPr wrap="square" rtlCol="0">
            <a:spAutoFit/>
          </a:bodyPr>
          <a:lstStyle/>
          <a:p>
            <a:r>
              <a:rPr lang="en-US" dirty="0"/>
              <a:t>It consist of</a:t>
            </a:r>
          </a:p>
          <a:p>
            <a:r>
              <a:rPr lang="en-US" dirty="0"/>
              <a:t>1. Hackathon Insights:</a:t>
            </a:r>
          </a:p>
          <a:p>
            <a:r>
              <a:rPr lang="en-US" dirty="0"/>
              <a:t>   Event </a:t>
            </a:r>
            <a:r>
              <a:rPr lang="en-US" dirty="0" err="1"/>
              <a:t>Listings:A</a:t>
            </a:r>
            <a:r>
              <a:rPr lang="en-US" dirty="0"/>
              <a:t> curated list of upcoming hackathons worldwide, providing details such as date, theme, and registration links.</a:t>
            </a:r>
          </a:p>
          <a:p>
            <a:endParaRPr lang="en-US" dirty="0"/>
          </a:p>
          <a:p>
            <a:r>
              <a:rPr lang="en-US" dirty="0"/>
              <a:t>2. Interview Chronicles:</a:t>
            </a:r>
          </a:p>
          <a:p>
            <a:r>
              <a:rPr lang="en-US" dirty="0"/>
              <a:t>   Interview </a:t>
            </a:r>
            <a:r>
              <a:rPr lang="en-US" dirty="0" err="1"/>
              <a:t>Experiences:Real-life</a:t>
            </a:r>
            <a:r>
              <a:rPr lang="en-US" dirty="0"/>
              <a:t> accounts of tech interviews from various companies, showcasing different interview formats, questions, and challenges.</a:t>
            </a:r>
          </a:p>
          <a:p>
            <a:endParaRPr lang="en-US" dirty="0"/>
          </a:p>
          <a:p>
            <a:r>
              <a:rPr lang="en-US" dirty="0"/>
              <a:t>3. Skill Building Resources:</a:t>
            </a:r>
          </a:p>
          <a:p>
            <a:r>
              <a:rPr lang="en-US" dirty="0"/>
              <a:t>   Tutorials and Guides: Step-by-step tutorials on coding languages, algorithms, and other technical skills essential for hackathons and interviews.</a:t>
            </a:r>
          </a:p>
          <a:p>
            <a:r>
              <a:rPr lang="en-US" dirty="0"/>
              <a:t>4.Challenges and Experience:</a:t>
            </a:r>
          </a:p>
          <a:p>
            <a:r>
              <a:rPr lang="en-US" dirty="0"/>
              <a:t>   It consist of experience of various challenges participated by </a:t>
            </a:r>
            <a:r>
              <a:rPr lang="en-US" dirty="0" err="1"/>
              <a:t>Senoirs</a:t>
            </a:r>
            <a:endParaRPr lang="en-US" dirty="0"/>
          </a:p>
          <a:p>
            <a:endParaRPr lang="en-US" dirty="0"/>
          </a:p>
          <a:p>
            <a:r>
              <a:rPr lang="en-US" dirty="0"/>
              <a:t>Blogs aims to empower students with the knowledge, skills, and confidence needed to excel in hackathons and interviews, fostering a community that supports continuous learning and professional growth in the tech industry.</a:t>
            </a:r>
          </a:p>
          <a:p>
            <a:r>
              <a:rPr lang="en-US" dirty="0"/>
              <a:t>This proposed solution envisions a comprehensive and interactive platform to bridge the gap between classroom learning and real-world success for students pursuing careers in technology.</a:t>
            </a:r>
          </a:p>
          <a:p>
            <a:endParaRPr lang="en-US" dirty="0"/>
          </a:p>
        </p:txBody>
      </p:sp>
    </p:spTree>
    <p:extLst>
      <p:ext uri="{BB962C8B-B14F-4D97-AF65-F5344CB8AC3E}">
        <p14:creationId xmlns:p14="http://schemas.microsoft.com/office/powerpoint/2010/main" val="3060834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BLOCK DIAGRAM</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4225983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a:rPr>
              <a:t>Outline</a:t>
            </a:r>
            <a:endParaRPr>
              <a:solidFill>
                <a:srgbClr val="C00000"/>
              </a:solidFill>
            </a:endParaRPr>
          </a:p>
        </p:txBody>
      </p:sp>
      <p:sp>
        <p:nvSpPr>
          <p:cNvPr id="45" name="CustomShape 3"/>
          <p:cNvSpPr/>
          <p:nvPr/>
        </p:nvSpPr>
        <p:spPr>
          <a:xfrm>
            <a:off x="914400" y="1174320"/>
            <a:ext cx="6477000" cy="5531280"/>
          </a:xfrm>
          <a:prstGeom prst="rect">
            <a:avLst/>
          </a:prstGeom>
        </p:spPr>
        <p:txBody>
          <a:bodyPr lIns="90000" tIns="45000" rIns="90000" bIns="45000"/>
          <a:lstStyle/>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Abstract </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Introduction </a:t>
            </a:r>
          </a:p>
          <a:p>
            <a:pPr>
              <a:lnSpc>
                <a:spcPct val="150000"/>
              </a:lnSpc>
              <a:buFont typeface="Arial"/>
              <a:buChar char="•"/>
            </a:pPr>
            <a:r>
              <a:rPr lang="en-IN" sz="2000" b="1" dirty="0">
                <a:solidFill>
                  <a:srgbClr val="000000"/>
                </a:solidFill>
                <a:latin typeface="Times New Roman" panose="02020603050405020304" pitchFamily="18" charset="0"/>
                <a:cs typeface="Times New Roman" panose="02020603050405020304" pitchFamily="18" charset="0"/>
              </a:rPr>
              <a:t> Research Objective </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Problem Definition</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Scope of the Project</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Literature Review</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Implementation of Existing system</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Proposed Method</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Block Diagram</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System Architecture</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Conclusion</a:t>
            </a:r>
          </a:p>
          <a:p>
            <a:pPr>
              <a:lnSpc>
                <a:spcPct val="150000"/>
              </a:lnSpc>
              <a:buFont typeface="Arial" pitchFamily="34" charset="0"/>
              <a:buChar char="•"/>
            </a:pPr>
            <a:r>
              <a:rPr lang="en-IN" sz="2000" b="1" dirty="0">
                <a:solidFill>
                  <a:srgbClr val="000000"/>
                </a:solidFill>
                <a:latin typeface="Times New Roman" panose="02020603050405020304" pitchFamily="18" charset="0"/>
                <a:cs typeface="Times New Roman" panose="02020603050405020304" pitchFamily="18" charset="0"/>
              </a:rPr>
              <a:t> References</a:t>
            </a:r>
            <a:r>
              <a:rPr lang="en-IN" sz="2800" b="1" dirty="0">
                <a:solidFill>
                  <a:srgbClr val="000000"/>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F7612-4742-38A0-4369-69923219F0C1}"/>
              </a:ext>
            </a:extLst>
          </p:cNvPr>
          <p:cNvSpPr txBox="1"/>
          <p:nvPr/>
        </p:nvSpPr>
        <p:spPr>
          <a:xfrm>
            <a:off x="685800" y="381000"/>
            <a:ext cx="4191000" cy="461665"/>
          </a:xfrm>
          <a:prstGeom prst="rect">
            <a:avLst/>
          </a:prstGeom>
          <a:noFill/>
        </p:spPr>
        <p:txBody>
          <a:bodyPr wrap="square" rtlCol="0">
            <a:spAutoFit/>
          </a:bodyPr>
          <a:lstStyle/>
          <a:p>
            <a:r>
              <a:rPr lang="en-US" sz="2400" dirty="0">
                <a:solidFill>
                  <a:srgbClr val="FF0000"/>
                </a:solidFill>
              </a:rPr>
              <a:t>BLOCK DIAGRAM</a:t>
            </a:r>
            <a:endParaRPr lang="en-IN" sz="2400" dirty="0">
              <a:solidFill>
                <a:srgbClr val="FF0000"/>
              </a:solidFill>
            </a:endParaRPr>
          </a:p>
        </p:txBody>
      </p:sp>
      <p:pic>
        <p:nvPicPr>
          <p:cNvPr id="4" name="Picture 3">
            <a:extLst>
              <a:ext uri="{FF2B5EF4-FFF2-40B4-BE49-F238E27FC236}">
                <a16:creationId xmlns:a16="http://schemas.microsoft.com/office/drawing/2014/main" id="{36B93782-1E87-EB6F-CDED-63E24A914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143000"/>
            <a:ext cx="9067800" cy="4724400"/>
          </a:xfrm>
          <a:prstGeom prst="rect">
            <a:avLst/>
          </a:prstGeom>
        </p:spPr>
      </p:pic>
    </p:spTree>
    <p:extLst>
      <p:ext uri="{BB962C8B-B14F-4D97-AF65-F5344CB8AC3E}">
        <p14:creationId xmlns:p14="http://schemas.microsoft.com/office/powerpoint/2010/main" val="26389248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81400"/>
            <a:ext cx="8152560" cy="760320"/>
          </a:xfrm>
          <a:prstGeom prst="rect">
            <a:avLst/>
          </a:prstGeom>
        </p:spPr>
        <p:txBody>
          <a:bodyPr lIns="90000" tIns="45000" rIns="90000" bIns="45000"/>
          <a:lstStyle/>
          <a:p>
            <a:pPr algn="r">
              <a:lnSpc>
                <a:spcPct val="100000"/>
              </a:lnSpc>
            </a:pPr>
            <a:r>
              <a:rPr lang="en-US" sz="2800" b="1" dirty="0"/>
              <a:t>SYSTEM ARCHITECTURE</a:t>
            </a:r>
            <a:endParaRPr sz="2800" b="1" dirty="0"/>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extLst>
      <p:ext uri="{BB962C8B-B14F-4D97-AF65-F5344CB8AC3E}">
        <p14:creationId xmlns:p14="http://schemas.microsoft.com/office/powerpoint/2010/main" val="1272492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BF7612-4742-38A0-4369-69923219F0C1}"/>
              </a:ext>
            </a:extLst>
          </p:cNvPr>
          <p:cNvSpPr txBox="1"/>
          <p:nvPr/>
        </p:nvSpPr>
        <p:spPr>
          <a:xfrm>
            <a:off x="685800" y="381000"/>
            <a:ext cx="4191000" cy="461665"/>
          </a:xfrm>
          <a:prstGeom prst="rect">
            <a:avLst/>
          </a:prstGeom>
          <a:noFill/>
        </p:spPr>
        <p:txBody>
          <a:bodyPr wrap="square" rtlCol="0">
            <a:spAutoFit/>
          </a:bodyPr>
          <a:lstStyle/>
          <a:p>
            <a:r>
              <a:rPr lang="en-US" sz="2400" dirty="0">
                <a:solidFill>
                  <a:srgbClr val="FF0000"/>
                </a:solidFill>
              </a:rPr>
              <a:t>SYSTEM ARCHITECTURE</a:t>
            </a:r>
            <a:endParaRPr lang="en-IN" sz="2400" dirty="0">
              <a:solidFill>
                <a:srgbClr val="FF0000"/>
              </a:solidFill>
            </a:endParaRPr>
          </a:p>
        </p:txBody>
      </p:sp>
      <p:pic>
        <p:nvPicPr>
          <p:cNvPr id="5" name="Picture 4">
            <a:extLst>
              <a:ext uri="{FF2B5EF4-FFF2-40B4-BE49-F238E27FC236}">
                <a16:creationId xmlns:a16="http://schemas.microsoft.com/office/drawing/2014/main" id="{0730305F-44E1-43E8-524C-9A934E338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7250"/>
            <a:ext cx="9144000" cy="5143500"/>
          </a:xfrm>
          <a:prstGeom prst="rect">
            <a:avLst/>
          </a:prstGeom>
        </p:spPr>
      </p:pic>
    </p:spTree>
    <p:extLst>
      <p:ext uri="{BB962C8B-B14F-4D97-AF65-F5344CB8AC3E}">
        <p14:creationId xmlns:p14="http://schemas.microsoft.com/office/powerpoint/2010/main" val="1791299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stomShape 1"/>
          <p:cNvSpPr/>
          <p:nvPr/>
        </p:nvSpPr>
        <p:spPr>
          <a:xfrm>
            <a:off x="457200" y="990600"/>
            <a:ext cx="8381160" cy="75600"/>
          </a:xfrm>
          <a:prstGeom prst="rect">
            <a:avLst/>
          </a:prstGeom>
          <a:solidFill>
            <a:srgbClr val="7030A0"/>
          </a:solidFill>
          <a:ln w="25560">
            <a:solidFill>
              <a:srgbClr val="3A5F8B"/>
            </a:solidFill>
            <a:round/>
          </a:ln>
        </p:spPr>
        <p:txBody>
          <a:bodyPr/>
          <a:lstStyle/>
          <a:p>
            <a:endParaRPr lang="en-IN"/>
          </a:p>
        </p:txBody>
      </p:sp>
      <p:sp>
        <p:nvSpPr>
          <p:cNvPr id="8" name="TextBox 7"/>
          <p:cNvSpPr txBox="1"/>
          <p:nvPr/>
        </p:nvSpPr>
        <p:spPr>
          <a:xfrm>
            <a:off x="457200" y="457200"/>
            <a:ext cx="3048000" cy="523220"/>
          </a:xfrm>
          <a:prstGeom prst="rect">
            <a:avLst/>
          </a:prstGeom>
          <a:noFill/>
        </p:spPr>
        <p:txBody>
          <a:bodyPr wrap="square" rtlCol="0">
            <a:spAutoFit/>
          </a:bodyPr>
          <a:lstStyle/>
          <a:p>
            <a:r>
              <a:rPr lang="en-US" sz="2800" b="1" dirty="0">
                <a:solidFill>
                  <a:srgbClr val="C00000"/>
                </a:solidFill>
                <a:latin typeface="+mj-lt"/>
              </a:rPr>
              <a:t>Result</a:t>
            </a:r>
          </a:p>
        </p:txBody>
      </p:sp>
      <p:sp>
        <p:nvSpPr>
          <p:cNvPr id="3" name="TextBox 2">
            <a:extLst>
              <a:ext uri="{FF2B5EF4-FFF2-40B4-BE49-F238E27FC236}">
                <a16:creationId xmlns:a16="http://schemas.microsoft.com/office/drawing/2014/main" id="{A39C70AA-4002-B95E-1540-C37D824B64BA}"/>
              </a:ext>
            </a:extLst>
          </p:cNvPr>
          <p:cNvSpPr txBox="1"/>
          <p:nvPr/>
        </p:nvSpPr>
        <p:spPr>
          <a:xfrm>
            <a:off x="457200" y="1371600"/>
            <a:ext cx="8534400" cy="923330"/>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Results from engaging with blogs for beginners include the opportunity to acquire valuable knowledge in a specific domain, discover reliable platforms for learning, become a part of thriving communities, and gain a clear path towards achieving their desired goals.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 name="CustomShape 2"/>
          <p:cNvSpPr/>
          <p:nvPr/>
        </p:nvSpPr>
        <p:spPr>
          <a:xfrm>
            <a:off x="457200" y="533400"/>
            <a:ext cx="8381160" cy="455760"/>
          </a:xfrm>
          <a:prstGeom prst="rect">
            <a:avLst/>
          </a:prstGeom>
        </p:spPr>
        <p:txBody>
          <a:bodyPr lIns="90000" tIns="45000" rIns="90000" bIns="45000"/>
          <a:lstStyle/>
          <a:p>
            <a:pPr>
              <a:lnSpc>
                <a:spcPct val="100000"/>
              </a:lnSpc>
            </a:pPr>
            <a:r>
              <a:rPr lang="en-IN" sz="3200" b="1" dirty="0">
                <a:solidFill>
                  <a:srgbClr val="C00000"/>
                </a:solidFill>
                <a:latin typeface="+mj-lt"/>
              </a:rPr>
              <a:t>Conclusion</a:t>
            </a:r>
            <a:endParaRPr sz="3200" dirty="0">
              <a:solidFill>
                <a:srgbClr val="C00000"/>
              </a:solidFill>
              <a:latin typeface="+mj-lt"/>
            </a:endParaRPr>
          </a:p>
        </p:txBody>
      </p:sp>
      <p:sp>
        <p:nvSpPr>
          <p:cNvPr id="3" name="TextBox 2">
            <a:extLst>
              <a:ext uri="{FF2B5EF4-FFF2-40B4-BE49-F238E27FC236}">
                <a16:creationId xmlns:a16="http://schemas.microsoft.com/office/drawing/2014/main" id="{BB9BB92B-205E-BE05-E666-12A77316A802}"/>
              </a:ext>
            </a:extLst>
          </p:cNvPr>
          <p:cNvSpPr txBox="1"/>
          <p:nvPr/>
        </p:nvSpPr>
        <p:spPr>
          <a:xfrm>
            <a:off x="457200" y="1447200"/>
            <a:ext cx="6400800" cy="2031325"/>
          </a:xfrm>
          <a:prstGeom prst="rect">
            <a:avLst/>
          </a:prstGeom>
          <a:noFill/>
        </p:spPr>
        <p:txBody>
          <a:bodyPr wrap="square">
            <a:spAutoFit/>
          </a:bodyPr>
          <a:lstStyle/>
          <a:p>
            <a:r>
              <a:rPr lang="en-US" b="0" i="0" dirty="0">
                <a:solidFill>
                  <a:srgbClr val="374151"/>
                </a:solidFill>
                <a:effectLst/>
                <a:latin typeface="Times New Roman" panose="02020603050405020304" pitchFamily="18" charset="0"/>
                <a:cs typeface="Times New Roman" panose="02020603050405020304" pitchFamily="18" charset="0"/>
              </a:rPr>
              <a:t>Blogs have become a significant and influential medium of communication and information sharing in the digital age. Here's a conclusion about blogs, highlighting their impact and significance:</a:t>
            </a:r>
          </a:p>
          <a:p>
            <a:pPr marL="342900" indent="-342900">
              <a:buAutoNum type="arabicPeriod"/>
            </a:pPr>
            <a:r>
              <a:rPr lang="en-US" b="1" i="0" dirty="0">
                <a:effectLst/>
                <a:latin typeface="Times New Roman" panose="02020603050405020304" pitchFamily="18" charset="0"/>
                <a:cs typeface="Times New Roman" panose="02020603050405020304" pitchFamily="18" charset="0"/>
              </a:rPr>
              <a:t>Accessible Platform for Information Sharing</a:t>
            </a:r>
            <a:r>
              <a:rPr lang="en-US" dirty="0">
                <a:solidFill>
                  <a:srgbClr val="374151"/>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effectLst/>
                <a:latin typeface="Times New Roman" panose="02020603050405020304" pitchFamily="18" charset="0"/>
                <a:cs typeface="Times New Roman" panose="02020603050405020304" pitchFamily="18" charset="0"/>
              </a:rPr>
              <a:t>Diverse Content and Niche Communities</a:t>
            </a:r>
            <a:r>
              <a:rPr lang="en-IN" dirty="0">
                <a:solidFill>
                  <a:srgbClr val="374151"/>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effectLst/>
                <a:latin typeface="Times New Roman" panose="02020603050405020304" pitchFamily="18" charset="0"/>
                <a:cs typeface="Times New Roman" panose="02020603050405020304" pitchFamily="18" charset="0"/>
              </a:rPr>
              <a:t>Educational Resource</a:t>
            </a:r>
            <a:r>
              <a:rPr lang="en-IN" dirty="0">
                <a:solidFill>
                  <a:srgbClr val="374151"/>
                </a:solidFill>
                <a:latin typeface="Times New Roman" panose="02020603050405020304" pitchFamily="18" charset="0"/>
                <a:cs typeface="Times New Roman" panose="02020603050405020304" pitchFamily="18" charset="0"/>
              </a:rPr>
              <a:t>.</a:t>
            </a:r>
          </a:p>
          <a:p>
            <a:pPr marL="342900" indent="-342900">
              <a:buAutoNum type="arabicPeriod"/>
            </a:pPr>
            <a:r>
              <a:rPr lang="en-IN" b="1" i="0" dirty="0">
                <a:effectLst/>
                <a:latin typeface="Times New Roman" panose="02020603050405020304" pitchFamily="18" charset="0"/>
                <a:cs typeface="Times New Roman" panose="02020603050405020304" pitchFamily="18" charset="0"/>
              </a:rPr>
              <a:t>Challenges and Concerns</a:t>
            </a:r>
            <a:r>
              <a:rPr lang="en-IN" dirty="0">
                <a:solidFill>
                  <a:srgbClr val="374151"/>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4" name="TextBox 3">
            <a:extLst>
              <a:ext uri="{FF2B5EF4-FFF2-40B4-BE49-F238E27FC236}">
                <a16:creationId xmlns:a16="http://schemas.microsoft.com/office/drawing/2014/main" id="{54A69C7E-EC0D-755F-D52A-86524982F732}"/>
              </a:ext>
            </a:extLst>
          </p:cNvPr>
          <p:cNvSpPr txBox="1"/>
          <p:nvPr/>
        </p:nvSpPr>
        <p:spPr>
          <a:xfrm>
            <a:off x="76200" y="1382018"/>
            <a:ext cx="8991600" cy="4662815"/>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1.Websites.</a:t>
            </a:r>
          </a:p>
          <a:p>
            <a:r>
              <a:rPr lang="en-IN" b="1" dirty="0">
                <a:latin typeface="Times New Roman" panose="02020603050405020304" pitchFamily="18" charset="0"/>
                <a:cs typeface="Times New Roman" panose="02020603050405020304" pitchFamily="18" charset="0"/>
              </a:rPr>
              <a:t>2.Articles.</a:t>
            </a:r>
          </a:p>
          <a:p>
            <a:pPr>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1. Django Documentation: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Official documentation for the Django web framework. It provides detailed information on how to use Django for web development: https://docs.adjangoproject.com/</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2. HTML and CSS Documentation:</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W3Schools provides comprehensive tutorials and references for HTML and CSS, including examples and explanations: https://www.w3schools.com/html/ and https://www.w3schools.com/css/</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3. JavaScript Documentation: </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Mozilla Developer Network (MDN) offers extensive documentation, guides, and examples for JavaScript: https://developer.mozilla.org/en-US/docs/Web/JavaScript/Guide</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Abstract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02206"/>
            <a:ext cx="3657600" cy="584775"/>
          </a:xfrm>
          <a:prstGeom prst="rect">
            <a:avLst/>
          </a:prstGeom>
          <a:noFill/>
        </p:spPr>
        <p:txBody>
          <a:bodyPr wrap="square" rtlCol="0">
            <a:spAutoFit/>
          </a:bodyPr>
          <a:lstStyle/>
          <a:p>
            <a:r>
              <a:rPr lang="en-US" sz="3200" b="1" dirty="0">
                <a:solidFill>
                  <a:srgbClr val="C00000"/>
                </a:solidFill>
                <a:latin typeface="Calibri" pitchFamily="34" charset="0"/>
              </a:rPr>
              <a:t>ABSTRACT</a:t>
            </a:r>
          </a:p>
        </p:txBody>
      </p:sp>
      <p:sp>
        <p:nvSpPr>
          <p:cNvPr id="3" name="TextBox 2">
            <a:extLst>
              <a:ext uri="{FF2B5EF4-FFF2-40B4-BE49-F238E27FC236}">
                <a16:creationId xmlns:a16="http://schemas.microsoft.com/office/drawing/2014/main" id="{91F9C5DE-8A3F-813A-854C-BF571246D586}"/>
              </a:ext>
            </a:extLst>
          </p:cNvPr>
          <p:cNvSpPr txBox="1"/>
          <p:nvPr/>
        </p:nvSpPr>
        <p:spPr>
          <a:xfrm>
            <a:off x="457200" y="1447800"/>
            <a:ext cx="8229600" cy="397031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Join us on a fascinating exploration of the world of coding, mind-bending puzzles, thought-provoking topics, real-life experiences, and invaluable interview insights. Whether you're a seasoned developer, a puzzle enthusiast, or simply curious about diverse perspectives, our blog has something for everyone. Learn from the shared experiences and feedback of our contributors, who share their unique journeys in the tech world. Dive into coding conundrums, tackle brain-teasing puzzles, and gain valuable insights from interview experiences. We're here to inform, entertain, and inspire – come be a part of our community!</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In this abstract, the title encompasses the core themes of coding, puzzles, topics, experiences, feedback, and interview experiences. The abstract teases the content by hinting at the diverse range of information available in the blog and encourages readers to engage with the content. It's both informative and inviting, encouraging potential readers to explore the blog in more detail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a:rPr>
              <a:t>I</a:t>
            </a:r>
            <a:r>
              <a:rPr lang="en-IN" sz="3200" b="1" dirty="0">
                <a:solidFill>
                  <a:srgbClr val="000000"/>
                </a:solidFill>
                <a:latin typeface="Arial Black"/>
              </a:rPr>
              <a:t>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3" name="TextBox 2">
            <a:extLst>
              <a:ext uri="{FF2B5EF4-FFF2-40B4-BE49-F238E27FC236}">
                <a16:creationId xmlns:a16="http://schemas.microsoft.com/office/drawing/2014/main" id="{921A2571-B639-DC26-EE67-596C0EC070F2}"/>
              </a:ext>
            </a:extLst>
          </p:cNvPr>
          <p:cNvSpPr txBox="1"/>
          <p:nvPr/>
        </p:nvSpPr>
        <p:spPr>
          <a:xfrm>
            <a:off x="457200" y="1122471"/>
            <a:ext cx="8229600" cy="2535566"/>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In the digital age, blogging has emerged as a powerful medium for sharing knowledge, insights, and personal experiences with a global audience. As the blogosphere continues to expand, there is an increasing need for efficient and user-friendly blog management systems that cater to the diverse interests and requirements of users. This project introduces a sophisticated web-based blog management platform that aims to revolutionize the way blogs are created, accessed, and administered.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r">
              <a:lnSpc>
                <a:spcPct val="100000"/>
              </a:lnSpc>
            </a:pPr>
            <a:r>
              <a:rPr lang="en-IN" sz="4400" b="1" dirty="0">
                <a:solidFill>
                  <a:srgbClr val="000000"/>
                </a:solidFill>
                <a:latin typeface="Arial Black" pitchFamily="34" charset="0"/>
              </a:rPr>
              <a:t>Research Objective </a:t>
            </a:r>
          </a:p>
          <a:p>
            <a:pPr algn="r">
              <a:lnSpc>
                <a:spcPct val="100000"/>
              </a:lnSpc>
            </a:pPr>
            <a:r>
              <a:rPr lang="en-IN" sz="4400" b="1" dirty="0">
                <a:solidFill>
                  <a:srgbClr val="000000"/>
                </a:solidFill>
                <a:latin typeface="Arial Black" pitchFamily="34" charset="0"/>
              </a:rPr>
              <a:t> </a:t>
            </a:r>
            <a:endParaRPr>
              <a:latin typeface="Arial Black"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7" name="TextBox 6"/>
          <p:cNvSpPr txBox="1"/>
          <p:nvPr/>
        </p:nvSpPr>
        <p:spPr>
          <a:xfrm>
            <a:off x="304800" y="457200"/>
            <a:ext cx="4648200" cy="584775"/>
          </a:xfrm>
          <a:prstGeom prst="rect">
            <a:avLst/>
          </a:prstGeom>
          <a:noFill/>
        </p:spPr>
        <p:txBody>
          <a:bodyPr wrap="square" rtlCol="0">
            <a:spAutoFit/>
          </a:bodyPr>
          <a:lstStyle/>
          <a:p>
            <a:r>
              <a:rPr lang="en-US" sz="3200" b="1" dirty="0">
                <a:solidFill>
                  <a:srgbClr val="C00000"/>
                </a:solidFill>
                <a:latin typeface="+mj-lt"/>
              </a:rPr>
              <a:t>Research objective</a:t>
            </a:r>
          </a:p>
        </p:txBody>
      </p:sp>
      <p:sp>
        <p:nvSpPr>
          <p:cNvPr id="3" name="TextBox 2">
            <a:extLst>
              <a:ext uri="{FF2B5EF4-FFF2-40B4-BE49-F238E27FC236}">
                <a16:creationId xmlns:a16="http://schemas.microsoft.com/office/drawing/2014/main" id="{C3509D59-EE0B-EEE5-2962-227A01851FE0}"/>
              </a:ext>
            </a:extLst>
          </p:cNvPr>
          <p:cNvSpPr txBox="1"/>
          <p:nvPr/>
        </p:nvSpPr>
        <p:spPr>
          <a:xfrm>
            <a:off x="457200" y="1600200"/>
            <a:ext cx="8381160"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research objective of our project is to empower learners in diverse domains and on various platforms by imparting both knowledge and confidence, offering practical experiences, soliciting and sharing feedback, and equipping them with strategies to overcome challenges effectively.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itchFamily="34" charset="0"/>
              </a:rPr>
              <a:t>Problem Definition </a:t>
            </a:r>
            <a:endParaRPr dirty="0">
              <a:latin typeface="Arial Black"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endParaRPr/>
          </a:p>
          <a:p>
            <a:pPr>
              <a:lnSpc>
                <a:spcPct val="100000"/>
              </a:lnSpc>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10316</TotalTime>
  <Words>1347</Words>
  <Application>Microsoft Office PowerPoint</Application>
  <PresentationFormat>On-screen Show (4:3)</PresentationFormat>
  <Paragraphs>142</Paragraphs>
  <Slides>26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Arial Black</vt:lpstr>
      <vt:lpstr>Calibri</vt:lpstr>
      <vt:lpstr>StarSymbol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raja simha reddy k</cp:lastModifiedBy>
  <cp:revision>748</cp:revision>
  <dcterms:modified xsi:type="dcterms:W3CDTF">2024-05-03T07:20:38Z</dcterms:modified>
</cp:coreProperties>
</file>