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33" r:id="rId15"/>
    <p:sldId id="431" r:id="rId16"/>
    <p:sldId id="387" r:id="rId17"/>
    <p:sldId id="383" r:id="rId18"/>
    <p:sldId id="290"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a:ln w="1905"/>
                <a:effectLst>
                  <a:innerShdw blurRad="69850" dist="43180" dir="5400000">
                    <a:srgbClr val="000000">
                      <a:alpha val="65000"/>
                    </a:srgbClr>
                  </a:innerShdw>
                </a:effectLst>
              </a:rPr>
              <a:t>BLOGS:GUIDING THE WAY FOR FUTURE</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876800" y="2743200"/>
            <a:ext cx="5641975"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20H51A0523-T.SAI VENKAT</a:t>
            </a:r>
          </a:p>
          <a:p>
            <a:r>
              <a:rPr lang="en-US" sz="1800" b="1" dirty="0">
                <a:solidFill>
                  <a:schemeClr val="tx2">
                    <a:lumMod val="75000"/>
                  </a:schemeClr>
                </a:solidFill>
              </a:rPr>
              <a:t>20H51A05D6-B.GANESH</a:t>
            </a:r>
          </a:p>
          <a:p>
            <a:r>
              <a:rPr lang="en-US" sz="1800" b="1" dirty="0">
                <a:solidFill>
                  <a:schemeClr val="tx2">
                    <a:lumMod val="75000"/>
                  </a:schemeClr>
                </a:solidFill>
              </a:rPr>
              <a:t>20H51A05C6-K.RAJA SIMHA REDDY</a:t>
            </a:r>
            <a:endParaRPr lang="en-US" sz="1800" b="1" dirty="0">
              <a:solidFill>
                <a:schemeClr val="tx2">
                  <a:lumMod val="75000"/>
                </a:schemeClr>
              </a:solidFill>
              <a:latin typeface="+mj-lt"/>
            </a:endParaRPr>
          </a:p>
          <a:p>
            <a:endParaRPr lang="en-US" b="1" dirty="0">
              <a:solidFill>
                <a:schemeClr val="tx2">
                  <a:lumMod val="75000"/>
                </a:schemeClr>
              </a:solidFill>
            </a:endParaRPr>
          </a:p>
        </p:txBody>
      </p:sp>
      <p:sp>
        <p:nvSpPr>
          <p:cNvPr id="4" name="TextBox 3"/>
          <p:cNvSpPr txBox="1"/>
          <p:nvPr/>
        </p:nvSpPr>
        <p:spPr>
          <a:xfrm>
            <a:off x="155575" y="4419600"/>
            <a:ext cx="5181600" cy="178510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 Ms.B.Gayathri</a:t>
            </a:r>
          </a:p>
          <a:p>
            <a:r>
              <a:rPr lang="en-US" sz="2000" b="1" dirty="0"/>
              <a:t>(Assistant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No.:85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FB779F0B-C852-7240-76F9-6C3B301016FF}"/>
              </a:ext>
            </a:extLst>
          </p:cNvPr>
          <p:cNvSpPr txBox="1"/>
          <p:nvPr/>
        </p:nvSpPr>
        <p:spPr>
          <a:xfrm>
            <a:off x="457200" y="1524000"/>
            <a:ext cx="8381160" cy="1754326"/>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problem our project aims to address is the significant barrier that beginners face when trying to acquire knowledge and confidence in various domains and platforms. Many learners encounter challenges, including a lack of guidance, difficulties in navigating complex topics, and limited support for overcoming obstacles. This project seeks to mitigate these issues by providing comprehensive resources, experiences, feedback, and strategies to foster effective learning and confidence building.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7" name="TextBox 6">
            <a:extLst>
              <a:ext uri="{FF2B5EF4-FFF2-40B4-BE49-F238E27FC236}">
                <a16:creationId xmlns:a16="http://schemas.microsoft.com/office/drawing/2014/main" id="{E24961F1-92E5-1323-7088-A38D2CCD6950}"/>
              </a:ext>
            </a:extLst>
          </p:cNvPr>
          <p:cNvSpPr txBox="1"/>
          <p:nvPr/>
        </p:nvSpPr>
        <p:spPr>
          <a:xfrm>
            <a:off x="609600" y="-2849642"/>
            <a:ext cx="8077200" cy="1200329"/>
          </a:xfrm>
          <a:prstGeom prst="rect">
            <a:avLst/>
          </a:prstGeom>
          <a:noFill/>
        </p:spPr>
        <p:txBody>
          <a:bodyPr wrap="square">
            <a:spAutoFit/>
          </a:bodyPr>
          <a:lstStyle/>
          <a:p>
            <a:endParaRPr lang="en-IN" dirty="0"/>
          </a:p>
          <a:p>
            <a:r>
              <a:rPr lang="en-IN" dirty="0"/>
              <a:t>.</a:t>
            </a:r>
          </a:p>
          <a:p>
            <a:endParaRPr lang="en-IN" dirty="0"/>
          </a:p>
          <a:p>
            <a:r>
              <a:rPr lang="en-IN" dirty="0"/>
              <a:t>.</a:t>
            </a:r>
          </a:p>
        </p:txBody>
      </p:sp>
      <p:sp>
        <p:nvSpPr>
          <p:cNvPr id="9" name="TextBox 8">
            <a:extLst>
              <a:ext uri="{FF2B5EF4-FFF2-40B4-BE49-F238E27FC236}">
                <a16:creationId xmlns:a16="http://schemas.microsoft.com/office/drawing/2014/main" id="{8EA803FC-EEB9-1142-B1A0-F20116CC857A}"/>
              </a:ext>
            </a:extLst>
          </p:cNvPr>
          <p:cNvSpPr txBox="1"/>
          <p:nvPr/>
        </p:nvSpPr>
        <p:spPr>
          <a:xfrm>
            <a:off x="609600" y="1600200"/>
            <a:ext cx="7924800"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scope of the project involves a comprehensive and learner-centric approach to address the challenges faced by beginners in acquiring knowledge and confidence in various domains and on different platforms. It includes: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Educational Resources: Developing a wide range of educational content, tutorials, and guides to cover diverse domains and platforms, ensuring they are beginner-friendly and easily accessible.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Practical Experiences: Providing practical experiences, hands-on exercises, and interactive learning tools to enhance the understanding and application of concepts.</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0375"/>
          </a:xfrm>
          <a:prstGeom prst="rect">
            <a:avLst/>
          </a:prstGeom>
          <a:noFill/>
        </p:spPr>
        <p:txBody>
          <a:bodyPr wrap="square" rtlCol="0">
            <a:spAutoFit/>
          </a:bodyPr>
          <a:lstStyle/>
          <a:p>
            <a:r>
              <a:rPr lang="en-US" sz="2400" b="1" dirty="0">
                <a:solidFill>
                  <a:srgbClr val="C00000"/>
                </a:solidFill>
                <a:latin typeface="+mj-lt"/>
                <a:sym typeface="+mn-ea"/>
              </a:rPr>
              <a:t>Comparision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277269963"/>
              </p:ext>
            </p:extLst>
          </p:nvPr>
        </p:nvGraphicFramePr>
        <p:xfrm>
          <a:off x="9939" y="457200"/>
          <a:ext cx="9124122" cy="6407563"/>
        </p:xfrm>
        <a:graphic>
          <a:graphicData uri="http://schemas.openxmlformats.org/drawingml/2006/table">
            <a:tbl>
              <a:tblPr firstRow="1" bandRow="1">
                <a:tableStyleId>{5C22544A-7EE6-4342-B048-85BDC9FD1C3A}</a:tableStyleId>
              </a:tblPr>
              <a:tblGrid>
                <a:gridCol w="785629">
                  <a:extLst>
                    <a:ext uri="{9D8B030D-6E8A-4147-A177-3AD203B41FA5}">
                      <a16:colId xmlns:a16="http://schemas.microsoft.com/office/drawing/2014/main" val="20000"/>
                    </a:ext>
                  </a:extLst>
                </a:gridCol>
                <a:gridCol w="1222509">
                  <a:extLst>
                    <a:ext uri="{9D8B030D-6E8A-4147-A177-3AD203B41FA5}">
                      <a16:colId xmlns:a16="http://schemas.microsoft.com/office/drawing/2014/main" val="20001"/>
                    </a:ext>
                  </a:extLst>
                </a:gridCol>
                <a:gridCol w="1197329">
                  <a:extLst>
                    <a:ext uri="{9D8B030D-6E8A-4147-A177-3AD203B41FA5}">
                      <a16:colId xmlns:a16="http://schemas.microsoft.com/office/drawing/2014/main" val="20002"/>
                    </a:ext>
                  </a:extLst>
                </a:gridCol>
                <a:gridCol w="1330155">
                  <a:extLst>
                    <a:ext uri="{9D8B030D-6E8A-4147-A177-3AD203B41FA5}">
                      <a16:colId xmlns:a16="http://schemas.microsoft.com/office/drawing/2014/main" val="20003"/>
                    </a:ext>
                  </a:extLst>
                </a:gridCol>
                <a:gridCol w="1900491">
                  <a:extLst>
                    <a:ext uri="{9D8B030D-6E8A-4147-A177-3AD203B41FA5}">
                      <a16:colId xmlns:a16="http://schemas.microsoft.com/office/drawing/2014/main" val="20004"/>
                    </a:ext>
                  </a:extLst>
                </a:gridCol>
                <a:gridCol w="2688009">
                  <a:extLst>
                    <a:ext uri="{9D8B030D-6E8A-4147-A177-3AD203B41FA5}">
                      <a16:colId xmlns:a16="http://schemas.microsoft.com/office/drawing/2014/main" val="20005"/>
                    </a:ext>
                  </a:extLst>
                </a:gridCol>
              </a:tblGrid>
              <a:tr h="83576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a:t>
                      </a:r>
                      <a:r>
                        <a:rPr lang="en-US" sz="1200" dirty="0" err="1">
                          <a:latin typeface="Times New Roman" panose="02020603050405020304" pitchFamily="18" charset="0"/>
                          <a:cs typeface="Times New Roman" panose="02020603050405020304" pitchFamily="18" charset="0"/>
                        </a:rPr>
                        <a:t>Pr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oposed</a:t>
                      </a:r>
                      <a:r>
                        <a:rPr lang="en-US" sz="1200" dirty="0">
                          <a:latin typeface="Times New Roman" panose="02020603050405020304" pitchFamily="18" charset="0"/>
                          <a:cs typeface="Times New Roman" panose="02020603050405020304" pitchFamily="18" charset="0"/>
                        </a:rPr>
                        <a:t>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621666">
                <a:tc>
                  <a:txBody>
                    <a:bodyPr/>
                    <a:lstStyle/>
                    <a:p>
                      <a:r>
                        <a:rPr lang="en-US" sz="1200" dirty="0"/>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0" i="0" dirty="0">
                          <a:solidFill>
                            <a:schemeClr val="dk1"/>
                          </a:solidFill>
                          <a:effectLst/>
                          <a:latin typeface="+mn-lt"/>
                          <a:ea typeface="+mn-ea"/>
                          <a:cs typeface="+mn-cs"/>
                        </a:rPr>
                        <a:t>Jill Walker </a:t>
                      </a:r>
                      <a:r>
                        <a:rPr lang="en-IN" sz="1200" b="0" i="0" dirty="0" err="1">
                          <a:solidFill>
                            <a:schemeClr val="dk1"/>
                          </a:solidFill>
                          <a:effectLst/>
                          <a:latin typeface="+mn-lt"/>
                          <a:ea typeface="+mn-ea"/>
                          <a:cs typeface="+mn-cs"/>
                        </a:rPr>
                        <a:t>Rettberg</a:t>
                      </a:r>
                      <a:endParaRPr lang="en-IN" sz="1200" dirty="0"/>
                    </a:p>
                    <a:p>
                      <a:endParaRPr lang="en-US" altLang="en-IN" sz="1200" dirty="0"/>
                    </a:p>
                  </a:txBody>
                  <a:tcPr/>
                </a:tc>
                <a:tc>
                  <a:txBody>
                    <a:bodyPr/>
                    <a:lstStyle/>
                    <a:p>
                      <a:r>
                        <a:rPr lang="en-US" sz="1200" dirty="0"/>
                        <a:t>In an age of information abundance and digital communication, there exists a pressing need to address the challenges and issues associated with the creation, dissemination, and consumption of blog content.</a:t>
                      </a:r>
                      <a:endParaRPr lang="en-IN" sz="1200" dirty="0"/>
                    </a:p>
                  </a:txBody>
                  <a:tcPr/>
                </a:tc>
                <a:tc>
                  <a:txBody>
                    <a:bodyPr/>
                    <a:lstStyle/>
                    <a:p>
                      <a:r>
                        <a:rPr lang="en-US" sz="1200" b="0" i="0" dirty="0" err="1">
                          <a:solidFill>
                            <a:schemeClr val="dk1"/>
                          </a:solidFill>
                          <a:effectLst/>
                          <a:latin typeface="+mn-lt"/>
                          <a:ea typeface="+mn-ea"/>
                          <a:cs typeface="+mn-cs"/>
                        </a:rPr>
                        <a:t>BlogAdvocate</a:t>
                      </a:r>
                      <a:r>
                        <a:rPr lang="en-US" sz="1200" b="0" i="0" dirty="0">
                          <a:solidFill>
                            <a:schemeClr val="dk1"/>
                          </a:solidFill>
                          <a:effectLst/>
                          <a:latin typeface="+mn-lt"/>
                          <a:ea typeface="+mn-ea"/>
                          <a:cs typeface="+mn-cs"/>
                        </a:rPr>
                        <a:t>: Empowering Learners and Enhancing Blog Communities.</a:t>
                      </a:r>
                      <a:endParaRPr lang="en-IN" sz="1200" dirty="0"/>
                    </a:p>
                  </a:txBody>
                  <a:tcPr/>
                </a:tc>
                <a:tc>
                  <a:txBody>
                    <a:bodyPr/>
                    <a:lstStyle/>
                    <a:p>
                      <a:r>
                        <a:rPr lang="en-US" sz="1200" dirty="0"/>
                        <a:t>Content Quality and Credibility Enhancement.</a:t>
                      </a:r>
                    </a:p>
                    <a:p>
                      <a:endParaRPr lang="en-US" sz="1200" dirty="0"/>
                    </a:p>
                    <a:p>
                      <a:r>
                        <a:rPr lang="en-IN" sz="1200" dirty="0"/>
                        <a:t>Information Overload Management.</a:t>
                      </a:r>
                    </a:p>
                  </a:txBody>
                  <a:tcPr/>
                </a:tc>
                <a:tc>
                  <a:txBody>
                    <a:bodyPr/>
                    <a:lstStyle/>
                    <a:p>
                      <a:r>
                        <a:rPr lang="en-US" sz="1200" dirty="0"/>
                        <a:t>Implementing tools for content verification and citation can significantly enhance the trustworthiness of blog content.</a:t>
                      </a:r>
                      <a:endParaRPr lang="en-IN" sz="1200" dirty="0"/>
                    </a:p>
                  </a:txBody>
                  <a:tcPr/>
                </a:tc>
                <a:extLst>
                  <a:ext uri="{0D108BD9-81ED-4DB2-BD59-A6C34878D82A}">
                    <a16:rowId xmlns:a16="http://schemas.microsoft.com/office/drawing/2014/main" val="10001"/>
                  </a:ext>
                </a:extLst>
              </a:tr>
              <a:tr h="1950128">
                <a:tc>
                  <a:txBody>
                    <a:bodyPr/>
                    <a:lstStyle/>
                    <a:p>
                      <a:r>
                        <a:rPr lang="en-US" sz="1200" dirty="0"/>
                        <a:t>2</a:t>
                      </a:r>
                    </a:p>
                  </a:txBody>
                  <a:tcPr/>
                </a:tc>
                <a:tc>
                  <a:txBody>
                    <a:bodyPr/>
                    <a:lstStyle/>
                    <a:p>
                      <a:r>
                        <a:rPr lang="en-IN" sz="1200"/>
                        <a:t>Romal Thoppilan</a:t>
                      </a:r>
                      <a:r>
                        <a:rPr lang="en-US" altLang="en-IN" sz="1200"/>
                        <a:t>,</a:t>
                      </a:r>
                      <a:r>
                        <a:rPr lang="en-IN" sz="1200"/>
                        <a:t> Daniel De Freitas</a:t>
                      </a:r>
                      <a:r>
                        <a:rPr lang="en-US" altLang="en-IN" sz="1200"/>
                        <a:t>, </a:t>
                      </a:r>
                      <a:r>
                        <a:rPr lang="en-IN" sz="1200"/>
                        <a:t>Jamie Hall</a:t>
                      </a:r>
                      <a:r>
                        <a:rPr lang="en-US" altLang="en-IN" sz="1200"/>
                        <a:t>, </a:t>
                      </a:r>
                      <a:r>
                        <a:rPr lang="en-IN" sz="1200"/>
                        <a:t>Noam Shazeer</a:t>
                      </a:r>
                      <a:r>
                        <a:rPr lang="en-US" altLang="en-IN" sz="1200"/>
                        <a:t>,</a:t>
                      </a:r>
                      <a:r>
                        <a:rPr lang="en-IN" sz="1200"/>
                        <a:t> Apoorv Kulshreshtha</a:t>
                      </a:r>
                    </a:p>
                    <a:p>
                      <a:r>
                        <a:rPr lang="en-US" altLang="en-IN" sz="1200"/>
                        <a:t>Google</a:t>
                      </a:r>
                    </a:p>
                    <a:p>
                      <a:r>
                        <a:rPr lang="en-US" altLang="en-IN" sz="1200"/>
                        <a:t>10 Feb 2022</a:t>
                      </a:r>
                    </a:p>
                  </a:txBody>
                  <a:tcPr/>
                </a:tc>
                <a:tc>
                  <a:txBody>
                    <a:bodyPr/>
                    <a:lstStyle/>
                    <a:p>
                      <a:r>
                        <a:rPr lang="en-US" altLang="en-IN" sz="1200" dirty="0"/>
                        <a:t>LLM’s can perform in output not as suitable as it is required to be and may face</a:t>
                      </a:r>
                    </a:p>
                    <a:p>
                      <a:r>
                        <a:rPr lang="en-US" altLang="en-IN" sz="1200" dirty="0"/>
                        <a:t>difficulties in efficiency of giving the information.</a:t>
                      </a:r>
                    </a:p>
                  </a:txBody>
                  <a:tcPr/>
                </a:tc>
                <a:tc>
                  <a:txBody>
                    <a:bodyPr/>
                    <a:lstStyle/>
                    <a:p>
                      <a:r>
                        <a:rPr lang="en-IN" sz="1200" dirty="0" err="1"/>
                        <a:t>LaMDA</a:t>
                      </a:r>
                      <a:r>
                        <a:rPr lang="en-IN" sz="1200" dirty="0"/>
                        <a:t>: Language Models for Dialog Applications</a:t>
                      </a:r>
                    </a:p>
                  </a:txBody>
                  <a:tcPr/>
                </a:tc>
                <a:tc>
                  <a:txBody>
                    <a:bodyPr/>
                    <a:lstStyle/>
                    <a:p>
                      <a:r>
                        <a:rPr lang="en-US" altLang="en-IN" sz="1200"/>
                        <a:t>T</a:t>
                      </a:r>
                      <a:r>
                        <a:rPr lang="en-IN" sz="1200"/>
                        <a:t>o compare the per-application helpfulness (i.e., useful and correct responses) and role</a:t>
                      </a:r>
                    </a:p>
                    <a:p>
                      <a:r>
                        <a:rPr lang="en-IN" sz="1200"/>
                        <a:t>consistency of pre-training-only (PT) and LaMDA models when subject to the same application-specific preconditioning.</a:t>
                      </a:r>
                    </a:p>
                  </a:txBody>
                  <a:tcPr/>
                </a:tc>
                <a:tc>
                  <a:txBody>
                    <a:bodyPr/>
                    <a:lstStyle/>
                    <a:p>
                      <a:r>
                        <a:rPr lang="en-IN" sz="1200" dirty="0" err="1"/>
                        <a:t>LaMDA</a:t>
                      </a:r>
                      <a:r>
                        <a:rPr lang="en-IN" sz="1200" dirty="0"/>
                        <a:t> is conversationally proficient but less specialized for engineering. A domain-specific GPT offers precision and engineering expertise. Choice depends on the context, with </a:t>
                      </a:r>
                      <a:r>
                        <a:rPr lang="en-IN" sz="1200" dirty="0" err="1"/>
                        <a:t>LaMDA</a:t>
                      </a:r>
                      <a:r>
                        <a:rPr lang="en-IN" sz="1200" dirty="0"/>
                        <a:t> suitable for general conversations and GPT for technical engineering queries.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69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98D2576-821A-6D27-96A6-96C31AC3E715}"/>
              </a:ext>
            </a:extLst>
          </p:cNvPr>
          <p:cNvSpPr txBox="1"/>
          <p:nvPr/>
        </p:nvSpPr>
        <p:spPr>
          <a:xfrm>
            <a:off x="305640" y="1447800"/>
            <a:ext cx="8381160" cy="369332"/>
          </a:xfrm>
          <a:prstGeom prst="rect">
            <a:avLst/>
          </a:prstGeom>
          <a:noFill/>
        </p:spPr>
        <p:txBody>
          <a:bodyPr wrap="square" rtlCol="0">
            <a:spAutoFit/>
          </a:bodyPr>
          <a:lstStyle/>
          <a:p>
            <a:r>
              <a:rPr lang="en-IN" dirty="0"/>
              <a:t>1.Greeks for </a:t>
            </a:r>
            <a:r>
              <a:rPr lang="en-IN" dirty="0" err="1"/>
              <a:t>greeks</a:t>
            </a:r>
            <a:r>
              <a:rPr lang="en-IN" dirty="0"/>
              <a:t>:</a:t>
            </a:r>
          </a:p>
        </p:txBody>
      </p:sp>
      <p:pic>
        <p:nvPicPr>
          <p:cNvPr id="5" name="Picture 4">
            <a:extLst>
              <a:ext uri="{FF2B5EF4-FFF2-40B4-BE49-F238E27FC236}">
                <a16:creationId xmlns:a16="http://schemas.microsoft.com/office/drawing/2014/main" id="{06CEA85B-312A-5105-22BE-83E957A65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640" y="2286000"/>
            <a:ext cx="7924800" cy="3638550"/>
          </a:xfrm>
          <a:prstGeom prst="rect">
            <a:avLst/>
          </a:prstGeom>
        </p:spPr>
      </p:pic>
    </p:spTree>
    <p:extLst>
      <p:ext uri="{BB962C8B-B14F-4D97-AF65-F5344CB8AC3E}">
        <p14:creationId xmlns:p14="http://schemas.microsoft.com/office/powerpoint/2010/main"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A39C70AA-4002-B95E-1540-C37D824B64BA}"/>
              </a:ext>
            </a:extLst>
          </p:cNvPr>
          <p:cNvSpPr txBox="1"/>
          <p:nvPr/>
        </p:nvSpPr>
        <p:spPr>
          <a:xfrm>
            <a:off x="457200" y="1371600"/>
            <a:ext cx="8534400" cy="923330"/>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Results from engaging with blogs for beginners include the opportunity to acquire valuable knowledge in a specific domain, discover reliable platforms for learning, become a part of thriving communities, and gain a clear path towards achieving their desired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BB9BB92B-205E-BE05-E666-12A77316A802}"/>
              </a:ext>
            </a:extLst>
          </p:cNvPr>
          <p:cNvSpPr txBox="1"/>
          <p:nvPr/>
        </p:nvSpPr>
        <p:spPr>
          <a:xfrm>
            <a:off x="457200" y="1447200"/>
            <a:ext cx="6400800" cy="2031325"/>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Blogs have become a significant and influential medium of communication and information sharing in the digital age. Here's a conclusion about blogs, highlighting their impact and significance:</a:t>
            </a:r>
          </a:p>
          <a:p>
            <a:pPr marL="342900" indent="-342900">
              <a:buAutoNum type="arabicPeriod"/>
            </a:pPr>
            <a:r>
              <a:rPr lang="en-US" b="1" i="0" dirty="0">
                <a:effectLst/>
                <a:latin typeface="Times New Roman" panose="02020603050405020304" pitchFamily="18" charset="0"/>
                <a:cs typeface="Times New Roman" panose="02020603050405020304" pitchFamily="18" charset="0"/>
              </a:rPr>
              <a:t>Accessible Platform for Information Sharing</a:t>
            </a:r>
            <a:r>
              <a:rPr lang="en-US"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Diverse Content and Niche Communities</a:t>
            </a:r>
            <a:r>
              <a:rPr lang="en-IN"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Educational Resource</a:t>
            </a:r>
            <a:r>
              <a:rPr lang="en-IN"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Challenges and Concerns</a:t>
            </a:r>
            <a:r>
              <a:rPr lang="en-IN" dirty="0">
                <a:solidFill>
                  <a:srgbClr val="37415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54A69C7E-EC0D-755F-D52A-86524982F732}"/>
              </a:ext>
            </a:extLst>
          </p:cNvPr>
          <p:cNvSpPr txBox="1"/>
          <p:nvPr/>
        </p:nvSpPr>
        <p:spPr>
          <a:xfrm>
            <a:off x="76200" y="1382018"/>
            <a:ext cx="8991600" cy="4662815"/>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1.Websites.</a:t>
            </a:r>
          </a:p>
          <a:p>
            <a:r>
              <a:rPr lang="en-IN" b="1" dirty="0">
                <a:latin typeface="Times New Roman" panose="02020603050405020304" pitchFamily="18" charset="0"/>
                <a:cs typeface="Times New Roman" panose="02020603050405020304" pitchFamily="18" charset="0"/>
              </a:rPr>
              <a:t>2.Articles.</a:t>
            </a: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Django Documentation: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Official documentation for the Django web framework. It provides detailed information on how to use Django for web development: https://docs.adjangoproject.com/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HTML and CSS Documentation: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W3Schools provides comprehensive tutorials and references for HTML and CSS, including examples and explanations: https://www.w3schools.com/html/ and https://www.w3schools.com/css/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JavaScript Documentation: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Mozilla Developer Network (MDN) offers extensive documentation, guides, and examples for JavaScript: https://developer.mozilla.org/en-US/docs/Web/JavaScript/Guide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Scope of the Project</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Implementation of Existing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a:t>
            </a:r>
            <a:r>
              <a:rPr lang="en-IN" sz="2800" b="1"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02206"/>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91F9C5DE-8A3F-813A-854C-BF571246D586}"/>
              </a:ext>
            </a:extLst>
          </p:cNvPr>
          <p:cNvSpPr txBox="1"/>
          <p:nvPr/>
        </p:nvSpPr>
        <p:spPr>
          <a:xfrm>
            <a:off x="457200" y="1447800"/>
            <a:ext cx="8229600"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Join us on a fascinating exploration of the world of coding, mind-bending puzzles, thought-provoking topics, real-life experiences, and invaluable interview insights. Whether you're a seasoned developer, a puzzle enthusiast, or simply curious about diverse perspectives, our blog has something for everyone. Learn from the shared experiences and feedback of our contributors, who share their unique journeys in the tech world. Dive into coding conundrums, tackle brain-teasing puzzles, and gain valuable insights from interview experiences. We're here to inform, entertain, and inspire – come be a part of our community!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abstract, the title encompasses the core themes of coding, puzzles, topics, experiences, feedback, and interview experiences. The abstract teases the content by hinting at the diverse range of information available in the blog and encourages readers to engage with the content. It's both informative and inviting, encouraging potential readers to explore the blog in more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21A2571-B639-DC26-EE67-596C0EC070F2}"/>
              </a:ext>
            </a:extLst>
          </p:cNvPr>
          <p:cNvSpPr txBox="1"/>
          <p:nvPr/>
        </p:nvSpPr>
        <p:spPr>
          <a:xfrm>
            <a:off x="457200" y="1122471"/>
            <a:ext cx="8229600"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the digital age, blogging has emerged as a powerful medium for sharing knowledge, insights, and personal experiences with a global audience. As the blogosphere continues to expand, there is an increasing need for efficient and user-friendly blog management systems that cater to the diverse interests and requirements of users. This project introduces a sophisticated web-based blog management platform that aims to revolutionize the way blogs are created, accessed, and administered.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C3509D59-EE0B-EEE5-2962-227A01851FE0}"/>
              </a:ext>
            </a:extLst>
          </p:cNvPr>
          <p:cNvSpPr txBox="1"/>
          <p:nvPr/>
        </p:nvSpPr>
        <p:spPr>
          <a:xfrm>
            <a:off x="457200" y="1600200"/>
            <a:ext cx="8381160"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research objective of our project is to empower learners in diverse domains and on various platforms by imparting both knowledge and confidence, offering practical experiences, soliciting and sharing feedback, and equipping them with strategies to overcome challenges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10235</TotalTime>
  <Words>1056</Words>
  <Application>Microsoft Office PowerPoint</Application>
  <PresentationFormat>On-screen Show (4:3)</PresentationFormat>
  <Paragraphs>102</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raja simha reddy k</cp:lastModifiedBy>
  <cp:revision>740</cp:revision>
  <dcterms:modified xsi:type="dcterms:W3CDTF">2023-11-04T05:10:54Z</dcterms:modified>
</cp:coreProperties>
</file>