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FFEA670-6BE7-44EE-95D7-A1260FC52F5E}">
  <a:tblStyle styleId="{AFFEA670-6BE7-44EE-95D7-A1260FC52F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Morning. Today’s topic of interest is machine learning.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9398750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9398750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the broad categories of machine learning techniques.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0320d5d2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0320d5d2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9398750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f9398750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measure the efficacy of a machine learning model?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320d5d2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320d5d2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f9398750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f9398750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plenty of software firepower available to implement machine learning models.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0320d5d2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0320d5d2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some of the popular frameworks used in the world of machine learning.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0320d5d2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0320d5d2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the most important ingredient in a machine learning model. Let’s look at ways to present data into the model.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0320d5d2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0320d5d2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f9398750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f9398750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f9398750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f9398750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Paying my respects to these wonderful resources that made this presentation happen.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seed for modern day machine learning was planted 68 years earlier.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f9398750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f9398750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that, I conclude the presentation. Thank you for giving me this opportunity and I hope that you enjoyed the presentation.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f9398750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f9398750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f9398750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f9398750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there, we will fast forward to the present day...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0320d5d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0320d5d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...and see that Machine Learning is used in the field of law enforcement, medicine, professional sports, scientific research to name a few.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0320d5d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0320d5d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one good reason that would prompt us to use machine learning?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0320d5d2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0320d5d2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ability to continuously learn and improve with data and time makes a compelling reason for its usage.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9398750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9398750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the fundamental steps involved in implementing a machine learning use case.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0320d5d2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0320d5d2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7.png"/><Relationship Id="rId13" Type="http://schemas.openxmlformats.org/officeDocument/2006/relationships/image" Target="../media/image14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Rise of the machines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 ode to </a:t>
            </a:r>
            <a:r>
              <a:rPr lang="en" sz="2400"/>
              <a:t>Machine Learning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4294967295" type="title"/>
          </p:nvPr>
        </p:nvSpPr>
        <p:spPr>
          <a:xfrm>
            <a:off x="6800750" y="4610550"/>
            <a:ext cx="22410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MEANS TO AN END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197175" y="197175"/>
            <a:ext cx="8752500" cy="4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❖"/>
            </a:pPr>
            <a:r>
              <a:rPr lang="en" sz="1200">
                <a:solidFill>
                  <a:srgbClr val="F3F3F3"/>
                </a:solidFill>
              </a:rPr>
              <a:t>Supervised Learning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The model learns a mapping function to derive output variable from input variables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Classification and Regression models fall under this category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The output variable has a discrete label value in classification models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The output variable has a continuous numerical value in regression models</a:t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❖"/>
            </a:pPr>
            <a:r>
              <a:rPr lang="en" sz="1200">
                <a:solidFill>
                  <a:srgbClr val="F3F3F3"/>
                </a:solidFill>
              </a:rPr>
              <a:t>Unsupervised Learning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Output variable is not defined for a given set of input variables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Goal is to understand the distribution in the data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Clustering models discover inherent groupings in the data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Association models discover rule patterns in the data 	</a:t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❖"/>
            </a:pPr>
            <a:r>
              <a:rPr lang="en" sz="1200">
                <a:solidFill>
                  <a:srgbClr val="F3F3F3"/>
                </a:solidFill>
              </a:rPr>
              <a:t>Reinforcement Learning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Learning agent learns from experience through trial and error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Agent learns to maximize reward via exploration/exploitation tradeoff</a:t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❖"/>
            </a:pPr>
            <a:r>
              <a:rPr lang="en" sz="1200">
                <a:solidFill>
                  <a:srgbClr val="F3F3F3"/>
                </a:solidFill>
              </a:rPr>
              <a:t>Deep Learning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Network composed of several neural layers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Each successive layer unravels more complex features in the data set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Best used to process tons of raw text, pictures, audio and video</a:t>
            </a:r>
            <a:endParaRPr sz="1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4294967295" type="title"/>
          </p:nvPr>
        </p:nvSpPr>
        <p:spPr>
          <a:xfrm>
            <a:off x="6800750" y="4610550"/>
            <a:ext cx="22410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MEET YOUR METRIC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249025" y="206075"/>
            <a:ext cx="5246100" cy="4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❖"/>
            </a:pPr>
            <a:r>
              <a:rPr lang="en" sz="1200">
                <a:solidFill>
                  <a:srgbClr val="F3F3F3"/>
                </a:solidFill>
              </a:rPr>
              <a:t>Accuracy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Measures how often the model makes the right prediction</a:t>
            </a:r>
            <a:endParaRPr sz="12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❖"/>
            </a:pPr>
            <a:r>
              <a:rPr lang="en" sz="1200">
                <a:solidFill>
                  <a:srgbClr val="F3F3F3"/>
                </a:solidFill>
              </a:rPr>
              <a:t>Precision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Measures the correct number of results over a sum of correct and incorrect results</a:t>
            </a:r>
            <a:endParaRPr sz="12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❖"/>
            </a:pPr>
            <a:r>
              <a:rPr lang="en" sz="1200">
                <a:solidFill>
                  <a:srgbClr val="F3F3F3"/>
                </a:solidFill>
              </a:rPr>
              <a:t>Recall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Measures the correct number of results over the actual number of results</a:t>
            </a:r>
            <a:endParaRPr sz="12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❖"/>
            </a:pPr>
            <a:r>
              <a:rPr lang="en" sz="1200">
                <a:solidFill>
                  <a:srgbClr val="F3F3F3"/>
                </a:solidFill>
              </a:rPr>
              <a:t>F1 Score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Measures accuracy by considering precision and recall values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Harmonic mean of precision and recall values</a:t>
            </a:r>
            <a:endParaRPr sz="12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❖"/>
            </a:pPr>
            <a:r>
              <a:rPr lang="en" sz="1200">
                <a:solidFill>
                  <a:srgbClr val="F3F3F3"/>
                </a:solidFill>
              </a:rPr>
              <a:t>Log Loss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Measures accuracy of a classifier by penalizing false classifications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Minimal log loss indicates better performing model</a:t>
            </a:r>
            <a:endParaRPr sz="12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❖"/>
            </a:pPr>
            <a:r>
              <a:rPr lang="en" sz="1200">
                <a:solidFill>
                  <a:srgbClr val="F3F3F3"/>
                </a:solidFill>
              </a:rPr>
              <a:t>R</a:t>
            </a:r>
            <a:r>
              <a:rPr baseline="30000" lang="en" sz="1200">
                <a:solidFill>
                  <a:srgbClr val="F3F3F3"/>
                </a:solidFill>
              </a:rPr>
              <a:t>2</a:t>
            </a:r>
            <a:r>
              <a:rPr lang="en" sz="1200">
                <a:solidFill>
                  <a:srgbClr val="F3F3F3"/>
                </a:solidFill>
              </a:rPr>
              <a:t> Coefficient of determination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Measures the amount of variance predicted in the dependent variable from independent variables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Used in regression models</a:t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</p:txBody>
      </p:sp>
      <p:cxnSp>
        <p:nvCxnSpPr>
          <p:cNvPr id="135" name="Google Shape;135;p25"/>
          <p:cNvCxnSpPr/>
          <p:nvPr/>
        </p:nvCxnSpPr>
        <p:spPr>
          <a:xfrm>
            <a:off x="5434250" y="-8575"/>
            <a:ext cx="8700" cy="51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5"/>
          <p:cNvSpPr txBox="1"/>
          <p:nvPr/>
        </p:nvSpPr>
        <p:spPr>
          <a:xfrm>
            <a:off x="5623550" y="162875"/>
            <a:ext cx="3403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Accuracy = (True+ + True-) / # of observations</a:t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Precision = (True+) / (True+ + False+)</a:t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Recall = (True+) / (True+ + False-)</a:t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</p:txBody>
      </p:sp>
      <p:graphicFrame>
        <p:nvGraphicFramePr>
          <p:cNvPr id="137" name="Google Shape;137;p25"/>
          <p:cNvGraphicFramePr/>
          <p:nvPr/>
        </p:nvGraphicFramePr>
        <p:xfrm>
          <a:off x="6228875" y="64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{AFFEA670-6BE7-44EE-95D7-A1260FC52F5E}</a:tableStyleId>
              </a:tblPr>
              <a:tblGrid>
                <a:gridCol w="1319950"/>
                <a:gridCol w="1319950"/>
              </a:tblGrid>
              <a:tr h="2524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True+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False+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1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False-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True-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8" name="Google Shape;138;p25"/>
          <p:cNvSpPr txBox="1"/>
          <p:nvPr/>
        </p:nvSpPr>
        <p:spPr>
          <a:xfrm>
            <a:off x="6849425" y="138125"/>
            <a:ext cx="1500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Actual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139" name="Google Shape;139;p25"/>
          <p:cNvSpPr txBox="1"/>
          <p:nvPr/>
        </p:nvSpPr>
        <p:spPr>
          <a:xfrm rot="-5400000">
            <a:off x="4959450" y="821050"/>
            <a:ext cx="15003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Predicted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6335075" y="159425"/>
            <a:ext cx="2742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+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5860725" y="553400"/>
            <a:ext cx="2742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+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8468675" y="159425"/>
            <a:ext cx="2742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-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5877875" y="1073825"/>
            <a:ext cx="2742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-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idx="4294967295" type="title"/>
          </p:nvPr>
        </p:nvSpPr>
        <p:spPr>
          <a:xfrm>
            <a:off x="6800750" y="4610550"/>
            <a:ext cx="22410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TOOLBOX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70225" cy="5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9325" y="132275"/>
            <a:ext cx="1813975" cy="6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3600" y="36975"/>
            <a:ext cx="1324525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7275" y="36975"/>
            <a:ext cx="1524418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9625" y="2657050"/>
            <a:ext cx="1719525" cy="11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39850" y="2777050"/>
            <a:ext cx="1358875" cy="9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26100" y="2777050"/>
            <a:ext cx="1289073" cy="9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9625" y="4122425"/>
            <a:ext cx="2547675" cy="73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84775" y="1120852"/>
            <a:ext cx="1871925" cy="97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25473" y="1272438"/>
            <a:ext cx="2166600" cy="6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67275" y="2785862"/>
            <a:ext cx="1524425" cy="88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915200" y="4122425"/>
            <a:ext cx="2310875" cy="7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867275" y="4096287"/>
            <a:ext cx="1524425" cy="79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4294967295" type="title"/>
          </p:nvPr>
        </p:nvSpPr>
        <p:spPr>
          <a:xfrm>
            <a:off x="6800750" y="4610550"/>
            <a:ext cx="22410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DANCE WITH DATA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/>
        </p:nvSpPr>
        <p:spPr>
          <a:xfrm>
            <a:off x="154575" y="128800"/>
            <a:ext cx="8818800" cy="4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❖"/>
            </a:pPr>
            <a:r>
              <a:rPr lang="en" sz="1200">
                <a:solidFill>
                  <a:srgbClr val="F3F3F3"/>
                </a:solidFill>
              </a:rPr>
              <a:t>One hot encoding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Categorical data with label values is converted to binary values</a:t>
            </a:r>
            <a:endParaRPr sz="12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	</a:t>
            </a:r>
            <a:endParaRPr sz="1200">
              <a:solidFill>
                <a:srgbClr val="F3F3F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❖"/>
            </a:pPr>
            <a:r>
              <a:rPr lang="en" sz="1200">
                <a:solidFill>
                  <a:srgbClr val="F3F3F3"/>
                </a:solidFill>
              </a:rPr>
              <a:t>Scaling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Wide range of raw data values can skew the model’s prediction ability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Scaling helps smooth out the range of values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MinMax scaler rescales data to a range of [0, 1] or [-1, 1]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Standard scaler rescales data with the help of its mean and standard deviation</a:t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❖"/>
            </a:pPr>
            <a:r>
              <a:rPr lang="en" sz="1200">
                <a:solidFill>
                  <a:srgbClr val="F3F3F3"/>
                </a:solidFill>
              </a:rPr>
              <a:t>Bag of words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Used to convert raw unstructured text into a numerical representation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Text is one hot encoded to represent occurrence of word in a document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Term Frequency-Inverse Document Frequency model helps surface rare informational words in a document </a:t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❖"/>
            </a:pPr>
            <a:r>
              <a:rPr lang="en" sz="1200">
                <a:solidFill>
                  <a:srgbClr val="F3F3F3"/>
                </a:solidFill>
              </a:rPr>
              <a:t>Word Vectors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Efficient vector representation of a word given its surrounding context of words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Word2vec is a popular model for word vector representation</a:t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❖"/>
            </a:pPr>
            <a:r>
              <a:rPr lang="en" sz="1200">
                <a:solidFill>
                  <a:srgbClr val="F3F3F3"/>
                </a:solidFill>
              </a:rPr>
              <a:t>Principal Component Analysis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Given a large number of features, PCA helps reduce dimensionality and focus on relevant variables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➢"/>
            </a:pPr>
            <a:r>
              <a:rPr lang="en" sz="1200">
                <a:solidFill>
                  <a:srgbClr val="F3F3F3"/>
                </a:solidFill>
              </a:rPr>
              <a:t>Measures the magnitude of relationship between variables and drops variables with weaker relationships</a:t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</p:txBody>
      </p:sp>
      <p:graphicFrame>
        <p:nvGraphicFramePr>
          <p:cNvPr id="176" name="Google Shape;176;p29"/>
          <p:cNvGraphicFramePr/>
          <p:nvPr/>
        </p:nvGraphicFramePr>
        <p:xfrm>
          <a:off x="6615525" y="1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{AFFEA670-6BE7-44EE-95D7-A1260FC52F5E}</a:tableStyleId>
              </a:tblPr>
              <a:tblGrid>
                <a:gridCol w="679850"/>
                <a:gridCol w="679850"/>
                <a:gridCol w="679850"/>
              </a:tblGrid>
              <a:tr h="300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Genre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Action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Comedy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0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Action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1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Comedy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0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3F3F3"/>
                          </a:solidFill>
                        </a:rPr>
                        <a:t>1</a:t>
                      </a:r>
                      <a:endParaRPr sz="9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4294967295" type="title"/>
          </p:nvPr>
        </p:nvSpPr>
        <p:spPr>
          <a:xfrm>
            <a:off x="2286013" y="703550"/>
            <a:ext cx="45720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If you liked this presentation, there’s a probability that</a:t>
            </a:r>
            <a:endParaRPr sz="1400"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063" y="1539300"/>
            <a:ext cx="4301875" cy="20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idx="4294967295" type="title"/>
          </p:nvPr>
        </p:nvSpPr>
        <p:spPr>
          <a:xfrm>
            <a:off x="3238500" y="703550"/>
            <a:ext cx="26670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Credits</a:t>
            </a:r>
            <a:endParaRPr sz="1400"/>
          </a:p>
        </p:txBody>
      </p:sp>
      <p:graphicFrame>
        <p:nvGraphicFramePr>
          <p:cNvPr id="188" name="Google Shape;188;p31"/>
          <p:cNvGraphicFramePr/>
          <p:nvPr/>
        </p:nvGraphicFramePr>
        <p:xfrm>
          <a:off x="471650" y="1107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{AFFEA670-6BE7-44EE-95D7-A1260FC52F5E}</a:tableStyleId>
              </a:tblPr>
              <a:tblGrid>
                <a:gridCol w="2142725"/>
              </a:tblGrid>
              <a:tr h="51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rgbClr val="F3F3F3"/>
                          </a:solidFill>
                        </a:rPr>
                        <a:t>iography.com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Terminator Movie Franchise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GIPHY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Google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gdpulse.com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scikit-learn.org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9" name="Google Shape;189;p31"/>
          <p:cNvGraphicFramePr/>
          <p:nvPr/>
        </p:nvGraphicFramePr>
        <p:xfrm>
          <a:off x="2985450" y="1133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{AFFEA670-6BE7-44EE-95D7-A1260FC52F5E}</a:tableStyleId>
              </a:tblPr>
              <a:tblGrid>
                <a:gridCol w="2544125"/>
              </a:tblGrid>
              <a:tr h="48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machinelearningmastery.com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blog.acolyer.org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towardsdatascience.com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medium.com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Stanford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Dr. Danko Nikolic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0" name="Google Shape;190;p31"/>
          <p:cNvGraphicFramePr/>
          <p:nvPr/>
        </p:nvGraphicFramePr>
        <p:xfrm>
          <a:off x="5782575" y="1133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{AFFEA670-6BE7-44EE-95D7-A1260FC52F5E}</a:tableStyleId>
              </a:tblPr>
              <a:tblGrid>
                <a:gridCol w="2142725"/>
              </a:tblGrid>
              <a:tr h="48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techemergence.com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Wikipedia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skymind.ai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4294967295" type="title"/>
          </p:nvPr>
        </p:nvSpPr>
        <p:spPr>
          <a:xfrm>
            <a:off x="7130450" y="4610550"/>
            <a:ext cx="19113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68 YEARS EARLIER...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idx="4294967295" type="title"/>
          </p:nvPr>
        </p:nvSpPr>
        <p:spPr>
          <a:xfrm>
            <a:off x="3238500" y="2369700"/>
            <a:ext cx="26670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THANK YOU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950" y="0"/>
            <a:ext cx="4945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4294967295" type="subTitle"/>
          </p:nvPr>
        </p:nvSpPr>
        <p:spPr>
          <a:xfrm>
            <a:off x="60100" y="34350"/>
            <a:ext cx="4070400" cy="50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Alan Turing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British Mathematician considered as the father of AI.</a:t>
            </a:r>
            <a:r>
              <a:rPr lang="en" sz="1800">
                <a:solidFill>
                  <a:srgbClr val="F3F3F3"/>
                </a:solidFill>
              </a:rPr>
              <a:t> 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Published a paper titled “Computing Machinery and Intelligence” in 1950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Paper suggested that machines could surprise humans where the consequences of different facts were not immediately recognizable.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</a:rPr>
              <a:t>Devised the Turing test that measured a machine’s ability to exhibit intelligent behavior.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4294967295" type="title"/>
          </p:nvPr>
        </p:nvSpPr>
        <p:spPr>
          <a:xfrm>
            <a:off x="7130450" y="4610550"/>
            <a:ext cx="19113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PRESENT DAY...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7"/>
          <p:cNvGrpSpPr/>
          <p:nvPr/>
        </p:nvGrpSpPr>
        <p:grpSpPr>
          <a:xfrm>
            <a:off x="449224" y="542883"/>
            <a:ext cx="4740352" cy="4057734"/>
            <a:chOff x="152399" y="152400"/>
            <a:chExt cx="4740352" cy="4057734"/>
          </a:xfrm>
        </p:grpSpPr>
        <p:pic>
          <p:nvPicPr>
            <p:cNvPr id="82" name="Google Shape;8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4740351" cy="96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399" y="1268675"/>
              <a:ext cx="4740350" cy="87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2400" y="2295127"/>
              <a:ext cx="4740349" cy="8561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2399" y="3303648"/>
              <a:ext cx="4740351" cy="9064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" name="Google Shape;8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8501" y="1757325"/>
            <a:ext cx="2800350" cy="162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7"/>
          <p:cNvCxnSpPr/>
          <p:nvPr/>
        </p:nvCxnSpPr>
        <p:spPr>
          <a:xfrm>
            <a:off x="5586650" y="-8575"/>
            <a:ext cx="8700" cy="51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4294967295" type="title"/>
          </p:nvPr>
        </p:nvSpPr>
        <p:spPr>
          <a:xfrm>
            <a:off x="7130450" y="4610550"/>
            <a:ext cx="19113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ONE GOOD REASON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377200" y="1341125"/>
            <a:ext cx="8409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“Machine learning is the science of getting computers to act without being explicitly programmed, but instead letting them learn a few tricks on their own”</a:t>
            </a:r>
            <a:endParaRPr sz="3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4294967295" type="title"/>
          </p:nvPr>
        </p:nvSpPr>
        <p:spPr>
          <a:xfrm>
            <a:off x="6800750" y="4610550"/>
            <a:ext cx="22410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HELLO MACHINE LEARNING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120225" y="257600"/>
            <a:ext cx="4250400" cy="12366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Load data points</a:t>
            </a:r>
            <a:endParaRPr/>
          </a:p>
        </p:txBody>
      </p:sp>
      <p:cxnSp>
        <p:nvCxnSpPr>
          <p:cNvPr id="108" name="Google Shape;108;p21"/>
          <p:cNvCxnSpPr/>
          <p:nvPr/>
        </p:nvCxnSpPr>
        <p:spPr>
          <a:xfrm>
            <a:off x="4461700" y="0"/>
            <a:ext cx="8400" cy="51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21"/>
          <p:cNvSpPr txBox="1"/>
          <p:nvPr/>
        </p:nvSpPr>
        <p:spPr>
          <a:xfrm>
            <a:off x="4482325" y="197500"/>
            <a:ext cx="4525200" cy="48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import pandas as pd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df = pd.read_table('smsspamcollection/SMSSpamCollection',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                   sep='\t', 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                   header=None, 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                   names=['label', 'sms_message'])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df['label'] = df.label.map({'ham':0, 'spam':1})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from sklearn.cross_validation import train_test_split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X_train, X_test, y_train, y_test = train_test_split(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	df['sms_message'], 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    df['label'], 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    random_state=1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)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count_vector = CountVectorizer()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training_data = count_vector.fit_transform(X_train)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testing_data = count_vector.transform(X_test)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from sklearn.naive_bayes import MultinomialNB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naive_bayes = MultinomialNB()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naive_bayes.fit(training_data, y_train)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predictions = naive_bayes.predict(testing_data)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from sklearn.metrics import accuracy_score, precision_score, recall_score, f1_score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print('Accuracy score: ', format(accuracy_score(y_test, predictions)))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print('Precision score: ', format(precision_score(y_test, predictions)))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print('Recall score: ', format(recall_score(y_test, predictions)))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</a:rPr>
              <a:t>print('F1 score: ', format(f1_score(y_test, predictions)))</a:t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120225" y="1562800"/>
            <a:ext cx="4250400" cy="10989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Split into training and test data points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120225" y="2814300"/>
            <a:ext cx="4250400" cy="4746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Feature engineer the</a:t>
            </a:r>
            <a:r>
              <a:rPr lang="en">
                <a:solidFill>
                  <a:srgbClr val="F3F3F3"/>
                </a:solidFill>
              </a:rPr>
              <a:t> data points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120225" y="3347700"/>
            <a:ext cx="4250400" cy="4746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Train the model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120225" y="3881100"/>
            <a:ext cx="4250400" cy="3693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Predict results from</a:t>
            </a:r>
            <a:r>
              <a:rPr lang="en">
                <a:solidFill>
                  <a:srgbClr val="F3F3F3"/>
                </a:solidFill>
              </a:rPr>
              <a:t> the model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120225" y="4328825"/>
            <a:ext cx="4250400" cy="7131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Measure the efficacy of the model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