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194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457200"/>
            <a:ext cx="201168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0A194A"/>
                </a:solidFill>
              </a:defRPr>
            </a:pPr>
            <a:r>
              <a:t>Branch Banker</a:t>
            </a:r>
          </a:p>
        </p:txBody>
      </p:sp>
      <p:pic>
        <p:nvPicPr>
          <p:cNvPr id="3" name="Picture 2" descr="icon_0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548640"/>
            <a:ext cx="457200" cy="4572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743200" y="457200"/>
            <a:ext cx="201168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0A194A"/>
                </a:solidFill>
              </a:defRPr>
            </a:pPr>
            <a:r>
              <a:t>Call Center Agent</a:t>
            </a:r>
          </a:p>
        </p:txBody>
      </p:sp>
      <p:pic>
        <p:nvPicPr>
          <p:cNvPr id="5" name="Picture 4" descr="icon_0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0" y="548640"/>
            <a:ext cx="457200" cy="4572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5029200" y="457200"/>
            <a:ext cx="201168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0A194A"/>
                </a:solidFill>
              </a:defRPr>
            </a:pPr>
            <a:r>
              <a:t>Chat Interface</a:t>
            </a:r>
          </a:p>
        </p:txBody>
      </p:sp>
      <p:pic>
        <p:nvPicPr>
          <p:cNvPr id="7" name="Picture 6" descr="icon_0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40" y="548640"/>
            <a:ext cx="457200" cy="4572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315200" y="457200"/>
            <a:ext cx="201168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0A194A"/>
                </a:solidFill>
              </a:defRPr>
            </a:pPr>
            <a:r>
              <a:t>Prompt Orchestration Engine</a:t>
            </a:r>
          </a:p>
        </p:txBody>
      </p:sp>
      <p:pic>
        <p:nvPicPr>
          <p:cNvPr id="9" name="Picture 8" descr="icon_0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640" y="548640"/>
            <a:ext cx="457200" cy="4572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601200" y="457200"/>
            <a:ext cx="201168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0A194A"/>
                </a:solidFill>
              </a:defRPr>
            </a:pPr>
            <a:r>
              <a:t>Vector Database</a:t>
            </a:r>
          </a:p>
        </p:txBody>
      </p:sp>
      <p:pic>
        <p:nvPicPr>
          <p:cNvPr id="11" name="Picture 10" descr="icon_1_0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2640" y="548640"/>
            <a:ext cx="457200" cy="457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457200" y="2103120"/>
            <a:ext cx="201168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0A194A"/>
                </a:solidFill>
              </a:defRPr>
            </a:pPr>
            <a:r>
              <a:t>Application Database</a:t>
            </a:r>
          </a:p>
        </p:txBody>
      </p:sp>
      <p:pic>
        <p:nvPicPr>
          <p:cNvPr id="13" name="Picture 12" descr="icon_1_1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" y="2194560"/>
            <a:ext cx="457200" cy="4572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2743200" y="2103120"/>
            <a:ext cx="201168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0A194A"/>
                </a:solidFill>
              </a:defRPr>
            </a:pPr>
            <a:r>
              <a:t>MongoDB</a:t>
            </a:r>
          </a:p>
        </p:txBody>
      </p:sp>
      <p:pic>
        <p:nvPicPr>
          <p:cNvPr id="15" name="Picture 14" descr="icon_1_2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4640" y="2194560"/>
            <a:ext cx="457200" cy="4572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5029200" y="2103120"/>
            <a:ext cx="201168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0A194A"/>
                </a:solidFill>
              </a:defRPr>
            </a:pPr>
            <a:r>
              <a:t>Oracle DB</a:t>
            </a:r>
          </a:p>
        </p:txBody>
      </p:sp>
      <p:pic>
        <p:nvPicPr>
          <p:cNvPr id="17" name="Picture 16" descr="icon_1_3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0640" y="2194560"/>
            <a:ext cx="457200" cy="45720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7315200" y="2103120"/>
            <a:ext cx="201168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0A194A"/>
                </a:solidFill>
              </a:defRPr>
            </a:pPr>
            <a:r>
              <a:t>Splunk</a:t>
            </a:r>
          </a:p>
        </p:txBody>
      </p:sp>
      <p:pic>
        <p:nvPicPr>
          <p:cNvPr id="19" name="Picture 18" descr="icon_2_0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06640" y="2194560"/>
            <a:ext cx="457200" cy="457200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9601200" y="2103120"/>
            <a:ext cx="201168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0A194A"/>
                </a:solidFill>
              </a:defRPr>
            </a:pPr>
            <a:r>
              <a:t>Chat History</a:t>
            </a:r>
          </a:p>
        </p:txBody>
      </p:sp>
      <p:pic>
        <p:nvPicPr>
          <p:cNvPr id="21" name="Picture 20" descr="icon_2_1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92640" y="2194560"/>
            <a:ext cx="457200" cy="457200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457200" y="3749039"/>
            <a:ext cx="201168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0A194A"/>
                </a:solidFill>
              </a:defRPr>
            </a:pPr>
            <a:r>
              <a:t>GCIF System</a:t>
            </a:r>
          </a:p>
        </p:txBody>
      </p:sp>
      <p:pic>
        <p:nvPicPr>
          <p:cNvPr id="23" name="Picture 22" descr="icon_2_2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640" y="3840479"/>
            <a:ext cx="457200" cy="457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743200" y="3749039"/>
            <a:ext cx="201168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0A194A"/>
                </a:solidFill>
              </a:defRPr>
            </a:pPr>
            <a:r>
              <a:t>RMS System</a:t>
            </a:r>
          </a:p>
        </p:txBody>
      </p:sp>
      <p:pic>
        <p:nvPicPr>
          <p:cNvPr id="25" name="Picture 24" descr="icon_2_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34640" y="3840479"/>
            <a:ext cx="457200" cy="457200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5029200" y="3749039"/>
            <a:ext cx="201168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0A194A"/>
                </a:solidFill>
              </a:defRPr>
            </a:pPr>
            <a:r>
              <a:t>CMR System</a:t>
            </a:r>
          </a:p>
        </p:txBody>
      </p:sp>
      <p:pic>
        <p:nvPicPr>
          <p:cNvPr id="27" name="Picture 26" descr="icon_3_0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20640" y="3840479"/>
            <a:ext cx="457200" cy="457200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7315200" y="3749039"/>
            <a:ext cx="201168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0A194A"/>
                </a:solidFill>
              </a:defRPr>
            </a:pPr>
            <a:r>
              <a:t>R2D2</a:t>
            </a:r>
          </a:p>
        </p:txBody>
      </p:sp>
      <p:pic>
        <p:nvPicPr>
          <p:cNvPr id="29" name="Picture 28" descr="icon_3_1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06640" y="3840479"/>
            <a:ext cx="457200" cy="457200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9601200" y="3749039"/>
            <a:ext cx="201168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0A194A"/>
                </a:solidFill>
              </a:defRPr>
            </a:pPr>
            <a:r>
              <a:t>COIN Auth Framework</a:t>
            </a:r>
          </a:p>
        </p:txBody>
      </p:sp>
      <p:pic>
        <p:nvPicPr>
          <p:cNvPr id="31" name="Picture 30" descr="icon_3_2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92640" y="3840479"/>
            <a:ext cx="457200" cy="457200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457200" y="5394960"/>
            <a:ext cx="201168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0A194A"/>
                </a:solidFill>
              </a:defRPr>
            </a:pPr>
            <a:r>
              <a:t>Stellar</a:t>
            </a:r>
          </a:p>
        </p:txBody>
      </p:sp>
      <p:pic>
        <p:nvPicPr>
          <p:cNvPr id="33" name="Picture 32" descr="icon_3_3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8640" y="5486400"/>
            <a:ext cx="457200" cy="457200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2743200" y="5394960"/>
            <a:ext cx="201168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0A194A"/>
                </a:solidFill>
              </a:defRPr>
            </a:pPr>
            <a:r>
              <a:t>Mistral LLM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5029200" y="5394960"/>
            <a:ext cx="201168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0A194A"/>
                </a:solidFill>
              </a:defRPr>
            </a:pPr>
            <a:r>
              <a:t>MPNet Embedding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315200" y="5394960"/>
            <a:ext cx="201168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0A194A"/>
                </a:solidFill>
              </a:defRPr>
            </a:pPr>
            <a:r>
              <a:t>Issue Explanation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601200" y="5394960"/>
            <a:ext cx="201168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0A194A"/>
                </a:solidFill>
              </a:defRPr>
            </a:pPr>
            <a:r>
              <a:t>Possible Solutions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57200" y="7040880"/>
            <a:ext cx="201168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 b="1">
                <a:solidFill>
                  <a:srgbClr val="0A194A"/>
                </a:solidFill>
              </a:defRPr>
            </a:pPr>
            <a:r>
              <a:t>Next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