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66" r:id="rId9"/>
    <p:sldId id="267" r:id="rId10"/>
    <p:sldId id="268" r:id="rId11"/>
    <p:sldId id="269" r:id="rId12"/>
    <p:sldId id="275" r:id="rId13"/>
    <p:sldId id="274" r:id="rId14"/>
    <p:sldId id="273" r:id="rId15"/>
    <p:sldId id="270" r:id="rId16"/>
    <p:sldId id="271" r:id="rId17"/>
    <p:sldId id="272" r:id="rId18"/>
    <p:sldId id="265" r:id="rId19"/>
    <p:sldId id="264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9586" autoAdjust="0"/>
  </p:normalViewPr>
  <p:slideViewPr>
    <p:cSldViewPr>
      <p:cViewPr varScale="1">
        <p:scale>
          <a:sx n="141" d="100"/>
          <a:sy n="141" d="100"/>
        </p:scale>
        <p:origin x="-46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5/2/17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lustOfVar/ClustOfVar.pdf" TargetMode="External"/><Relationship Id="rId4" Type="http://schemas.openxmlformats.org/officeDocument/2006/relationships/hyperlink" Target="http://www.exegetic.biz/blog/2013/12/contour-and-density-layers-with-ggmap/" TargetMode="External"/><Relationship Id="rId5" Type="http://schemas.openxmlformats.org/officeDocument/2006/relationships/hyperlink" Target="http://www.shanelynn.ie/massive-geocoding-with-r-and-google-maps/" TargetMode="External"/><Relationship Id="rId6" Type="http://schemas.openxmlformats.org/officeDocument/2006/relationships/hyperlink" Target="http://stat405.had.co.nz/ggmap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cincinnati.com/story/news/2016/05/05/streetcar-nation-kc-opens-friday-cincy-next/8387474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67818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-6588" y="2419350"/>
            <a:ext cx="8610600" cy="2038350"/>
          </a:xfrm>
        </p:spPr>
        <p:txBody>
          <a:bodyPr/>
          <a:lstStyle>
            <a:extLst/>
          </a:lstStyle>
          <a:p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Forecasting </a:t>
            </a:r>
            <a:b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TOTAL MARKET VALUE of Parcels</a:t>
            </a:r>
            <a:endParaRPr lang="en-US" b="1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CFFCC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of a Street Car in Cincinnati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666750"/>
            <a:ext cx="1447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K. Rajesh Jagannath</a:t>
            </a:r>
          </a:p>
          <a:p>
            <a:endParaRPr lang="en-US" dirty="0"/>
          </a:p>
          <a:p>
            <a:r>
              <a:rPr lang="en-US" i="1" dirty="0" smtClean="0"/>
              <a:t>Mentor: Anirban Ghosh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981200" cy="3124200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D3C4A"/>
                </a:solidFill>
              </a:rPr>
              <a:t>26 parcels of cluster 2 in the CENTER dominate increasing trends. There was a 38.78% increase of MKT_TOTAL_VAL from $</a:t>
            </a:r>
            <a:r>
              <a:rPr lang="en-US" dirty="0" smtClean="0">
                <a:solidFill>
                  <a:srgbClr val="7D3C4A"/>
                </a:solidFill>
              </a:rPr>
              <a:t>305M(2015) </a:t>
            </a:r>
            <a:r>
              <a:rPr lang="en-US" dirty="0">
                <a:solidFill>
                  <a:srgbClr val="7D3C4A"/>
                </a:solidFill>
              </a:rPr>
              <a:t>to $</a:t>
            </a:r>
            <a:r>
              <a:rPr lang="en-US" dirty="0" smtClean="0">
                <a:solidFill>
                  <a:srgbClr val="7D3C4A"/>
                </a:solidFill>
              </a:rPr>
              <a:t>424M(2018).  </a:t>
            </a:r>
            <a:r>
              <a:rPr lang="en-US" dirty="0">
                <a:solidFill>
                  <a:srgbClr val="7D3C4A"/>
                </a:solidFill>
              </a:rPr>
              <a:t>The spatial distribution appears densely co-located around Walnut St and Clay St. and E 14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and </a:t>
            </a:r>
            <a:r>
              <a:rPr lang="en-US" dirty="0" smtClean="0">
                <a:solidFill>
                  <a:srgbClr val="7D3C4A"/>
                </a:solidFill>
              </a:rPr>
              <a:t>E </a:t>
            </a:r>
            <a:r>
              <a:rPr lang="en-US" dirty="0">
                <a:solidFill>
                  <a:srgbClr val="7D3C4A"/>
                </a:solidFill>
              </a:rPr>
              <a:t>13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St.</a:t>
            </a:r>
            <a:r>
              <a:rPr lang="en-US" dirty="0">
                <a:solidFill>
                  <a:srgbClr val="7D3C4A"/>
                </a:solidFill>
              </a:rPr>
              <a:t>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27" r="-6727"/>
          <a:stretch>
            <a:fillRect/>
          </a:stretch>
        </p:blipFill>
        <p:spPr>
          <a:xfrm>
            <a:off x="3124200" y="1123950"/>
            <a:ext cx="563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133600" cy="3124200"/>
          </a:xfrm>
          <a:solidFill>
            <a:srgbClr val="CCFFCC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DA1F28"/>
                </a:solidFill>
              </a:rPr>
              <a:t>23 parcels of cluster 8 in the EDGE </a:t>
            </a:r>
            <a:r>
              <a:rPr lang="en-US" dirty="0" smtClean="0">
                <a:solidFill>
                  <a:srgbClr val="DA1F28"/>
                </a:solidFill>
              </a:rPr>
              <a:t>Zone dominate </a:t>
            </a:r>
            <a:r>
              <a:rPr lang="en-US" dirty="0">
                <a:solidFill>
                  <a:srgbClr val="DA1F28"/>
                </a:solidFill>
              </a:rPr>
              <a:t>increasing trends. It seems that there </a:t>
            </a:r>
            <a:r>
              <a:rPr lang="en-US" dirty="0" smtClean="0">
                <a:solidFill>
                  <a:srgbClr val="DA1F28"/>
                </a:solidFill>
              </a:rPr>
              <a:t>is  </a:t>
            </a:r>
            <a:r>
              <a:rPr lang="en-US" dirty="0">
                <a:solidFill>
                  <a:srgbClr val="DA1F28"/>
                </a:solidFill>
              </a:rPr>
              <a:t>a 46% increase of MKT_TOTAL_VAL from $163M </a:t>
            </a:r>
            <a:r>
              <a:rPr lang="en-US" dirty="0" smtClean="0">
                <a:solidFill>
                  <a:srgbClr val="DA1F28"/>
                </a:solidFill>
              </a:rPr>
              <a:t>(2015) to </a:t>
            </a:r>
            <a:r>
              <a:rPr lang="en-US" dirty="0">
                <a:solidFill>
                  <a:srgbClr val="DA1F28"/>
                </a:solidFill>
              </a:rPr>
              <a:t>$</a:t>
            </a:r>
            <a:r>
              <a:rPr lang="en-US" dirty="0" smtClean="0">
                <a:solidFill>
                  <a:srgbClr val="DA1F28"/>
                </a:solidFill>
              </a:rPr>
              <a:t>239M</a:t>
            </a:r>
            <a:r>
              <a:rPr lang="en-US" dirty="0">
                <a:solidFill>
                  <a:srgbClr val="DA1F28"/>
                </a:solidFill>
              </a:rPr>
              <a:t> </a:t>
            </a:r>
            <a:r>
              <a:rPr lang="en-US" dirty="0" smtClean="0">
                <a:solidFill>
                  <a:srgbClr val="DA1F28"/>
                </a:solidFill>
              </a:rPr>
              <a:t>(2018)</a:t>
            </a:r>
            <a:endParaRPr lang="en-US" dirty="0">
              <a:solidFill>
                <a:srgbClr val="DA1F28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8150"/>
            <a:ext cx="51710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ETL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Visualization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 Descriptive  Analysis, data was Extracted, Translated and Loaded in to data frames : A bulk of the effort and time was spent on getting clean data</a:t>
            </a:r>
          </a:p>
          <a:p>
            <a:r>
              <a:rPr lang="en-US" dirty="0"/>
              <a:t>The data from CAGIS was taken for 9 years ( 2007-2015) and filtered and reshaped into  data </a:t>
            </a:r>
            <a:r>
              <a:rPr lang="en-US" dirty="0" smtClean="0"/>
              <a:t>frames with MKT_TOTAL_VAL selected as the primary predictor</a:t>
            </a:r>
          </a:p>
          <a:p>
            <a:r>
              <a:rPr lang="en-US" dirty="0" smtClean="0"/>
              <a:t>For each buffer-zone, parcels were clustered  into 12 clusters</a:t>
            </a:r>
          </a:p>
          <a:p>
            <a:r>
              <a:rPr lang="en-US" dirty="0" smtClean="0"/>
              <a:t>For prediction, non-linear polynomial regression model was created for each of the 12 clusters using years 2007-2012 as training set</a:t>
            </a:r>
          </a:p>
          <a:p>
            <a:r>
              <a:rPr lang="en-US" dirty="0" smtClean="0"/>
              <a:t>Accuracy of the model was calculated using the Mean Absolute Percentage  on a test set for years 2013-2014. Most accurate models were selected.</a:t>
            </a:r>
          </a:p>
          <a:p>
            <a:r>
              <a:rPr lang="en-US" dirty="0" smtClean="0"/>
              <a:t>Clusters of parcels with increasing and decreasing MKT_TOTAL_VAL trends in each of the areas under study were visualized on a </a:t>
            </a:r>
            <a:r>
              <a:rPr lang="en-US" dirty="0" err="1" smtClean="0"/>
              <a:t>ggplot</a:t>
            </a:r>
            <a:r>
              <a:rPr lang="en-US" dirty="0" smtClean="0"/>
              <a:t> with Google maps as one of the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1919889"/>
              </p:ext>
            </p:extLst>
          </p:nvPr>
        </p:nvGraphicFramePr>
        <p:xfrm>
          <a:off x="1295400" y="1276350"/>
          <a:ext cx="6934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31689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Encountered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was not clean i.e. not from a competition or academic data 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Needed</a:t>
                      </a:r>
                      <a:r>
                        <a:rPr lang="en-US" sz="1200" baseline="0" dirty="0" smtClean="0"/>
                        <a:t> insights  and </a:t>
                      </a:r>
                      <a:r>
                        <a:rPr lang="en-US" sz="1200" baseline="0" dirty="0" err="1" smtClean="0"/>
                        <a:t>clean-up</a:t>
                      </a:r>
                      <a:r>
                        <a:rPr lang="en-US" sz="1200" baseline="0" dirty="0" smtClean="0"/>
                        <a:t> from staff at CAGIS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on-line geo-coding was  not reliable to get Longitude and Latitude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Requested CAGIS to provide the location data</a:t>
                      </a:r>
                      <a:endParaRPr lang="en-US" sz="1200" dirty="0"/>
                    </a:p>
                  </a:txBody>
                  <a:tcPr/>
                </a:tc>
              </a:tr>
              <a:tr h="2640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was in 3 distinct fixed width format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Different scripts were used to read in Data</a:t>
                      </a:r>
                      <a:endParaRPr lang="en-US" sz="1200" dirty="0"/>
                    </a:p>
                  </a:txBody>
                  <a:tcPr/>
                </a:tc>
              </a:tr>
              <a:tr h="6337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Many</a:t>
                      </a:r>
                      <a:r>
                        <a:rPr lang="en-US" sz="1200" baseline="0" dirty="0" smtClean="0"/>
                        <a:t> observations</a:t>
                      </a:r>
                      <a:r>
                        <a:rPr lang="en-US" sz="1200" dirty="0" smtClean="0"/>
                        <a:t> for Test data</a:t>
                      </a:r>
                      <a:r>
                        <a:rPr lang="en-US" sz="1200" baseline="0" dirty="0" smtClean="0"/>
                        <a:t> for </a:t>
                      </a:r>
                      <a:r>
                        <a:rPr lang="en-US" sz="1200" dirty="0" smtClean="0"/>
                        <a:t>Year</a:t>
                      </a:r>
                      <a:r>
                        <a:rPr lang="en-US" sz="1200" baseline="0" dirty="0" smtClean="0"/>
                        <a:t> 2015 seemed exactly the same as observations in test data  for 2014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for 2015 was not</a:t>
                      </a:r>
                      <a:r>
                        <a:rPr lang="en-US" sz="1200" baseline="0" dirty="0" smtClean="0"/>
                        <a:t> used for testing the model instead test-data was for Years 2013-2014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Performing time series on every parcel required</a:t>
                      </a:r>
                      <a:r>
                        <a:rPr lang="en-US" sz="1200" baseline="0" dirty="0" smtClean="0"/>
                        <a:t> time and number crunching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</a:t>
                      </a:r>
                      <a:r>
                        <a:rPr lang="en-US" sz="1200" baseline="0" dirty="0" smtClean="0"/>
                        <a:t> Sampling, Dimension reduction, Clustering and limited the scope for convergence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 was unprepared</a:t>
                      </a:r>
                      <a:r>
                        <a:rPr lang="en-US" sz="1200" baseline="0" dirty="0" smtClean="0"/>
                        <a:t> for the time it took to clean the raw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Reduced the scope to analysis</a:t>
                      </a:r>
                      <a:r>
                        <a:rPr lang="en-US" sz="1200" baseline="0" dirty="0" smtClean="0"/>
                        <a:t> on MKT_TOTAL_VAL</a:t>
                      </a:r>
                      <a:endParaRPr lang="en-US" sz="1200" dirty="0"/>
                    </a:p>
                  </a:txBody>
                  <a:tcPr/>
                </a:tc>
              </a:tr>
              <a:tr h="4489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There was a file size limit on the upload of files to  </a:t>
                      </a:r>
                      <a:r>
                        <a:rPr lang="en-US" sz="1200" baseline="0" dirty="0" err="1" smtClean="0"/>
                        <a:t>git</a:t>
                      </a:r>
                      <a:r>
                        <a:rPr lang="en-US" sz="1200" baseline="0" dirty="0" smtClean="0"/>
                        <a:t>-hub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 used </a:t>
                      </a:r>
                      <a:r>
                        <a:rPr lang="en-US" sz="1200" dirty="0" err="1" smtClean="0"/>
                        <a:t>git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lfs</a:t>
                      </a:r>
                      <a:r>
                        <a:rPr lang="en-US" sz="1200" baseline="0" dirty="0" smtClean="0"/>
                        <a:t> – Large File Systems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6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</a:p>
          <a:p>
            <a:endParaRPr lang="en-US" dirty="0"/>
          </a:p>
          <a:p>
            <a:r>
              <a:rPr lang="en-US" dirty="0" smtClean="0"/>
              <a:t>and </a:t>
            </a:r>
          </a:p>
          <a:p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Mr. Anirban Ghosh</a:t>
            </a:r>
            <a:r>
              <a:rPr lang="en-US" sz="2000" dirty="0"/>
              <a:t> </a:t>
            </a:r>
            <a:r>
              <a:rPr lang="en-US" sz="2000" dirty="0" smtClean="0"/>
              <a:t>( Springboard Mentor)</a:t>
            </a:r>
          </a:p>
          <a:p>
            <a:r>
              <a:rPr lang="en-US" sz="2000" dirty="0" smtClean="0"/>
              <a:t>Mr. Raj </a:t>
            </a:r>
            <a:r>
              <a:rPr lang="en-US" sz="2000" dirty="0" err="1" smtClean="0"/>
              <a:t>Chundur</a:t>
            </a:r>
            <a:r>
              <a:rPr lang="en-US" sz="2000" dirty="0" smtClean="0"/>
              <a:t> ( Director, CAGIS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Resources</a:t>
            </a:r>
            <a:endParaRPr lang="en-US" sz="1800" dirty="0" smtClean="0">
              <a:hlinkClick r:id=""/>
            </a:endParaRPr>
          </a:p>
          <a:p>
            <a:pPr lvl="1"/>
            <a:r>
              <a:rPr lang="en-US" sz="1800" dirty="0" smtClean="0">
                <a:hlinkClick r:id=""/>
              </a:rPr>
              <a:t>http</a:t>
            </a:r>
            <a:r>
              <a:rPr lang="en-US" sz="1800" dirty="0">
                <a:hlinkClick r:id="rId2"/>
              </a:rPr>
              <a:t>://www.cincinnati.com/story/news/2016/05/05/streetcar-nation-kc-opens-friday-cincy-next/83874740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https://cran.r-project.org/web/packages/ClustOfVar/</a:t>
            </a:r>
            <a:r>
              <a:rPr lang="en-US" sz="1800" dirty="0" smtClean="0">
                <a:hlinkClick r:id="rId3"/>
              </a:rPr>
              <a:t>ClustOfVar.pdf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http://www.exegetic.biz/blog/2013/12/contour-and-density-layers-with-ggmap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5"/>
              </a:rPr>
              <a:t>http://www.shanelynn.ie/massive-geocoding-with-r-and-google-maps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6"/>
              </a:rPr>
              <a:t>http://stat405.had.co.nz/</a:t>
            </a:r>
            <a:r>
              <a:rPr lang="en-US" sz="1800" dirty="0" smtClean="0">
                <a:hlinkClick r:id="rId6"/>
              </a:rPr>
              <a:t>ggmap.pdf</a:t>
            </a:r>
            <a:endParaRPr lang="en-US" sz="1800" dirty="0" smtClean="0"/>
          </a:p>
          <a:p>
            <a:pPr lvl="1"/>
            <a:r>
              <a:rPr lang="en-US" sz="1800" dirty="0" smtClean="0"/>
              <a:t>A little book of R for Time-series</a:t>
            </a:r>
            <a:r>
              <a:rPr lang="en-US" sz="1800" i="1" dirty="0" smtClean="0"/>
              <a:t>, Avril </a:t>
            </a:r>
            <a:r>
              <a:rPr lang="en-US" sz="1800" i="1" dirty="0" err="1" smtClean="0"/>
              <a:t>Coghlan</a:t>
            </a:r>
            <a:endParaRPr lang="en-US" sz="1800" i="1" dirty="0" smtClean="0"/>
          </a:p>
          <a:p>
            <a:pPr lvl="1"/>
            <a:r>
              <a:rPr lang="en-US" sz="1800" dirty="0" smtClean="0"/>
              <a:t>An Introduction to Statistical Learning, </a:t>
            </a:r>
            <a:r>
              <a:rPr lang="en-US" sz="1800" i="1" dirty="0" smtClean="0"/>
              <a:t>Gareth James et al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7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Predictors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More recent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Analysis can be performed on other predictors such as business permits, building improvement permits, restaurant permits etc.</a:t>
            </a:r>
          </a:p>
          <a:p>
            <a:r>
              <a:rPr lang="en-US" dirty="0" smtClean="0"/>
              <a:t>The Analysis has been performed using the years the Street car was not yet in service (only test runs had begun )</a:t>
            </a:r>
          </a:p>
          <a:p>
            <a:r>
              <a:rPr lang="en-US" dirty="0" smtClean="0"/>
              <a:t>More recent data from Auditors office would improve the accuracy of the forecast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066800" y="1352551"/>
            <a:ext cx="3429000" cy="1752599"/>
          </a:xfrm>
        </p:spPr>
        <p:txBody>
          <a:bodyPr>
            <a:normAutofit fontScale="70000" lnSpcReduction="20000"/>
          </a:bodyPr>
          <a:lstStyle>
            <a:extLst/>
          </a:lstStyle>
          <a:p>
            <a:endParaRPr lang="en-US" sz="2000" dirty="0" smtClean="0"/>
          </a:p>
          <a:p>
            <a:r>
              <a:rPr lang="en-US" sz="2000" dirty="0" smtClean="0"/>
              <a:t>In August of 2016, a streetcar was introduced in the downtown Cincinnati, OH.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</a:t>
            </a:r>
            <a:r>
              <a:rPr lang="en-US" sz="2000" dirty="0" smtClean="0"/>
              <a:t>ntroduction of the Street car has an Economic  impact</a:t>
            </a:r>
          </a:p>
          <a:p>
            <a:r>
              <a:rPr lang="en-US" sz="2000" dirty="0" smtClean="0"/>
              <a:t>70,000 people work in the downtown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343400" y="1352549"/>
            <a:ext cx="4387701" cy="3352801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lvl="0" fontAlgn="base"/>
            <a:r>
              <a:rPr lang="en-US" dirty="0" smtClean="0">
                <a:solidFill>
                  <a:srgbClr val="008000"/>
                </a:solidFill>
              </a:rPr>
              <a:t>It </a:t>
            </a:r>
            <a:r>
              <a:rPr lang="en-US" dirty="0">
                <a:solidFill>
                  <a:srgbClr val="008000"/>
                </a:solidFill>
              </a:rPr>
              <a:t>provides easy access to business, </a:t>
            </a:r>
            <a:r>
              <a:rPr lang="en-US" dirty="0" smtClean="0">
                <a:solidFill>
                  <a:srgbClr val="008000"/>
                </a:solidFill>
              </a:rPr>
              <a:t>work </a:t>
            </a:r>
            <a:r>
              <a:rPr lang="en-US" dirty="0">
                <a:solidFill>
                  <a:srgbClr val="008000"/>
                </a:solidFill>
              </a:rPr>
              <a:t>and </a:t>
            </a:r>
            <a:r>
              <a:rPr lang="en-US" dirty="0" smtClean="0">
                <a:solidFill>
                  <a:srgbClr val="008000"/>
                </a:solidFill>
              </a:rPr>
              <a:t>home</a:t>
            </a:r>
          </a:p>
          <a:p>
            <a:pPr lvl="0" fontAlgn="base"/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t draws </a:t>
            </a:r>
            <a:r>
              <a:rPr lang="en-US" dirty="0">
                <a:solidFill>
                  <a:srgbClr val="008000"/>
                </a:solidFill>
              </a:rPr>
              <a:t>new business, </a:t>
            </a:r>
            <a:r>
              <a:rPr lang="en-US" dirty="0" smtClean="0">
                <a:solidFill>
                  <a:srgbClr val="008000"/>
                </a:solidFill>
              </a:rPr>
              <a:t>permit </a:t>
            </a:r>
            <a:r>
              <a:rPr lang="en-US" dirty="0">
                <a:solidFill>
                  <a:srgbClr val="008000"/>
                </a:solidFill>
              </a:rPr>
              <a:t>fees,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b="1" dirty="0" smtClean="0">
                <a:solidFill>
                  <a:srgbClr val="008000"/>
                </a:solidFill>
              </a:rPr>
              <a:t>property </a:t>
            </a:r>
            <a:r>
              <a:rPr lang="en-US" b="1" dirty="0">
                <a:solidFill>
                  <a:srgbClr val="008000"/>
                </a:solidFill>
              </a:rPr>
              <a:t>tax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pPr fontAlgn="base"/>
            <a:r>
              <a:rPr lang="en-US" dirty="0">
                <a:solidFill>
                  <a:srgbClr val="FF6600"/>
                </a:solidFill>
              </a:rPr>
              <a:t>It is disruptive to the neighborhood (crowding, transient population, noise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fontAlgn="base"/>
            <a:r>
              <a:rPr lang="en-US" dirty="0" smtClean="0">
                <a:solidFill>
                  <a:srgbClr val="FF6600"/>
                </a:solidFill>
              </a:rPr>
              <a:t>QUESTION  was – What is the impact on economic indicators ?negative or positive  - </a:t>
            </a:r>
            <a:endParaRPr lang="en-US" dirty="0">
              <a:solidFill>
                <a:srgbClr val="FF6600"/>
              </a:solidFill>
            </a:endParaRPr>
          </a:p>
          <a:p>
            <a:pPr lvl="0" fontAlgn="base"/>
            <a:endParaRPr lang="en-US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1350"/>
            <a:ext cx="28194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85800" y="1276350"/>
            <a:ext cx="5257800" cy="3581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0" lvl="1" indent="0">
              <a:buNone/>
            </a:pPr>
            <a:endParaRPr lang="en-US" altLang="x-none" sz="2000" dirty="0" smtClean="0"/>
          </a:p>
          <a:p>
            <a:pPr marL="342900" lvl="1" indent="-342900"/>
            <a:r>
              <a:rPr lang="en-US" altLang="x-none" sz="2000" dirty="0" smtClean="0">
                <a:latin typeface="+mj-lt"/>
                <a:cs typeface="Times New Roman"/>
              </a:rPr>
              <a:t>A measure of economic impact </a:t>
            </a:r>
            <a:r>
              <a:rPr lang="en-US" altLang="x-none" sz="2000" dirty="0" smtClean="0">
                <a:latin typeface="+mj-lt"/>
                <a:cs typeface="Times New Roman"/>
              </a:rPr>
              <a:t>is the </a:t>
            </a:r>
            <a:r>
              <a:rPr lang="en-US" altLang="x-none" sz="2000" dirty="0" smtClean="0">
                <a:latin typeface="+mj-lt"/>
                <a:cs typeface="Times New Roman"/>
              </a:rPr>
              <a:t>Annual Taxes assessed on property parcels</a:t>
            </a:r>
          </a:p>
          <a:p>
            <a:pPr marL="342900" lvl="1" indent="-342900"/>
            <a:r>
              <a:rPr lang="en-US" altLang="x-none" sz="2000" dirty="0" smtClean="0">
                <a:latin typeface="Times New Roman"/>
                <a:cs typeface="Times New Roman"/>
              </a:rPr>
              <a:t>Annual Taxes</a:t>
            </a:r>
            <a:r>
              <a:rPr lang="en-US" altLang="x-none" sz="2000" dirty="0" smtClean="0">
                <a:latin typeface="Times New Roman"/>
                <a:cs typeface="Times New Roman"/>
              </a:rPr>
              <a:t>= 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f(</a:t>
            </a:r>
            <a:r>
              <a:rPr lang="en-US" altLang="x-none" sz="1600" dirty="0" smtClean="0">
                <a:latin typeface="Times New Roman"/>
                <a:cs typeface="Times New Roman"/>
              </a:rPr>
              <a:t>TOTAL_MKT_VAL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 ) </a:t>
            </a:r>
          </a:p>
          <a:p>
            <a:pPr marL="342900" lvl="1" indent="-342900"/>
            <a:r>
              <a:rPr lang="en-US" altLang="x-none" sz="2000" dirty="0" smtClean="0"/>
              <a:t>OBJECTIVE: Predict the MKT_TOTAL_VAL  for 2015-2018</a:t>
            </a:r>
          </a:p>
          <a:p>
            <a:pPr marL="342900" lvl="1" indent="-342900"/>
            <a:r>
              <a:rPr lang="en-US" altLang="x-none" sz="2000" dirty="0" smtClean="0"/>
              <a:t>SCOPE : A Buffer Zone was established spatially around the Street car  route</a:t>
            </a:r>
          </a:p>
          <a:p>
            <a:pPr marL="1005840" lvl="3"/>
            <a:r>
              <a:rPr lang="en-US" altLang="x-none" sz="1700" dirty="0" smtClean="0">
                <a:solidFill>
                  <a:schemeClr val="accent3"/>
                </a:solidFill>
              </a:rPr>
              <a:t>CORE</a:t>
            </a:r>
          </a:p>
          <a:p>
            <a:pPr marL="1005840" lvl="3"/>
            <a:r>
              <a:rPr lang="en-US" sz="1700" dirty="0" smtClean="0">
                <a:solidFill>
                  <a:srgbClr val="660066"/>
                </a:solidFill>
              </a:rPr>
              <a:t>CENTER</a:t>
            </a:r>
          </a:p>
          <a:p>
            <a:pPr marL="1005840" lvl="3"/>
            <a:r>
              <a:rPr lang="en-US" sz="1700" dirty="0" smtClean="0">
                <a:solidFill>
                  <a:srgbClr val="008000"/>
                </a:solidFill>
              </a:rPr>
              <a:t>EDGE</a:t>
            </a:r>
            <a:endParaRPr lang="en-US" sz="1700" dirty="0" smtClean="0"/>
          </a:p>
          <a:p>
            <a:pPr marL="0" lvl="1" indent="0">
              <a:buNone/>
            </a:pPr>
            <a:endParaRPr lang="en-US" sz="2000" dirty="0" smtClean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4350"/>
            <a:ext cx="32766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Data Sources and Data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7635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sources were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Cincinnati </a:t>
            </a:r>
            <a:r>
              <a:rPr lang="en-US" dirty="0"/>
              <a:t>Area Geographic Information Systems (CAGIS), City of Cincinnati, OH and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Hamilton County Auditor Office, Cincinnati, </a:t>
            </a:r>
            <a:r>
              <a:rPr lang="en-US" dirty="0" smtClean="0"/>
              <a:t>OH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19400" y="2647950"/>
            <a:ext cx="42672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9 years Annual data on all the parcels in the Hamilton county  ~ 290,000 observations/year</a:t>
            </a:r>
          </a:p>
          <a:p>
            <a:r>
              <a:rPr lang="en-US" sz="1800" dirty="0" smtClean="0"/>
              <a:t>Data was extracted, transformed and loaded to form  a </a:t>
            </a:r>
            <a:r>
              <a:rPr lang="en-US" sz="1800" dirty="0"/>
              <a:t>d</a:t>
            </a:r>
            <a:r>
              <a:rPr lang="en-US" sz="1800" dirty="0" smtClean="0"/>
              <a:t>ata frame 2,190,994 x 13 predictors</a:t>
            </a:r>
          </a:p>
          <a:p>
            <a:r>
              <a:rPr lang="en-US" sz="1800" dirty="0" smtClean="0"/>
              <a:t>MKT_TOTAL_VAL was the feature selected for study </a:t>
            </a:r>
          </a:p>
          <a:p>
            <a:r>
              <a:rPr lang="en-US" sz="1800" dirty="0" smtClean="0"/>
              <a:t>Cleaning of data, fixed width format, and the sheer number of observations was a challenge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3" name="Multidocument 12"/>
          <p:cNvSpPr/>
          <p:nvPr/>
        </p:nvSpPr>
        <p:spPr>
          <a:xfrm>
            <a:off x="990600" y="3790950"/>
            <a:ext cx="1371600" cy="990600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</a:t>
            </a:r>
            <a:r>
              <a:rPr lang="en-US" sz="1100" dirty="0" smtClean="0">
                <a:solidFill>
                  <a:srgbClr val="3366FF"/>
                </a:solidFill>
              </a:rPr>
              <a:t>_2013.txt</a:t>
            </a:r>
          </a:p>
          <a:p>
            <a:r>
              <a:rPr lang="is-IS" sz="1100" dirty="0" smtClean="0">
                <a:solidFill>
                  <a:srgbClr val="3366FF"/>
                </a:solidFill>
              </a:rPr>
              <a:t>…</a:t>
            </a:r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Taxinfo_2014.txt</a:t>
            </a:r>
            <a:endParaRPr lang="en-US" sz="1100" dirty="0">
              <a:solidFill>
                <a:srgbClr val="3366FF"/>
              </a:solidFill>
            </a:endParaRPr>
          </a:p>
        </p:txBody>
      </p:sp>
      <p:sp>
        <p:nvSpPr>
          <p:cNvPr id="14" name="Multidocument 13"/>
          <p:cNvSpPr/>
          <p:nvPr/>
        </p:nvSpPr>
        <p:spPr>
          <a:xfrm>
            <a:off x="1066800" y="2571750"/>
            <a:ext cx="1524000" cy="10668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Taxinfo_2007.txt</a:t>
            </a:r>
          </a:p>
          <a:p>
            <a:r>
              <a:rPr lang="is-IS" sz="1100" dirty="0" smtClean="0">
                <a:solidFill>
                  <a:schemeClr val="accent2"/>
                </a:solidFill>
              </a:rPr>
              <a:t>…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Taxinfo_2012.txt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028950"/>
            <a:ext cx="122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Training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48150"/>
            <a:ext cx="84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038350"/>
            <a:ext cx="1752600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MKT_LAND_VAL</a:t>
            </a:r>
          </a:p>
          <a:p>
            <a:r>
              <a:rPr lang="en-US" sz="1400" dirty="0" smtClean="0"/>
              <a:t>MKT_IMPR_VAL</a:t>
            </a:r>
            <a:endParaRPr lang="en-US" sz="1400" dirty="0"/>
          </a:p>
          <a:p>
            <a:r>
              <a:rPr lang="en-US" sz="1400" dirty="0" smtClean="0"/>
              <a:t>ANNUAL_TAX</a:t>
            </a:r>
          </a:p>
          <a:p>
            <a:r>
              <a:rPr lang="en-US" sz="1400" dirty="0" smtClean="0"/>
              <a:t>EXLU_CODE</a:t>
            </a:r>
            <a:endParaRPr lang="en-US" sz="1400" dirty="0"/>
          </a:p>
          <a:p>
            <a:r>
              <a:rPr lang="en-US" sz="1400" dirty="0" smtClean="0"/>
              <a:t>TAXES_PAID</a:t>
            </a:r>
          </a:p>
          <a:p>
            <a:r>
              <a:rPr lang="en-US" sz="1400" dirty="0" smtClean="0"/>
              <a:t>DELQ_TAXES</a:t>
            </a:r>
          </a:p>
          <a:p>
            <a:r>
              <a:rPr lang="en-US" sz="1400" dirty="0" smtClean="0"/>
              <a:t>FORECL_FLAG</a:t>
            </a:r>
          </a:p>
          <a:p>
            <a:r>
              <a:rPr lang="en-US" sz="1400" dirty="0" smtClean="0"/>
              <a:t>ACRE</a:t>
            </a:r>
          </a:p>
          <a:p>
            <a:r>
              <a:rPr lang="en-US" sz="1400" dirty="0" smtClean="0"/>
              <a:t>SALE_AMT</a:t>
            </a:r>
          </a:p>
          <a:p>
            <a:r>
              <a:rPr lang="en-US" sz="1400" dirty="0" smtClean="0"/>
              <a:t>SALE_DATE</a:t>
            </a:r>
          </a:p>
          <a:p>
            <a:r>
              <a:rPr lang="en-US" sz="1400" b="1" dirty="0" smtClean="0">
                <a:solidFill>
                  <a:srgbClr val="3366FF"/>
                </a:solidFill>
              </a:rPr>
              <a:t>MKT_TOTAL_VAL</a:t>
            </a:r>
            <a:endParaRPr lang="en-US" sz="1400" b="1" dirty="0" smtClean="0"/>
          </a:p>
          <a:p>
            <a:r>
              <a:rPr lang="en-US" sz="1400" dirty="0" smtClean="0"/>
              <a:t>VALID_SALE</a:t>
            </a:r>
          </a:p>
          <a:p>
            <a:r>
              <a:rPr lang="en-US" sz="1400" dirty="0" smtClean="0"/>
              <a:t>NEW_COSNSTR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Parcels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1600200" cy="31242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43400" y="1352550"/>
            <a:ext cx="4419600" cy="32766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data was reshaped  into 2,190,994 X 3 </a:t>
            </a:r>
          </a:p>
          <a:p>
            <a:r>
              <a:rPr lang="en-US" dirty="0"/>
              <a:t>F</a:t>
            </a:r>
            <a:r>
              <a:rPr lang="en-US" dirty="0" smtClean="0"/>
              <a:t>orecast  on every parcel would have been time consuming and resource intensive</a:t>
            </a:r>
          </a:p>
          <a:p>
            <a:pPr lvl="1"/>
            <a:r>
              <a:rPr lang="en-US" dirty="0" smtClean="0"/>
              <a:t>A random sample representative of the average number of parcels in EDGE, CORE, CENTER  BUFFER Zones was created </a:t>
            </a:r>
          </a:p>
          <a:p>
            <a:pPr lvl="1"/>
            <a:r>
              <a:rPr lang="en-US" dirty="0" smtClean="0"/>
              <a:t>This was used for comparing parcels in the non-Buffer Zone with EDGE, CORE and CENTER Zones</a:t>
            </a:r>
          </a:p>
          <a:p>
            <a:r>
              <a:rPr lang="en-US" dirty="0" smtClean="0"/>
              <a:t>Further, </a:t>
            </a:r>
            <a:r>
              <a:rPr lang="en-US" dirty="0"/>
              <a:t>u</a:t>
            </a:r>
            <a:r>
              <a:rPr lang="en-US" dirty="0" smtClean="0"/>
              <a:t>sing ClustOfVars library, strongly related parcel ids were clustered together</a:t>
            </a:r>
          </a:p>
          <a:p>
            <a:r>
              <a:rPr lang="en-US" dirty="0" smtClean="0"/>
              <a:t>By plotting the dendogram as well as intuition, it was decided to  cluster each zone into k=12  clusters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64"/>
            <a:ext cx="2590800" cy="1630835"/>
          </a:xfrm>
          <a:prstGeom prst="rect">
            <a:avLst/>
          </a:prstGeom>
        </p:spPr>
      </p:pic>
      <p:pic>
        <p:nvPicPr>
          <p:cNvPr id="9" name="Picture 8" descr="Macintosh HD:Users:rajesh:Desktop:Coursera:SpringBoardGithub:Streetcar0719:Reports:Final Milestone:Plots:Clust1500Dendo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0"/>
            <a:ext cx="3810000" cy="3124200"/>
          </a:xfrm>
          <a:prstGeom prst="rect">
            <a:avLst/>
          </a:prstGeom>
          <a:noFill/>
          <a:ln>
            <a:solidFill>
              <a:schemeClr val="accent2">
                <a:alpha val="72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870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: polynomial regression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Polynomial Regression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Next, Polynomial </a:t>
            </a:r>
            <a:r>
              <a:rPr lang="en-US" dirty="0"/>
              <a:t>non – linear regression was chosen for trend forecast </a:t>
            </a:r>
            <a:r>
              <a:rPr lang="en-US" dirty="0" smtClean="0"/>
              <a:t>of MKT_TOTAL_VAL </a:t>
            </a:r>
            <a:endParaRPr lang="en-US" dirty="0"/>
          </a:p>
          <a:p>
            <a:pPr lvl="1"/>
            <a:r>
              <a:rPr lang="en-US" dirty="0" smtClean="0"/>
              <a:t>Linear, Quadratic, Cubic,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order of  polynomial models were considered</a:t>
            </a:r>
          </a:p>
          <a:p>
            <a:pPr lvl="1"/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SOURCE DATA 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Years 2007-2012 – TRAINING</a:t>
            </a:r>
          </a:p>
          <a:p>
            <a:pPr lvl="2"/>
            <a:r>
              <a:rPr lang="en-US" dirty="0" smtClean="0"/>
              <a:t>Years 2013-2014 – TEST SET</a:t>
            </a:r>
          </a:p>
          <a:p>
            <a:pPr lvl="1"/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PREDICTED DATA 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Years 2015-2018 -  PREDICTION</a:t>
            </a:r>
          </a:p>
          <a:p>
            <a:pPr lvl="1"/>
            <a:r>
              <a:rPr lang="en-US" dirty="0" smtClean="0"/>
              <a:t>HoltsWinters </a:t>
            </a:r>
            <a:r>
              <a:rPr lang="en-US" dirty="0"/>
              <a:t>Time Series was initially assessed </a:t>
            </a:r>
          </a:p>
          <a:p>
            <a:pPr lvl="2"/>
            <a:r>
              <a:rPr lang="en-US" dirty="0"/>
              <a:t>due to variance of the forecast errors  it was discarded 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selected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524000" cy="3124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7-05-02 at 9.49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58" b="-16058"/>
          <a:stretch>
            <a:fillRect/>
          </a:stretch>
        </p:blipFill>
        <p:spPr>
          <a:xfrm>
            <a:off x="685800" y="1428750"/>
            <a:ext cx="2955758" cy="8382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6950"/>
            <a:ext cx="2983865" cy="2145665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962400" y="1962150"/>
            <a:ext cx="47244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 Each Zone in {</a:t>
            </a:r>
            <a:r>
              <a:rPr lang="en-US" sz="1400" dirty="0" smtClean="0"/>
              <a:t>CORE, CENTER, EDGE, non-Buffer</a:t>
            </a:r>
            <a:r>
              <a:rPr lang="en-US" dirty="0" smtClean="0"/>
              <a:t>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each cluster in {1 ..12}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Mean Absolute Percentage Error(MAPE) was computed for polynomial order {1,2,3,4,5} polynomial regression model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Models with least MAPE were selected to perform prediction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Lower order models had Error within 5%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6200" y="361950"/>
            <a:ext cx="7086600" cy="4572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Visualization </a:t>
            </a:r>
            <a:r>
              <a:rPr lang="en-US" dirty="0" smtClean="0"/>
              <a:t>: Prediction of 4 zones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248400" cy="2895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ALL_ZONES_TOTAL_MKT_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5750"/>
            <a:ext cx="6880766" cy="50041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0" y="1733550"/>
            <a:ext cx="1371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INSIGHT :</a:t>
            </a:r>
          </a:p>
          <a:p>
            <a:r>
              <a:rPr lang="en-US" dirty="0" smtClean="0"/>
              <a:t>CORE has declining trends</a:t>
            </a:r>
          </a:p>
          <a:p>
            <a:r>
              <a:rPr lang="en-US" dirty="0" smtClean="0"/>
              <a:t>CENTER has increasing trends </a:t>
            </a:r>
          </a:p>
          <a:p>
            <a:r>
              <a:rPr lang="en-US" dirty="0" smtClean="0"/>
              <a:t>OVERALL trend in Buffer-zone greater than non-</a:t>
            </a:r>
            <a:r>
              <a:rPr lang="en-US" dirty="0" err="1" smtClean="0"/>
              <a:t>BufferZone</a:t>
            </a:r>
            <a:endParaRPr lang="en-US" dirty="0" smtClean="0"/>
          </a:p>
          <a:p>
            <a:r>
              <a:rPr lang="en-US" dirty="0" smtClean="0"/>
              <a:t>Predicted MKT_TOTAL_VAL 2015-2018 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895350"/>
            <a:ext cx="762000" cy="1676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895350"/>
            <a:ext cx="685800" cy="1676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2952750"/>
            <a:ext cx="685800" cy="19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8400" y="2876550"/>
            <a:ext cx="685800" cy="1981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057400" cy="3124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322 parcels of cluster 1 in the CORE dominate declining trends. There was a 10% decline of MKT_TOTAL_VAL from $748M to $670M.  The spatial distribution appears evenly distributed along the route of the streetcar overall. However, there is a </a:t>
            </a:r>
            <a:r>
              <a:rPr lang="en-US" dirty="0" smtClean="0">
                <a:solidFill>
                  <a:schemeClr val="accent3"/>
                </a:solidFill>
              </a:rPr>
              <a:t>denser </a:t>
            </a:r>
            <a:r>
              <a:rPr lang="en-US" dirty="0">
                <a:solidFill>
                  <a:schemeClr val="accent3"/>
                </a:solidFill>
              </a:rPr>
              <a:t>concentration of parcels bounded by E. Liberty St. and E. 14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St. and between Elm St. and Race St. 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25" r="-13925"/>
          <a:stretch>
            <a:fillRect/>
          </a:stretch>
        </p:blipFill>
        <p:spPr>
          <a:xfrm>
            <a:off x="2971800" y="742950"/>
            <a:ext cx="624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17693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Widescreen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Widescreen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269787</Value>
      <Value>1304201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2009-05-30T21:22:27+00:00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In the boxFedEx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TP010176930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117829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0A1A0B-C6F0-46BB-AA9B-5734004FD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1E5E2E-8B91-44E2-AD20-9962E179917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TM10176930</Template>
  <TotalTime>0</TotalTime>
  <Words>1267</Words>
  <Application>Microsoft Macintosh PowerPoint</Application>
  <PresentationFormat>On-screen Show (16:9)</PresentationFormat>
  <Paragraphs>163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TM10176930</vt:lpstr>
      <vt:lpstr>Forecasting  TOTAL MARKET VALUE of Parcels</vt:lpstr>
      <vt:lpstr>Motivation</vt:lpstr>
      <vt:lpstr>Introduction</vt:lpstr>
      <vt:lpstr>Data Sources and Data Challenges</vt:lpstr>
      <vt:lpstr>Clustering of Parcels</vt:lpstr>
      <vt:lpstr>Prediction : polynomial regression  </vt:lpstr>
      <vt:lpstr>Accuracy of selected models</vt:lpstr>
      <vt:lpstr>Visualization : Prediction of 4 zones</vt:lpstr>
      <vt:lpstr>Core Zone</vt:lpstr>
      <vt:lpstr>CENTER Zone</vt:lpstr>
      <vt:lpstr>EDGE Zone</vt:lpstr>
      <vt:lpstr>Conclusions</vt:lpstr>
      <vt:lpstr>Problems Encountered</vt:lpstr>
      <vt:lpstr>Acknowledgments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</dc:title>
  <cp:revision>1</cp:revision>
  <dcterms:modified xsi:type="dcterms:W3CDTF">2017-05-16T06:25:37Z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12.0.4513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ImageGenCounter">
    <vt:lpwstr>0</vt:lpwstr>
  </property>
  <property fmtid="{D5CDD505-2E9C-101B-9397-08002B2CF9AE}" pid="6" name="ViolationReportStatus">
    <vt:lpwstr>None</vt:lpwstr>
  </property>
  <property fmtid="{D5CDD505-2E9C-101B-9397-08002B2CF9AE}" pid="7" name="ImageGenStatus">
    <vt:lpwstr>0</vt:lpwstr>
  </property>
  <property fmtid="{D5CDD505-2E9C-101B-9397-08002B2CF9AE}" pid="8" name="PolicheckStatus">
    <vt:lpwstr>0</vt:lpwstr>
  </property>
  <property fmtid="{D5CDD505-2E9C-101B-9397-08002B2CF9AE}" pid="9" name="Applications">
    <vt:lpwstr>419;#zpp140;#65;#zpp120;#79;#tpl120</vt:lpwstr>
  </property>
  <property fmtid="{D5CDD505-2E9C-101B-9397-08002B2CF9AE}" pid="10" name="PolicheckCounter">
    <vt:lpwstr>0</vt:lpwstr>
  </property>
  <property fmtid="{D5CDD505-2E9C-101B-9397-08002B2CF9AE}" pid="11" name="APTrustLevel">
    <vt:r8>1</vt:r8>
  </property>
</Properties>
</file>