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7F3C7-2D18-4D7D-8449-65FA13196BC3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0DB6E-0AF6-4918-9D7C-08A2A9A0A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80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6A16-E80B-48D8-9822-E44EBEABBB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98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36A16-E80B-48D8-9822-E44EBEABB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5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CD4F-C299-4C89-8B84-6002F00DB109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DB90-62CC-4DC0-8CDC-ECCBB5D22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91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CD4F-C299-4C89-8B84-6002F00DB109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DB90-62CC-4DC0-8CDC-ECCBB5D22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94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CD4F-C299-4C89-8B84-6002F00DB109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DB90-62CC-4DC0-8CDC-ECCBB5D22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7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CD4F-C299-4C89-8B84-6002F00DB109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DB90-62CC-4DC0-8CDC-ECCBB5D22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87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CD4F-C299-4C89-8B84-6002F00DB109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DB90-62CC-4DC0-8CDC-ECCBB5D22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72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CD4F-C299-4C89-8B84-6002F00DB109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DB90-62CC-4DC0-8CDC-ECCBB5D22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84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CD4F-C299-4C89-8B84-6002F00DB109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DB90-62CC-4DC0-8CDC-ECCBB5D22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85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CD4F-C299-4C89-8B84-6002F00DB109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DB90-62CC-4DC0-8CDC-ECCBB5D22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47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CD4F-C299-4C89-8B84-6002F00DB109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DB90-62CC-4DC0-8CDC-ECCBB5D22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16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CD4F-C299-4C89-8B84-6002F00DB109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DB90-62CC-4DC0-8CDC-ECCBB5D22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99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CD4F-C299-4C89-8B84-6002F00DB109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DB90-62CC-4DC0-8CDC-ECCBB5D22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92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8CD4F-C299-4C89-8B84-6002F00DB109}" type="datetimeFigureOut">
              <a:rPr lang="en-IN" smtClean="0"/>
              <a:t>19-05-2019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5DB90-62CC-4DC0-8CDC-ECCBB5D22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88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2249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Minors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488" y="5396851"/>
            <a:ext cx="8448939" cy="1248139"/>
          </a:xfrm>
        </p:spPr>
        <p:txBody>
          <a:bodyPr numCol="2">
            <a:normAutofit/>
          </a:bodyPr>
          <a:lstStyle/>
          <a:p>
            <a:r>
              <a:rPr lang="en-US" sz="2133" dirty="0"/>
              <a:t>Computer </a:t>
            </a:r>
            <a:r>
              <a:rPr lang="en-US" sz="2133" dirty="0"/>
              <a:t>Science </a:t>
            </a:r>
            <a:r>
              <a:rPr lang="en-US" sz="2133" dirty="0"/>
              <a:t>(1)</a:t>
            </a:r>
            <a:endParaRPr lang="en-US" sz="2133" dirty="0"/>
          </a:p>
          <a:p>
            <a:r>
              <a:rPr lang="en-US" sz="2133" dirty="0"/>
              <a:t>Mathematics (32)</a:t>
            </a:r>
            <a:endParaRPr lang="en-US" sz="2133" dirty="0"/>
          </a:p>
          <a:p>
            <a:r>
              <a:rPr lang="en-US" sz="2133" dirty="0"/>
              <a:t>Economics (51)</a:t>
            </a:r>
            <a:endParaRPr lang="en-US" sz="2133" dirty="0"/>
          </a:p>
          <a:p>
            <a:r>
              <a:rPr lang="en-US" sz="2133" dirty="0"/>
              <a:t>Management (24)</a:t>
            </a:r>
            <a:endParaRPr lang="en-US" sz="2133" dirty="0"/>
          </a:p>
          <a:p>
            <a:r>
              <a:rPr lang="en-US" sz="2133" dirty="0"/>
              <a:t>Communication (27)</a:t>
            </a:r>
            <a:endParaRPr lang="en-US" sz="2133" dirty="0"/>
          </a:p>
          <a:p>
            <a:r>
              <a:rPr lang="en-US" sz="2133" dirty="0"/>
              <a:t>Design (23)</a:t>
            </a:r>
            <a:endParaRPr lang="en-IN" sz="2133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0E6B-74EF-4129-BACC-2E62CE14A3A8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3339" y="1028734"/>
            <a:ext cx="11905323" cy="435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A </a:t>
            </a:r>
            <a:r>
              <a:rPr lang="en-US" sz="2133" b="1" dirty="0"/>
              <a:t>Minor</a:t>
            </a:r>
            <a:r>
              <a:rPr lang="en-US" sz="2133" dirty="0"/>
              <a:t> is an optional second focus area apart from the Major. </a:t>
            </a:r>
            <a:r>
              <a:rPr lang="en-US" sz="2133" dirty="0"/>
              <a:t>A Minor is achieved by concentrating the University Wide electives in one area of study. Main benefits:</a:t>
            </a:r>
            <a:endParaRPr lang="en-US" sz="2133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/>
              <a:t>Enables the student to develop more complex thinking skills and a greater capacity for interdisciplinary work.</a:t>
            </a:r>
            <a:endParaRPr lang="en-IN" sz="2133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/>
              <a:t>Increases the student’s value in the job market.</a:t>
            </a:r>
            <a:endParaRPr lang="en-IN" sz="2133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/>
              <a:t>Opens up a wider range of specialization during higher studies</a:t>
            </a:r>
            <a:r>
              <a:rPr lang="en-US" sz="2133" dirty="0"/>
              <a:t>.</a:t>
            </a:r>
          </a:p>
          <a:p>
            <a:endParaRPr lang="en-US" sz="2133" dirty="0"/>
          </a:p>
          <a:p>
            <a:r>
              <a:rPr lang="en-US" sz="2133" dirty="0"/>
              <a:t>The required credits for a Minor vary from 18 to 24. (UGC: 24 credits in a discipline make you eligible for a Masters)</a:t>
            </a:r>
          </a:p>
          <a:p>
            <a:r>
              <a:rPr lang="en-US" sz="2133" dirty="0"/>
              <a:t/>
            </a:r>
            <a:br>
              <a:rPr lang="en-US" sz="2133" dirty="0"/>
            </a:br>
            <a:r>
              <a:rPr lang="en-US" sz="2133" dirty="0"/>
              <a:t>Of </a:t>
            </a:r>
            <a:r>
              <a:rPr lang="en-US" sz="2133" dirty="0">
                <a:solidFill>
                  <a:srgbClr val="FF0000"/>
                </a:solidFill>
              </a:rPr>
              <a:t>1258 + 446</a:t>
            </a:r>
            <a:r>
              <a:rPr lang="en-US" sz="2133" dirty="0"/>
              <a:t> </a:t>
            </a:r>
            <a:r>
              <a:rPr lang="en-US" sz="2133" dirty="0"/>
              <a:t>UG graduates since inception, </a:t>
            </a:r>
            <a:r>
              <a:rPr lang="en-US" sz="2133" dirty="0">
                <a:solidFill>
                  <a:srgbClr val="FF0000"/>
                </a:solidFill>
              </a:rPr>
              <a:t>443 + 201</a:t>
            </a:r>
            <a:r>
              <a:rPr lang="en-US" sz="2133" dirty="0"/>
              <a:t> </a:t>
            </a:r>
            <a:r>
              <a:rPr lang="en-US" sz="2133" dirty="0"/>
              <a:t>have been awarded a Minor</a:t>
            </a:r>
            <a:r>
              <a:rPr lang="en-US" sz="2133" dirty="0"/>
              <a:t>. (2015-18 + 2019)</a:t>
            </a:r>
          </a:p>
          <a:p>
            <a:pPr lvl="0"/>
            <a:r>
              <a:rPr lang="en-US" sz="2133" dirty="0"/>
              <a:t/>
            </a:r>
            <a:br>
              <a:rPr lang="en-US" sz="2133" dirty="0"/>
            </a:br>
            <a:r>
              <a:rPr lang="en-US" sz="2133" dirty="0"/>
              <a:t>The most sought Minors (with numbers completed in 2019) are:</a:t>
            </a:r>
            <a:endParaRPr lang="en-IN" sz="2133" dirty="0"/>
          </a:p>
        </p:txBody>
      </p:sp>
    </p:spTree>
    <p:extLst>
      <p:ext uri="{BB962C8B-B14F-4D97-AF65-F5344CB8AC3E}">
        <p14:creationId xmlns:p14="http://schemas.microsoft.com/office/powerpoint/2010/main" val="30077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9897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Minors Data 2019</a:t>
            </a:r>
            <a:endParaRPr lang="en-IN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23393" y="1002254"/>
          <a:ext cx="10701515" cy="576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872">
                  <a:extLst>
                    <a:ext uri="{9D8B030D-6E8A-4147-A177-3AD203B41FA5}">
                      <a16:colId xmlns:a16="http://schemas.microsoft.com/office/drawing/2014/main" val="441011723"/>
                    </a:ext>
                  </a:extLst>
                </a:gridCol>
                <a:gridCol w="586511">
                  <a:extLst>
                    <a:ext uri="{9D8B030D-6E8A-4147-A177-3AD203B41FA5}">
                      <a16:colId xmlns:a16="http://schemas.microsoft.com/office/drawing/2014/main" val="664662525"/>
                    </a:ext>
                  </a:extLst>
                </a:gridCol>
                <a:gridCol w="586511">
                  <a:extLst>
                    <a:ext uri="{9D8B030D-6E8A-4147-A177-3AD203B41FA5}">
                      <a16:colId xmlns:a16="http://schemas.microsoft.com/office/drawing/2014/main" val="3044214694"/>
                    </a:ext>
                  </a:extLst>
                </a:gridCol>
                <a:gridCol w="586511">
                  <a:extLst>
                    <a:ext uri="{9D8B030D-6E8A-4147-A177-3AD203B41FA5}">
                      <a16:colId xmlns:a16="http://schemas.microsoft.com/office/drawing/2014/main" val="1537002380"/>
                    </a:ext>
                  </a:extLst>
                </a:gridCol>
                <a:gridCol w="586511">
                  <a:extLst>
                    <a:ext uri="{9D8B030D-6E8A-4147-A177-3AD203B41FA5}">
                      <a16:colId xmlns:a16="http://schemas.microsoft.com/office/drawing/2014/main" val="2151096726"/>
                    </a:ext>
                  </a:extLst>
                </a:gridCol>
                <a:gridCol w="586511">
                  <a:extLst>
                    <a:ext uri="{9D8B030D-6E8A-4147-A177-3AD203B41FA5}">
                      <a16:colId xmlns:a16="http://schemas.microsoft.com/office/drawing/2014/main" val="1084060684"/>
                    </a:ext>
                  </a:extLst>
                </a:gridCol>
                <a:gridCol w="586511">
                  <a:extLst>
                    <a:ext uri="{9D8B030D-6E8A-4147-A177-3AD203B41FA5}">
                      <a16:colId xmlns:a16="http://schemas.microsoft.com/office/drawing/2014/main" val="1330755305"/>
                    </a:ext>
                  </a:extLst>
                </a:gridCol>
                <a:gridCol w="586511">
                  <a:extLst>
                    <a:ext uri="{9D8B030D-6E8A-4147-A177-3AD203B41FA5}">
                      <a16:colId xmlns:a16="http://schemas.microsoft.com/office/drawing/2014/main" val="2174118571"/>
                    </a:ext>
                  </a:extLst>
                </a:gridCol>
                <a:gridCol w="586511">
                  <a:extLst>
                    <a:ext uri="{9D8B030D-6E8A-4147-A177-3AD203B41FA5}">
                      <a16:colId xmlns:a16="http://schemas.microsoft.com/office/drawing/2014/main" val="1638444606"/>
                    </a:ext>
                  </a:extLst>
                </a:gridCol>
                <a:gridCol w="586511">
                  <a:extLst>
                    <a:ext uri="{9D8B030D-6E8A-4147-A177-3AD203B41FA5}">
                      <a16:colId xmlns:a16="http://schemas.microsoft.com/office/drawing/2014/main" val="1362762835"/>
                    </a:ext>
                  </a:extLst>
                </a:gridCol>
                <a:gridCol w="586511">
                  <a:extLst>
                    <a:ext uri="{9D8B030D-6E8A-4147-A177-3AD203B41FA5}">
                      <a16:colId xmlns:a16="http://schemas.microsoft.com/office/drawing/2014/main" val="2901568997"/>
                    </a:ext>
                  </a:extLst>
                </a:gridCol>
                <a:gridCol w="586511">
                  <a:extLst>
                    <a:ext uri="{9D8B030D-6E8A-4147-A177-3AD203B41FA5}">
                      <a16:colId xmlns:a16="http://schemas.microsoft.com/office/drawing/2014/main" val="3197804979"/>
                    </a:ext>
                  </a:extLst>
                </a:gridCol>
                <a:gridCol w="586511">
                  <a:extLst>
                    <a:ext uri="{9D8B030D-6E8A-4147-A177-3AD203B41FA5}">
                      <a16:colId xmlns:a16="http://schemas.microsoft.com/office/drawing/2014/main" val="641886159"/>
                    </a:ext>
                  </a:extLst>
                </a:gridCol>
                <a:gridCol w="586511">
                  <a:extLst>
                    <a:ext uri="{9D8B030D-6E8A-4147-A177-3AD203B41FA5}">
                      <a16:colId xmlns:a16="http://schemas.microsoft.com/office/drawing/2014/main" val="3264891073"/>
                    </a:ext>
                  </a:extLst>
                </a:gridCol>
              </a:tblGrid>
              <a:tr h="2304289">
                <a:tc>
                  <a:txBody>
                    <a:bodyPr/>
                    <a:lstStyle/>
                    <a:p>
                      <a:pPr algn="l"/>
                      <a:endParaRPr lang="en-IN" sz="21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Biotechnology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Chemistry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Communication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Computer Science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Dance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Economics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English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History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International Relations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Management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Mathematics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Physics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Sociology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extLst>
                  <a:ext uri="{0D108BD9-81ED-4DB2-BD59-A6C34878D82A}">
                    <a16:rowId xmlns:a16="http://schemas.microsoft.com/office/drawing/2014/main" val="407811071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Economics (19/25)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6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95788344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English (14/22)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2878806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Sociology (6/10)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412646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Biotechnology (11/12)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8738779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Chemistry (3/4)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687017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Mathematics (4/13)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2311549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Physics (6/12)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6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3180246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0E6B-74EF-4129-BACC-2E62CE14A3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5840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Minors Data 2019</a:t>
            </a:r>
            <a:endParaRPr lang="en-IN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474754"/>
              </p:ext>
            </p:extLst>
          </p:nvPr>
        </p:nvGraphicFramePr>
        <p:xfrm>
          <a:off x="670873" y="1391402"/>
          <a:ext cx="10682927" cy="5264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044">
                  <a:extLst>
                    <a:ext uri="{9D8B030D-6E8A-4147-A177-3AD203B41FA5}">
                      <a16:colId xmlns:a16="http://schemas.microsoft.com/office/drawing/2014/main" val="441011723"/>
                    </a:ext>
                  </a:extLst>
                </a:gridCol>
                <a:gridCol w="563553">
                  <a:extLst>
                    <a:ext uri="{9D8B030D-6E8A-4147-A177-3AD203B41FA5}">
                      <a16:colId xmlns:a16="http://schemas.microsoft.com/office/drawing/2014/main" val="3972959219"/>
                    </a:ext>
                  </a:extLst>
                </a:gridCol>
                <a:gridCol w="661513">
                  <a:extLst>
                    <a:ext uri="{9D8B030D-6E8A-4147-A177-3AD203B41FA5}">
                      <a16:colId xmlns:a16="http://schemas.microsoft.com/office/drawing/2014/main" val="1537002380"/>
                    </a:ext>
                  </a:extLst>
                </a:gridCol>
                <a:gridCol w="563553">
                  <a:extLst>
                    <a:ext uri="{9D8B030D-6E8A-4147-A177-3AD203B41FA5}">
                      <a16:colId xmlns:a16="http://schemas.microsoft.com/office/drawing/2014/main" val="2151096726"/>
                    </a:ext>
                  </a:extLst>
                </a:gridCol>
                <a:gridCol w="661513">
                  <a:extLst>
                    <a:ext uri="{9D8B030D-6E8A-4147-A177-3AD203B41FA5}">
                      <a16:colId xmlns:a16="http://schemas.microsoft.com/office/drawing/2014/main" val="1744825319"/>
                    </a:ext>
                  </a:extLst>
                </a:gridCol>
                <a:gridCol w="661513">
                  <a:extLst>
                    <a:ext uri="{9D8B030D-6E8A-4147-A177-3AD203B41FA5}">
                      <a16:colId xmlns:a16="http://schemas.microsoft.com/office/drawing/2014/main" val="2791412602"/>
                    </a:ext>
                  </a:extLst>
                </a:gridCol>
                <a:gridCol w="661513">
                  <a:extLst>
                    <a:ext uri="{9D8B030D-6E8A-4147-A177-3AD203B41FA5}">
                      <a16:colId xmlns:a16="http://schemas.microsoft.com/office/drawing/2014/main" val="1330755305"/>
                    </a:ext>
                  </a:extLst>
                </a:gridCol>
                <a:gridCol w="563553">
                  <a:extLst>
                    <a:ext uri="{9D8B030D-6E8A-4147-A177-3AD203B41FA5}">
                      <a16:colId xmlns:a16="http://schemas.microsoft.com/office/drawing/2014/main" val="2174118571"/>
                    </a:ext>
                  </a:extLst>
                </a:gridCol>
                <a:gridCol w="563553">
                  <a:extLst>
                    <a:ext uri="{9D8B030D-6E8A-4147-A177-3AD203B41FA5}">
                      <a16:colId xmlns:a16="http://schemas.microsoft.com/office/drawing/2014/main" val="2901568997"/>
                    </a:ext>
                  </a:extLst>
                </a:gridCol>
                <a:gridCol w="661513">
                  <a:extLst>
                    <a:ext uri="{9D8B030D-6E8A-4147-A177-3AD203B41FA5}">
                      <a16:colId xmlns:a16="http://schemas.microsoft.com/office/drawing/2014/main" val="3197804979"/>
                    </a:ext>
                  </a:extLst>
                </a:gridCol>
                <a:gridCol w="563553">
                  <a:extLst>
                    <a:ext uri="{9D8B030D-6E8A-4147-A177-3AD203B41FA5}">
                      <a16:colId xmlns:a16="http://schemas.microsoft.com/office/drawing/2014/main" val="641886159"/>
                    </a:ext>
                  </a:extLst>
                </a:gridCol>
                <a:gridCol w="563553">
                  <a:extLst>
                    <a:ext uri="{9D8B030D-6E8A-4147-A177-3AD203B41FA5}">
                      <a16:colId xmlns:a16="http://schemas.microsoft.com/office/drawing/2014/main" val="3264891073"/>
                    </a:ext>
                  </a:extLst>
                </a:gridCol>
              </a:tblGrid>
              <a:tr h="2304289">
                <a:tc>
                  <a:txBody>
                    <a:bodyPr/>
                    <a:lstStyle/>
                    <a:p>
                      <a:pPr algn="l"/>
                      <a:endParaRPr lang="en-IN" sz="21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Civil Engineering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Communication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Computer Science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Design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ECE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Economics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English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Management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Mathematics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Physics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Sociology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extLst>
                  <a:ext uri="{0D108BD9-81ED-4DB2-BD59-A6C34878D82A}">
                    <a16:rowId xmlns:a16="http://schemas.microsoft.com/office/drawing/2014/main" val="407811071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Chemical (2/8)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2311549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Civil (5/17)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55025385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Computer Science (40/94)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17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9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14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3180246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ECE (33/90)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6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6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0492772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EEE (13/43)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6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6660318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Mechanical (46/96)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16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6097958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0E6B-74EF-4129-BACC-2E62CE14A3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6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7280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Minors: Application vs Completion</a:t>
            </a:r>
            <a:endParaRPr lang="en-IN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910737"/>
              </p:ext>
            </p:extLst>
          </p:nvPr>
        </p:nvGraphicFramePr>
        <p:xfrm>
          <a:off x="191345" y="1337314"/>
          <a:ext cx="11809309" cy="5019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245">
                  <a:extLst>
                    <a:ext uri="{9D8B030D-6E8A-4147-A177-3AD203B41FA5}">
                      <a16:colId xmlns:a16="http://schemas.microsoft.com/office/drawing/2014/main" val="44101172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66466252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04421469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301487414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53700238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15109672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108406068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33666049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50651644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3307553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00350151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17411857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1638444606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136276283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90156899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9780497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9473730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64188615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264891073"/>
                    </a:ext>
                  </a:extLst>
                </a:gridCol>
              </a:tblGrid>
              <a:tr h="2883276">
                <a:tc>
                  <a:txBody>
                    <a:bodyPr/>
                    <a:lstStyle/>
                    <a:p>
                      <a:pPr algn="l"/>
                      <a:endParaRPr lang="en-IN" sz="21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Biotechnology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Chemistry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Civil Engineering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Communication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Computer Science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Dance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Design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ECE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Economics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EEE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English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History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International Relations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Management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Mathematics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Mechanical Engineering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Physics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 smtClean="0"/>
                        <a:t>Sociology</a:t>
                      </a:r>
                      <a:endParaRPr lang="en-IN" sz="2100" dirty="0"/>
                    </a:p>
                  </a:txBody>
                  <a:tcPr marL="121920" marR="121920" marT="60960" marB="60960" vert="vert270" anchor="ctr"/>
                </a:tc>
                <a:extLst>
                  <a:ext uri="{0D108BD9-81ED-4DB2-BD59-A6C34878D82A}">
                    <a16:rowId xmlns:a16="http://schemas.microsoft.com/office/drawing/2014/main" val="4078110710"/>
                  </a:ext>
                </a:extLst>
              </a:tr>
              <a:tr h="106788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First</a:t>
                      </a:r>
                      <a:r>
                        <a:rPr lang="en-IN" sz="2400" baseline="0" dirty="0" smtClean="0"/>
                        <a:t> Preference in 2016 (263)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6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18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42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29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6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39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58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33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7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6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957883448"/>
                  </a:ext>
                </a:extLst>
              </a:tr>
              <a:tr h="106788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Completed in 2019 (201)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27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23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51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7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4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24</a:t>
                      </a:r>
                    </a:p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32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6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9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2878806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0E6B-74EF-4129-BACC-2E62CE14A3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8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341</Words>
  <Application>Microsoft Office PowerPoint</Application>
  <PresentationFormat>Widescreen</PresentationFormat>
  <Paragraphs>167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Minors</vt:lpstr>
      <vt:lpstr>Minors Data 2019</vt:lpstr>
      <vt:lpstr>Minors Data 2019</vt:lpstr>
      <vt:lpstr>Minors: Application vs Completion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Minors</dc:title>
  <dc:creator>Amber Habib</dc:creator>
  <cp:lastModifiedBy>Amber Habib</cp:lastModifiedBy>
  <cp:revision>2</cp:revision>
  <dcterms:created xsi:type="dcterms:W3CDTF">2019-05-19T07:51:57Z</dcterms:created>
  <dcterms:modified xsi:type="dcterms:W3CDTF">2019-05-19T07:54:24Z</dcterms:modified>
</cp:coreProperties>
</file>