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80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Black" panose="00000A00000000000000" pitchFamily="2" charset="0"/>
      <p:bold r:id="rId29"/>
      <p:boldItalic r:id="rId30"/>
    </p:embeddedFont>
    <p:embeddedFont>
      <p:font typeface="Montserrat ExtraBold" panose="00000900000000000000" pitchFamily="2" charset="0"/>
      <p:bold r:id="rId31"/>
      <p:boldItalic r:id="rId32"/>
    </p:embeddedFont>
    <p:embeddedFont>
      <p:font typeface="Montserrat Medium" panose="00000600000000000000" pitchFamily="2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VixFjOMBFfKWxKIfBot0RSIBK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bb26f517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11bb26f51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bac9ab7f9_1_6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11bac9ab7f9_1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bb26f517d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1bb26f517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>
            <a:spLocks noGrp="1"/>
          </p:cNvSpPr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sz="96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1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4" name="Google Shape;10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sz="6000" b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3" name="Google Shape;1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 txBox="1">
            <a:spLocks noGrp="1"/>
          </p:cNvSpPr>
          <p:nvPr>
            <p:ph type="body" idx="1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26" name="Google Shape;12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4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0" name="Google Shape;130;p47"/>
          <p:cNvSpPr txBox="1">
            <a:spLocks noGrp="1"/>
          </p:cNvSpPr>
          <p:nvPr>
            <p:ph type="body" idx="3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1" name="Google Shape;13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3" name="Google Shape;153;g128e061f2de_0_109"/>
          <p:cNvSpPr txBox="1">
            <a:spLocks noGrp="1"/>
          </p:cNvSpPr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5" name="Google Shape;155;g128e061f2de_0_109">
            <a:hlinkClick r:id=""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28e061f2de_0_109">
            <a:hlinkClick r:id=""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28e061f2de_0_109"/>
          <p:cNvSpPr txBox="1">
            <a:spLocks noGrp="1"/>
          </p:cNvSpPr>
          <p:nvPr>
            <p:ph type="sldNum" idx="12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sz="1200" b="0" i="0" u="none" strike="noStrike" cap="non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>
            <a:spLocks noGrp="1"/>
          </p:cNvSpPr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5"/>
          <p:cNvSpPr txBox="1">
            <a:spLocks noGrp="1"/>
          </p:cNvSpPr>
          <p:nvPr>
            <p:ph type="sldNum" idx="12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body" idx="1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4" name="Google Shape;5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0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5" name="Google Shape;75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sz="32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9" name="Google Shape;79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83" name="Google Shape;8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87" name="Google Shape;8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0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2" name="Google Shape;9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b26f517d_0_1"/>
          <p:cNvSpPr txBox="1">
            <a:spLocks noGrp="1"/>
          </p:cNvSpPr>
          <p:nvPr>
            <p:ph type="ctrTitle"/>
          </p:nvPr>
        </p:nvSpPr>
        <p:spPr>
          <a:xfrm>
            <a:off x="1697674" y="2660574"/>
            <a:ext cx="7544799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rPr lang="en-US" sz="3000" dirty="0" err="1"/>
              <a:t>Sắp</a:t>
            </a:r>
            <a:r>
              <a:rPr lang="en-US" sz="3000" dirty="0"/>
              <a:t> </a:t>
            </a:r>
            <a:r>
              <a:rPr lang="en-US" sz="3000" dirty="0" err="1"/>
              <a:t>xếp</a:t>
            </a:r>
            <a:r>
              <a:rPr lang="en-US" sz="3000" dirty="0"/>
              <a:t> – </a:t>
            </a:r>
            <a:r>
              <a:rPr lang="en-US" sz="3000" dirty="0" err="1"/>
              <a:t>Tìm</a:t>
            </a:r>
            <a:r>
              <a:rPr lang="en-US" sz="3000" dirty="0"/>
              <a:t> </a:t>
            </a:r>
            <a:r>
              <a:rPr lang="en-US" sz="3000" dirty="0" err="1"/>
              <a:t>kiếm</a:t>
            </a:r>
            <a:endParaRPr sz="3000" dirty="0"/>
          </a:p>
        </p:txBody>
      </p:sp>
      <p:sp>
        <p:nvSpPr>
          <p:cNvPr id="165" name="Google Shape;165;g11bb26f517d_0_1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Phiên bản: 1.0</a:t>
            </a:r>
            <a:endParaRPr/>
          </a:p>
        </p:txBody>
      </p:sp>
      <p:sp>
        <p:nvSpPr>
          <p:cNvPr id="166" name="Google Shape;166;g11bb26f517d_0_1"/>
          <p:cNvSpPr txBox="1">
            <a:spLocks noGrp="1"/>
          </p:cNvSpPr>
          <p:nvPr>
            <p:ph type="body" idx="2"/>
          </p:nvPr>
        </p:nvSpPr>
        <p:spPr>
          <a:xfrm>
            <a:off x="1562200" y="1974300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 dirty="0"/>
              <a:t>Session 11:</a:t>
            </a:r>
            <a:endParaRPr sz="3000" dirty="0"/>
          </a:p>
        </p:txBody>
      </p:sp>
      <p:sp>
        <p:nvSpPr>
          <p:cNvPr id="167" name="Google Shape;167;g11bb26f517d_0_1"/>
          <p:cNvSpPr txBox="1"/>
          <p:nvPr/>
        </p:nvSpPr>
        <p:spPr>
          <a:xfrm>
            <a:off x="1697669" y="3664241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 11: PTIT – Lập trình C </a:t>
            </a:r>
            <a:endParaRPr sz="18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AB81-AE94-C13D-3FBD-B8BF429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C1CC-92C4-E4B6-7715-4261E411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6846098" cy="2779642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nổi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bọt</a:t>
            </a:r>
            <a:r>
              <a:rPr lang="en-US" sz="2000" b="1" dirty="0">
                <a:solidFill>
                  <a:srgbClr val="C00000"/>
                </a:solidFill>
              </a:rPr>
              <a:t> – Bubble Sort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Ý </a:t>
            </a:r>
            <a:r>
              <a:rPr lang="en-US" sz="1800" b="1" dirty="0" err="1"/>
              <a:t>tưởng</a:t>
            </a:r>
            <a:r>
              <a:rPr lang="en-US" sz="1800" b="1" dirty="0"/>
              <a:t> </a:t>
            </a:r>
            <a:r>
              <a:rPr lang="en-US" sz="1800" b="1" dirty="0" err="1"/>
              <a:t>thuật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endParaRPr lang="en-US" sz="1800" b="1" dirty="0"/>
          </a:p>
          <a:p>
            <a:pPr marL="1041400" lvl="2" indent="0">
              <a:lnSpc>
                <a:spcPct val="150000"/>
              </a:lnSpc>
              <a:buNone/>
            </a:pP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chỗ</a:t>
            </a:r>
            <a:r>
              <a:rPr lang="en-US" sz="1800" dirty="0"/>
              <a:t> 2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chúng</a:t>
            </a:r>
            <a:r>
              <a:rPr lang="en-US" sz="1800" dirty="0"/>
              <a:t> </a:t>
            </a:r>
            <a:r>
              <a:rPr lang="en-US" sz="1800" dirty="0" err="1"/>
              <a:t>sai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4D4F1-B47A-ACAF-9B9D-D11C8936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298" y="1941342"/>
            <a:ext cx="4261894" cy="3238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C1C54-5203-E474-9E26-AD3D1D40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51213"/>
            <a:ext cx="6846097" cy="2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8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AB81-AE94-C13D-3FBD-B8BF429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C1CC-92C4-E4B6-7715-4261E411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10515600" cy="1021181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nổi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bọt</a:t>
            </a:r>
            <a:r>
              <a:rPr lang="en-US" sz="2000" b="1" dirty="0">
                <a:solidFill>
                  <a:srgbClr val="C00000"/>
                </a:solidFill>
              </a:rPr>
              <a:t> – Bubble Sort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/>
              <a:t>Ví</a:t>
            </a:r>
            <a:r>
              <a:rPr lang="en-US" sz="1800" b="1" dirty="0"/>
              <a:t> </a:t>
            </a:r>
            <a:r>
              <a:rPr lang="en-US" sz="1800" b="1" dirty="0" err="1"/>
              <a:t>dụ</a:t>
            </a:r>
            <a:endParaRPr lang="en-US" sz="1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8A7361-1294-1937-5CEB-C83DFCCD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25" y="2400321"/>
            <a:ext cx="5655749" cy="384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0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AB81-AE94-C13D-3FBD-B8BF429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C1CC-92C4-E4B6-7715-4261E411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10515600" cy="1021181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nổi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bọt</a:t>
            </a:r>
            <a:r>
              <a:rPr lang="en-US" sz="2000" b="1" dirty="0">
                <a:solidFill>
                  <a:srgbClr val="C00000"/>
                </a:solidFill>
              </a:rPr>
              <a:t> – Bubble Sort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/>
              <a:t>Bài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r>
              <a:rPr lang="en-US" sz="1800" dirty="0"/>
              <a:t> numbers[] = { 6 , 5 , 3 , 1 , 8 , 7 , 2 , 4 }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dần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364EC-DBFC-45E6-72B6-3DF6D912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2475913"/>
            <a:ext cx="5528604" cy="3872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B35CF-AE87-F464-8792-1B16FA47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43" y="2475913"/>
            <a:ext cx="4508695" cy="38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8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DBFC-B60A-5381-D1FA-35BC6194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4838-6ADA-171A-FB89-D5939D069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7624" y="1454733"/>
            <a:ext cx="6622251" cy="4894122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Thuật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toán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tìm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kiếm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là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gì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  <a:p>
            <a:pPr marL="6604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nằm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	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miêu</a:t>
            </a:r>
            <a:r>
              <a:rPr lang="en-US" sz="1800" dirty="0"/>
              <a:t> </a:t>
            </a:r>
            <a:r>
              <a:rPr lang="en-US" sz="1800" dirty="0" err="1"/>
              <a:t>tả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Các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thuật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toán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tìm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kiếm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cơ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bản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sz="1800" dirty="0"/>
              <a:t>Linear Search –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r>
              <a:rPr lang="en-US" sz="1800" dirty="0"/>
              <a:t> </a:t>
            </a:r>
            <a:r>
              <a:rPr lang="en-US" sz="1800" dirty="0" err="1"/>
              <a:t>tuyến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endParaRPr lang="en-US" sz="1800" dirty="0"/>
          </a:p>
          <a:p>
            <a:pPr lvl="1">
              <a:lnSpc>
                <a:spcPct val="200000"/>
              </a:lnSpc>
            </a:pPr>
            <a:r>
              <a:rPr lang="en-US" sz="1800" dirty="0"/>
              <a:t>Binary Search –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r>
              <a:rPr lang="en-US" sz="1800" dirty="0"/>
              <a:t> </a:t>
            </a:r>
            <a:r>
              <a:rPr lang="en-US" sz="1800" dirty="0" err="1"/>
              <a:t>nhị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C425F-2088-8F63-DE7C-8ECC5474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733"/>
            <a:ext cx="4019425" cy="47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1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0618-FE01-9693-1E4A-734783D2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6B90-A1AB-B41C-FD60-DBFEE911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10641676" cy="58244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Tìm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kiếm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tuyến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tính</a:t>
            </a:r>
            <a:r>
              <a:rPr lang="en-US" sz="2000" b="1" dirty="0">
                <a:solidFill>
                  <a:srgbClr val="C00000"/>
                </a:solidFill>
              </a:rPr>
              <a:t> – Linear Search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E99D3-8B2F-DAA0-1D39-1E651571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8" y="2037177"/>
            <a:ext cx="8567224" cy="216906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86B6A3-01EE-0BDE-0AA8-A9B7089CD5A1}"/>
              </a:ext>
            </a:extLst>
          </p:cNvPr>
          <p:cNvSpPr txBox="1">
            <a:spLocks/>
          </p:cNvSpPr>
          <p:nvPr/>
        </p:nvSpPr>
        <p:spPr>
          <a:xfrm>
            <a:off x="838200" y="4206239"/>
            <a:ext cx="10641676" cy="214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1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089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Ý </a:t>
            </a:r>
            <a:r>
              <a:rPr lang="en-US" sz="2000" b="1" dirty="0" err="1">
                <a:solidFill>
                  <a:schemeClr val="tx1"/>
                </a:solidFill>
              </a:rPr>
              <a:t>tưởng</a:t>
            </a:r>
            <a:endParaRPr lang="en-US" sz="20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 err="1"/>
              <a:t>Duyệt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So </a:t>
            </a:r>
            <a:r>
              <a:rPr lang="en-US" sz="1800" dirty="0" err="1"/>
              <a:t>sánh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duyệt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thấy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duyệt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5825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82FB-8DFF-AF6C-4363-C7E50A18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4625-7135-7392-0525-A6D21302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10641676" cy="1161858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Tìm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kiếm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tuyến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tính</a:t>
            </a:r>
            <a:r>
              <a:rPr lang="en-US" sz="2000" b="1" dirty="0">
                <a:solidFill>
                  <a:srgbClr val="C00000"/>
                </a:solidFill>
              </a:rPr>
              <a:t> – Linear Search 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r>
              <a:rPr lang="en-US" sz="2000" b="1" dirty="0"/>
              <a:t>: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searchValue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84EF8-DCBB-F730-E7E6-47ED8484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24" y="2616590"/>
            <a:ext cx="5085714" cy="3615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64544-D0F4-470F-7A7B-0FE1C74B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608" y="2591506"/>
            <a:ext cx="4546392" cy="36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7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0618-FE01-9693-1E4A-734783D2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6B90-A1AB-B41C-FD60-DBFEE911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10641676" cy="58244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Tìm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kiếm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nhị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phân</a:t>
            </a:r>
            <a:r>
              <a:rPr lang="en-US" sz="2000" b="1" dirty="0">
                <a:solidFill>
                  <a:srgbClr val="C00000"/>
                </a:solidFill>
              </a:rPr>
              <a:t> – Binary Search – </a:t>
            </a:r>
            <a:r>
              <a:rPr lang="en-US" sz="2000" b="1" dirty="0" err="1">
                <a:solidFill>
                  <a:srgbClr val="C00000"/>
                </a:solidFill>
              </a:rPr>
              <a:t>Tìm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kiếm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trên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mảng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đã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86B6A3-01EE-0BDE-0AA8-A9B7089CD5A1}"/>
              </a:ext>
            </a:extLst>
          </p:cNvPr>
          <p:cNvSpPr txBox="1">
            <a:spLocks/>
          </p:cNvSpPr>
          <p:nvPr/>
        </p:nvSpPr>
        <p:spPr>
          <a:xfrm>
            <a:off x="775162" y="4206239"/>
            <a:ext cx="10641676" cy="214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1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089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Ý </a:t>
            </a:r>
            <a:r>
              <a:rPr lang="en-US" sz="2000" b="1" dirty="0" err="1">
                <a:solidFill>
                  <a:schemeClr val="tx1"/>
                </a:solidFill>
              </a:rPr>
              <a:t>tưởng</a:t>
            </a:r>
            <a:endParaRPr lang="en-US" sz="2000" b="1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trung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(mid)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So </a:t>
            </a:r>
            <a:r>
              <a:rPr lang="en-US" sz="1800" dirty="0" err="1"/>
              <a:t>sánh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trung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r>
              <a:rPr lang="en-US" sz="1800" dirty="0"/>
              <a:t> ở </a:t>
            </a:r>
            <a:r>
              <a:rPr lang="en-US" sz="1800" dirty="0" err="1"/>
              <a:t>mảng</a:t>
            </a:r>
            <a:r>
              <a:rPr lang="en-US" sz="1800" dirty="0"/>
              <a:t> con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trái</a:t>
            </a:r>
            <a:r>
              <a:rPr lang="en-US" sz="1800" dirty="0"/>
              <a:t> hay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thấy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9B9D9-8ED2-C674-8830-0AFA3AD3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38" y="2037178"/>
            <a:ext cx="9144000" cy="21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17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82FB-8DFF-AF6C-4363-C7E50A18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4625-7135-7392-0525-A6D21302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10641676" cy="1161858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Tìm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kiếm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nhị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phân</a:t>
            </a:r>
            <a:r>
              <a:rPr lang="en-US" sz="2000" b="1" dirty="0">
                <a:solidFill>
                  <a:srgbClr val="C00000"/>
                </a:solidFill>
              </a:rPr>
              <a:t> – Binary Search 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r>
              <a:rPr lang="en-US" sz="2000" b="1" dirty="0"/>
              <a:t>: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searchValue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numbers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722C9-3B51-52CB-34FB-0AF5083F2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18" y="2610382"/>
            <a:ext cx="5004582" cy="3615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1E3300-45C7-6452-09C1-D26B8C6D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465" y="2610382"/>
            <a:ext cx="5261600" cy="36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9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bb26f517d_0_162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KẾT THÚC</a:t>
            </a:r>
            <a:endParaRPr/>
          </a:p>
        </p:txBody>
      </p:sp>
      <p:sp>
        <p:nvSpPr>
          <p:cNvPr id="317" name="Google Shape;317;g11bb26f517d_0_162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ac9ab7f9_1_682"/>
          <p:cNvSpPr txBox="1">
            <a:spLocks noGrp="1"/>
          </p:cNvSpPr>
          <p:nvPr>
            <p:ph type="body" idx="1"/>
          </p:nvPr>
        </p:nvSpPr>
        <p:spPr>
          <a:xfrm>
            <a:off x="1651450" y="1111600"/>
            <a:ext cx="97674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 dirty="0" err="1">
                <a:solidFill>
                  <a:srgbClr val="333333"/>
                </a:solidFill>
              </a:rPr>
              <a:t>Thuật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toán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sắp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xếp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cơ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bản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 dirty="0" err="1">
                <a:solidFill>
                  <a:srgbClr val="333333"/>
                </a:solidFill>
              </a:rPr>
              <a:t>Thuật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toán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tìm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kiếm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cơ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bản</a:t>
            </a:r>
            <a:endParaRPr sz="2400" dirty="0">
              <a:solidFill>
                <a:srgbClr val="333333"/>
              </a:solidFill>
            </a:endParaRPr>
          </a:p>
        </p:txBody>
      </p:sp>
      <p:sp>
        <p:nvSpPr>
          <p:cNvPr id="173" name="Google Shape;173;g11bac9ab7f9_1_682"/>
          <p:cNvSpPr txBox="1">
            <a:spLocks noGrp="1"/>
          </p:cNvSpPr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NỘI DUNG</a:t>
            </a:r>
            <a:endParaRPr/>
          </a:p>
        </p:txBody>
      </p:sp>
      <p:pic>
        <p:nvPicPr>
          <p:cNvPr id="174" name="Google Shape;174;g11bac9ab7f9_1_6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76E049D-270A-F379-0536-F63643D8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C8B700F-4D0A-8ED4-447C-4EE3A7D8B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5886157" cy="4894122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Thuật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toán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là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gì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  <a:p>
            <a:pPr marL="66040" indent="0">
              <a:lnSpc>
                <a:spcPct val="150000"/>
              </a:lnSpc>
              <a:buNone/>
            </a:pP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. </a:t>
            </a:r>
          </a:p>
          <a:p>
            <a:pPr marL="66040" indent="0">
              <a:lnSpc>
                <a:spcPct val="150000"/>
              </a:lnSpc>
              <a:buNone/>
            </a:pP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so </a:t>
            </a:r>
            <a:r>
              <a:rPr lang="en-US" sz="1800" dirty="0" err="1"/>
              <a:t>sánh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endParaRPr lang="en-US" sz="1800" dirty="0"/>
          </a:p>
          <a:p>
            <a:r>
              <a:rPr lang="en-US" sz="2000" b="1" dirty="0" err="1">
                <a:solidFill>
                  <a:srgbClr val="C00000"/>
                </a:solidFill>
              </a:rPr>
              <a:t>Các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thuật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toán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cơ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bản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Insertion Sort </a:t>
            </a:r>
            <a:r>
              <a:rPr lang="en-US" sz="1800" dirty="0">
                <a:solidFill>
                  <a:schemeClr val="tx1"/>
                </a:solidFill>
              </a:rPr>
              <a:t>– </a:t>
            </a:r>
            <a:r>
              <a:rPr lang="en-US" sz="1800" dirty="0" err="1">
                <a:solidFill>
                  <a:schemeClr val="tx1"/>
                </a:solidFill>
              </a:rPr>
              <a:t>Sắp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xếp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chèn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Selection Sort </a:t>
            </a:r>
            <a:r>
              <a:rPr lang="en-US" sz="1800" dirty="0">
                <a:solidFill>
                  <a:schemeClr val="tx1"/>
                </a:solidFill>
              </a:rPr>
              <a:t>– </a:t>
            </a:r>
            <a:r>
              <a:rPr lang="en-US" sz="1800" dirty="0" err="1">
                <a:solidFill>
                  <a:schemeClr val="tx1"/>
                </a:solidFill>
              </a:rPr>
              <a:t>Sắp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xếp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lựa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chọn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Bubble Sort </a:t>
            </a:r>
            <a:r>
              <a:rPr lang="en-US" sz="1800" dirty="0">
                <a:solidFill>
                  <a:schemeClr val="tx1"/>
                </a:solidFill>
              </a:rPr>
              <a:t>– </a:t>
            </a:r>
            <a:r>
              <a:rPr lang="en-US" sz="1800" dirty="0" err="1">
                <a:solidFill>
                  <a:schemeClr val="tx1"/>
                </a:solidFill>
              </a:rPr>
              <a:t>Sắp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xếp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nổi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bọt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686752-4DBA-545A-85B8-F2199863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57" y="1590923"/>
            <a:ext cx="5414570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7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AB81-AE94-C13D-3FBD-B8BF429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C1CC-92C4-E4B6-7715-4261E411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6846098" cy="2779642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chèn</a:t>
            </a:r>
            <a:r>
              <a:rPr lang="en-US" sz="2000" b="1" dirty="0">
                <a:solidFill>
                  <a:srgbClr val="C00000"/>
                </a:solidFill>
              </a:rPr>
              <a:t> – Insertion Sort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Ý </a:t>
            </a:r>
            <a:r>
              <a:rPr lang="en-US" sz="1800" b="1" dirty="0" err="1"/>
              <a:t>tưởng</a:t>
            </a:r>
            <a:r>
              <a:rPr lang="en-US" sz="1800" b="1" dirty="0"/>
              <a:t> </a:t>
            </a:r>
            <a:r>
              <a:rPr lang="en-US" sz="1800" b="1" dirty="0" err="1"/>
              <a:t>thuật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endParaRPr lang="en-US" sz="1800" b="1" dirty="0"/>
          </a:p>
          <a:p>
            <a:pPr marL="1041400" lvl="2" indent="0">
              <a:lnSpc>
                <a:spcPct val="150000"/>
              </a:lnSpc>
              <a:buNone/>
            </a:pP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duyệt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chèn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đúng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trí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r>
              <a:rPr lang="en-US" sz="1800" dirty="0"/>
              <a:t> con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dần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 err="1"/>
              <a:t>dần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59BF0-5629-70BE-BA82-AF585EA8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298" y="1803318"/>
            <a:ext cx="4507702" cy="3774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B84F7-42CC-51B5-4C99-16A38E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84" y="4142031"/>
            <a:ext cx="6090431" cy="22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AB81-AE94-C13D-3FBD-B8BF429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C1CC-92C4-E4B6-7715-4261E411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10515600" cy="1105587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chèn</a:t>
            </a:r>
            <a:r>
              <a:rPr lang="en-US" sz="2000" b="1" dirty="0">
                <a:solidFill>
                  <a:srgbClr val="C00000"/>
                </a:solidFill>
              </a:rPr>
              <a:t> – Insertion Sort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/>
              <a:t>Ví</a:t>
            </a:r>
            <a:r>
              <a:rPr lang="en-US" sz="1800" b="1" dirty="0"/>
              <a:t> </a:t>
            </a:r>
            <a:r>
              <a:rPr lang="en-US" sz="1800" b="1" dirty="0" err="1"/>
              <a:t>dụ</a:t>
            </a:r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F7AF3-1FE9-1E71-6885-0C48CF42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34" y="2400321"/>
            <a:ext cx="5669279" cy="38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7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AB81-AE94-C13D-3FBD-B8BF429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C1CC-92C4-E4B6-7715-4261E411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10515600" cy="1105587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chèn</a:t>
            </a:r>
            <a:r>
              <a:rPr lang="en-US" sz="2000" b="1" dirty="0">
                <a:solidFill>
                  <a:srgbClr val="C00000"/>
                </a:solidFill>
              </a:rPr>
              <a:t> – Insertion Sort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/>
              <a:t>Bài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r>
              <a:rPr lang="en-US" sz="1800" b="1" dirty="0"/>
              <a:t>: </a:t>
            </a: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r>
              <a:rPr lang="en-US" sz="1800" dirty="0"/>
              <a:t> numbers[] = { 6 , 5 , 3 , 1 , 8 , 7 , 2 , 4 }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dần</a:t>
            </a:r>
            <a:endParaRPr lang="en-US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BAB76-7D26-0A65-08E2-D9143652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2" y="2560320"/>
            <a:ext cx="5542671" cy="3788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99B8D0-EA0F-5AFC-D962-F7729194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16" y="2560320"/>
            <a:ext cx="4353084" cy="37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8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AB81-AE94-C13D-3FBD-B8BF429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C1CC-92C4-E4B6-7715-4261E411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6846098" cy="2779642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lựa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chọn</a:t>
            </a:r>
            <a:r>
              <a:rPr lang="en-US" sz="2000" b="1" dirty="0">
                <a:solidFill>
                  <a:srgbClr val="C00000"/>
                </a:solidFill>
              </a:rPr>
              <a:t> – Selection Sort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Ý </a:t>
            </a:r>
            <a:r>
              <a:rPr lang="en-US" sz="1800" b="1" dirty="0" err="1"/>
              <a:t>tưởng</a:t>
            </a:r>
            <a:r>
              <a:rPr lang="en-US" sz="1800" b="1" dirty="0"/>
              <a:t> </a:t>
            </a:r>
            <a:r>
              <a:rPr lang="en-US" sz="1800" b="1" dirty="0" err="1"/>
              <a:t>thuật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endParaRPr lang="en-US" sz="1800" b="1" dirty="0"/>
          </a:p>
          <a:p>
            <a:pPr marL="1041400" lvl="2" indent="0">
              <a:lnSpc>
                <a:spcPct val="150000"/>
              </a:lnSpc>
              <a:buNone/>
            </a:pP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nhỏ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(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)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chỗ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r>
              <a:rPr lang="en-US" sz="1800" dirty="0"/>
              <a:t> con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9AFF7-5501-C275-027A-682B9F52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768" y="1599257"/>
            <a:ext cx="3249636" cy="3670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58042-8E86-2127-3203-5AFBDDC91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35" y="4037428"/>
            <a:ext cx="6355007" cy="23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AB81-AE94-C13D-3FBD-B8BF429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C1CC-92C4-E4B6-7715-4261E411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10515600" cy="1021181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lựa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chọn</a:t>
            </a:r>
            <a:r>
              <a:rPr lang="en-US" sz="2000" b="1" dirty="0">
                <a:solidFill>
                  <a:srgbClr val="C00000"/>
                </a:solidFill>
              </a:rPr>
              <a:t> – Selection Sort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/>
              <a:t>Ví</a:t>
            </a:r>
            <a:r>
              <a:rPr lang="en-US" sz="1800" b="1" dirty="0"/>
              <a:t> </a:t>
            </a:r>
            <a:r>
              <a:rPr lang="en-US" sz="1800" b="1" dirty="0" err="1"/>
              <a:t>dụ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411EC-E451-43ED-9DCE-4E778768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69" y="2273712"/>
            <a:ext cx="5949462" cy="39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5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AB81-AE94-C13D-3FBD-B8BF429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C1CC-92C4-E4B6-7715-4261E411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33"/>
            <a:ext cx="10515600" cy="1021181"/>
          </a:xfrm>
        </p:spPr>
        <p:txBody>
          <a:bodyPr/>
          <a:lstStyle/>
          <a:p>
            <a:r>
              <a:rPr lang="en-US" sz="2000" b="1" dirty="0" err="1">
                <a:solidFill>
                  <a:srgbClr val="C00000"/>
                </a:solidFill>
              </a:rPr>
              <a:t>Sắp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xếp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lựa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chọn</a:t>
            </a:r>
            <a:r>
              <a:rPr lang="en-US" sz="2000" b="1" dirty="0">
                <a:solidFill>
                  <a:srgbClr val="C00000"/>
                </a:solidFill>
              </a:rPr>
              <a:t> – Selection Sort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/>
              <a:t>Bài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r>
              <a:rPr lang="en-US" sz="1800" dirty="0"/>
              <a:t> numbers[] = { 5 , 3 , 4 , 1 , 2 }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dần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4D18B-6FDD-007B-4F4F-4A9E50D0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1" y="2475914"/>
            <a:ext cx="5225810" cy="3872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DED79-704A-E5E1-DE13-7B1B32FE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17" y="2477922"/>
            <a:ext cx="4263683" cy="38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1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759</Words>
  <Application>Microsoft Office PowerPoint</Application>
  <PresentationFormat>Widescreen</PresentationFormat>
  <Paragraphs>72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Trebuchet MS</vt:lpstr>
      <vt:lpstr>Montserrat</vt:lpstr>
      <vt:lpstr>Courier New</vt:lpstr>
      <vt:lpstr>Montserrat Black</vt:lpstr>
      <vt:lpstr>Montserrat Medium</vt:lpstr>
      <vt:lpstr>Montserrat ExtraBold</vt:lpstr>
      <vt:lpstr>Calibri</vt:lpstr>
      <vt:lpstr>Arial</vt:lpstr>
      <vt:lpstr>Office Theme</vt:lpstr>
      <vt:lpstr>Sắp xếp – Tìm kiếm</vt:lpstr>
      <vt:lpstr> NỘI DUNG</vt:lpstr>
      <vt:lpstr>1. Thuật toán sắp xếp cơ bản - 1</vt:lpstr>
      <vt:lpstr>1. Thuật toán sắp xếp cơ bản - 2</vt:lpstr>
      <vt:lpstr>1. Thuật toán sắp xếp cơ bản - 3</vt:lpstr>
      <vt:lpstr>1. Thuật toán sắp xếp cơ bản - 4</vt:lpstr>
      <vt:lpstr>1. Thuật toán sắp xếp cơ bản - 5</vt:lpstr>
      <vt:lpstr>1. Thuật toán sắp xếp cơ bản - 6</vt:lpstr>
      <vt:lpstr>1. Thuật toán sắp xếp cơ bản - 7</vt:lpstr>
      <vt:lpstr>1. Thuật toán sắp xếp cơ bản - 8</vt:lpstr>
      <vt:lpstr>1. Thuật toán sắp xếp cơ bản - 9</vt:lpstr>
      <vt:lpstr>1. Thuật toán sắp xếp cơ bản - 10</vt:lpstr>
      <vt:lpstr>2. Thuật toán tìm kiếm cơ bản - 1</vt:lpstr>
      <vt:lpstr>2. Thuật toán tìm kiếm cơ bản - 2</vt:lpstr>
      <vt:lpstr>2. Thuật toán tìm kiếm cơ bản - 3</vt:lpstr>
      <vt:lpstr>2. Thuật toán tìm kiếm cơ bản - 4</vt:lpstr>
      <vt:lpstr>2. Thuật toán tìm kiếm cơ bản - 5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- Mảng</dc:title>
  <dc:creator>QuangND</dc:creator>
  <cp:lastModifiedBy>Quang Nguyen Duy</cp:lastModifiedBy>
  <cp:revision>11</cp:revision>
  <dcterms:modified xsi:type="dcterms:W3CDTF">2023-11-15T16:24:52Z</dcterms:modified>
</cp:coreProperties>
</file>