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6.xml"/><Relationship Id="rId5" Type="http://schemas.openxmlformats.org/officeDocument/2006/relationships/slide" Target="/ppt/slid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docs.google.com/spreadsheets/d/1Z_2y1cFIoHThF72wDXjkEQjqjmB626lJ69WA85pN29Q/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9.xml"/><Relationship Id="rId4" Type="http://schemas.openxmlformats.org/officeDocument/2006/relationships/slide" Target="/ppt/slides/slide10.xml"/><Relationship Id="rId5" Type="http://schemas.openxmlformats.org/officeDocument/2006/relationships/slide" Target="/ppt/slides/slide11.xml"/><Relationship Id="rId6" Type="http://schemas.openxmlformats.org/officeDocument/2006/relationships/slide" Target="/ppt/slides/slide12.xml"/><Relationship Id="rId7" Type="http://schemas.openxmlformats.org/officeDocument/2006/relationships/slide" Target="/ppt/slides/slide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logo" id="88" name="Google Shape;88;p13"/>
          <p:cNvPicPr preferRelativeResize="0"/>
          <p:nvPr/>
        </p:nvPicPr>
        <p:blipFill rotWithShape="1">
          <a:blip r:embed="rId4">
            <a:alphaModFix/>
          </a:blip>
          <a:srcRect b="0" l="0" r="0" t="0"/>
          <a:stretch/>
        </p:blipFill>
        <p:spPr>
          <a:xfrm>
            <a:off x="447040" y="286385"/>
            <a:ext cx="1553210" cy="1553210"/>
          </a:xfrm>
          <a:prstGeom prst="rect">
            <a:avLst/>
          </a:prstGeom>
          <a:noFill/>
          <a:ln>
            <a:noFill/>
          </a:ln>
        </p:spPr>
      </p:pic>
      <p:sp>
        <p:nvSpPr>
          <p:cNvPr id="89" name="Google Shape;89;p13"/>
          <p:cNvSpPr txBox="1"/>
          <p:nvPr/>
        </p:nvSpPr>
        <p:spPr>
          <a:xfrm>
            <a:off x="106680" y="2020570"/>
            <a:ext cx="2386965"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sng" cap="none" strike="noStrike">
                <a:solidFill>
                  <a:srgbClr val="4A86E8"/>
                </a:solidFill>
                <a:latin typeface="Times New Roman"/>
                <a:ea typeface="Times New Roman"/>
                <a:cs typeface="Times New Roman"/>
                <a:sym typeface="Times New Roman"/>
              </a:rPr>
              <a:t>KRAKEN FORCE</a:t>
            </a:r>
            <a:endParaRPr b="1" sz="2000" u="sng">
              <a:solidFill>
                <a:srgbClr val="4A86E8"/>
              </a:solidFill>
              <a:latin typeface="Times New Roman"/>
              <a:ea typeface="Times New Roman"/>
              <a:cs typeface="Times New Roman"/>
              <a:sym typeface="Times New Roman"/>
            </a:endParaRPr>
          </a:p>
        </p:txBody>
      </p:sp>
      <p:sp>
        <p:nvSpPr>
          <p:cNvPr id="90" name="Google Shape;9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3"/>
          <p:cNvSpPr txBox="1"/>
          <p:nvPr/>
        </p:nvSpPr>
        <p:spPr>
          <a:xfrm>
            <a:off x="3232150" y="356235"/>
            <a:ext cx="7351395" cy="5835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1"/>
                </a:solidFill>
                <a:latin typeface="Calibri"/>
                <a:ea typeface="Calibri"/>
                <a:cs typeface="Calibri"/>
                <a:sym typeface="Calibri"/>
              </a:rPr>
              <a:t>Aptech Computer Education - Aprotrain</a:t>
            </a:r>
            <a:endParaRPr sz="3200">
              <a:solidFill>
                <a:schemeClr val="accent1"/>
              </a:solidFill>
              <a:latin typeface="Calibri"/>
              <a:ea typeface="Calibri"/>
              <a:cs typeface="Calibri"/>
              <a:sym typeface="Calibri"/>
            </a:endParaRPr>
          </a:p>
        </p:txBody>
      </p:sp>
      <p:pic>
        <p:nvPicPr>
          <p:cNvPr descr="logo_1" id="92" name="Google Shape;92;p13"/>
          <p:cNvPicPr preferRelativeResize="0"/>
          <p:nvPr/>
        </p:nvPicPr>
        <p:blipFill rotWithShape="1">
          <a:blip r:embed="rId5">
            <a:alphaModFix/>
          </a:blip>
          <a:srcRect b="0" l="0" r="0" t="0"/>
          <a:stretch/>
        </p:blipFill>
        <p:spPr>
          <a:xfrm>
            <a:off x="10278925" y="279575"/>
            <a:ext cx="1414600" cy="736875"/>
          </a:xfrm>
          <a:prstGeom prst="rect">
            <a:avLst/>
          </a:prstGeom>
          <a:noFill/>
          <a:ln>
            <a:noFill/>
          </a:ln>
        </p:spPr>
      </p:pic>
      <p:sp>
        <p:nvSpPr>
          <p:cNvPr id="93" name="Google Shape;93;p13"/>
          <p:cNvSpPr txBox="1"/>
          <p:nvPr/>
        </p:nvSpPr>
        <p:spPr>
          <a:xfrm>
            <a:off x="3479800" y="1414780"/>
            <a:ext cx="7874000" cy="14452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rgbClr val="FF0000"/>
              </a:solidFill>
              <a:latin typeface="Calibri"/>
              <a:ea typeface="Calibri"/>
              <a:cs typeface="Calibri"/>
              <a:sym typeface="Calibri"/>
            </a:endParaRPr>
          </a:p>
        </p:txBody>
      </p:sp>
      <p:sp>
        <p:nvSpPr>
          <p:cNvPr id="94" name="Google Shape;94;p13"/>
          <p:cNvSpPr txBox="1"/>
          <p:nvPr/>
        </p:nvSpPr>
        <p:spPr>
          <a:xfrm>
            <a:off x="8473500" y="4238052"/>
            <a:ext cx="3718500" cy="211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Advisor:</a:t>
            </a:r>
            <a:r>
              <a:rPr lang="en-US" sz="1800">
                <a:solidFill>
                  <a:schemeClr val="dk1"/>
                </a:solidFill>
                <a:latin typeface="Calibri"/>
                <a:ea typeface="Calibri"/>
                <a:cs typeface="Calibri"/>
                <a:sym typeface="Calibri"/>
              </a:rPr>
              <a:t> Khiem Duy Bui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Class: </a:t>
            </a:r>
            <a:r>
              <a:rPr lang="en-US" sz="1800">
                <a:solidFill>
                  <a:schemeClr val="dk1"/>
                </a:solidFill>
                <a:latin typeface="Calibri"/>
                <a:ea typeface="Calibri"/>
                <a:cs typeface="Calibri"/>
                <a:sym typeface="Calibri"/>
              </a:rPr>
              <a:t>C1812G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Member:</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Toan Ngo Vu Thanh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Dat Do Tien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Tuan Doan Le Nha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Huy Ho Van </a:t>
            </a:r>
            <a:endParaRPr sz="1800">
              <a:solidFill>
                <a:schemeClr val="dk1"/>
              </a:solidFill>
              <a:latin typeface="Calibri"/>
              <a:ea typeface="Calibri"/>
              <a:cs typeface="Calibri"/>
              <a:sym typeface="Calibri"/>
            </a:endParaRPr>
          </a:p>
        </p:txBody>
      </p:sp>
      <p:pic>
        <p:nvPicPr>
          <p:cNvPr id="95" name="Google Shape;95;p13"/>
          <p:cNvPicPr preferRelativeResize="0"/>
          <p:nvPr/>
        </p:nvPicPr>
        <p:blipFill rotWithShape="1">
          <a:blip r:embed="rId6">
            <a:alphaModFix/>
          </a:blip>
          <a:srcRect b="0" l="7381" r="7381" t="0"/>
          <a:stretch/>
        </p:blipFill>
        <p:spPr>
          <a:xfrm>
            <a:off x="447040" y="3094990"/>
            <a:ext cx="5438774" cy="3426460"/>
          </a:xfrm>
          <a:prstGeom prst="rect">
            <a:avLst/>
          </a:prstGeom>
          <a:noFill/>
          <a:ln>
            <a:noFill/>
          </a:ln>
        </p:spPr>
      </p:pic>
      <p:sp>
        <p:nvSpPr>
          <p:cNvPr id="96" name="Google Shape;96;p13"/>
          <p:cNvSpPr/>
          <p:nvPr/>
        </p:nvSpPr>
        <p:spPr>
          <a:xfrm>
            <a:off x="2768475" y="1294762"/>
            <a:ext cx="8730538" cy="144527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gradFill>
                  <a:gsLst>
                    <a:gs pos="0">
                      <a:srgbClr val="F48208"/>
                    </a:gs>
                    <a:gs pos="100000">
                      <a:srgbClr val="703E08"/>
                    </a:gs>
                  </a:gsLst>
                  <a:path path="circle">
                    <a:fillToRect b="50%" l="50%" r="50%" t="50%"/>
                  </a:path>
                  <a:tileRect/>
                </a:gradFill>
                <a:latin typeface="Arial"/>
              </a:rPr>
              <a:t>ENTERPRISE RESOURCE PLANNING</a:t>
            </a:r>
            <a:br>
              <a:rPr b="1" i="0">
                <a:ln cap="flat" cmpd="sng" w="9525">
                  <a:solidFill>
                    <a:schemeClr val="dk2"/>
                  </a:solidFill>
                  <a:prstDash val="solid"/>
                  <a:round/>
                  <a:headEnd len="sm" w="sm" type="none"/>
                  <a:tailEnd len="sm" w="sm" type="none"/>
                </a:ln>
                <a:gradFill>
                  <a:gsLst>
                    <a:gs pos="0">
                      <a:srgbClr val="F48208"/>
                    </a:gs>
                    <a:gs pos="100000">
                      <a:srgbClr val="703E08"/>
                    </a:gs>
                  </a:gsLst>
                  <a:path path="circle">
                    <a:fillToRect b="50%" l="50%" r="50%" t="50%"/>
                  </a:path>
                  <a:tileRect/>
                </a:gradFill>
                <a:latin typeface="Arial"/>
              </a:rPr>
            </a:br>
            <a:r>
              <a:rPr b="1" i="0">
                <a:ln cap="flat" cmpd="sng" w="9525">
                  <a:solidFill>
                    <a:schemeClr val="dk2"/>
                  </a:solidFill>
                  <a:prstDash val="solid"/>
                  <a:round/>
                  <a:headEnd len="sm" w="sm" type="none"/>
                  <a:tailEnd len="sm" w="sm" type="none"/>
                </a:ln>
                <a:gradFill>
                  <a:gsLst>
                    <a:gs pos="0">
                      <a:srgbClr val="F48208"/>
                    </a:gs>
                    <a:gs pos="100000">
                      <a:srgbClr val="703E08"/>
                    </a:gs>
                  </a:gsLst>
                  <a:path path="circle">
                    <a:fillToRect b="50%" l="50%" r="50%" t="50%"/>
                  </a:path>
                  <a:tileRect/>
                </a:gradFill>
                <a:latin typeface="Arial"/>
              </a:rPr>
              <a:t>SYSTEM APPLICATION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2. Warehousing Manage Module</a:t>
            </a:r>
            <a:br>
              <a:rPr lang="en-US" sz="3959"/>
            </a:br>
            <a:endParaRPr sz="3959"/>
          </a:p>
        </p:txBody>
      </p:sp>
      <p:sp>
        <p:nvSpPr>
          <p:cNvPr id="160" name="Google Shape;16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61" name="Google Shape;16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2" name="Google Shape;162;p22"/>
          <p:cNvPicPr preferRelativeResize="0"/>
          <p:nvPr/>
        </p:nvPicPr>
        <p:blipFill>
          <a:blip r:embed="rId3">
            <a:alphaModFix/>
          </a:blip>
          <a:stretch>
            <a:fillRect/>
          </a:stretch>
        </p:blipFill>
        <p:spPr>
          <a:xfrm>
            <a:off x="838200" y="1825625"/>
            <a:ext cx="5051599" cy="3369824"/>
          </a:xfrm>
          <a:prstGeom prst="rect">
            <a:avLst/>
          </a:prstGeom>
          <a:noFill/>
          <a:ln>
            <a:noFill/>
          </a:ln>
        </p:spPr>
      </p:pic>
      <p:pic>
        <p:nvPicPr>
          <p:cNvPr id="163" name="Google Shape;163;p22"/>
          <p:cNvPicPr preferRelativeResize="0"/>
          <p:nvPr/>
        </p:nvPicPr>
        <p:blipFill>
          <a:blip r:embed="rId4">
            <a:alphaModFix/>
          </a:blip>
          <a:stretch>
            <a:fillRect/>
          </a:stretch>
        </p:blipFill>
        <p:spPr>
          <a:xfrm>
            <a:off x="5889800" y="1822475"/>
            <a:ext cx="5463999" cy="3213050"/>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3. Customer Manage Module</a:t>
            </a:r>
            <a:br>
              <a:rPr lang="en-US" sz="3959"/>
            </a:br>
            <a:endParaRPr sz="3959"/>
          </a:p>
        </p:txBody>
      </p:sp>
      <p:pic>
        <p:nvPicPr>
          <p:cNvPr descr="122425824_358232675232510_5610624614889415174_n" id="169" name="Google Shape;169;p23"/>
          <p:cNvPicPr preferRelativeResize="0"/>
          <p:nvPr>
            <p:ph idx="1" type="body"/>
          </p:nvPr>
        </p:nvPicPr>
        <p:blipFill rotWithShape="1">
          <a:blip r:embed="rId3">
            <a:alphaModFix/>
          </a:blip>
          <a:srcRect b="0" l="0" r="0" t="0"/>
          <a:stretch/>
        </p:blipFill>
        <p:spPr>
          <a:xfrm>
            <a:off x="838200" y="1038225"/>
            <a:ext cx="4573270" cy="2522855"/>
          </a:xfrm>
          <a:prstGeom prst="rect">
            <a:avLst/>
          </a:prstGeom>
          <a:noFill/>
          <a:ln>
            <a:noFill/>
          </a:ln>
        </p:spPr>
      </p:pic>
      <p:sp>
        <p:nvSpPr>
          <p:cNvPr id="170" name="Google Shape;17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22554960_793871911159895_161200436716931032_n" id="171" name="Google Shape;171;p23"/>
          <p:cNvPicPr preferRelativeResize="0"/>
          <p:nvPr>
            <p:ph idx="2" type="body"/>
          </p:nvPr>
        </p:nvPicPr>
        <p:blipFill rotWithShape="1">
          <a:blip r:embed="rId4">
            <a:alphaModFix/>
          </a:blip>
          <a:srcRect b="0" l="0" r="0" t="0"/>
          <a:stretch/>
        </p:blipFill>
        <p:spPr>
          <a:xfrm>
            <a:off x="5856605" y="1038225"/>
            <a:ext cx="5756275" cy="5608955"/>
          </a:xfrm>
          <a:prstGeom prst="rect">
            <a:avLst/>
          </a:prstGeom>
          <a:noFill/>
          <a:ln>
            <a:noFill/>
          </a:ln>
        </p:spPr>
      </p:pic>
      <p:pic>
        <p:nvPicPr>
          <p:cNvPr descr="122455770_665035831112375_4577213867642298959_n" id="172" name="Google Shape;172;p23"/>
          <p:cNvPicPr preferRelativeResize="0"/>
          <p:nvPr/>
        </p:nvPicPr>
        <p:blipFill rotWithShape="1">
          <a:blip r:embed="rId5">
            <a:alphaModFix/>
          </a:blip>
          <a:srcRect b="0" l="0" r="0" t="0"/>
          <a:stretch/>
        </p:blipFill>
        <p:spPr>
          <a:xfrm>
            <a:off x="838200" y="3867785"/>
            <a:ext cx="4573905" cy="2779395"/>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4. Sales Manage Module</a:t>
            </a:r>
            <a:br>
              <a:rPr lang="en-US" sz="3959"/>
            </a:br>
            <a:endParaRPr sz="3959"/>
          </a:p>
        </p:txBody>
      </p:sp>
      <p:pic>
        <p:nvPicPr>
          <p:cNvPr descr="12" id="178" name="Google Shape;178;p24"/>
          <p:cNvPicPr preferRelativeResize="0"/>
          <p:nvPr>
            <p:ph idx="1" type="body"/>
          </p:nvPr>
        </p:nvPicPr>
        <p:blipFill rotWithShape="1">
          <a:blip r:embed="rId3">
            <a:alphaModFix/>
          </a:blip>
          <a:srcRect b="0" l="0" r="0" t="0"/>
          <a:stretch/>
        </p:blipFill>
        <p:spPr>
          <a:xfrm>
            <a:off x="923290" y="1039495"/>
            <a:ext cx="4767580" cy="2532380"/>
          </a:xfrm>
          <a:prstGeom prst="rect">
            <a:avLst/>
          </a:prstGeom>
          <a:noFill/>
          <a:ln>
            <a:noFill/>
          </a:ln>
        </p:spPr>
      </p:pic>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3" id="180" name="Google Shape;180;p24"/>
          <p:cNvPicPr preferRelativeResize="0"/>
          <p:nvPr>
            <p:ph idx="2" type="body"/>
          </p:nvPr>
        </p:nvPicPr>
        <p:blipFill rotWithShape="1">
          <a:blip r:embed="rId4">
            <a:alphaModFix/>
          </a:blip>
          <a:srcRect b="0" l="0" r="0" t="0"/>
          <a:stretch/>
        </p:blipFill>
        <p:spPr>
          <a:xfrm>
            <a:off x="6488430" y="1039495"/>
            <a:ext cx="4802505" cy="2913380"/>
          </a:xfrm>
          <a:prstGeom prst="rect">
            <a:avLst/>
          </a:prstGeom>
          <a:noFill/>
          <a:ln>
            <a:noFill/>
          </a:ln>
        </p:spPr>
      </p:pic>
      <p:pic>
        <p:nvPicPr>
          <p:cNvPr descr="14" id="181" name="Google Shape;181;p24"/>
          <p:cNvPicPr preferRelativeResize="0"/>
          <p:nvPr/>
        </p:nvPicPr>
        <p:blipFill rotWithShape="1">
          <a:blip r:embed="rId5">
            <a:alphaModFix/>
          </a:blip>
          <a:srcRect b="0" l="0" r="0" t="0"/>
          <a:stretch/>
        </p:blipFill>
        <p:spPr>
          <a:xfrm>
            <a:off x="838200" y="3887470"/>
            <a:ext cx="5060950" cy="2717800"/>
          </a:xfrm>
          <a:prstGeom prst="rect">
            <a:avLst/>
          </a:prstGeom>
          <a:noFill/>
          <a:ln>
            <a:noFill/>
          </a:ln>
        </p:spPr>
      </p:pic>
      <p:pic>
        <p:nvPicPr>
          <p:cNvPr descr="15" id="182" name="Google Shape;182;p24"/>
          <p:cNvPicPr preferRelativeResize="0"/>
          <p:nvPr/>
        </p:nvPicPr>
        <p:blipFill rotWithShape="1">
          <a:blip r:embed="rId6">
            <a:alphaModFix/>
          </a:blip>
          <a:srcRect b="0" l="0" r="0" t="0"/>
          <a:stretch/>
        </p:blipFill>
        <p:spPr>
          <a:xfrm>
            <a:off x="6591300" y="4220210"/>
            <a:ext cx="4699635" cy="2211705"/>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Statistic Module</a:t>
            </a:r>
            <a:endParaRPr/>
          </a:p>
        </p:txBody>
      </p:sp>
      <p:pic>
        <p:nvPicPr>
          <p:cNvPr descr="16" id="188" name="Google Shape;188;p25"/>
          <p:cNvPicPr preferRelativeResize="0"/>
          <p:nvPr>
            <p:ph idx="1" type="body"/>
          </p:nvPr>
        </p:nvPicPr>
        <p:blipFill rotWithShape="1">
          <a:blip r:embed="rId3">
            <a:alphaModFix/>
          </a:blip>
          <a:srcRect b="0" l="0" r="0" t="0"/>
          <a:stretch/>
        </p:blipFill>
        <p:spPr>
          <a:xfrm>
            <a:off x="655955" y="1894205"/>
            <a:ext cx="5181600" cy="3705860"/>
          </a:xfrm>
          <a:prstGeom prst="rect">
            <a:avLst/>
          </a:prstGeom>
          <a:noFill/>
          <a:ln>
            <a:noFill/>
          </a:ln>
        </p:spPr>
      </p:pic>
      <p:sp>
        <p:nvSpPr>
          <p:cNvPr id="189" name="Google Shape;1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7" id="190" name="Google Shape;190;p25"/>
          <p:cNvPicPr preferRelativeResize="0"/>
          <p:nvPr>
            <p:ph idx="2" type="body"/>
          </p:nvPr>
        </p:nvPicPr>
        <p:blipFill rotWithShape="1">
          <a:blip r:embed="rId4">
            <a:alphaModFix/>
          </a:blip>
          <a:srcRect b="0" l="0" r="0" t="0"/>
          <a:stretch/>
        </p:blipFill>
        <p:spPr>
          <a:xfrm>
            <a:off x="6268085" y="1894205"/>
            <a:ext cx="5181600" cy="3705225"/>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I. Acknowledgements</a:t>
            </a:r>
            <a:endParaRPr b="1" sz="5400"/>
          </a:p>
        </p:txBody>
      </p:sp>
      <p:sp>
        <p:nvSpPr>
          <p:cNvPr id="102" name="Google Shape;10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FF0000"/>
              </a:buClr>
              <a:buSzPts val="2800"/>
              <a:buChar char="•"/>
            </a:pPr>
            <a:r>
              <a:rPr b="1" lang="en-US">
                <a:solidFill>
                  <a:srgbClr val="FF0000"/>
                </a:solidFill>
              </a:rPr>
              <a:t>Enterprise resource planning (ERP)</a:t>
            </a:r>
            <a:r>
              <a:rPr lang="en-US"/>
              <a:t> refers to a type of software that organizations use to manage day-to-day business activities such as accounting, procurement, project management, risk management and compliance, and supply chain operations. A complete ERP suite also includes enterprise performance management, software that helps plan, budget, predict, and report on an organization’s financial results.</a:t>
            </a:r>
            <a:endParaRPr/>
          </a:p>
          <a:p>
            <a:pPr indent="-228600" lvl="0" marL="228600" rtl="0" algn="l">
              <a:lnSpc>
                <a:spcPct val="70000"/>
              </a:lnSpc>
              <a:spcBef>
                <a:spcPts val="1000"/>
              </a:spcBef>
              <a:spcAft>
                <a:spcPts val="0"/>
              </a:spcAft>
              <a:buClr>
                <a:schemeClr val="dk1"/>
              </a:buClr>
              <a:buSzPts val="2800"/>
              <a:buChar char="•"/>
            </a:pPr>
            <a:r>
              <a:rPr lang="en-US"/>
              <a:t>ERP systems tie together a multitude of business processes and enable the flow of data between them. By collecting an organization’s shared transactional data from multiple sources, ERP systems eliminate data duplication and provide data integrity with a single source of truth.</a:t>
            </a:r>
            <a:endParaRPr/>
          </a:p>
        </p:txBody>
      </p:sp>
      <p:sp>
        <p:nvSpPr>
          <p:cNvPr id="103" name="Google Shape;10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II. Project Synopsis</a:t>
            </a:r>
            <a:endParaRPr b="1" sz="5400"/>
          </a:p>
        </p:txBody>
      </p:sp>
      <p:sp>
        <p:nvSpPr>
          <p:cNvPr id="109" name="Google Shape;10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800"/>
              <a:buChar char="•"/>
            </a:pPr>
            <a:r>
              <a:rPr lang="en-US"/>
              <a:t>This </a:t>
            </a:r>
            <a:r>
              <a:rPr b="1" lang="en-US">
                <a:solidFill>
                  <a:srgbClr val="FF0000"/>
                </a:solidFill>
              </a:rPr>
              <a:t>ERP system application</a:t>
            </a:r>
            <a:r>
              <a:rPr lang="en-US"/>
              <a:t> is made available to small business users. With basic functions such as: user functions, warehouse management, customer management, sales management, statistics and related matters.</a:t>
            </a:r>
            <a:endParaRPr/>
          </a:p>
          <a:p>
            <a:pPr indent="-228600" lvl="0" marL="228600" rtl="0" algn="l">
              <a:lnSpc>
                <a:spcPct val="70000"/>
              </a:lnSpc>
              <a:spcBef>
                <a:spcPts val="1000"/>
              </a:spcBef>
              <a:spcAft>
                <a:spcPts val="0"/>
              </a:spcAft>
              <a:buClr>
                <a:schemeClr val="dk1"/>
              </a:buClr>
              <a:buSzPts val="2800"/>
              <a:buChar char="•"/>
            </a:pPr>
            <a:r>
              <a:rPr lang="en-US"/>
              <a:t>The application will cover the most essential requirements for small business management</a:t>
            </a:r>
            <a:endParaRPr/>
          </a:p>
          <a:p>
            <a:pPr indent="-50800" lvl="0" marL="228600" rtl="0" algn="l">
              <a:lnSpc>
                <a:spcPct val="70000"/>
              </a:lnSpc>
              <a:spcBef>
                <a:spcPts val="1000"/>
              </a:spcBef>
              <a:spcAft>
                <a:spcPts val="0"/>
              </a:spcAft>
              <a:buClr>
                <a:schemeClr val="dk1"/>
              </a:buClr>
              <a:buSzPts val="2800"/>
              <a:buNone/>
            </a:pPr>
            <a:r>
              <a:t/>
            </a:r>
            <a:endParaRPr/>
          </a:p>
          <a:p>
            <a:pPr indent="-228600" lvl="0" marL="228600" rtl="0" algn="l">
              <a:lnSpc>
                <a:spcPct val="70000"/>
              </a:lnSpc>
              <a:spcBef>
                <a:spcPts val="1000"/>
              </a:spcBef>
              <a:spcAft>
                <a:spcPts val="0"/>
              </a:spcAft>
              <a:buClr>
                <a:schemeClr val="dk1"/>
              </a:buClr>
              <a:buSzPts val="2800"/>
              <a:buChar char="•"/>
            </a:pPr>
            <a:r>
              <a:rPr lang="en-US"/>
              <a:t>With a simple, intuitive user interface, you can get acquainted quickly. We always want to give customers the best values</a:t>
            </a:r>
            <a:endParaRPr/>
          </a:p>
          <a:p>
            <a:pPr indent="-50800" lvl="0" marL="228600" rtl="0" algn="l">
              <a:lnSpc>
                <a:spcPct val="70000"/>
              </a:lnSpc>
              <a:spcBef>
                <a:spcPts val="1000"/>
              </a:spcBef>
              <a:spcAft>
                <a:spcPts val="0"/>
              </a:spcAft>
              <a:buClr>
                <a:schemeClr val="dk1"/>
              </a:buClr>
              <a:buSzPts val="2800"/>
              <a:buNone/>
            </a:pPr>
            <a:r>
              <a:t/>
            </a:r>
            <a:endParaRPr/>
          </a:p>
          <a:p>
            <a:pPr indent="-228600" lvl="0" marL="228600" rtl="0" algn="l">
              <a:lnSpc>
                <a:spcPct val="70000"/>
              </a:lnSpc>
              <a:spcBef>
                <a:spcPts val="1000"/>
              </a:spcBef>
              <a:spcAft>
                <a:spcPts val="0"/>
              </a:spcAft>
              <a:buClr>
                <a:schemeClr val="dk1"/>
              </a:buClr>
              <a:buSzPts val="2800"/>
              <a:buChar char="•"/>
            </a:pPr>
            <a:r>
              <a:rPr lang="en-US"/>
              <a:t>The project is created by KrakenForce Team with 4 members</a:t>
            </a:r>
            <a:endParaRPr/>
          </a:p>
        </p:txBody>
      </p:sp>
      <p:sp>
        <p:nvSpPr>
          <p:cNvPr id="110" name="Google Shape;1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III. Project Analysis</a:t>
            </a:r>
            <a:endParaRPr b="1" sz="5400"/>
          </a:p>
        </p:txBody>
      </p:sp>
      <p:pic>
        <p:nvPicPr>
          <p:cNvPr descr="122526995_779066792917312_1238477900165882494_n" id="116" name="Google Shape;116;p16"/>
          <p:cNvPicPr preferRelativeResize="0"/>
          <p:nvPr>
            <p:ph idx="1" type="body"/>
          </p:nvPr>
        </p:nvPicPr>
        <p:blipFill rotWithShape="1">
          <a:blip r:embed="rId3">
            <a:alphaModFix/>
          </a:blip>
          <a:srcRect b="0" l="0" r="0" t="0"/>
          <a:stretch/>
        </p:blipFill>
        <p:spPr>
          <a:xfrm>
            <a:off x="1082040" y="1691005"/>
            <a:ext cx="10022205" cy="4750435"/>
          </a:xfrm>
          <a:prstGeom prst="rect">
            <a:avLst/>
          </a:prstGeom>
          <a:noFill/>
          <a:ln>
            <a:noFill/>
          </a:ln>
        </p:spPr>
      </p:pic>
      <p:sp>
        <p:nvSpPr>
          <p:cNvPr id="117" name="Google Shape;11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IV. Project Design</a:t>
            </a:r>
            <a:endParaRPr b="1" sz="5400"/>
          </a:p>
        </p:txBody>
      </p:sp>
      <p:sp>
        <p:nvSpPr>
          <p:cNvPr id="123" name="Google Shape;1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1. </a:t>
            </a:r>
            <a:r>
              <a:rPr lang="en-US" u="sng">
                <a:solidFill>
                  <a:schemeClr val="hlink"/>
                </a:solidFill>
                <a:hlinkClick action="ppaction://hlinksldjump" r:id="rId3"/>
              </a:rPr>
              <a:t>DFD (Data Flow Diagram)</a:t>
            </a:r>
            <a:endParaRPr u="sng">
              <a:solidFill>
                <a:schemeClr val="hlink"/>
              </a:solidFill>
              <a:hlinkClick action="ppaction://hlinksldjump" r:id="rId4"/>
            </a:endParaRPr>
          </a:p>
          <a:p>
            <a:pPr indent="0" lvl="0" marL="0" rtl="0" algn="l">
              <a:lnSpc>
                <a:spcPct val="90000"/>
              </a:lnSpc>
              <a:spcBef>
                <a:spcPts val="1000"/>
              </a:spcBef>
              <a:spcAft>
                <a:spcPts val="0"/>
              </a:spcAft>
              <a:buClr>
                <a:schemeClr val="dk1"/>
              </a:buClr>
              <a:buSzPts val="2800"/>
              <a:buNone/>
            </a:pPr>
            <a:r>
              <a:rPr lang="en-US"/>
              <a:t>2. Flowcharts</a:t>
            </a:r>
            <a:endParaRPr/>
          </a:p>
          <a:p>
            <a:pPr indent="0" lvl="0" marL="0" rtl="0" algn="l">
              <a:lnSpc>
                <a:spcPct val="90000"/>
              </a:lnSpc>
              <a:spcBef>
                <a:spcPts val="1000"/>
              </a:spcBef>
              <a:spcAft>
                <a:spcPts val="0"/>
              </a:spcAft>
              <a:buClr>
                <a:schemeClr val="dk1"/>
              </a:buClr>
              <a:buSzPts val="2800"/>
              <a:buNone/>
            </a:pPr>
            <a:r>
              <a:rPr lang="en-US"/>
              <a:t>3. Process Diagram</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5"/>
              </a:rPr>
              <a:t>4. Database Design/ Structure</a:t>
            </a:r>
            <a:endParaRPr/>
          </a:p>
        </p:txBody>
      </p:sp>
      <p:sp>
        <p:nvSpPr>
          <p:cNvPr id="124" name="Google Shape;1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DFD (Data Flow Diagram)</a:t>
            </a:r>
            <a:endParaRPr/>
          </a:p>
        </p:txBody>
      </p:sp>
      <p:pic>
        <p:nvPicPr>
          <p:cNvPr descr="122471855_846654239477612_4320777824455281662_n" id="130" name="Google Shape;130;p18"/>
          <p:cNvPicPr preferRelativeResize="0"/>
          <p:nvPr>
            <p:ph idx="1" type="body"/>
          </p:nvPr>
        </p:nvPicPr>
        <p:blipFill rotWithShape="1">
          <a:blip r:embed="rId3">
            <a:alphaModFix/>
          </a:blip>
          <a:srcRect b="0" l="0" r="0" t="0"/>
          <a:stretch/>
        </p:blipFill>
        <p:spPr>
          <a:xfrm>
            <a:off x="173355" y="2171065"/>
            <a:ext cx="11845290" cy="2825750"/>
          </a:xfrm>
          <a:prstGeom prst="rect">
            <a:avLst/>
          </a:prstGeom>
          <a:noFill/>
          <a:ln>
            <a:noFill/>
          </a:ln>
        </p:spPr>
      </p:pic>
      <p:sp>
        <p:nvSpPr>
          <p:cNvPr id="131" name="Google Shape;1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Database Design / Structure</a:t>
            </a:r>
            <a:endParaRPr/>
          </a:p>
        </p:txBody>
      </p:sp>
      <p:pic>
        <p:nvPicPr>
          <p:cNvPr descr="122501772_458874788420503_1714328140268473993_n" id="137" name="Google Shape;137;p19"/>
          <p:cNvPicPr preferRelativeResize="0"/>
          <p:nvPr>
            <p:ph idx="1" type="body"/>
          </p:nvPr>
        </p:nvPicPr>
        <p:blipFill rotWithShape="1">
          <a:blip r:embed="rId3">
            <a:alphaModFix/>
          </a:blip>
          <a:srcRect b="0" l="0" r="0" t="0"/>
          <a:stretch/>
        </p:blipFill>
        <p:spPr>
          <a:xfrm>
            <a:off x="2714625" y="1825625"/>
            <a:ext cx="6762115" cy="4351655"/>
          </a:xfrm>
          <a:prstGeom prst="rect">
            <a:avLst/>
          </a:prstGeom>
          <a:noFill/>
          <a:ln>
            <a:noFill/>
          </a:ln>
        </p:spPr>
      </p:pic>
      <p:sp>
        <p:nvSpPr>
          <p:cNvPr id="138" name="Google Shape;1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19"/>
          <p:cNvSpPr txBox="1"/>
          <p:nvPr/>
        </p:nvSpPr>
        <p:spPr>
          <a:xfrm>
            <a:off x="468630" y="6294120"/>
            <a:ext cx="702564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Detail Info: </a:t>
            </a:r>
            <a:r>
              <a:rPr lang="en-US" sz="1800" u="sng">
                <a:solidFill>
                  <a:schemeClr val="hlink"/>
                </a:solidFill>
                <a:latin typeface="Calibri"/>
                <a:ea typeface="Calibri"/>
                <a:cs typeface="Calibri"/>
                <a:sym typeface="Calibri"/>
                <a:hlinkClick r:id="rId4"/>
              </a:rPr>
              <a:t>ERP_System_Features</a:t>
            </a:r>
            <a:endParaRPr sz="18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V. Screenshot</a:t>
            </a:r>
            <a:endParaRPr/>
          </a:p>
        </p:txBody>
      </p:sp>
      <p:sp>
        <p:nvSpPr>
          <p:cNvPr id="145" name="Google Shape;14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u="sng">
                <a:solidFill>
                  <a:schemeClr val="hlink"/>
                </a:solidFill>
                <a:hlinkClick action="ppaction://hlinksldjump" r:id="rId3"/>
              </a:rPr>
              <a:t>1. Authentication Module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4"/>
              </a:rPr>
              <a:t>2. Warehousing Manage Module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5"/>
              </a:rPr>
              <a:t>3. Customer Manage Module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6"/>
              </a:rPr>
              <a:t>4. Sales Manage Module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7"/>
              </a:rPr>
              <a:t>5. Statistic Module</a:t>
            </a:r>
            <a:endParaRPr/>
          </a:p>
        </p:txBody>
      </p:sp>
      <p:sp>
        <p:nvSpPr>
          <p:cNvPr id="146" name="Google Shape;1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1. Authentication Module</a:t>
            </a:r>
            <a:br>
              <a:rPr lang="en-US" sz="3959"/>
            </a:br>
            <a:endParaRPr sz="3959"/>
          </a:p>
        </p:txBody>
      </p:sp>
      <p:pic>
        <p:nvPicPr>
          <p:cNvPr descr="122465459_376712203740799_4539731313891960886_n" id="152" name="Google Shape;152;p21"/>
          <p:cNvPicPr preferRelativeResize="0"/>
          <p:nvPr>
            <p:ph idx="1" type="body"/>
          </p:nvPr>
        </p:nvPicPr>
        <p:blipFill rotWithShape="1">
          <a:blip r:embed="rId3">
            <a:alphaModFix/>
          </a:blip>
          <a:srcRect b="0" l="0" r="0" t="0"/>
          <a:stretch/>
        </p:blipFill>
        <p:spPr>
          <a:xfrm>
            <a:off x="838200" y="1769110"/>
            <a:ext cx="5181600" cy="3448050"/>
          </a:xfrm>
          <a:prstGeom prst="rect">
            <a:avLst/>
          </a:prstGeom>
          <a:noFill/>
          <a:ln>
            <a:noFill/>
          </a:ln>
        </p:spPr>
      </p:pic>
      <p:sp>
        <p:nvSpPr>
          <p:cNvPr id="153" name="Google Shape;1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22458182_384506729581408_6643999531379604772_n" id="154" name="Google Shape;154;p21"/>
          <p:cNvPicPr preferRelativeResize="0"/>
          <p:nvPr>
            <p:ph idx="2" type="body"/>
          </p:nvPr>
        </p:nvPicPr>
        <p:blipFill rotWithShape="1">
          <a:blip r:embed="rId4">
            <a:alphaModFix/>
          </a:blip>
          <a:srcRect b="0" l="0" r="0" t="0"/>
          <a:stretch/>
        </p:blipFill>
        <p:spPr>
          <a:xfrm>
            <a:off x="6114415" y="1769110"/>
            <a:ext cx="5181600" cy="3448050"/>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