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  <p:sldMasterId id="2147484007" r:id="rId2"/>
  </p:sldMasterIdLst>
  <p:notesMasterIdLst>
    <p:notesMasterId r:id="rId27"/>
  </p:notesMasterIdLst>
  <p:handoutMasterIdLst>
    <p:handoutMasterId r:id="rId28"/>
  </p:handoutMasterIdLst>
  <p:sldIdLst>
    <p:sldId id="695" r:id="rId3"/>
    <p:sldId id="790" r:id="rId4"/>
    <p:sldId id="760" r:id="rId5"/>
    <p:sldId id="778" r:id="rId6"/>
    <p:sldId id="761" r:id="rId7"/>
    <p:sldId id="762" r:id="rId8"/>
    <p:sldId id="763" r:id="rId9"/>
    <p:sldId id="764" r:id="rId10"/>
    <p:sldId id="769" r:id="rId11"/>
    <p:sldId id="780" r:id="rId12"/>
    <p:sldId id="770" r:id="rId13"/>
    <p:sldId id="773" r:id="rId14"/>
    <p:sldId id="766" r:id="rId15"/>
    <p:sldId id="784" r:id="rId16"/>
    <p:sldId id="767" r:id="rId17"/>
    <p:sldId id="775" r:id="rId18"/>
    <p:sldId id="781" r:id="rId19"/>
    <p:sldId id="789" r:id="rId20"/>
    <p:sldId id="785" r:id="rId21"/>
    <p:sldId id="792" r:id="rId22"/>
    <p:sldId id="783" r:id="rId23"/>
    <p:sldId id="791" r:id="rId24"/>
    <p:sldId id="782" r:id="rId25"/>
    <p:sldId id="754" r:id="rId26"/>
  </p:sldIdLst>
  <p:sldSz cx="9144000" cy="5143500" type="screen16x9"/>
  <p:notesSz cx="6858000" cy="9144000"/>
  <p:defaultTextStyle>
    <a:defPPr>
      <a:defRPr lang="en-US"/>
    </a:defPPr>
    <a:lvl1pPr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1pPr>
    <a:lvl2pPr marL="407402" indent="-203347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2pPr>
    <a:lvl3pPr marL="815512" indent="-407402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3pPr>
    <a:lvl4pPr marL="1223620" indent="-611457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4pPr>
    <a:lvl5pPr marL="1631732" indent="-815512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5pPr>
    <a:lvl6pPr marL="1020275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6pPr>
    <a:lvl7pPr marL="1224327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7pPr>
    <a:lvl8pPr marL="1428384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8pPr>
    <a:lvl9pPr marL="1632441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7FF349-6B31-7343-8E9A-0E10E010B160}">
          <p14:sldIdLst>
            <p14:sldId id="695"/>
            <p14:sldId id="790"/>
            <p14:sldId id="760"/>
            <p14:sldId id="778"/>
            <p14:sldId id="761"/>
            <p14:sldId id="762"/>
            <p14:sldId id="763"/>
            <p14:sldId id="764"/>
            <p14:sldId id="769"/>
            <p14:sldId id="780"/>
            <p14:sldId id="770"/>
            <p14:sldId id="773"/>
            <p14:sldId id="766"/>
            <p14:sldId id="784"/>
            <p14:sldId id="767"/>
            <p14:sldId id="775"/>
            <p14:sldId id="781"/>
            <p14:sldId id="789"/>
            <p14:sldId id="785"/>
            <p14:sldId id="792"/>
            <p14:sldId id="783"/>
            <p14:sldId id="791"/>
            <p14:sldId id="782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5" userDrawn="1">
          <p15:clr>
            <a:srgbClr val="5ACBF0"/>
          </p15:clr>
        </p15:guide>
        <p15:guide id="3" pos="2880" userDrawn="1">
          <p15:clr>
            <a:srgbClr val="A4A3A4"/>
          </p15:clr>
        </p15:guide>
        <p15:guide id="4" pos="342" userDrawn="1">
          <p15:clr>
            <a:srgbClr val="A4A3A4"/>
          </p15:clr>
        </p15:guide>
        <p15:guide id="5" pos="5419" userDrawn="1">
          <p15:clr>
            <a:srgbClr val="A4A3A4"/>
          </p15:clr>
        </p15:guide>
        <p15:guide id="7" pos="28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26CE7"/>
    <a:srgbClr val="FDD738"/>
    <a:srgbClr val="D6B32C"/>
    <a:srgbClr val="9C954E"/>
    <a:srgbClr val="D6B42D"/>
    <a:srgbClr val="EF5E1B"/>
    <a:srgbClr val="E61B77"/>
    <a:srgbClr val="2CE6AF"/>
    <a:srgbClr val="1FB18A"/>
    <a:srgbClr val="155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 autoAdjust="0"/>
    <p:restoredTop sz="96035" autoAdjust="0"/>
  </p:normalViewPr>
  <p:slideViewPr>
    <p:cSldViewPr snapToGrid="0" snapToObjects="1">
      <p:cViewPr>
        <p:scale>
          <a:sx n="107" d="100"/>
          <a:sy n="107" d="100"/>
        </p:scale>
        <p:origin x="1520" y="888"/>
      </p:cViewPr>
      <p:guideLst>
        <p:guide orient="horz" pos="2935"/>
        <p:guide pos="2880"/>
        <p:guide pos="342"/>
        <p:guide pos="5419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39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endParaRPr lang="en-US" dirty="0">
              <a:latin typeface="Panton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fld id="{293E0B58-5754-0E44-9A37-3FA12A21341B}" type="datetimeFigureOut">
              <a:rPr lang="en-US">
                <a:latin typeface="Panton Light" charset="0"/>
              </a:rPr>
              <a:pPr>
                <a:defRPr/>
              </a:pPr>
              <a:t>11/17/17</a:t>
            </a:fld>
            <a:endParaRPr lang="en-US" dirty="0">
              <a:latin typeface="Panton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endParaRPr lang="en-US" dirty="0">
              <a:latin typeface="Panton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fld id="{99088532-D825-E14A-8676-1EA98752DED6}" type="slidenum">
              <a:rPr lang="en-US">
                <a:latin typeface="Panton Light" charset="0"/>
              </a:rPr>
              <a:pPr>
                <a:defRPr/>
              </a:pPr>
              <a:t>‹#›</a:t>
            </a:fld>
            <a:endParaRPr lang="en-US" dirty="0">
              <a:latin typeface="Panton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fld id="{8FF39AA8-A1E7-E84B-9ACC-8B6FAB8A1718}" type="datetimeFigureOut">
              <a:rPr lang="en-US" smtClean="0"/>
              <a:pPr>
                <a:defRPr/>
              </a:pPr>
              <a:t>11/17/17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fld id="{77C5BD2B-506B-C243-A096-931C5E4F68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1pPr>
    <a:lvl2pPr marL="407402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2pPr>
    <a:lvl3pPr marL="815512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3pPr>
    <a:lvl4pPr marL="1223620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4pPr>
    <a:lvl5pPr marL="1631732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5pPr>
    <a:lvl6pPr marL="2040140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2448168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2856197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3264225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51A19EE5-DD2B-6442-8585-C91CDDB33B79}" type="slidenum">
              <a:rPr lang="en-US" altLang="x-none" sz="1200">
                <a:latin typeface="Panton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x-none" sz="1200" dirty="0">
              <a:latin typeface="Panton Ligh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5BD2B-506B-C243-A096-931C5E4F68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1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2630" y="2533003"/>
            <a:ext cx="7886700" cy="410766"/>
          </a:xfrm>
        </p:spPr>
        <p:txBody>
          <a:bodyPr>
            <a:noAutofit/>
          </a:bodyPr>
          <a:lstStyle>
            <a:lvl1pPr algn="ctr">
              <a:defRPr sz="3675"/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628650" y="3149996"/>
            <a:ext cx="7886700" cy="139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519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x-none" dirty="0" smtClean="0"/>
              <a:t>Click to edit Master text styles</a:t>
            </a:r>
            <a:endParaRPr lang="en-US" altLang="x-none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1689" y="1387776"/>
            <a:ext cx="3770501" cy="263434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628650" y="1369219"/>
            <a:ext cx="3929496" cy="26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72599" y="0"/>
            <a:ext cx="4571405" cy="51435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542135" y="1875562"/>
            <a:ext cx="3835905" cy="27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2135" y="3"/>
            <a:ext cx="2913063" cy="56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 b="0" i="0" dirty="0">
              <a:latin typeface="Panton Light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15353" y="4776501"/>
            <a:ext cx="275571" cy="1500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ctr" defTabSz="1828434" rtl="0" eaLnBrk="1" fontAlgn="auto" hangingPunct="1">
              <a:spcBef>
                <a:spcPts val="0"/>
              </a:spcBef>
              <a:spcAft>
                <a:spcPts val="0"/>
              </a:spcAft>
              <a:defRPr sz="2000" b="1" i="0" kern="1200">
                <a:solidFill>
                  <a:schemeClr val="bg1"/>
                </a:solidFill>
                <a:latin typeface="Panton Light" charset="0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6ED2FCA-1D41-4440-80FA-3146FA8610D5}" type="slidenum">
              <a:rPr lang="en-US" sz="750" smtClean="0"/>
              <a:pPr>
                <a:defRPr/>
              </a:pPr>
              <a:t>‹#›</a:t>
            </a:fld>
            <a:endParaRPr lang="en-US" sz="75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133" y="529922"/>
            <a:ext cx="3835908" cy="1216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6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6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6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5245562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8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44289" y="1120314"/>
            <a:ext cx="7971065" cy="11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4567235" cy="2952750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" y="3048001"/>
            <a:ext cx="2215470" cy="2095500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348788" y="3048001"/>
            <a:ext cx="2215470" cy="2095500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3464" y="529922"/>
            <a:ext cx="3671892" cy="7967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4289" y="1026554"/>
            <a:ext cx="7971065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2" spcCol="540000" anchor="t" anchorCtr="0" compatLnSpc="1">
            <a:prstTxWarp prst="textNoShape">
              <a:avLst/>
            </a:prstTxWarp>
          </a:bodyPr>
          <a:lstStyle>
            <a:lvl4pPr marL="0" marR="0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825" baseline="0"/>
            </a:lvl4pPr>
          </a:lstStyle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s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2135" y="1026554"/>
            <a:ext cx="7973219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3" spcCol="540000" anchor="t" anchorCtr="0" compatLnSpc="1">
            <a:prstTxWarp prst="textNoShape">
              <a:avLst/>
            </a:prstTxWarp>
          </a:bodyPr>
          <a:lstStyle>
            <a:lvl4pPr marL="13500" marR="0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825" baseline="0"/>
            </a:lvl4pPr>
          </a:lstStyle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lvl="3"/>
            <a:endParaRPr lang="en-US" altLang="x-non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016" y="2533003"/>
            <a:ext cx="8121535" cy="410766"/>
          </a:xfrm>
        </p:spPr>
        <p:txBody>
          <a:bodyPr>
            <a:noAutofit/>
          </a:bodyPr>
          <a:lstStyle>
            <a:lvl1pPr algn="ctr">
              <a:defRPr sz="3675"/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1ECF5-2CB6-B740-A55A-8A1BFCB932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32016" y="3149996"/>
            <a:ext cx="8121535" cy="139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519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x-none" dirty="0" smtClean="0"/>
              <a:t>Click to edit Master text styles</a:t>
            </a:r>
            <a:endParaRPr lang="en-US" altLang="x-none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15351" y="4775904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532015" y="1369220"/>
            <a:ext cx="7983336" cy="31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 dirty="0"/>
          </a:p>
        </p:txBody>
      </p:sp>
      <p:sp>
        <p:nvSpPr>
          <p:cNvPr id="9" name="Title Placeholder 2"/>
          <p:cNvSpPr>
            <a:spLocks noGrp="1"/>
          </p:cNvSpPr>
          <p:nvPr>
            <p:ph type="title"/>
          </p:nvPr>
        </p:nvSpPr>
        <p:spPr>
          <a:xfrm>
            <a:off x="532015" y="857250"/>
            <a:ext cx="7983336" cy="410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us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544289" y="1035766"/>
            <a:ext cx="7971065" cy="360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857250"/>
            <a:ext cx="7983336" cy="410766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32015" y="1369220"/>
            <a:ext cx="7983336" cy="317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2" spcCol="720000" anchor="t" anchorCtr="0" compatLnSpc="1">
            <a:prstTxWarp prst="textNoShape">
              <a:avLst/>
            </a:prstTxWarp>
          </a:bodyPr>
          <a:lstStyle>
            <a:lvl4pPr marL="0" marR="0" indent="0" algn="just" defTabSz="6858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lvl4pPr>
          </a:lstStyle>
          <a:p>
            <a:pPr marL="0" marR="0" lvl="3" indent="0" algn="just" defTabSz="6858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Here some text  in two column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rebummagna</a:t>
            </a:r>
            <a:endParaRPr lang="en-US" dirty="0" smtClean="0"/>
          </a:p>
        </p:txBody>
      </p:sp>
      <p:sp>
        <p:nvSpPr>
          <p:cNvPr id="6" name="Title Placeholder 2"/>
          <p:cNvSpPr>
            <a:spLocks noGrp="1"/>
          </p:cNvSpPr>
          <p:nvPr>
            <p:ph type="title"/>
          </p:nvPr>
        </p:nvSpPr>
        <p:spPr>
          <a:xfrm>
            <a:off x="532015" y="857250"/>
            <a:ext cx="7983336" cy="410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imag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1" y="1387776"/>
            <a:ext cx="3767307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542133" y="1387776"/>
            <a:ext cx="3846989" cy="315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two pictur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33" y="857250"/>
            <a:ext cx="7973219" cy="41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1" y="1387776"/>
            <a:ext cx="3767307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2132" y="1387776"/>
            <a:ext cx="3848630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44289" y="1026554"/>
            <a:ext cx="7971065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8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685818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1028726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1371634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4289" y="1035765"/>
            <a:ext cx="7971065" cy="359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2" spcCol="720000" anchor="t" anchorCtr="0" compatLnSpc="1">
            <a:prstTxWarp prst="textNoShape">
              <a:avLst/>
            </a:prstTxWarp>
          </a:bodyPr>
          <a:lstStyle>
            <a:lvl4pPr marL="0" marR="0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lvl4pPr>
          </a:lstStyle>
          <a:p>
            <a:pPr marL="0" marR="0" lvl="3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Here some text  in two column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rebummagna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us imag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3" y="1056269"/>
            <a:ext cx="3767307" cy="35981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551546" y="1056269"/>
            <a:ext cx="3837577" cy="35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us two pictur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3" y="1387776"/>
            <a:ext cx="3767307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2132" y="1387776"/>
            <a:ext cx="3848630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4288" y="1026554"/>
            <a:ext cx="7971065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4pPr marL="0" marR="0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825" baseline="0"/>
            </a:lvl4pPr>
          </a:lstStyle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852000" y="1123648"/>
            <a:ext cx="1440000" cy="14400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628650" y="2706832"/>
            <a:ext cx="7886700" cy="192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542132" y="-596"/>
            <a:ext cx="8201006" cy="4941522"/>
            <a:chOff x="542132" y="-596"/>
            <a:chExt cx="8201006" cy="4941522"/>
          </a:xfrm>
        </p:grpSpPr>
        <p:sp>
          <p:nvSpPr>
            <p:cNvPr id="8" name="Rectangle 7"/>
            <p:cNvSpPr/>
            <p:nvPr userDrawn="1"/>
          </p:nvSpPr>
          <p:spPr>
            <a:xfrm>
              <a:off x="542132" y="-596"/>
              <a:ext cx="2913063" cy="565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b="0" i="0" dirty="0">
                <a:latin typeface="Panton Light" charset="0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563138" y="476092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6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238" b="0" i="0" dirty="0" smtClean="0">
                <a:latin typeface="Panton Light" charset="0"/>
                <a:ea typeface="Panton Light" charset="0"/>
                <a:cs typeface="Panton Light" charset="0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542132" y="1035766"/>
            <a:ext cx="7988951" cy="359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42132" y="529922"/>
            <a:ext cx="7973223" cy="3919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685681" eaLnBrk="1" fontAlgn="auto" hangingPunct="1">
              <a:spcBef>
                <a:spcPts val="0"/>
              </a:spcBef>
              <a:spcAft>
                <a:spcPts val="0"/>
              </a:spcAft>
              <a:defRPr sz="750" b="1" i="0">
                <a:solidFill>
                  <a:schemeClr val="bg1"/>
                </a:solidFill>
                <a:latin typeface="Panton Light" charset="0"/>
              </a:defRPr>
            </a:lvl1pPr>
          </a:lstStyle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4" y="4657046"/>
            <a:ext cx="1355804" cy="3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4" r:id="rId8"/>
    <p:sldLayoutId id="2147483966" r:id="rId9"/>
    <p:sldLayoutId id="2147483967" r:id="rId10"/>
    <p:sldLayoutId id="2147483969" r:id="rId11"/>
    <p:sldLayoutId id="2147483971" r:id="rId12"/>
    <p:sldLayoutId id="2147483992" r:id="rId13"/>
    <p:sldLayoutId id="2147483993" r:id="rId14"/>
    <p:sldLayoutId id="2147483954" r:id="rId15"/>
    <p:sldLayoutId id="2147483952" r:id="rId16"/>
    <p:sldLayoutId id="214748395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2pPr>
      <a:lvl3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3pPr>
      <a:lvl4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4pPr>
      <a:lvl5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5pPr>
      <a:lvl6pPr marL="171454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6pPr>
      <a:lvl7pPr marL="342908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7pPr>
      <a:lvl8pPr marL="514362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8pPr>
      <a:lvl9pPr marL="685818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9pPr>
    </p:titleStyle>
    <p:bodyStyle>
      <a:lvl1pPr algn="l" defTabSz="685818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defRPr sz="127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1pPr>
      <a:lvl2pPr marL="342908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1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2pPr>
      <a:lvl3pPr marL="685818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05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3pPr>
      <a:lvl4pPr marL="1028726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90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4pPr>
      <a:lvl5pPr marL="1371634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8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5pPr>
      <a:lvl6pPr marL="1885998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2133" y="1369220"/>
            <a:ext cx="7973219" cy="31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 dirty="0"/>
          </a:p>
        </p:txBody>
      </p:sp>
      <p:sp>
        <p:nvSpPr>
          <p:cNvPr id="9" name="Rectangle 8"/>
          <p:cNvSpPr/>
          <p:nvPr/>
        </p:nvSpPr>
        <p:spPr>
          <a:xfrm>
            <a:off x="542133" y="-594"/>
            <a:ext cx="2913063" cy="56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6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 b="0" i="0" dirty="0">
              <a:latin typeface="Panton Light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42133" y="857250"/>
            <a:ext cx="7973219" cy="410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8563354" y="4761358"/>
            <a:ext cx="180000" cy="180000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endParaRPr lang="x-none" altLang="x-none" sz="1238" b="0" i="0" dirty="0" smtClean="0">
              <a:latin typeface="Panton Light" charset="0"/>
              <a:ea typeface="Panton Light" charset="0"/>
              <a:cs typeface="Panton Light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1" y="4775904"/>
            <a:ext cx="275571" cy="1500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685672" eaLnBrk="1" fontAlgn="auto" hangingPunct="1">
              <a:spcBef>
                <a:spcPts val="0"/>
              </a:spcBef>
              <a:spcAft>
                <a:spcPts val="0"/>
              </a:spcAft>
              <a:defRPr sz="750" b="1" i="0">
                <a:solidFill>
                  <a:schemeClr val="bg1"/>
                </a:solidFill>
                <a:latin typeface="Panton Light" charset="0"/>
              </a:defRPr>
            </a:lvl1pPr>
          </a:lstStyle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42132" y="-596"/>
            <a:ext cx="8201006" cy="4941522"/>
            <a:chOff x="542132" y="-596"/>
            <a:chExt cx="8201006" cy="494152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42132" y="-596"/>
              <a:ext cx="2913063" cy="565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b="0" i="0" dirty="0">
                <a:latin typeface="Panton Light" charset="0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8563138" y="476092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6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238" b="0" i="0" dirty="0" smtClean="0">
                <a:latin typeface="Panton Light" charset="0"/>
                <a:ea typeface="Panton Light" charset="0"/>
                <a:cs typeface="Panton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7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2pPr>
      <a:lvl3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3pPr>
      <a:lvl4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4pPr>
      <a:lvl5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5pPr>
      <a:lvl6pPr marL="171452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6pPr>
      <a:lvl7pPr marL="342904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7pPr>
      <a:lvl8pPr marL="514356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8pPr>
      <a:lvl9pPr marL="685809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9pPr>
    </p:titleStyle>
    <p:bodyStyle>
      <a:lvl1pPr algn="l" defTabSz="685809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defRPr sz="127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1pPr>
      <a:lvl2pPr marL="342904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1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2pPr>
      <a:lvl3pPr marL="685809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05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3pPr>
      <a:lvl4pPr marL="1028713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90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4pPr>
      <a:lvl5pPr marL="1371617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8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5pPr>
      <a:lvl6pPr marL="1885974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6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kubernetes/helm/issues/3089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blog.openshift.com/kubernetes-deep-dive-code-generation-customresour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codecentric.de" TargetMode="External"/><Relationship Id="rId4" Type="http://schemas.openxmlformats.org/officeDocument/2006/relationships/hyperlink" Target="http://www.codecentric.de/" TargetMode="External"/><Relationship Id="rId5" Type="http://schemas.openxmlformats.org/officeDocument/2006/relationships/hyperlink" Target="https://www.facebook.com/codecentric" TargetMode="External"/><Relationship Id="rId6" Type="http://schemas.openxmlformats.org/officeDocument/2006/relationships/hyperlink" Target="https://www.linkedin.com/company-beta/276104/" TargetMode="External"/><Relationship Id="rId7" Type="http://schemas.openxmlformats.org/officeDocument/2006/relationships/hyperlink" Target="https://twitter.com/codecentric" TargetMode="External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63562" y="3503447"/>
            <a:ext cx="1464165" cy="28235"/>
            <a:chOff x="8458200" y="10414000"/>
            <a:chExt cx="9220200" cy="177800"/>
          </a:xfrm>
          <a:solidFill>
            <a:srgbClr val="1FB18A"/>
          </a:solidFill>
        </p:grpSpPr>
        <p:sp>
          <p:nvSpPr>
            <p:cNvPr id="2" name="Rectangle 1"/>
            <p:cNvSpPr/>
            <p:nvPr/>
          </p:nvSpPr>
          <p:spPr>
            <a:xfrm>
              <a:off x="8458200" y="10414000"/>
              <a:ext cx="3073400" cy="17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31600" y="10414000"/>
              <a:ext cx="3073400" cy="17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05000" y="10414000"/>
              <a:ext cx="3073400" cy="17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541"/>
          <a:stretch/>
        </p:blipFill>
        <p:spPr>
          <a:xfrm>
            <a:off x="4201962" y="0"/>
            <a:ext cx="3452401" cy="1987810"/>
          </a:xfrm>
          <a:prstGeom prst="rect">
            <a:avLst/>
          </a:prstGeom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037" y="4196289"/>
            <a:ext cx="1437060" cy="1841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Operator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Stateful</a:t>
            </a:r>
            <a:r>
              <a:rPr lang="en-US" dirty="0" smtClean="0"/>
              <a:t> Services in Kubernetes</a:t>
            </a:r>
          </a:p>
          <a:p>
            <a:endParaRPr lang="en-US" dirty="0"/>
          </a:p>
          <a:p>
            <a:r>
              <a:rPr lang="en-US" dirty="0" err="1" smtClean="0"/>
              <a:t>Jakob</a:t>
            </a:r>
            <a:r>
              <a:rPr lang="en-US" dirty="0" smtClean="0"/>
              <a:t> </a:t>
            </a:r>
            <a:r>
              <a:rPr lang="en-US" dirty="0" err="1" smtClean="0"/>
              <a:t>Karalus</a:t>
            </a:r>
            <a:r>
              <a:rPr lang="en-US" dirty="0" smtClean="0"/>
              <a:t>, @</a:t>
            </a:r>
            <a:r>
              <a:rPr lang="en-US" dirty="0" err="1" smtClean="0"/>
              <a:t>krallistic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Actual Object in new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No functionality.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CustomResourceDefinition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4133419" y="1397008"/>
            <a:ext cx="4657503" cy="2070823"/>
          </a:xfrm>
          <a:prstGeom prst="snip1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3420" y="1397008"/>
            <a:ext cx="4572000" cy="2070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E06C75"/>
                </a:solidFill>
                <a:latin typeface="Fira Code" charset="0"/>
              </a:rPr>
              <a:t>apiVersion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stable.example.com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/v1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kind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CronTab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metadata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name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my-new-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cron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-object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spec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dirty="0" err="1">
                <a:solidFill>
                  <a:srgbClr val="E06C75"/>
                </a:solidFill>
                <a:latin typeface="Fira Code" charset="0"/>
              </a:rPr>
              <a:t>cronSpec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* * * * */5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image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my-awesome-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cron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-image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replicas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D19A66"/>
                </a:solidFill>
                <a:latin typeface="Fira Code" charset="0"/>
              </a:rPr>
              <a:t>5</a:t>
            </a:r>
            <a:endParaRPr lang="en-US" b="0" dirty="0">
              <a:solidFill>
                <a:srgbClr val="BBBBBB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0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69220"/>
            <a:ext cx="4082848" cy="317576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Operator create WATCH on CR Objects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Analyze difference Actual vs Desired State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 on changes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40062" y="857250"/>
            <a:ext cx="2200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40062" y="2243917"/>
            <a:ext cx="2200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40062" y="3630585"/>
            <a:ext cx="2200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5" idx="0"/>
          </p:cNvCxnSpPr>
          <p:nvPr/>
        </p:nvCxnSpPr>
        <p:spPr>
          <a:xfrm rot="5400000" flipH="1">
            <a:off x="5096332" y="2701118"/>
            <a:ext cx="3687735" cy="12700"/>
          </a:xfrm>
          <a:prstGeom prst="bentConnector5">
            <a:avLst>
              <a:gd name="adj1" fmla="val -9298"/>
              <a:gd name="adj2" fmla="val 10462504"/>
              <a:gd name="adj3" fmla="val 110073"/>
            </a:avLst>
          </a:prstGeom>
          <a:ln w="38100">
            <a:solidFill>
              <a:schemeClr val="accent2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3849" y="1771650"/>
            <a:ext cx="0" cy="4722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3849" y="3158318"/>
            <a:ext cx="0" cy="4722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850406"/>
            <a:ext cx="7983336" cy="410766"/>
          </a:xfrm>
        </p:spPr>
        <p:txBody>
          <a:bodyPr/>
          <a:lstStyle/>
          <a:p>
            <a:r>
              <a:rPr lang="en-US" dirty="0" smtClean="0"/>
              <a:t>Kafka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34186" y="1279740"/>
            <a:ext cx="2337807" cy="324577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Broker 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015" y="1825307"/>
            <a:ext cx="8528223" cy="126690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/>
                </a:solidFill>
              </a:rPr>
              <a:t>Topic: </a:t>
            </a:r>
            <a:r>
              <a:rPr lang="en-US" i="1" dirty="0" smtClean="0">
                <a:solidFill>
                  <a:schemeClr val="tx2"/>
                </a:solidFill>
              </a:rPr>
              <a:t>“test”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Partitions: </a:t>
            </a:r>
            <a:r>
              <a:rPr lang="en-US" b="1" dirty="0" smtClean="0">
                <a:solidFill>
                  <a:schemeClr val="tx2"/>
                </a:solidFill>
              </a:rPr>
              <a:t>4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Replicas: </a:t>
            </a:r>
            <a:r>
              <a:rPr lang="en-US" b="1" dirty="0" smtClean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6990" y="1892400"/>
            <a:ext cx="2152197" cy="34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826990" y="2297165"/>
            <a:ext cx="2152196" cy="342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826989" y="2701960"/>
            <a:ext cx="2152197" cy="3209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86454" y="1263544"/>
            <a:ext cx="2337807" cy="324577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Broker 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38724" y="1279740"/>
            <a:ext cx="2337807" cy="324577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Broker 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732874" y="1892400"/>
            <a:ext cx="2152197" cy="34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32874" y="2297165"/>
            <a:ext cx="2152196" cy="342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32873" y="2701960"/>
            <a:ext cx="2152197" cy="3209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79259" y="1892400"/>
            <a:ext cx="2152197" cy="34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79259" y="2297165"/>
            <a:ext cx="2152196" cy="342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2014" y="3242414"/>
            <a:ext cx="8528223" cy="994539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/>
                </a:solidFill>
              </a:rPr>
              <a:t>Topic: </a:t>
            </a:r>
            <a:r>
              <a:rPr lang="en-US" i="1" dirty="0" smtClean="0">
                <a:solidFill>
                  <a:schemeClr val="tx2"/>
                </a:solidFill>
              </a:rPr>
              <a:t>“hello”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Partitions: </a:t>
            </a:r>
            <a:r>
              <a:rPr lang="en-US" b="1" dirty="0" smtClean="0">
                <a:solidFill>
                  <a:schemeClr val="tx2"/>
                </a:solidFill>
              </a:rPr>
              <a:t>8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Replicas: </a:t>
            </a:r>
            <a:r>
              <a:rPr lang="en-US" b="1" dirty="0" smtClean="0">
                <a:solidFill>
                  <a:schemeClr val="tx2"/>
                </a:solidFill>
              </a:rPr>
              <a:t>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95364" y="3574845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52467" y="3574844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09571" y="3574844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17061" y="3575416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74164" y="3575415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31268" y="3575415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69329" y="3571134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26432" y="3571133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83536" y="3571133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D2FCA-1D41-4440-80FA-3146FA8610D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Cluster</a:t>
            </a:r>
            <a:endParaRPr lang="en-US" dirty="0"/>
          </a:p>
        </p:txBody>
      </p:sp>
      <p:cxnSp>
        <p:nvCxnSpPr>
          <p:cNvPr id="9" name="Straight Arrow Connector 8" title="H"/>
          <p:cNvCxnSpPr/>
          <p:nvPr/>
        </p:nvCxnSpPr>
        <p:spPr>
          <a:xfrm>
            <a:off x="965796" y="1832029"/>
            <a:ext cx="190504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1344529"/>
            <a:ext cx="954831" cy="954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3629044"/>
            <a:ext cx="954831" cy="95483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7114705" y="1216410"/>
            <a:ext cx="1092902" cy="1222880"/>
            <a:chOff x="6745184" y="857250"/>
            <a:chExt cx="1092902" cy="1222880"/>
          </a:xfrm>
        </p:grpSpPr>
        <p:sp>
          <p:nvSpPr>
            <p:cNvPr id="40" name="Can 39"/>
            <p:cNvSpPr/>
            <p:nvPr/>
          </p:nvSpPr>
          <p:spPr>
            <a:xfrm>
              <a:off x="6745184" y="857250"/>
              <a:ext cx="1092902" cy="1222880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12" y="1070356"/>
              <a:ext cx="1009774" cy="1009774"/>
            </a:xfrm>
            <a:prstGeom prst="rect">
              <a:avLst/>
            </a:prstGeom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27513" y="1374407"/>
            <a:ext cx="380010" cy="991242"/>
            <a:chOff x="2323306" y="2203133"/>
            <a:chExt cx="979488" cy="2554287"/>
          </a:xfrm>
          <a:solidFill>
            <a:schemeClr val="accent2"/>
          </a:solidFill>
        </p:grpSpPr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2323306" y="2720658"/>
              <a:ext cx="979488" cy="2036762"/>
            </a:xfrm>
            <a:custGeom>
              <a:avLst/>
              <a:gdLst>
                <a:gd name="T0" fmla="*/ 2093 w 2719"/>
                <a:gd name="T1" fmla="*/ 0 h 5657"/>
                <a:gd name="T2" fmla="*/ 2093 w 2719"/>
                <a:gd name="T3" fmla="*/ 0 h 5657"/>
                <a:gd name="T4" fmla="*/ 625 w 2719"/>
                <a:gd name="T5" fmla="*/ 0 h 5657"/>
                <a:gd name="T6" fmla="*/ 0 w 2719"/>
                <a:gd name="T7" fmla="*/ 625 h 5657"/>
                <a:gd name="T8" fmla="*/ 0 w 2719"/>
                <a:gd name="T9" fmla="*/ 2499 h 5657"/>
                <a:gd name="T10" fmla="*/ 250 w 2719"/>
                <a:gd name="T11" fmla="*/ 2718 h 5657"/>
                <a:gd name="T12" fmla="*/ 468 w 2719"/>
                <a:gd name="T13" fmla="*/ 2499 h 5657"/>
                <a:gd name="T14" fmla="*/ 468 w 2719"/>
                <a:gd name="T15" fmla="*/ 1032 h 5657"/>
                <a:gd name="T16" fmla="*/ 531 w 2719"/>
                <a:gd name="T17" fmla="*/ 938 h 5657"/>
                <a:gd name="T18" fmla="*/ 625 w 2719"/>
                <a:gd name="T19" fmla="*/ 1032 h 5657"/>
                <a:gd name="T20" fmla="*/ 625 w 2719"/>
                <a:gd name="T21" fmla="*/ 2781 h 5657"/>
                <a:gd name="T22" fmla="*/ 625 w 2719"/>
                <a:gd name="T23" fmla="*/ 3093 h 5657"/>
                <a:gd name="T24" fmla="*/ 625 w 2719"/>
                <a:gd name="T25" fmla="*/ 5312 h 5657"/>
                <a:gd name="T26" fmla="*/ 937 w 2719"/>
                <a:gd name="T27" fmla="*/ 5656 h 5657"/>
                <a:gd name="T28" fmla="*/ 937 w 2719"/>
                <a:gd name="T29" fmla="*/ 5656 h 5657"/>
                <a:gd name="T30" fmla="*/ 1218 w 2719"/>
                <a:gd name="T31" fmla="*/ 5312 h 5657"/>
                <a:gd name="T32" fmla="*/ 1218 w 2719"/>
                <a:gd name="T33" fmla="*/ 3156 h 5657"/>
                <a:gd name="T34" fmla="*/ 1375 w 2719"/>
                <a:gd name="T35" fmla="*/ 3031 h 5657"/>
                <a:gd name="T36" fmla="*/ 1531 w 2719"/>
                <a:gd name="T37" fmla="*/ 3156 h 5657"/>
                <a:gd name="T38" fmla="*/ 1531 w 2719"/>
                <a:gd name="T39" fmla="*/ 5312 h 5657"/>
                <a:gd name="T40" fmla="*/ 1781 w 2719"/>
                <a:gd name="T41" fmla="*/ 5656 h 5657"/>
                <a:gd name="T42" fmla="*/ 1781 w 2719"/>
                <a:gd name="T43" fmla="*/ 5656 h 5657"/>
                <a:gd name="T44" fmla="*/ 2093 w 2719"/>
                <a:gd name="T45" fmla="*/ 5312 h 5657"/>
                <a:gd name="T46" fmla="*/ 2093 w 2719"/>
                <a:gd name="T47" fmla="*/ 3093 h 5657"/>
                <a:gd name="T48" fmla="*/ 2093 w 2719"/>
                <a:gd name="T49" fmla="*/ 2781 h 5657"/>
                <a:gd name="T50" fmla="*/ 2093 w 2719"/>
                <a:gd name="T51" fmla="*/ 1032 h 5657"/>
                <a:gd name="T52" fmla="*/ 2218 w 2719"/>
                <a:gd name="T53" fmla="*/ 938 h 5657"/>
                <a:gd name="T54" fmla="*/ 2250 w 2719"/>
                <a:gd name="T55" fmla="*/ 1032 h 5657"/>
                <a:gd name="T56" fmla="*/ 2250 w 2719"/>
                <a:gd name="T57" fmla="*/ 2499 h 5657"/>
                <a:gd name="T58" fmla="*/ 2468 w 2719"/>
                <a:gd name="T59" fmla="*/ 2718 h 5657"/>
                <a:gd name="T60" fmla="*/ 2718 w 2719"/>
                <a:gd name="T61" fmla="*/ 2499 h 5657"/>
                <a:gd name="T62" fmla="*/ 2718 w 2719"/>
                <a:gd name="T63" fmla="*/ 625 h 5657"/>
                <a:gd name="T64" fmla="*/ 2093 w 2719"/>
                <a:gd name="T65" fmla="*/ 0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9" h="5657">
                  <a:moveTo>
                    <a:pt x="2093" y="0"/>
                  </a:moveTo>
                  <a:lnTo>
                    <a:pt x="2093" y="0"/>
                  </a:lnTo>
                  <a:cubicBezTo>
                    <a:pt x="625" y="0"/>
                    <a:pt x="625" y="0"/>
                    <a:pt x="625" y="0"/>
                  </a:cubicBezTo>
                  <a:cubicBezTo>
                    <a:pt x="218" y="0"/>
                    <a:pt x="0" y="188"/>
                    <a:pt x="0" y="625"/>
                  </a:cubicBezTo>
                  <a:cubicBezTo>
                    <a:pt x="0" y="2499"/>
                    <a:pt x="0" y="2499"/>
                    <a:pt x="0" y="2499"/>
                  </a:cubicBezTo>
                  <a:cubicBezTo>
                    <a:pt x="0" y="2624"/>
                    <a:pt x="93" y="2718"/>
                    <a:pt x="250" y="2718"/>
                  </a:cubicBezTo>
                  <a:cubicBezTo>
                    <a:pt x="375" y="2718"/>
                    <a:pt x="468" y="2624"/>
                    <a:pt x="468" y="2499"/>
                  </a:cubicBezTo>
                  <a:cubicBezTo>
                    <a:pt x="468" y="2499"/>
                    <a:pt x="468" y="1188"/>
                    <a:pt x="468" y="1032"/>
                  </a:cubicBezTo>
                  <a:cubicBezTo>
                    <a:pt x="468" y="938"/>
                    <a:pt x="531" y="938"/>
                    <a:pt x="531" y="938"/>
                  </a:cubicBezTo>
                  <a:cubicBezTo>
                    <a:pt x="593" y="938"/>
                    <a:pt x="625" y="938"/>
                    <a:pt x="625" y="1032"/>
                  </a:cubicBezTo>
                  <a:cubicBezTo>
                    <a:pt x="625" y="1188"/>
                    <a:pt x="625" y="2249"/>
                    <a:pt x="625" y="2781"/>
                  </a:cubicBezTo>
                  <a:cubicBezTo>
                    <a:pt x="625" y="3093"/>
                    <a:pt x="625" y="3093"/>
                    <a:pt x="625" y="3093"/>
                  </a:cubicBezTo>
                  <a:cubicBezTo>
                    <a:pt x="625" y="5312"/>
                    <a:pt x="625" y="5312"/>
                    <a:pt x="625" y="5312"/>
                  </a:cubicBezTo>
                  <a:cubicBezTo>
                    <a:pt x="625" y="5468"/>
                    <a:pt x="781" y="5656"/>
                    <a:pt x="937" y="5656"/>
                  </a:cubicBezTo>
                  <a:lnTo>
                    <a:pt x="937" y="5656"/>
                  </a:lnTo>
                  <a:cubicBezTo>
                    <a:pt x="1093" y="5656"/>
                    <a:pt x="1218" y="5468"/>
                    <a:pt x="1218" y="5312"/>
                  </a:cubicBezTo>
                  <a:cubicBezTo>
                    <a:pt x="1218" y="5312"/>
                    <a:pt x="1218" y="3249"/>
                    <a:pt x="1218" y="3156"/>
                  </a:cubicBezTo>
                  <a:cubicBezTo>
                    <a:pt x="1218" y="3031"/>
                    <a:pt x="1250" y="3031"/>
                    <a:pt x="1375" y="3031"/>
                  </a:cubicBezTo>
                  <a:cubicBezTo>
                    <a:pt x="1406" y="3031"/>
                    <a:pt x="1531" y="3031"/>
                    <a:pt x="1531" y="3156"/>
                  </a:cubicBezTo>
                  <a:cubicBezTo>
                    <a:pt x="1531" y="3249"/>
                    <a:pt x="1531" y="5312"/>
                    <a:pt x="1531" y="5312"/>
                  </a:cubicBezTo>
                  <a:cubicBezTo>
                    <a:pt x="1531" y="5468"/>
                    <a:pt x="1562" y="5656"/>
                    <a:pt x="1781" y="5656"/>
                  </a:cubicBezTo>
                  <a:lnTo>
                    <a:pt x="1781" y="5656"/>
                  </a:lnTo>
                  <a:cubicBezTo>
                    <a:pt x="1937" y="5656"/>
                    <a:pt x="2093" y="5468"/>
                    <a:pt x="2093" y="5312"/>
                  </a:cubicBezTo>
                  <a:cubicBezTo>
                    <a:pt x="2093" y="3093"/>
                    <a:pt x="2093" y="3093"/>
                    <a:pt x="2093" y="3093"/>
                  </a:cubicBezTo>
                  <a:cubicBezTo>
                    <a:pt x="2093" y="2781"/>
                    <a:pt x="2093" y="2781"/>
                    <a:pt x="2093" y="2781"/>
                  </a:cubicBezTo>
                  <a:cubicBezTo>
                    <a:pt x="2093" y="2249"/>
                    <a:pt x="2093" y="1188"/>
                    <a:pt x="2093" y="1032"/>
                  </a:cubicBezTo>
                  <a:cubicBezTo>
                    <a:pt x="2093" y="938"/>
                    <a:pt x="2156" y="938"/>
                    <a:pt x="2218" y="938"/>
                  </a:cubicBezTo>
                  <a:cubicBezTo>
                    <a:pt x="2218" y="938"/>
                    <a:pt x="2250" y="938"/>
                    <a:pt x="2250" y="1032"/>
                  </a:cubicBezTo>
                  <a:cubicBezTo>
                    <a:pt x="2250" y="1188"/>
                    <a:pt x="2250" y="2499"/>
                    <a:pt x="2250" y="2499"/>
                  </a:cubicBezTo>
                  <a:cubicBezTo>
                    <a:pt x="2250" y="2624"/>
                    <a:pt x="2375" y="2718"/>
                    <a:pt x="2468" y="2718"/>
                  </a:cubicBezTo>
                  <a:cubicBezTo>
                    <a:pt x="2562" y="2718"/>
                    <a:pt x="2718" y="2624"/>
                    <a:pt x="2718" y="2499"/>
                  </a:cubicBezTo>
                  <a:cubicBezTo>
                    <a:pt x="2718" y="625"/>
                    <a:pt x="2718" y="625"/>
                    <a:pt x="2718" y="625"/>
                  </a:cubicBezTo>
                  <a:cubicBezTo>
                    <a:pt x="2718" y="188"/>
                    <a:pt x="2531" y="0"/>
                    <a:pt x="20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2626519" y="2203133"/>
              <a:ext cx="382587" cy="360362"/>
            </a:xfrm>
            <a:custGeom>
              <a:avLst/>
              <a:gdLst>
                <a:gd name="T0" fmla="*/ 532 w 1064"/>
                <a:gd name="T1" fmla="*/ 0 h 1001"/>
                <a:gd name="T2" fmla="*/ 532 w 1064"/>
                <a:gd name="T3" fmla="*/ 0 h 1001"/>
                <a:gd name="T4" fmla="*/ 0 w 1064"/>
                <a:gd name="T5" fmla="*/ 531 h 1001"/>
                <a:gd name="T6" fmla="*/ 532 w 1064"/>
                <a:gd name="T7" fmla="*/ 1000 h 1001"/>
                <a:gd name="T8" fmla="*/ 1063 w 1064"/>
                <a:gd name="T9" fmla="*/ 531 h 1001"/>
                <a:gd name="T10" fmla="*/ 532 w 1064"/>
                <a:gd name="T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01">
                  <a:moveTo>
                    <a:pt x="532" y="0"/>
                  </a:moveTo>
                  <a:lnTo>
                    <a:pt x="532" y="0"/>
                  </a:lnTo>
                  <a:cubicBezTo>
                    <a:pt x="219" y="0"/>
                    <a:pt x="0" y="219"/>
                    <a:pt x="0" y="531"/>
                  </a:cubicBezTo>
                  <a:cubicBezTo>
                    <a:pt x="0" y="812"/>
                    <a:pt x="219" y="1000"/>
                    <a:pt x="532" y="1000"/>
                  </a:cubicBezTo>
                  <a:cubicBezTo>
                    <a:pt x="782" y="1000"/>
                    <a:pt x="1063" y="812"/>
                    <a:pt x="1063" y="531"/>
                  </a:cubicBezTo>
                  <a:cubicBezTo>
                    <a:pt x="1063" y="219"/>
                    <a:pt x="782" y="0"/>
                    <a:pt x="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</p:grpSp>
      <p:sp>
        <p:nvSpPr>
          <p:cNvPr id="21" name="Snip and Round Single Corner Rectangle 20"/>
          <p:cNvSpPr/>
          <p:nvPr/>
        </p:nvSpPr>
        <p:spPr>
          <a:xfrm>
            <a:off x="1092530" y="1999217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KafkaCluster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3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endCxn id="3" idx="2"/>
          </p:cNvCxnSpPr>
          <p:nvPr/>
        </p:nvCxnSpPr>
        <p:spPr>
          <a:xfrm flipV="1">
            <a:off x="3332485" y="2299360"/>
            <a:ext cx="0" cy="1285008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2"/>
            <a:endCxn id="8" idx="0"/>
          </p:cNvCxnSpPr>
          <p:nvPr/>
        </p:nvCxnSpPr>
        <p:spPr>
          <a:xfrm>
            <a:off x="3332485" y="2299360"/>
            <a:ext cx="0" cy="1329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8653" y="3247302"/>
            <a:ext cx="137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ADD Event</a:t>
            </a:r>
            <a:endParaRPr lang="en-US" sz="1800" dirty="0">
              <a:latin typeface="+mn-lt"/>
            </a:endParaRPr>
          </a:p>
        </p:txBody>
      </p:sp>
      <p:sp>
        <p:nvSpPr>
          <p:cNvPr id="38" name="Snip and Round Single Corner Rectangle 37"/>
          <p:cNvSpPr/>
          <p:nvPr/>
        </p:nvSpPr>
        <p:spPr>
          <a:xfrm>
            <a:off x="4256945" y="3431968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ConfigMap</a:t>
            </a:r>
            <a:endParaRPr lang="en-US" sz="1400" dirty="0" smtClean="0"/>
          </a:p>
          <a:p>
            <a:r>
              <a:rPr lang="en-US" sz="1400" dirty="0" smtClean="0"/>
              <a:t>Name: </a:t>
            </a:r>
            <a:r>
              <a:rPr lang="en-US" sz="1400" dirty="0" err="1" smtClean="0"/>
              <a:t>kafka</a:t>
            </a:r>
            <a:endParaRPr lang="en-US" sz="1400" dirty="0"/>
          </a:p>
          <a:p>
            <a:r>
              <a:rPr lang="en-US" sz="1400" dirty="0" smtClean="0"/>
              <a:t>Data: |</a:t>
            </a:r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4133034" y="3584368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Statefulset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3</a:t>
            </a:r>
          </a:p>
          <a:p>
            <a:r>
              <a:rPr lang="en-US" sz="1400" dirty="0" smtClean="0"/>
              <a:t>Image: Kafka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5" y="2695699"/>
            <a:ext cx="7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POST</a:t>
            </a:r>
            <a:endParaRPr lang="en-US" sz="1800" dirty="0">
              <a:latin typeface="+mn-lt"/>
            </a:endParaRPr>
          </a:p>
        </p:txBody>
      </p:sp>
      <p:cxnSp>
        <p:nvCxnSpPr>
          <p:cNvPr id="63" name="Straight Arrow Connector 62"/>
          <p:cNvCxnSpPr>
            <a:stCxn id="3" idx="3"/>
            <a:endCxn id="40" idx="2"/>
          </p:cNvCxnSpPr>
          <p:nvPr/>
        </p:nvCxnSpPr>
        <p:spPr>
          <a:xfrm>
            <a:off x="3809900" y="1821945"/>
            <a:ext cx="3304805" cy="59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43052" y="1471271"/>
            <a:ext cx="14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Create Pods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10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  <p:bldP spid="34" grpId="1"/>
      <p:bldP spid="38" grpId="0" animBg="1"/>
      <p:bldP spid="39" grpId="0" animBg="1"/>
      <p:bldP spid="54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D2FCA-1D41-4440-80FA-3146FA8610D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Downsize Cluster</a:t>
            </a:r>
            <a:endParaRPr lang="en-US" dirty="0"/>
          </a:p>
        </p:txBody>
      </p:sp>
      <p:cxnSp>
        <p:nvCxnSpPr>
          <p:cNvPr id="9" name="Straight Arrow Connector 8" title="H"/>
          <p:cNvCxnSpPr/>
          <p:nvPr/>
        </p:nvCxnSpPr>
        <p:spPr>
          <a:xfrm>
            <a:off x="965796" y="1821943"/>
            <a:ext cx="190504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1344529"/>
            <a:ext cx="954831" cy="954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3629044"/>
            <a:ext cx="954831" cy="95483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7114705" y="1216410"/>
            <a:ext cx="1092902" cy="1222880"/>
            <a:chOff x="6745184" y="857250"/>
            <a:chExt cx="1092902" cy="1222880"/>
          </a:xfrm>
        </p:grpSpPr>
        <p:sp>
          <p:nvSpPr>
            <p:cNvPr id="40" name="Can 39"/>
            <p:cNvSpPr/>
            <p:nvPr/>
          </p:nvSpPr>
          <p:spPr>
            <a:xfrm>
              <a:off x="6745184" y="857250"/>
              <a:ext cx="1092902" cy="1222880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12" y="1070356"/>
              <a:ext cx="1009774" cy="1009774"/>
            </a:xfrm>
            <a:prstGeom prst="rect">
              <a:avLst/>
            </a:prstGeom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27513" y="1374407"/>
            <a:ext cx="380010" cy="991242"/>
            <a:chOff x="2323306" y="2203133"/>
            <a:chExt cx="979488" cy="2554287"/>
          </a:xfrm>
          <a:solidFill>
            <a:schemeClr val="accent2"/>
          </a:solidFill>
        </p:grpSpPr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2323306" y="2720658"/>
              <a:ext cx="979488" cy="2036762"/>
            </a:xfrm>
            <a:custGeom>
              <a:avLst/>
              <a:gdLst>
                <a:gd name="T0" fmla="*/ 2093 w 2719"/>
                <a:gd name="T1" fmla="*/ 0 h 5657"/>
                <a:gd name="T2" fmla="*/ 2093 w 2719"/>
                <a:gd name="T3" fmla="*/ 0 h 5657"/>
                <a:gd name="T4" fmla="*/ 625 w 2719"/>
                <a:gd name="T5" fmla="*/ 0 h 5657"/>
                <a:gd name="T6" fmla="*/ 0 w 2719"/>
                <a:gd name="T7" fmla="*/ 625 h 5657"/>
                <a:gd name="T8" fmla="*/ 0 w 2719"/>
                <a:gd name="T9" fmla="*/ 2499 h 5657"/>
                <a:gd name="T10" fmla="*/ 250 w 2719"/>
                <a:gd name="T11" fmla="*/ 2718 h 5657"/>
                <a:gd name="T12" fmla="*/ 468 w 2719"/>
                <a:gd name="T13" fmla="*/ 2499 h 5657"/>
                <a:gd name="T14" fmla="*/ 468 w 2719"/>
                <a:gd name="T15" fmla="*/ 1032 h 5657"/>
                <a:gd name="T16" fmla="*/ 531 w 2719"/>
                <a:gd name="T17" fmla="*/ 938 h 5657"/>
                <a:gd name="T18" fmla="*/ 625 w 2719"/>
                <a:gd name="T19" fmla="*/ 1032 h 5657"/>
                <a:gd name="T20" fmla="*/ 625 w 2719"/>
                <a:gd name="T21" fmla="*/ 2781 h 5657"/>
                <a:gd name="T22" fmla="*/ 625 w 2719"/>
                <a:gd name="T23" fmla="*/ 3093 h 5657"/>
                <a:gd name="T24" fmla="*/ 625 w 2719"/>
                <a:gd name="T25" fmla="*/ 5312 h 5657"/>
                <a:gd name="T26" fmla="*/ 937 w 2719"/>
                <a:gd name="T27" fmla="*/ 5656 h 5657"/>
                <a:gd name="T28" fmla="*/ 937 w 2719"/>
                <a:gd name="T29" fmla="*/ 5656 h 5657"/>
                <a:gd name="T30" fmla="*/ 1218 w 2719"/>
                <a:gd name="T31" fmla="*/ 5312 h 5657"/>
                <a:gd name="T32" fmla="*/ 1218 w 2719"/>
                <a:gd name="T33" fmla="*/ 3156 h 5657"/>
                <a:gd name="T34" fmla="*/ 1375 w 2719"/>
                <a:gd name="T35" fmla="*/ 3031 h 5657"/>
                <a:gd name="T36" fmla="*/ 1531 w 2719"/>
                <a:gd name="T37" fmla="*/ 3156 h 5657"/>
                <a:gd name="T38" fmla="*/ 1531 w 2719"/>
                <a:gd name="T39" fmla="*/ 5312 h 5657"/>
                <a:gd name="T40" fmla="*/ 1781 w 2719"/>
                <a:gd name="T41" fmla="*/ 5656 h 5657"/>
                <a:gd name="T42" fmla="*/ 1781 w 2719"/>
                <a:gd name="T43" fmla="*/ 5656 h 5657"/>
                <a:gd name="T44" fmla="*/ 2093 w 2719"/>
                <a:gd name="T45" fmla="*/ 5312 h 5657"/>
                <a:gd name="T46" fmla="*/ 2093 w 2719"/>
                <a:gd name="T47" fmla="*/ 3093 h 5657"/>
                <a:gd name="T48" fmla="*/ 2093 w 2719"/>
                <a:gd name="T49" fmla="*/ 2781 h 5657"/>
                <a:gd name="T50" fmla="*/ 2093 w 2719"/>
                <a:gd name="T51" fmla="*/ 1032 h 5657"/>
                <a:gd name="T52" fmla="*/ 2218 w 2719"/>
                <a:gd name="T53" fmla="*/ 938 h 5657"/>
                <a:gd name="T54" fmla="*/ 2250 w 2719"/>
                <a:gd name="T55" fmla="*/ 1032 h 5657"/>
                <a:gd name="T56" fmla="*/ 2250 w 2719"/>
                <a:gd name="T57" fmla="*/ 2499 h 5657"/>
                <a:gd name="T58" fmla="*/ 2468 w 2719"/>
                <a:gd name="T59" fmla="*/ 2718 h 5657"/>
                <a:gd name="T60" fmla="*/ 2718 w 2719"/>
                <a:gd name="T61" fmla="*/ 2499 h 5657"/>
                <a:gd name="T62" fmla="*/ 2718 w 2719"/>
                <a:gd name="T63" fmla="*/ 625 h 5657"/>
                <a:gd name="T64" fmla="*/ 2093 w 2719"/>
                <a:gd name="T65" fmla="*/ 0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9" h="5657">
                  <a:moveTo>
                    <a:pt x="2093" y="0"/>
                  </a:moveTo>
                  <a:lnTo>
                    <a:pt x="2093" y="0"/>
                  </a:lnTo>
                  <a:cubicBezTo>
                    <a:pt x="625" y="0"/>
                    <a:pt x="625" y="0"/>
                    <a:pt x="625" y="0"/>
                  </a:cubicBezTo>
                  <a:cubicBezTo>
                    <a:pt x="218" y="0"/>
                    <a:pt x="0" y="188"/>
                    <a:pt x="0" y="625"/>
                  </a:cubicBezTo>
                  <a:cubicBezTo>
                    <a:pt x="0" y="2499"/>
                    <a:pt x="0" y="2499"/>
                    <a:pt x="0" y="2499"/>
                  </a:cubicBezTo>
                  <a:cubicBezTo>
                    <a:pt x="0" y="2624"/>
                    <a:pt x="93" y="2718"/>
                    <a:pt x="250" y="2718"/>
                  </a:cubicBezTo>
                  <a:cubicBezTo>
                    <a:pt x="375" y="2718"/>
                    <a:pt x="468" y="2624"/>
                    <a:pt x="468" y="2499"/>
                  </a:cubicBezTo>
                  <a:cubicBezTo>
                    <a:pt x="468" y="2499"/>
                    <a:pt x="468" y="1188"/>
                    <a:pt x="468" y="1032"/>
                  </a:cubicBezTo>
                  <a:cubicBezTo>
                    <a:pt x="468" y="938"/>
                    <a:pt x="531" y="938"/>
                    <a:pt x="531" y="938"/>
                  </a:cubicBezTo>
                  <a:cubicBezTo>
                    <a:pt x="593" y="938"/>
                    <a:pt x="625" y="938"/>
                    <a:pt x="625" y="1032"/>
                  </a:cubicBezTo>
                  <a:cubicBezTo>
                    <a:pt x="625" y="1188"/>
                    <a:pt x="625" y="2249"/>
                    <a:pt x="625" y="2781"/>
                  </a:cubicBezTo>
                  <a:cubicBezTo>
                    <a:pt x="625" y="3093"/>
                    <a:pt x="625" y="3093"/>
                    <a:pt x="625" y="3093"/>
                  </a:cubicBezTo>
                  <a:cubicBezTo>
                    <a:pt x="625" y="5312"/>
                    <a:pt x="625" y="5312"/>
                    <a:pt x="625" y="5312"/>
                  </a:cubicBezTo>
                  <a:cubicBezTo>
                    <a:pt x="625" y="5468"/>
                    <a:pt x="781" y="5656"/>
                    <a:pt x="937" y="5656"/>
                  </a:cubicBezTo>
                  <a:lnTo>
                    <a:pt x="937" y="5656"/>
                  </a:lnTo>
                  <a:cubicBezTo>
                    <a:pt x="1093" y="5656"/>
                    <a:pt x="1218" y="5468"/>
                    <a:pt x="1218" y="5312"/>
                  </a:cubicBezTo>
                  <a:cubicBezTo>
                    <a:pt x="1218" y="5312"/>
                    <a:pt x="1218" y="3249"/>
                    <a:pt x="1218" y="3156"/>
                  </a:cubicBezTo>
                  <a:cubicBezTo>
                    <a:pt x="1218" y="3031"/>
                    <a:pt x="1250" y="3031"/>
                    <a:pt x="1375" y="3031"/>
                  </a:cubicBezTo>
                  <a:cubicBezTo>
                    <a:pt x="1406" y="3031"/>
                    <a:pt x="1531" y="3031"/>
                    <a:pt x="1531" y="3156"/>
                  </a:cubicBezTo>
                  <a:cubicBezTo>
                    <a:pt x="1531" y="3249"/>
                    <a:pt x="1531" y="5312"/>
                    <a:pt x="1531" y="5312"/>
                  </a:cubicBezTo>
                  <a:cubicBezTo>
                    <a:pt x="1531" y="5468"/>
                    <a:pt x="1562" y="5656"/>
                    <a:pt x="1781" y="5656"/>
                  </a:cubicBezTo>
                  <a:lnTo>
                    <a:pt x="1781" y="5656"/>
                  </a:lnTo>
                  <a:cubicBezTo>
                    <a:pt x="1937" y="5656"/>
                    <a:pt x="2093" y="5468"/>
                    <a:pt x="2093" y="5312"/>
                  </a:cubicBezTo>
                  <a:cubicBezTo>
                    <a:pt x="2093" y="3093"/>
                    <a:pt x="2093" y="3093"/>
                    <a:pt x="2093" y="3093"/>
                  </a:cubicBezTo>
                  <a:cubicBezTo>
                    <a:pt x="2093" y="2781"/>
                    <a:pt x="2093" y="2781"/>
                    <a:pt x="2093" y="2781"/>
                  </a:cubicBezTo>
                  <a:cubicBezTo>
                    <a:pt x="2093" y="2249"/>
                    <a:pt x="2093" y="1188"/>
                    <a:pt x="2093" y="1032"/>
                  </a:cubicBezTo>
                  <a:cubicBezTo>
                    <a:pt x="2093" y="938"/>
                    <a:pt x="2156" y="938"/>
                    <a:pt x="2218" y="938"/>
                  </a:cubicBezTo>
                  <a:cubicBezTo>
                    <a:pt x="2218" y="938"/>
                    <a:pt x="2250" y="938"/>
                    <a:pt x="2250" y="1032"/>
                  </a:cubicBezTo>
                  <a:cubicBezTo>
                    <a:pt x="2250" y="1188"/>
                    <a:pt x="2250" y="2499"/>
                    <a:pt x="2250" y="2499"/>
                  </a:cubicBezTo>
                  <a:cubicBezTo>
                    <a:pt x="2250" y="2624"/>
                    <a:pt x="2375" y="2718"/>
                    <a:pt x="2468" y="2718"/>
                  </a:cubicBezTo>
                  <a:cubicBezTo>
                    <a:pt x="2562" y="2718"/>
                    <a:pt x="2718" y="2624"/>
                    <a:pt x="2718" y="2499"/>
                  </a:cubicBezTo>
                  <a:cubicBezTo>
                    <a:pt x="2718" y="625"/>
                    <a:pt x="2718" y="625"/>
                    <a:pt x="2718" y="625"/>
                  </a:cubicBezTo>
                  <a:cubicBezTo>
                    <a:pt x="2718" y="188"/>
                    <a:pt x="2531" y="0"/>
                    <a:pt x="20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2626519" y="2203133"/>
              <a:ext cx="382587" cy="360362"/>
            </a:xfrm>
            <a:custGeom>
              <a:avLst/>
              <a:gdLst>
                <a:gd name="T0" fmla="*/ 532 w 1064"/>
                <a:gd name="T1" fmla="*/ 0 h 1001"/>
                <a:gd name="T2" fmla="*/ 532 w 1064"/>
                <a:gd name="T3" fmla="*/ 0 h 1001"/>
                <a:gd name="T4" fmla="*/ 0 w 1064"/>
                <a:gd name="T5" fmla="*/ 531 h 1001"/>
                <a:gd name="T6" fmla="*/ 532 w 1064"/>
                <a:gd name="T7" fmla="*/ 1000 h 1001"/>
                <a:gd name="T8" fmla="*/ 1063 w 1064"/>
                <a:gd name="T9" fmla="*/ 531 h 1001"/>
                <a:gd name="T10" fmla="*/ 532 w 1064"/>
                <a:gd name="T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01">
                  <a:moveTo>
                    <a:pt x="532" y="0"/>
                  </a:moveTo>
                  <a:lnTo>
                    <a:pt x="532" y="0"/>
                  </a:lnTo>
                  <a:cubicBezTo>
                    <a:pt x="219" y="0"/>
                    <a:pt x="0" y="219"/>
                    <a:pt x="0" y="531"/>
                  </a:cubicBezTo>
                  <a:cubicBezTo>
                    <a:pt x="0" y="812"/>
                    <a:pt x="219" y="1000"/>
                    <a:pt x="532" y="1000"/>
                  </a:cubicBezTo>
                  <a:cubicBezTo>
                    <a:pt x="782" y="1000"/>
                    <a:pt x="1063" y="812"/>
                    <a:pt x="1063" y="531"/>
                  </a:cubicBezTo>
                  <a:cubicBezTo>
                    <a:pt x="1063" y="219"/>
                    <a:pt x="782" y="0"/>
                    <a:pt x="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</p:grpSp>
      <p:sp>
        <p:nvSpPr>
          <p:cNvPr id="21" name="Snip and Round Single Corner Rectangle 20"/>
          <p:cNvSpPr/>
          <p:nvPr/>
        </p:nvSpPr>
        <p:spPr>
          <a:xfrm>
            <a:off x="1092530" y="1988119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KafkaCluster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2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32486" y="2299359"/>
            <a:ext cx="0" cy="1285008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37798" y="2299360"/>
            <a:ext cx="0" cy="1329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88177" y="3247302"/>
            <a:ext cx="15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Update Event</a:t>
            </a:r>
            <a:endParaRPr lang="en-US" sz="1800" dirty="0">
              <a:latin typeface="+mn-lt"/>
            </a:endParaRPr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4133034" y="3584368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+mj-lt"/>
              </a:rPr>
              <a:t>Desired:</a:t>
            </a:r>
          </a:p>
          <a:p>
            <a:r>
              <a:rPr lang="en-US" sz="1400" dirty="0" smtClean="0"/>
              <a:t>Kind: </a:t>
            </a:r>
            <a:r>
              <a:rPr lang="en-US" sz="1400" dirty="0" err="1" smtClean="0"/>
              <a:t>Statefulset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2</a:t>
            </a:r>
          </a:p>
          <a:p>
            <a:r>
              <a:rPr lang="en-US" sz="1400" dirty="0" smtClean="0"/>
              <a:t>Image: Kafka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4" y="2695699"/>
            <a:ext cx="11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UPDATE</a:t>
            </a:r>
            <a:endParaRPr lang="en-US" sz="1800" dirty="0">
              <a:latin typeface="+mn-lt"/>
            </a:endParaRPr>
          </a:p>
        </p:txBody>
      </p:sp>
      <p:cxnSp>
        <p:nvCxnSpPr>
          <p:cNvPr id="63" name="Straight Arrow Connector 62"/>
          <p:cNvCxnSpPr>
            <a:stCxn id="3" idx="3"/>
            <a:endCxn id="40" idx="2"/>
          </p:cNvCxnSpPr>
          <p:nvPr/>
        </p:nvCxnSpPr>
        <p:spPr>
          <a:xfrm>
            <a:off x="3809900" y="1821945"/>
            <a:ext cx="3304805" cy="59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and Round Single Corner Rectangle 21"/>
          <p:cNvSpPr/>
          <p:nvPr/>
        </p:nvSpPr>
        <p:spPr>
          <a:xfrm>
            <a:off x="6076204" y="3584367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+mj-lt"/>
              </a:rPr>
              <a:t>Current:</a:t>
            </a:r>
          </a:p>
          <a:p>
            <a:r>
              <a:rPr lang="en-US" sz="1400" dirty="0" smtClean="0"/>
              <a:t>Kind: </a:t>
            </a:r>
            <a:r>
              <a:rPr lang="en-US" sz="1400" dirty="0" err="1" smtClean="0"/>
              <a:t>Statefulset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3</a:t>
            </a:r>
          </a:p>
          <a:p>
            <a:r>
              <a:rPr lang="en-US" sz="1400" dirty="0" smtClean="0"/>
              <a:t>Image: Kafka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9" idx="0"/>
            <a:endCxn id="22" idx="2"/>
          </p:cNvCxnSpPr>
          <p:nvPr/>
        </p:nvCxnSpPr>
        <p:spPr>
          <a:xfrm flipV="1">
            <a:off x="5753070" y="4160321"/>
            <a:ext cx="32313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0" idx="2"/>
          </p:cNvCxnSpPr>
          <p:nvPr/>
        </p:nvCxnSpPr>
        <p:spPr>
          <a:xfrm flipV="1">
            <a:off x="3337798" y="1827850"/>
            <a:ext cx="3776907" cy="178878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2"/>
          </p:cNvCxnSpPr>
          <p:nvPr/>
        </p:nvCxnSpPr>
        <p:spPr>
          <a:xfrm rot="5400000">
            <a:off x="2851522" y="4097598"/>
            <a:ext cx="967241" cy="5313"/>
          </a:xfrm>
          <a:prstGeom prst="bentConnector5">
            <a:avLst>
              <a:gd name="adj1" fmla="val -20230"/>
              <a:gd name="adj2" fmla="val 14974384"/>
              <a:gd name="adj3" fmla="val 123634"/>
            </a:avLst>
          </a:prstGeom>
          <a:ln w="38100"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033" y="3777088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Cluster Rebalanced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45056" y="2586887"/>
            <a:ext cx="131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Rebalance Topic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9859" y="1482298"/>
            <a:ext cx="13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Delete Pod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6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  <p:bldP spid="34" grpId="1"/>
      <p:bldP spid="39" grpId="0" animBg="1"/>
      <p:bldP spid="54" grpId="0"/>
      <p:bldP spid="22" grpId="0" animBg="1"/>
      <p:bldP spid="26" grpId="0"/>
      <p:bldP spid="26" grpId="1"/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 Topics with Hot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>
            <a:off x="3542109" y="1612705"/>
            <a:ext cx="0" cy="224849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5539978" y="1612705"/>
            <a:ext cx="0" cy="224849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197299" y="1750815"/>
            <a:ext cx="770334" cy="7631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endParaRPr lang="x-none" altLang="x-none" sz="1013" dirty="0">
              <a:solidFill>
                <a:srgbClr val="FFFFFF"/>
              </a:solidFill>
              <a:latin typeface="Panton Light" charset="0"/>
              <a:ea typeface="Panton Light" charset="0"/>
              <a:cs typeface="Panton Light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173691" y="1749625"/>
            <a:ext cx="770334" cy="7643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endParaRPr lang="x-none" altLang="x-none" sz="1013" dirty="0">
              <a:solidFill>
                <a:srgbClr val="FFFFFF"/>
              </a:solidFill>
              <a:latin typeface="Panton Light" charset="0"/>
              <a:ea typeface="Panton Light" charset="0"/>
              <a:cs typeface="Panton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7263" y="2603899"/>
            <a:ext cx="1363861" cy="308421"/>
          </a:xfrm>
          <a:prstGeom prst="rect">
            <a:avLst/>
          </a:prstGeom>
          <a:noFill/>
        </p:spPr>
        <p:txBody>
          <a:bodyPr lIns="51438" tIns="25719" rIns="51438" bIns="25719">
            <a:spAutoFit/>
          </a:bodyPr>
          <a:lstStyle/>
          <a:p>
            <a:pPr algn="ctr" defTabSz="68568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atin typeface="Panton Light" charset="0"/>
                <a:cs typeface="Panton Light" charset="0"/>
              </a:rPr>
              <a:t>Elasticsearch</a:t>
            </a:r>
            <a:endParaRPr lang="en-US" sz="1600" b="1" dirty="0" smtClean="0">
              <a:latin typeface="Panton Light" charset="0"/>
              <a:cs typeface="Panton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0369" y="2603899"/>
            <a:ext cx="1363861" cy="308421"/>
          </a:xfrm>
          <a:prstGeom prst="rect">
            <a:avLst/>
          </a:prstGeom>
          <a:noFill/>
        </p:spPr>
        <p:txBody>
          <a:bodyPr lIns="51438" tIns="25719" rIns="51438" bIns="25719">
            <a:spAutoFit/>
          </a:bodyPr>
          <a:lstStyle/>
          <a:p>
            <a:pPr algn="ctr" defTabSz="68568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Panton Light" charset="0"/>
                <a:cs typeface="Panton Light" charset="0"/>
              </a:rPr>
              <a:t>Postgres</a:t>
            </a:r>
            <a:endParaRPr lang="en-US" sz="1600" b="1" dirty="0">
              <a:latin typeface="Panton Light" charset="0"/>
              <a:cs typeface="Panton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6928" y="2603899"/>
            <a:ext cx="1363861" cy="308421"/>
          </a:xfrm>
          <a:prstGeom prst="rect">
            <a:avLst/>
          </a:prstGeom>
          <a:noFill/>
        </p:spPr>
        <p:txBody>
          <a:bodyPr lIns="51438" tIns="25719" rIns="51438" bIns="25719">
            <a:spAutoFit/>
          </a:bodyPr>
          <a:lstStyle/>
          <a:p>
            <a:pPr algn="ctr" defTabSz="68568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atin typeface="Panton Light" charset="0"/>
                <a:cs typeface="Panton Light" charset="0"/>
              </a:rPr>
              <a:t>Tensorflow</a:t>
            </a:r>
            <a:endParaRPr lang="en-US" sz="1600" b="1" dirty="0">
              <a:latin typeface="Panton Light" charset="0"/>
              <a:cs typeface="Panton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1" dirty="0" smtClean="0">
                <a:latin typeface="Panton Regular" charset="0"/>
                <a:cs typeface="Panton Regular" charset="0"/>
              </a:rPr>
              <a:t>Other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93" y="1835614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35" y="1766747"/>
            <a:ext cx="659046" cy="705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34" y="1703081"/>
            <a:ext cx="857467" cy="8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Are we reinventing the Wheel?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Helm?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Mesos</a:t>
            </a:r>
            <a:r>
              <a:rPr lang="en-US" sz="2400" dirty="0" smtClean="0"/>
              <a:t> Frameworks?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Nomad Custom Scheduler?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Docker Swarm Plugins?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step back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92" y="594305"/>
            <a:ext cx="3554359" cy="4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Helm itself a Operator (somewhat</a:t>
            </a:r>
            <a:r>
              <a:rPr lang="en-US" sz="2400" dirty="0"/>
              <a:t>, working on it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github.com/kubernetes/helm/issues/3089)</a:t>
            </a:r>
            <a:r>
              <a:rPr lang="en-US" sz="2400" dirty="0" smtClean="0"/>
              <a:t>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Controllers</a:t>
            </a:r>
            <a:endParaRPr lang="en-US" sz="2400" dirty="0"/>
          </a:p>
          <a:p>
            <a:pPr marL="628654" lvl="1" indent="-285750">
              <a:buFont typeface="Arial" charset="0"/>
              <a:buChar char="•"/>
            </a:pPr>
            <a:r>
              <a:rPr lang="en-US" sz="2250" dirty="0"/>
              <a:t>Operator = Controller + CRD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/>
              <a:t>Operator = </a:t>
            </a:r>
            <a:r>
              <a:rPr lang="en-US" sz="2250" dirty="0" smtClean="0"/>
              <a:t>External </a:t>
            </a:r>
            <a:r>
              <a:rPr lang="en-US" sz="2250" dirty="0"/>
              <a:t>Software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/>
              <a:t>Controller = </a:t>
            </a:r>
            <a:r>
              <a:rPr lang="en-US" sz="2250" dirty="0" smtClean="0"/>
              <a:t>Internal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Only do operators if you </a:t>
            </a:r>
            <a:r>
              <a:rPr lang="en-US" sz="2400" b="1" dirty="0" smtClean="0"/>
              <a:t>cant</a:t>
            </a:r>
            <a:r>
              <a:rPr lang="en-US" sz="2400" dirty="0" smtClean="0"/>
              <a:t> solve it with Helm.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vs Helm vs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Create API Spec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Generate some Objects needed by Informer </a:t>
            </a:r>
            <a:r>
              <a:rPr lang="en-US" sz="2400" dirty="0" err="1"/>
              <a:t>etc</a:t>
            </a:r>
            <a:r>
              <a:rPr lang="en-US" sz="2400" dirty="0"/>
              <a:t> (Since 1.8)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1800" dirty="0"/>
              <a:t>See: </a:t>
            </a:r>
            <a:r>
              <a:rPr lang="en-US" sz="1800" dirty="0">
                <a:hlinkClick r:id="rId2"/>
              </a:rPr>
              <a:t>https://blog.openshift.com/kubernetes-deep-dive-code-generation-customresources/</a:t>
            </a:r>
            <a:r>
              <a:rPr lang="en-US" sz="1800" dirty="0"/>
              <a:t> (Excellent, by </a:t>
            </a:r>
            <a:r>
              <a:rPr lang="en-US" sz="1800" dirty="0" err="1"/>
              <a:t>sttts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Generator Controller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1800" dirty="0" smtClean="0"/>
              <a:t>Informer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Main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Data Science + Dev</a:t>
            </a:r>
            <a:r>
              <a:rPr lang="en-US" sz="1800" b="1" dirty="0" smtClean="0"/>
              <a:t>Ops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err="1" smtClean="0"/>
              <a:t>Codecentric</a:t>
            </a: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CKA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err="1" smtClean="0"/>
              <a:t>Twiiter</a:t>
            </a:r>
            <a:r>
              <a:rPr lang="en-US" sz="1800" dirty="0" smtClean="0"/>
              <a:t>: @</a:t>
            </a:r>
            <a:r>
              <a:rPr lang="en-US" sz="1800" dirty="0" err="1" smtClean="0"/>
              <a:t>krallistic</a:t>
            </a: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err="1" smtClean="0"/>
              <a:t>Github</a:t>
            </a:r>
            <a:r>
              <a:rPr lang="en-US" sz="1800" dirty="0" smtClean="0"/>
              <a:t>: </a:t>
            </a:r>
            <a:r>
              <a:rPr lang="en-US" sz="1800" dirty="0" err="1" smtClean="0"/>
              <a:t>github.com</a:t>
            </a:r>
            <a:r>
              <a:rPr lang="en-US" sz="1800" dirty="0" smtClean="0"/>
              <a:t>/</a:t>
            </a:r>
            <a:r>
              <a:rPr lang="en-US" sz="1800" dirty="0" err="1" smtClean="0"/>
              <a:t>krallistic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whoami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2" y="3115668"/>
            <a:ext cx="1667648" cy="1660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7310" r="12048" b="2560"/>
          <a:stretch/>
        </p:blipFill>
        <p:spPr>
          <a:xfrm>
            <a:off x="3589075" y="448445"/>
            <a:ext cx="529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Microservices</a:t>
            </a:r>
            <a:r>
              <a:rPr lang="en-US" sz="2400" dirty="0" smtClean="0"/>
              <a:t>, single Deployment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Stateless, use CRD for States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Operations should be Idempotent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Leverage K8S Objects as most as possible</a:t>
            </a:r>
            <a:endParaRPr lang="en-US" sz="225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CRD should be versioned, backwards compatible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Operators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Discuss!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Custom Resource Definitions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API Aggregation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Initializers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Scheduler Extenders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Custom Schedulers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Flex Volumes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Cloud Provider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CRI &amp; CNI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Admission </a:t>
            </a:r>
            <a:r>
              <a:rPr lang="en-US" sz="2000" dirty="0" err="1" smtClean="0"/>
              <a:t>Webhook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7054"/>
              </p:ext>
            </p:extLst>
          </p:nvPr>
        </p:nvGraphicFramePr>
        <p:xfrm>
          <a:off x="531813" y="1370013"/>
          <a:ext cx="7983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179"/>
                <a:gridCol w="2661179"/>
                <a:gridCol w="2661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Task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Mesos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Kuberentes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r>
                        <a:rPr lang="en-US" baseline="0" dirty="0" smtClean="0"/>
                        <a:t> Resource 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custom scheduler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r>
                        <a:rPr lang="en-US" baseline="0" dirty="0" smtClean="0"/>
                        <a:t> resource </a:t>
                      </a:r>
                      <a:r>
                        <a:rPr lang="en-US" baseline="0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 Framework has its own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</a:t>
                      </a:r>
                      <a:r>
                        <a:rPr lang="en-US" dirty="0" err="1" smtClean="0"/>
                        <a:t>lifecyle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 a framework</a:t>
                      </a:r>
                      <a:r>
                        <a:rPr lang="en-US" baseline="0" dirty="0" smtClean="0"/>
                        <a:t> + executioner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 Interface + Scheduler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9" t="-43" r="30254" b="590"/>
          <a:stretch/>
        </p:blipFill>
        <p:spPr bwMode="auto">
          <a:xfrm>
            <a:off x="4580237" y="-596"/>
            <a:ext cx="4563767" cy="514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542132" y="-596"/>
            <a:ext cx="8201006" cy="4941522"/>
            <a:chOff x="542132" y="-596"/>
            <a:chExt cx="8201006" cy="4941522"/>
          </a:xfrm>
        </p:grpSpPr>
        <p:sp>
          <p:nvSpPr>
            <p:cNvPr id="28" name="Rectangle 27"/>
            <p:cNvSpPr/>
            <p:nvPr userDrawn="1"/>
          </p:nvSpPr>
          <p:spPr>
            <a:xfrm>
              <a:off x="542132" y="-596"/>
              <a:ext cx="2913063" cy="565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b="0" i="0" dirty="0">
                <a:latin typeface="Panton Light" charset="0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8563138" y="476092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6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238" b="0" i="0" dirty="0" smtClean="0">
                <a:latin typeface="Panton Light" charset="0"/>
                <a:ea typeface="Panton Light" charset="0"/>
                <a:cs typeface="Panton Light" charset="0"/>
              </a:endParaRPr>
            </a:p>
          </p:txBody>
        </p:sp>
      </p:grpSp>
      <p:sp>
        <p:nvSpPr>
          <p:cNvPr id="30" name="Shape 188"/>
          <p:cNvSpPr>
            <a:spLocks noChangeArrowheads="1"/>
          </p:cNvSpPr>
          <p:nvPr/>
        </p:nvSpPr>
        <p:spPr bwMode="auto">
          <a:xfrm>
            <a:off x="542135" y="1163401"/>
            <a:ext cx="3835905" cy="716616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/>
          <a:p>
            <a:endParaRPr lang="en-US" sz="9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0258" y="2215912"/>
            <a:ext cx="1969294" cy="415504"/>
          </a:xfrm>
          <a:prstGeom prst="rect">
            <a:avLst/>
          </a:prstGeom>
          <a:noFill/>
        </p:spPr>
        <p:txBody>
          <a:bodyPr lIns="68586" tIns="34293" rIns="68586" bIns="34293">
            <a:spAutoFit/>
          </a:bodyPr>
          <a:lstStyle/>
          <a:p>
            <a:pPr marL="144703" indent="-144703" defTabSz="51439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 err="1">
                <a:latin typeface="+mn-lt"/>
                <a:ea typeface="Panton Regular" charset="0"/>
                <a:cs typeface="Panton Regular" charset="0"/>
              </a:rPr>
              <a:t>codecentric</a:t>
            </a:r>
            <a:r>
              <a:rPr lang="en-US" sz="750" dirty="0">
                <a:latin typeface="+mn-lt"/>
                <a:ea typeface="Panton Regular" charset="0"/>
                <a:cs typeface="Panton Regular" charset="0"/>
              </a:rPr>
              <a:t> AG</a:t>
            </a:r>
          </a:p>
          <a:p>
            <a:pPr marL="144703" indent="-144703" defTabSz="51439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 err="1">
                <a:latin typeface="+mn-lt"/>
                <a:ea typeface="Panton Regular" charset="0"/>
                <a:cs typeface="Panton Regular" charset="0"/>
              </a:rPr>
              <a:t>Hochstraße</a:t>
            </a:r>
            <a:r>
              <a:rPr lang="en-US" sz="750" dirty="0">
                <a:latin typeface="+mn-lt"/>
                <a:ea typeface="Panton Regular" charset="0"/>
                <a:cs typeface="Panton Regular" charset="0"/>
              </a:rPr>
              <a:t> 11</a:t>
            </a:r>
          </a:p>
          <a:p>
            <a:pPr marL="144703" indent="-144703" defTabSz="51439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latin typeface="+mn-lt"/>
                <a:ea typeface="Panton Regular" charset="0"/>
                <a:cs typeface="Panton Regular" charset="0"/>
              </a:rPr>
              <a:t>42697 Solingen</a:t>
            </a:r>
          </a:p>
        </p:txBody>
      </p:sp>
      <p:sp>
        <p:nvSpPr>
          <p:cNvPr id="32" name="TextBox 56"/>
          <p:cNvSpPr txBox="1">
            <a:spLocks noChangeArrowheads="1"/>
          </p:cNvSpPr>
          <p:nvPr/>
        </p:nvSpPr>
        <p:spPr bwMode="auto">
          <a:xfrm>
            <a:off x="687896" y="2924883"/>
            <a:ext cx="1969294" cy="3000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8586" tIns="34293" rIns="68586" bIns="3429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50" dirty="0">
                <a:latin typeface="+mn-lt"/>
                <a:ea typeface="Panton Regular" charset="0"/>
                <a:cs typeface="Panton Regular" charset="0"/>
              </a:rPr>
              <a:t>E-Mail: </a:t>
            </a:r>
            <a:r>
              <a:rPr lang="de-DE" sz="750" b="1" dirty="0">
                <a:latin typeface="+mn-lt"/>
                <a:ea typeface="Panton Regular" charset="0"/>
                <a:cs typeface="Panton Regular" charset="0"/>
                <a:hlinkClick r:id="rId3"/>
              </a:rPr>
              <a:t>info@codecentric.de</a:t>
            </a:r>
            <a:endParaRPr lang="de-DE" sz="750" b="1" dirty="0">
              <a:latin typeface="+mn-lt"/>
              <a:ea typeface="Panton Regular" charset="0"/>
              <a:cs typeface="Panton Regular" charset="0"/>
            </a:endParaRPr>
          </a:p>
          <a:p>
            <a:pPr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50" b="1" dirty="0" err="1">
                <a:solidFill>
                  <a:schemeClr val="accent1"/>
                </a:solidFill>
                <a:latin typeface="+mn-lt"/>
                <a:ea typeface="Panton Regular" charset="0"/>
                <a:cs typeface="Panton Regular" charset="0"/>
                <a:hlinkClick r:id="rId4"/>
              </a:rPr>
              <a:t>www.codecentric.de</a:t>
            </a:r>
            <a:endParaRPr lang="en-US" sz="750" b="1" dirty="0">
              <a:solidFill>
                <a:schemeClr val="accent1"/>
              </a:solidFill>
              <a:latin typeface="+mn-lt"/>
              <a:ea typeface="Panton Regular" charset="0"/>
              <a:cs typeface="Panton Regular" charset="0"/>
            </a:endParaRPr>
          </a:p>
        </p:txBody>
      </p:sp>
      <p:sp>
        <p:nvSpPr>
          <p:cNvPr id="33" name="TextBox 57"/>
          <p:cNvSpPr txBox="1">
            <a:spLocks noChangeArrowheads="1"/>
          </p:cNvSpPr>
          <p:nvPr/>
        </p:nvSpPr>
        <p:spPr bwMode="auto">
          <a:xfrm>
            <a:off x="687896" y="3483666"/>
            <a:ext cx="1969294" cy="41550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8586" tIns="34293" rIns="68586" bIns="3429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50" dirty="0">
                <a:latin typeface="+mn-lt"/>
                <a:ea typeface="Panton Regular" charset="0"/>
                <a:cs typeface="Panton Regular" charset="0"/>
              </a:rPr>
              <a:t>Telefon: +49 (0) 212. 23 36 28 0</a:t>
            </a:r>
            <a:br>
              <a:rPr lang="de-DE" sz="750" dirty="0">
                <a:latin typeface="+mn-lt"/>
                <a:ea typeface="Panton Regular" charset="0"/>
                <a:cs typeface="Panton Regular" charset="0"/>
              </a:rPr>
            </a:br>
            <a:r>
              <a:rPr lang="de-DE" sz="750" dirty="0">
                <a:latin typeface="+mn-lt"/>
                <a:ea typeface="Panton Regular" charset="0"/>
                <a:cs typeface="Panton Regular" charset="0"/>
              </a:rPr>
              <a:t>Telefax: +49 (0) 212.23 36 28 79</a:t>
            </a:r>
            <a:br>
              <a:rPr lang="de-DE" sz="750" dirty="0">
                <a:latin typeface="+mn-lt"/>
                <a:ea typeface="Panton Regular" charset="0"/>
                <a:cs typeface="Panton Regular" charset="0"/>
              </a:rPr>
            </a:br>
            <a:endParaRPr lang="en-US" sz="750" dirty="0">
              <a:latin typeface="+mn-lt"/>
              <a:ea typeface="Panton Regular" charset="0"/>
              <a:cs typeface="Panton Light" charset="0"/>
            </a:endParaRP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687899" y="2070097"/>
            <a:ext cx="545674" cy="2077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68586" tIns="34293" rIns="68586" bIns="34293">
            <a:spAutoFit/>
          </a:bodyPr>
          <a:lstStyle/>
          <a:p>
            <a:pPr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atin typeface="Panton Light" charset="0"/>
                <a:cs typeface="Panton Light" charset="0"/>
              </a:rPr>
              <a:t>Address</a:t>
            </a:r>
          </a:p>
        </p:txBody>
      </p: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687897" y="2765933"/>
            <a:ext cx="754065" cy="2077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68586" tIns="34293" rIns="68586" bIns="34293">
            <a:spAutoFit/>
          </a:bodyPr>
          <a:lstStyle/>
          <a:p>
            <a:pPr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atin typeface="Panton Light" charset="0"/>
                <a:cs typeface="Panton Light" charset="0"/>
              </a:rPr>
              <a:t>Contact Info</a:t>
            </a: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687897" y="3316976"/>
            <a:ext cx="654679" cy="2077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68586" tIns="34293" rIns="68586" bIns="34293">
            <a:spAutoFit/>
          </a:bodyPr>
          <a:lstStyle/>
          <a:p>
            <a:pPr defTabSz="6856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latin typeface="Panton Light" charset="0"/>
                <a:cs typeface="Panton Light" charset="0"/>
              </a:rPr>
              <a:t>Telephone</a:t>
            </a:r>
          </a:p>
        </p:txBody>
      </p:sp>
      <p:sp>
        <p:nvSpPr>
          <p:cNvPr id="54" name="Freeform 312">
            <a:hlinkClick r:id="rId5"/>
          </p:cNvPr>
          <p:cNvSpPr>
            <a:spLocks noEditPoints="1"/>
          </p:cNvSpPr>
          <p:nvPr/>
        </p:nvSpPr>
        <p:spPr bwMode="auto">
          <a:xfrm>
            <a:off x="720046" y="4068403"/>
            <a:ext cx="211931" cy="211931"/>
          </a:xfrm>
          <a:custGeom>
            <a:avLst/>
            <a:gdLst>
              <a:gd name="T0" fmla="*/ 101 w 185"/>
              <a:gd name="T1" fmla="*/ 72 h 185"/>
              <a:gd name="T2" fmla="*/ 106 w 185"/>
              <a:gd name="T3" fmla="*/ 67 h 185"/>
              <a:gd name="T4" fmla="*/ 113 w 185"/>
              <a:gd name="T5" fmla="*/ 67 h 185"/>
              <a:gd name="T6" fmla="*/ 113 w 185"/>
              <a:gd name="T7" fmla="*/ 54 h 185"/>
              <a:gd name="T8" fmla="*/ 102 w 185"/>
              <a:gd name="T9" fmla="*/ 54 h 185"/>
              <a:gd name="T10" fmla="*/ 84 w 185"/>
              <a:gd name="T11" fmla="*/ 71 h 185"/>
              <a:gd name="T12" fmla="*/ 84 w 185"/>
              <a:gd name="T13" fmla="*/ 80 h 185"/>
              <a:gd name="T14" fmla="*/ 75 w 185"/>
              <a:gd name="T15" fmla="*/ 80 h 185"/>
              <a:gd name="T16" fmla="*/ 75 w 185"/>
              <a:gd name="T17" fmla="*/ 92 h 185"/>
              <a:gd name="T18" fmla="*/ 84 w 185"/>
              <a:gd name="T19" fmla="*/ 92 h 185"/>
              <a:gd name="T20" fmla="*/ 84 w 185"/>
              <a:gd name="T21" fmla="*/ 130 h 185"/>
              <a:gd name="T22" fmla="*/ 101 w 185"/>
              <a:gd name="T23" fmla="*/ 130 h 185"/>
              <a:gd name="T24" fmla="*/ 101 w 185"/>
              <a:gd name="T25" fmla="*/ 92 h 185"/>
              <a:gd name="T26" fmla="*/ 112 w 185"/>
              <a:gd name="T27" fmla="*/ 92 h 185"/>
              <a:gd name="T28" fmla="*/ 113 w 185"/>
              <a:gd name="T29" fmla="*/ 80 h 185"/>
              <a:gd name="T30" fmla="*/ 101 w 185"/>
              <a:gd name="T31" fmla="*/ 80 h 185"/>
              <a:gd name="T32" fmla="*/ 101 w 185"/>
              <a:gd name="T33" fmla="*/ 72 h 185"/>
              <a:gd name="T34" fmla="*/ 92 w 185"/>
              <a:gd name="T35" fmla="*/ 0 h 185"/>
              <a:gd name="T36" fmla="*/ 0 w 185"/>
              <a:gd name="T37" fmla="*/ 92 h 185"/>
              <a:gd name="T38" fmla="*/ 92 w 185"/>
              <a:gd name="T39" fmla="*/ 185 h 185"/>
              <a:gd name="T40" fmla="*/ 185 w 185"/>
              <a:gd name="T41" fmla="*/ 92 h 185"/>
              <a:gd name="T42" fmla="*/ 92 w 185"/>
              <a:gd name="T43" fmla="*/ 0 h 185"/>
              <a:gd name="T44" fmla="*/ 92 w 185"/>
              <a:gd name="T45" fmla="*/ 177 h 185"/>
              <a:gd name="T46" fmla="*/ 8 w 185"/>
              <a:gd name="T47" fmla="*/ 92 h 185"/>
              <a:gd name="T48" fmla="*/ 92 w 185"/>
              <a:gd name="T49" fmla="*/ 8 h 185"/>
              <a:gd name="T50" fmla="*/ 177 w 185"/>
              <a:gd name="T51" fmla="*/ 92 h 185"/>
              <a:gd name="T52" fmla="*/ 92 w 185"/>
              <a:gd name="T53" fmla="*/ 1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" h="185">
                <a:moveTo>
                  <a:pt x="101" y="72"/>
                </a:moveTo>
                <a:cubicBezTo>
                  <a:pt x="101" y="69"/>
                  <a:pt x="101" y="67"/>
                  <a:pt x="106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89" y="54"/>
                  <a:pt x="84" y="61"/>
                  <a:pt x="84" y="71"/>
                </a:cubicBezTo>
                <a:cubicBezTo>
                  <a:pt x="84" y="80"/>
                  <a:pt x="84" y="80"/>
                  <a:pt x="84" y="80"/>
                </a:cubicBezTo>
                <a:cubicBezTo>
                  <a:pt x="75" y="80"/>
                  <a:pt x="75" y="80"/>
                  <a:pt x="75" y="80"/>
                </a:cubicBezTo>
                <a:cubicBezTo>
                  <a:pt x="75" y="92"/>
                  <a:pt x="75" y="92"/>
                  <a:pt x="75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130"/>
                  <a:pt x="84" y="130"/>
                  <a:pt x="84" y="130"/>
                </a:cubicBezTo>
                <a:cubicBezTo>
                  <a:pt x="101" y="130"/>
                  <a:pt x="101" y="130"/>
                  <a:pt x="101" y="130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01" y="80"/>
                  <a:pt x="101" y="80"/>
                  <a:pt x="101" y="80"/>
                </a:cubicBezTo>
                <a:lnTo>
                  <a:pt x="101" y="72"/>
                </a:lnTo>
                <a:close/>
                <a:moveTo>
                  <a:pt x="92" y="0"/>
                </a:moveTo>
                <a:cubicBezTo>
                  <a:pt x="41" y="0"/>
                  <a:pt x="0" y="41"/>
                  <a:pt x="0" y="92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4" y="185"/>
                  <a:pt x="185" y="144"/>
                  <a:pt x="185" y="92"/>
                </a:cubicBezTo>
                <a:cubicBezTo>
                  <a:pt x="185" y="41"/>
                  <a:pt x="144" y="0"/>
                  <a:pt x="92" y="0"/>
                </a:cubicBezTo>
                <a:close/>
                <a:moveTo>
                  <a:pt x="92" y="177"/>
                </a:moveTo>
                <a:cubicBezTo>
                  <a:pt x="46" y="177"/>
                  <a:pt x="8" y="139"/>
                  <a:pt x="8" y="92"/>
                </a:cubicBezTo>
                <a:cubicBezTo>
                  <a:pt x="8" y="46"/>
                  <a:pt x="46" y="8"/>
                  <a:pt x="92" y="8"/>
                </a:cubicBezTo>
                <a:cubicBezTo>
                  <a:pt x="139" y="8"/>
                  <a:pt x="177" y="46"/>
                  <a:pt x="177" y="92"/>
                </a:cubicBezTo>
                <a:cubicBezTo>
                  <a:pt x="177" y="139"/>
                  <a:pt x="139" y="177"/>
                  <a:pt x="92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293" tIns="9647" rIns="19293" bIns="9647"/>
          <a:lstStyle/>
          <a:p>
            <a:pPr defTabSz="51439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latin typeface="Panton Light" charset="0"/>
              <a:cs typeface="Panton Light" charset="0"/>
            </a:endParaRPr>
          </a:p>
        </p:txBody>
      </p:sp>
      <p:sp>
        <p:nvSpPr>
          <p:cNvPr id="56" name="Freeform 317">
            <a:hlinkClick r:id="rId6"/>
          </p:cNvPr>
          <p:cNvSpPr>
            <a:spLocks noEditPoints="1"/>
          </p:cNvSpPr>
          <p:nvPr/>
        </p:nvSpPr>
        <p:spPr bwMode="auto">
          <a:xfrm>
            <a:off x="1371147" y="4067208"/>
            <a:ext cx="211931" cy="213122"/>
          </a:xfrm>
          <a:custGeom>
            <a:avLst/>
            <a:gdLst>
              <a:gd name="T0" fmla="*/ 59 w 185"/>
              <a:gd name="T1" fmla="*/ 126 h 186"/>
              <a:gd name="T2" fmla="*/ 76 w 185"/>
              <a:gd name="T3" fmla="*/ 126 h 186"/>
              <a:gd name="T4" fmla="*/ 76 w 185"/>
              <a:gd name="T5" fmla="*/ 80 h 186"/>
              <a:gd name="T6" fmla="*/ 59 w 185"/>
              <a:gd name="T7" fmla="*/ 80 h 186"/>
              <a:gd name="T8" fmla="*/ 59 w 185"/>
              <a:gd name="T9" fmla="*/ 126 h 186"/>
              <a:gd name="T10" fmla="*/ 67 w 185"/>
              <a:gd name="T11" fmla="*/ 59 h 186"/>
              <a:gd name="T12" fmla="*/ 59 w 185"/>
              <a:gd name="T13" fmla="*/ 67 h 186"/>
              <a:gd name="T14" fmla="*/ 67 w 185"/>
              <a:gd name="T15" fmla="*/ 76 h 186"/>
              <a:gd name="T16" fmla="*/ 76 w 185"/>
              <a:gd name="T17" fmla="*/ 67 h 186"/>
              <a:gd name="T18" fmla="*/ 67 w 185"/>
              <a:gd name="T19" fmla="*/ 59 h 186"/>
              <a:gd name="T20" fmla="*/ 115 w 185"/>
              <a:gd name="T21" fmla="*/ 80 h 186"/>
              <a:gd name="T22" fmla="*/ 101 w 185"/>
              <a:gd name="T23" fmla="*/ 88 h 186"/>
              <a:gd name="T24" fmla="*/ 101 w 185"/>
              <a:gd name="T25" fmla="*/ 80 h 186"/>
              <a:gd name="T26" fmla="*/ 84 w 185"/>
              <a:gd name="T27" fmla="*/ 80 h 186"/>
              <a:gd name="T28" fmla="*/ 84 w 185"/>
              <a:gd name="T29" fmla="*/ 126 h 186"/>
              <a:gd name="T30" fmla="*/ 101 w 185"/>
              <a:gd name="T31" fmla="*/ 126 h 186"/>
              <a:gd name="T32" fmla="*/ 101 w 185"/>
              <a:gd name="T33" fmla="*/ 101 h 186"/>
              <a:gd name="T34" fmla="*/ 108 w 185"/>
              <a:gd name="T35" fmla="*/ 93 h 186"/>
              <a:gd name="T36" fmla="*/ 114 w 185"/>
              <a:gd name="T37" fmla="*/ 101 h 186"/>
              <a:gd name="T38" fmla="*/ 114 w 185"/>
              <a:gd name="T39" fmla="*/ 126 h 186"/>
              <a:gd name="T40" fmla="*/ 130 w 185"/>
              <a:gd name="T41" fmla="*/ 126 h 186"/>
              <a:gd name="T42" fmla="*/ 130 w 185"/>
              <a:gd name="T43" fmla="*/ 101 h 186"/>
              <a:gd name="T44" fmla="*/ 115 w 185"/>
              <a:gd name="T45" fmla="*/ 80 h 186"/>
              <a:gd name="T46" fmla="*/ 92 w 185"/>
              <a:gd name="T47" fmla="*/ 0 h 186"/>
              <a:gd name="T48" fmla="*/ 0 w 185"/>
              <a:gd name="T49" fmla="*/ 93 h 186"/>
              <a:gd name="T50" fmla="*/ 92 w 185"/>
              <a:gd name="T51" fmla="*/ 186 h 186"/>
              <a:gd name="T52" fmla="*/ 185 w 185"/>
              <a:gd name="T53" fmla="*/ 93 h 186"/>
              <a:gd name="T54" fmla="*/ 92 w 185"/>
              <a:gd name="T55" fmla="*/ 0 h 186"/>
              <a:gd name="T56" fmla="*/ 92 w 185"/>
              <a:gd name="T57" fmla="*/ 177 h 186"/>
              <a:gd name="T58" fmla="*/ 8 w 185"/>
              <a:gd name="T59" fmla="*/ 93 h 186"/>
              <a:gd name="T60" fmla="*/ 92 w 185"/>
              <a:gd name="T61" fmla="*/ 8 h 186"/>
              <a:gd name="T62" fmla="*/ 177 w 185"/>
              <a:gd name="T63" fmla="*/ 93 h 186"/>
              <a:gd name="T64" fmla="*/ 92 w 185"/>
              <a:gd name="T65" fmla="*/ 177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86">
                <a:moveTo>
                  <a:pt x="59" y="126"/>
                </a:moveTo>
                <a:cubicBezTo>
                  <a:pt x="76" y="126"/>
                  <a:pt x="76" y="126"/>
                  <a:pt x="76" y="126"/>
                </a:cubicBezTo>
                <a:cubicBezTo>
                  <a:pt x="76" y="80"/>
                  <a:pt x="76" y="80"/>
                  <a:pt x="76" y="80"/>
                </a:cubicBezTo>
                <a:cubicBezTo>
                  <a:pt x="59" y="80"/>
                  <a:pt x="59" y="80"/>
                  <a:pt x="59" y="80"/>
                </a:cubicBezTo>
                <a:lnTo>
                  <a:pt x="59" y="126"/>
                </a:lnTo>
                <a:close/>
                <a:moveTo>
                  <a:pt x="67" y="59"/>
                </a:moveTo>
                <a:cubicBezTo>
                  <a:pt x="62" y="59"/>
                  <a:pt x="59" y="63"/>
                  <a:pt x="59" y="67"/>
                </a:cubicBezTo>
                <a:cubicBezTo>
                  <a:pt x="59" y="72"/>
                  <a:pt x="62" y="76"/>
                  <a:pt x="67" y="76"/>
                </a:cubicBezTo>
                <a:cubicBezTo>
                  <a:pt x="72" y="76"/>
                  <a:pt x="76" y="72"/>
                  <a:pt x="76" y="67"/>
                </a:cubicBezTo>
                <a:cubicBezTo>
                  <a:pt x="76" y="63"/>
                  <a:pt x="72" y="59"/>
                  <a:pt x="67" y="59"/>
                </a:cubicBezTo>
                <a:close/>
                <a:moveTo>
                  <a:pt x="115" y="80"/>
                </a:moveTo>
                <a:cubicBezTo>
                  <a:pt x="103" y="80"/>
                  <a:pt x="101" y="88"/>
                  <a:pt x="101" y="88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126"/>
                  <a:pt x="84" y="126"/>
                  <a:pt x="84" y="126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01"/>
                  <a:pt x="101" y="93"/>
                  <a:pt x="108" y="93"/>
                </a:cubicBezTo>
                <a:cubicBezTo>
                  <a:pt x="112" y="93"/>
                  <a:pt x="114" y="96"/>
                  <a:pt x="114" y="101"/>
                </a:cubicBezTo>
                <a:cubicBezTo>
                  <a:pt x="114" y="126"/>
                  <a:pt x="114" y="126"/>
                  <a:pt x="114" y="126"/>
                </a:cubicBezTo>
                <a:cubicBezTo>
                  <a:pt x="130" y="126"/>
                  <a:pt x="130" y="126"/>
                  <a:pt x="130" y="126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88"/>
                  <a:pt x="125" y="80"/>
                  <a:pt x="115" y="80"/>
                </a:cubicBezTo>
                <a:close/>
                <a:moveTo>
                  <a:pt x="92" y="0"/>
                </a:moveTo>
                <a:cubicBezTo>
                  <a:pt x="41" y="0"/>
                  <a:pt x="0" y="41"/>
                  <a:pt x="0" y="93"/>
                </a:cubicBezTo>
                <a:cubicBezTo>
                  <a:pt x="0" y="144"/>
                  <a:pt x="41" y="186"/>
                  <a:pt x="92" y="186"/>
                </a:cubicBezTo>
                <a:cubicBezTo>
                  <a:pt x="144" y="186"/>
                  <a:pt x="185" y="144"/>
                  <a:pt x="185" y="93"/>
                </a:cubicBezTo>
                <a:cubicBezTo>
                  <a:pt x="185" y="41"/>
                  <a:pt x="144" y="0"/>
                  <a:pt x="92" y="0"/>
                </a:cubicBezTo>
                <a:close/>
                <a:moveTo>
                  <a:pt x="92" y="177"/>
                </a:moveTo>
                <a:cubicBezTo>
                  <a:pt x="46" y="177"/>
                  <a:pt x="8" y="139"/>
                  <a:pt x="8" y="93"/>
                </a:cubicBezTo>
                <a:cubicBezTo>
                  <a:pt x="8" y="46"/>
                  <a:pt x="46" y="8"/>
                  <a:pt x="92" y="8"/>
                </a:cubicBezTo>
                <a:cubicBezTo>
                  <a:pt x="139" y="8"/>
                  <a:pt x="177" y="46"/>
                  <a:pt x="177" y="93"/>
                </a:cubicBezTo>
                <a:cubicBezTo>
                  <a:pt x="177" y="139"/>
                  <a:pt x="139" y="177"/>
                  <a:pt x="92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293" tIns="9647" rIns="19293" bIns="9647"/>
          <a:lstStyle/>
          <a:p>
            <a:pPr defTabSz="51439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latin typeface="Panton Light" charset="0"/>
              <a:cs typeface="Panton Ligh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44407" y="4068400"/>
            <a:ext cx="212523" cy="217706"/>
            <a:chOff x="2454006" y="10411694"/>
            <a:chExt cx="568325" cy="566738"/>
          </a:xfrm>
        </p:grpSpPr>
        <p:sp>
          <p:nvSpPr>
            <p:cNvPr id="59" name="Freeform 16">
              <a:hlinkClick r:id="rId7"/>
            </p:cNvPr>
            <p:cNvSpPr>
              <a:spLocks/>
            </p:cNvSpPr>
            <p:nvPr/>
          </p:nvSpPr>
          <p:spPr bwMode="auto">
            <a:xfrm>
              <a:off x="2633393" y="10602194"/>
              <a:ext cx="234950" cy="192088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16" y="16"/>
                </a:cxn>
                <a:cxn ang="0">
                  <a:pos x="243" y="7"/>
                </a:cxn>
                <a:cxn ang="0">
                  <a:pos x="249" y="4"/>
                </a:cxn>
                <a:cxn ang="0">
                  <a:pos x="232" y="29"/>
                </a:cxn>
                <a:cxn ang="0">
                  <a:pos x="226" y="33"/>
                </a:cxn>
                <a:cxn ang="0">
                  <a:pos x="226" y="33"/>
                </a:cxn>
                <a:cxn ang="0">
                  <a:pos x="256" y="25"/>
                </a:cxn>
                <a:cxn ang="0">
                  <a:pos x="256" y="25"/>
                </a:cxn>
                <a:cxn ang="0">
                  <a:pos x="238" y="45"/>
                </a:cxn>
                <a:cxn ang="0">
                  <a:pos x="230" y="52"/>
                </a:cxn>
                <a:cxn ang="0">
                  <a:pos x="228" y="85"/>
                </a:cxn>
                <a:cxn ang="0">
                  <a:pos x="125" y="202"/>
                </a:cxn>
                <a:cxn ang="0">
                  <a:pos x="50" y="205"/>
                </a:cxn>
                <a:cxn ang="0">
                  <a:pos x="19" y="195"/>
                </a:cxn>
                <a:cxn ang="0">
                  <a:pos x="5" y="187"/>
                </a:cxn>
                <a:cxn ang="0">
                  <a:pos x="0" y="184"/>
                </a:cxn>
                <a:cxn ang="0">
                  <a:pos x="17" y="185"/>
                </a:cxn>
                <a:cxn ang="0">
                  <a:pos x="32" y="183"/>
                </a:cxn>
                <a:cxn ang="0">
                  <a:pos x="63" y="172"/>
                </a:cxn>
                <a:cxn ang="0">
                  <a:pos x="78" y="162"/>
                </a:cxn>
                <a:cxn ang="0">
                  <a:pos x="62" y="160"/>
                </a:cxn>
                <a:cxn ang="0">
                  <a:pos x="29" y="126"/>
                </a:cxn>
                <a:cxn ang="0">
                  <a:pos x="52" y="125"/>
                </a:cxn>
                <a:cxn ang="0">
                  <a:pos x="35" y="118"/>
                </a:cxn>
                <a:cxn ang="0">
                  <a:pos x="10" y="73"/>
                </a:cxn>
                <a:cxn ang="0">
                  <a:pos x="16" y="76"/>
                </a:cxn>
                <a:cxn ang="0">
                  <a:pos x="27" y="79"/>
                </a:cxn>
                <a:cxn ang="0">
                  <a:pos x="34" y="79"/>
                </a:cxn>
                <a:cxn ang="0">
                  <a:pos x="33" y="79"/>
                </a:cxn>
                <a:cxn ang="0">
                  <a:pos x="24" y="71"/>
                </a:cxn>
                <a:cxn ang="0">
                  <a:pos x="12" y="23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23" y="15"/>
                </a:cxn>
                <a:cxn ang="0">
                  <a:pos x="38" y="30"/>
                </a:cxn>
                <a:cxn ang="0">
                  <a:pos x="103" y="61"/>
                </a:cxn>
                <a:cxn ang="0">
                  <a:pos x="126" y="64"/>
                </a:cxn>
                <a:cxn ang="0">
                  <a:pos x="126" y="40"/>
                </a:cxn>
                <a:cxn ang="0">
                  <a:pos x="156" y="4"/>
                </a:cxn>
                <a:cxn ang="0">
                  <a:pos x="168" y="1"/>
                </a:cxn>
                <a:cxn ang="0">
                  <a:pos x="174" y="0"/>
                </a:cxn>
              </a:cxnLst>
              <a:rect l="0" t="0" r="r" b="b"/>
              <a:pathLst>
                <a:path w="256" h="210">
                  <a:moveTo>
                    <a:pt x="174" y="0"/>
                  </a:moveTo>
                  <a:cubicBezTo>
                    <a:pt x="194" y="0"/>
                    <a:pt x="205" y="7"/>
                    <a:pt x="216" y="16"/>
                  </a:cubicBezTo>
                  <a:cubicBezTo>
                    <a:pt x="224" y="16"/>
                    <a:pt x="236" y="11"/>
                    <a:pt x="243" y="7"/>
                  </a:cubicBezTo>
                  <a:cubicBezTo>
                    <a:pt x="245" y="6"/>
                    <a:pt x="247" y="5"/>
                    <a:pt x="249" y="4"/>
                  </a:cubicBezTo>
                  <a:cubicBezTo>
                    <a:pt x="245" y="14"/>
                    <a:pt x="240" y="22"/>
                    <a:pt x="232" y="29"/>
                  </a:cubicBezTo>
                  <a:cubicBezTo>
                    <a:pt x="230" y="30"/>
                    <a:pt x="229" y="32"/>
                    <a:pt x="226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38" y="33"/>
                    <a:pt x="247" y="27"/>
                    <a:pt x="256" y="25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1" y="32"/>
                    <a:pt x="245" y="40"/>
                    <a:pt x="238" y="45"/>
                  </a:cubicBezTo>
                  <a:cubicBezTo>
                    <a:pt x="235" y="47"/>
                    <a:pt x="233" y="50"/>
                    <a:pt x="230" y="52"/>
                  </a:cubicBezTo>
                  <a:cubicBezTo>
                    <a:pt x="230" y="64"/>
                    <a:pt x="230" y="75"/>
                    <a:pt x="228" y="85"/>
                  </a:cubicBezTo>
                  <a:cubicBezTo>
                    <a:pt x="214" y="144"/>
                    <a:pt x="180" y="184"/>
                    <a:pt x="125" y="202"/>
                  </a:cubicBezTo>
                  <a:cubicBezTo>
                    <a:pt x="105" y="208"/>
                    <a:pt x="73" y="210"/>
                    <a:pt x="50" y="205"/>
                  </a:cubicBezTo>
                  <a:cubicBezTo>
                    <a:pt x="39" y="202"/>
                    <a:pt x="29" y="199"/>
                    <a:pt x="19" y="195"/>
                  </a:cubicBezTo>
                  <a:cubicBezTo>
                    <a:pt x="14" y="192"/>
                    <a:pt x="9" y="190"/>
                    <a:pt x="5" y="187"/>
                  </a:cubicBezTo>
                  <a:cubicBezTo>
                    <a:pt x="3" y="186"/>
                    <a:pt x="2" y="185"/>
                    <a:pt x="0" y="184"/>
                  </a:cubicBezTo>
                  <a:cubicBezTo>
                    <a:pt x="5" y="184"/>
                    <a:pt x="11" y="186"/>
                    <a:pt x="17" y="185"/>
                  </a:cubicBezTo>
                  <a:cubicBezTo>
                    <a:pt x="22" y="184"/>
                    <a:pt x="27" y="184"/>
                    <a:pt x="32" y="183"/>
                  </a:cubicBezTo>
                  <a:cubicBezTo>
                    <a:pt x="44" y="180"/>
                    <a:pt x="54" y="177"/>
                    <a:pt x="63" y="172"/>
                  </a:cubicBezTo>
                  <a:cubicBezTo>
                    <a:pt x="68" y="169"/>
                    <a:pt x="74" y="166"/>
                    <a:pt x="78" y="162"/>
                  </a:cubicBezTo>
                  <a:cubicBezTo>
                    <a:pt x="72" y="162"/>
                    <a:pt x="66" y="161"/>
                    <a:pt x="62" y="160"/>
                  </a:cubicBezTo>
                  <a:cubicBezTo>
                    <a:pt x="45" y="154"/>
                    <a:pt x="35" y="143"/>
                    <a:pt x="29" y="126"/>
                  </a:cubicBezTo>
                  <a:cubicBezTo>
                    <a:pt x="34" y="127"/>
                    <a:pt x="49" y="128"/>
                    <a:pt x="52" y="125"/>
                  </a:cubicBezTo>
                  <a:cubicBezTo>
                    <a:pt x="46" y="125"/>
                    <a:pt x="39" y="121"/>
                    <a:pt x="35" y="118"/>
                  </a:cubicBezTo>
                  <a:cubicBezTo>
                    <a:pt x="21" y="109"/>
                    <a:pt x="10" y="95"/>
                    <a:pt x="10" y="73"/>
                  </a:cubicBezTo>
                  <a:cubicBezTo>
                    <a:pt x="12" y="74"/>
                    <a:pt x="14" y="75"/>
                    <a:pt x="16" y="76"/>
                  </a:cubicBezTo>
                  <a:cubicBezTo>
                    <a:pt x="19" y="77"/>
                    <a:pt x="22" y="78"/>
                    <a:pt x="27" y="79"/>
                  </a:cubicBezTo>
                  <a:cubicBezTo>
                    <a:pt x="28" y="79"/>
                    <a:pt x="32" y="80"/>
                    <a:pt x="34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1" y="76"/>
                    <a:pt x="26" y="74"/>
                    <a:pt x="24" y="71"/>
                  </a:cubicBezTo>
                  <a:cubicBezTo>
                    <a:pt x="15" y="60"/>
                    <a:pt x="7" y="43"/>
                    <a:pt x="12" y="23"/>
                  </a:cubicBezTo>
                  <a:cubicBezTo>
                    <a:pt x="13" y="18"/>
                    <a:pt x="15" y="1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2"/>
                    <a:pt x="21" y="13"/>
                    <a:pt x="23" y="15"/>
                  </a:cubicBezTo>
                  <a:cubicBezTo>
                    <a:pt x="27" y="21"/>
                    <a:pt x="33" y="26"/>
                    <a:pt x="38" y="30"/>
                  </a:cubicBezTo>
                  <a:cubicBezTo>
                    <a:pt x="57" y="45"/>
                    <a:pt x="75" y="54"/>
                    <a:pt x="103" y="61"/>
                  </a:cubicBezTo>
                  <a:cubicBezTo>
                    <a:pt x="110" y="63"/>
                    <a:pt x="118" y="64"/>
                    <a:pt x="126" y="64"/>
                  </a:cubicBezTo>
                  <a:cubicBezTo>
                    <a:pt x="124" y="57"/>
                    <a:pt x="124" y="46"/>
                    <a:pt x="126" y="40"/>
                  </a:cubicBezTo>
                  <a:cubicBezTo>
                    <a:pt x="131" y="23"/>
                    <a:pt x="141" y="11"/>
                    <a:pt x="156" y="4"/>
                  </a:cubicBezTo>
                  <a:cubicBezTo>
                    <a:pt x="160" y="3"/>
                    <a:pt x="164" y="2"/>
                    <a:pt x="168" y="1"/>
                  </a:cubicBezTo>
                  <a:cubicBezTo>
                    <a:pt x="170" y="1"/>
                    <a:pt x="172" y="0"/>
                    <a:pt x="174" y="0"/>
                  </a:cubicBezTo>
                </a:path>
              </a:pathLst>
            </a:custGeom>
            <a:solidFill>
              <a:schemeClr val="accent1"/>
            </a:solidFill>
            <a:ln w="9525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51439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  <a:cs typeface="Panton Light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454006" y="10411694"/>
              <a:ext cx="568325" cy="566738"/>
            </a:xfrm>
            <a:prstGeom prst="ellipse">
              <a:avLst/>
            </a:prstGeom>
            <a:noFill/>
            <a:ln w="9525" cmpd="sng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defTabSz="1371600">
                <a:defRPr sz="36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 defTabSz="1371600">
                <a:defRPr sz="36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 defTabSz="1371600">
                <a:defRPr sz="36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 defTabSz="1371600">
                <a:defRPr sz="36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 defTabSz="1371600">
                <a:defRPr sz="36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13716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13716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13716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13716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238" dirty="0">
                <a:latin typeface="Panton Light" charset="0"/>
                <a:ea typeface="Panton Light" charset="0"/>
                <a:cs typeface="Panton Light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1" dirty="0">
                <a:cs typeface="Panton Regular" charset="0"/>
              </a:rPr>
              <a:t>Stay </a:t>
            </a:r>
            <a:r>
              <a:rPr lang="en-US" sz="2701" dirty="0" smtClean="0">
                <a:cs typeface="Panton Regular" charset="0"/>
              </a:rPr>
              <a:t>connected</a:t>
            </a:r>
            <a:endParaRPr lang="en-US" dirty="0"/>
          </a:p>
        </p:txBody>
      </p: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542135" y="2120910"/>
            <a:ext cx="121826" cy="163380"/>
          </a:xfrm>
          <a:custGeom>
            <a:avLst/>
            <a:gdLst>
              <a:gd name="T0" fmla="*/ 515 w 567"/>
              <a:gd name="T1" fmla="*/ 446 h 765"/>
              <a:gd name="T2" fmla="*/ 312 w 567"/>
              <a:gd name="T3" fmla="*/ 743 h 765"/>
              <a:gd name="T4" fmla="*/ 254 w 567"/>
              <a:gd name="T5" fmla="*/ 743 h 765"/>
              <a:gd name="T6" fmla="*/ 50 w 567"/>
              <a:gd name="T7" fmla="*/ 443 h 765"/>
              <a:gd name="T8" fmla="*/ 0 w 567"/>
              <a:gd name="T9" fmla="*/ 283 h 765"/>
              <a:gd name="T10" fmla="*/ 283 w 567"/>
              <a:gd name="T11" fmla="*/ 0 h 765"/>
              <a:gd name="T12" fmla="*/ 566 w 567"/>
              <a:gd name="T13" fmla="*/ 283 h 765"/>
              <a:gd name="T14" fmla="*/ 515 w 567"/>
              <a:gd name="T15" fmla="*/ 446 h 765"/>
              <a:gd name="T16" fmla="*/ 80 w 567"/>
              <a:gd name="T17" fmla="*/ 424 h 765"/>
              <a:gd name="T18" fmla="*/ 283 w 567"/>
              <a:gd name="T19" fmla="*/ 718 h 765"/>
              <a:gd name="T20" fmla="*/ 483 w 567"/>
              <a:gd name="T21" fmla="*/ 427 h 765"/>
              <a:gd name="T22" fmla="*/ 530 w 567"/>
              <a:gd name="T23" fmla="*/ 283 h 765"/>
              <a:gd name="T24" fmla="*/ 283 w 567"/>
              <a:gd name="T25" fmla="*/ 38 h 765"/>
              <a:gd name="T26" fmla="*/ 39 w 567"/>
              <a:gd name="T27" fmla="*/ 283 h 765"/>
              <a:gd name="T28" fmla="*/ 80 w 567"/>
              <a:gd name="T29" fmla="*/ 424 h 765"/>
              <a:gd name="T30" fmla="*/ 283 w 567"/>
              <a:gd name="T31" fmla="*/ 145 h 765"/>
              <a:gd name="T32" fmla="*/ 146 w 567"/>
              <a:gd name="T33" fmla="*/ 283 h 765"/>
              <a:gd name="T34" fmla="*/ 283 w 567"/>
              <a:gd name="T35" fmla="*/ 420 h 765"/>
              <a:gd name="T36" fmla="*/ 421 w 567"/>
              <a:gd name="T37" fmla="*/ 283 h 765"/>
              <a:gd name="T38" fmla="*/ 283 w 567"/>
              <a:gd name="T39" fmla="*/ 145 h 765"/>
              <a:gd name="T40" fmla="*/ 283 w 567"/>
              <a:gd name="T41" fmla="*/ 184 h 765"/>
              <a:gd name="T42" fmla="*/ 382 w 567"/>
              <a:gd name="T43" fmla="*/ 283 h 765"/>
              <a:gd name="T44" fmla="*/ 283 w 567"/>
              <a:gd name="T45" fmla="*/ 382 h 765"/>
              <a:gd name="T46" fmla="*/ 184 w 567"/>
              <a:gd name="T47" fmla="*/ 283 h 765"/>
              <a:gd name="T48" fmla="*/ 283 w 567"/>
              <a:gd name="T49" fmla="*/ 18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7" h="765">
                <a:moveTo>
                  <a:pt x="515" y="446"/>
                </a:moveTo>
                <a:lnTo>
                  <a:pt x="312" y="743"/>
                </a:lnTo>
                <a:cubicBezTo>
                  <a:pt x="298" y="764"/>
                  <a:pt x="267" y="764"/>
                  <a:pt x="254" y="743"/>
                </a:cubicBezTo>
                <a:lnTo>
                  <a:pt x="50" y="443"/>
                </a:lnTo>
                <a:cubicBezTo>
                  <a:pt x="16" y="396"/>
                  <a:pt x="0" y="340"/>
                  <a:pt x="0" y="283"/>
                </a:cubicBezTo>
                <a:cubicBezTo>
                  <a:pt x="0" y="126"/>
                  <a:pt x="126" y="0"/>
                  <a:pt x="283" y="0"/>
                </a:cubicBezTo>
                <a:cubicBezTo>
                  <a:pt x="440" y="0"/>
                  <a:pt x="566" y="126"/>
                  <a:pt x="566" y="283"/>
                </a:cubicBezTo>
                <a:cubicBezTo>
                  <a:pt x="566" y="344"/>
                  <a:pt x="549" y="396"/>
                  <a:pt x="515" y="446"/>
                </a:cubicBezTo>
                <a:close/>
                <a:moveTo>
                  <a:pt x="80" y="424"/>
                </a:moveTo>
                <a:lnTo>
                  <a:pt x="283" y="718"/>
                </a:lnTo>
                <a:lnTo>
                  <a:pt x="483" y="427"/>
                </a:lnTo>
                <a:cubicBezTo>
                  <a:pt x="514" y="382"/>
                  <a:pt x="530" y="337"/>
                  <a:pt x="530" y="283"/>
                </a:cubicBezTo>
                <a:cubicBezTo>
                  <a:pt x="530" y="149"/>
                  <a:pt x="419" y="38"/>
                  <a:pt x="283" y="38"/>
                </a:cubicBezTo>
                <a:cubicBezTo>
                  <a:pt x="149" y="38"/>
                  <a:pt x="39" y="149"/>
                  <a:pt x="39" y="283"/>
                </a:cubicBezTo>
                <a:cubicBezTo>
                  <a:pt x="39" y="332"/>
                  <a:pt x="53" y="382"/>
                  <a:pt x="80" y="424"/>
                </a:cubicBezTo>
                <a:close/>
                <a:moveTo>
                  <a:pt x="283" y="145"/>
                </a:moveTo>
                <a:cubicBezTo>
                  <a:pt x="208" y="145"/>
                  <a:pt x="146" y="207"/>
                  <a:pt x="146" y="283"/>
                </a:cubicBezTo>
                <a:cubicBezTo>
                  <a:pt x="146" y="359"/>
                  <a:pt x="208" y="420"/>
                  <a:pt x="283" y="420"/>
                </a:cubicBezTo>
                <a:cubicBezTo>
                  <a:pt x="358" y="420"/>
                  <a:pt x="421" y="359"/>
                  <a:pt x="421" y="283"/>
                </a:cubicBezTo>
                <a:cubicBezTo>
                  <a:pt x="421" y="207"/>
                  <a:pt x="358" y="145"/>
                  <a:pt x="283" y="145"/>
                </a:cubicBezTo>
                <a:close/>
                <a:moveTo>
                  <a:pt x="283" y="184"/>
                </a:moveTo>
                <a:cubicBezTo>
                  <a:pt x="338" y="184"/>
                  <a:pt x="382" y="228"/>
                  <a:pt x="382" y="283"/>
                </a:cubicBezTo>
                <a:cubicBezTo>
                  <a:pt x="382" y="337"/>
                  <a:pt x="338" y="382"/>
                  <a:pt x="283" y="382"/>
                </a:cubicBezTo>
                <a:cubicBezTo>
                  <a:pt x="229" y="382"/>
                  <a:pt x="184" y="337"/>
                  <a:pt x="184" y="283"/>
                </a:cubicBezTo>
                <a:cubicBezTo>
                  <a:pt x="184" y="228"/>
                  <a:pt x="229" y="184"/>
                  <a:pt x="283" y="1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3"/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547524" y="2811457"/>
            <a:ext cx="154319" cy="113945"/>
          </a:xfrm>
          <a:custGeom>
            <a:avLst/>
            <a:gdLst>
              <a:gd name="T0" fmla="*/ 129 w 760"/>
              <a:gd name="T1" fmla="*/ 0 h 562"/>
              <a:gd name="T2" fmla="*/ 630 w 760"/>
              <a:gd name="T3" fmla="*/ 0 h 562"/>
              <a:gd name="T4" fmla="*/ 759 w 760"/>
              <a:gd name="T5" fmla="*/ 129 h 562"/>
              <a:gd name="T6" fmla="*/ 759 w 760"/>
              <a:gd name="T7" fmla="*/ 433 h 562"/>
              <a:gd name="T8" fmla="*/ 630 w 760"/>
              <a:gd name="T9" fmla="*/ 561 h 562"/>
              <a:gd name="T10" fmla="*/ 129 w 760"/>
              <a:gd name="T11" fmla="*/ 561 h 562"/>
              <a:gd name="T12" fmla="*/ 0 w 760"/>
              <a:gd name="T13" fmla="*/ 433 h 562"/>
              <a:gd name="T14" fmla="*/ 0 w 760"/>
              <a:gd name="T15" fmla="*/ 129 h 562"/>
              <a:gd name="T16" fmla="*/ 129 w 760"/>
              <a:gd name="T17" fmla="*/ 0 h 562"/>
              <a:gd name="T18" fmla="*/ 54 w 760"/>
              <a:gd name="T19" fmla="*/ 484 h 562"/>
              <a:gd name="T20" fmla="*/ 259 w 760"/>
              <a:gd name="T21" fmla="*/ 278 h 562"/>
              <a:gd name="T22" fmla="*/ 56 w 760"/>
              <a:gd name="T23" fmla="*/ 75 h 562"/>
              <a:gd name="T24" fmla="*/ 38 w 760"/>
              <a:gd name="T25" fmla="*/ 129 h 562"/>
              <a:gd name="T26" fmla="*/ 38 w 760"/>
              <a:gd name="T27" fmla="*/ 433 h 562"/>
              <a:gd name="T28" fmla="*/ 54 w 760"/>
              <a:gd name="T29" fmla="*/ 484 h 562"/>
              <a:gd name="T30" fmla="*/ 296 w 760"/>
              <a:gd name="T31" fmla="*/ 316 h 562"/>
              <a:gd name="T32" fmla="*/ 284 w 760"/>
              <a:gd name="T33" fmla="*/ 305 h 562"/>
              <a:gd name="T34" fmla="*/ 81 w 760"/>
              <a:gd name="T35" fmla="*/ 510 h 562"/>
              <a:gd name="T36" fmla="*/ 129 w 760"/>
              <a:gd name="T37" fmla="*/ 523 h 562"/>
              <a:gd name="T38" fmla="*/ 630 w 760"/>
              <a:gd name="T39" fmla="*/ 523 h 562"/>
              <a:gd name="T40" fmla="*/ 676 w 760"/>
              <a:gd name="T41" fmla="*/ 510 h 562"/>
              <a:gd name="T42" fmla="*/ 475 w 760"/>
              <a:gd name="T43" fmla="*/ 307 h 562"/>
              <a:gd name="T44" fmla="*/ 463 w 760"/>
              <a:gd name="T45" fmla="*/ 316 h 562"/>
              <a:gd name="T46" fmla="*/ 296 w 760"/>
              <a:gd name="T47" fmla="*/ 316 h 562"/>
              <a:gd name="T48" fmla="*/ 630 w 760"/>
              <a:gd name="T49" fmla="*/ 38 h 562"/>
              <a:gd name="T50" fmla="*/ 129 w 760"/>
              <a:gd name="T51" fmla="*/ 38 h 562"/>
              <a:gd name="T52" fmla="*/ 84 w 760"/>
              <a:gd name="T53" fmla="*/ 49 h 562"/>
              <a:gd name="T54" fmla="*/ 323 w 760"/>
              <a:gd name="T55" fmla="*/ 291 h 562"/>
              <a:gd name="T56" fmla="*/ 436 w 760"/>
              <a:gd name="T57" fmla="*/ 291 h 562"/>
              <a:gd name="T58" fmla="*/ 675 w 760"/>
              <a:gd name="T59" fmla="*/ 49 h 562"/>
              <a:gd name="T60" fmla="*/ 630 w 760"/>
              <a:gd name="T61" fmla="*/ 38 h 562"/>
              <a:gd name="T62" fmla="*/ 703 w 760"/>
              <a:gd name="T63" fmla="*/ 75 h 562"/>
              <a:gd name="T64" fmla="*/ 500 w 760"/>
              <a:gd name="T65" fmla="*/ 279 h 562"/>
              <a:gd name="T66" fmla="*/ 705 w 760"/>
              <a:gd name="T67" fmla="*/ 484 h 562"/>
              <a:gd name="T68" fmla="*/ 721 w 760"/>
              <a:gd name="T69" fmla="*/ 433 h 562"/>
              <a:gd name="T70" fmla="*/ 721 w 760"/>
              <a:gd name="T71" fmla="*/ 129 h 562"/>
              <a:gd name="T72" fmla="*/ 703 w 760"/>
              <a:gd name="T73" fmla="*/ 7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0" h="562">
                <a:moveTo>
                  <a:pt x="129" y="0"/>
                </a:moveTo>
                <a:lnTo>
                  <a:pt x="630" y="0"/>
                </a:lnTo>
                <a:cubicBezTo>
                  <a:pt x="700" y="0"/>
                  <a:pt x="759" y="57"/>
                  <a:pt x="759" y="129"/>
                </a:cubicBezTo>
                <a:lnTo>
                  <a:pt x="759" y="433"/>
                </a:lnTo>
                <a:cubicBezTo>
                  <a:pt x="759" y="503"/>
                  <a:pt x="700" y="561"/>
                  <a:pt x="630" y="561"/>
                </a:cubicBezTo>
                <a:lnTo>
                  <a:pt x="129" y="561"/>
                </a:lnTo>
                <a:cubicBezTo>
                  <a:pt x="59" y="561"/>
                  <a:pt x="0" y="503"/>
                  <a:pt x="0" y="433"/>
                </a:cubicBezTo>
                <a:lnTo>
                  <a:pt x="0" y="129"/>
                </a:lnTo>
                <a:cubicBezTo>
                  <a:pt x="0" y="57"/>
                  <a:pt x="59" y="0"/>
                  <a:pt x="129" y="0"/>
                </a:cubicBezTo>
                <a:close/>
                <a:moveTo>
                  <a:pt x="54" y="484"/>
                </a:moveTo>
                <a:lnTo>
                  <a:pt x="259" y="278"/>
                </a:lnTo>
                <a:lnTo>
                  <a:pt x="56" y="75"/>
                </a:lnTo>
                <a:cubicBezTo>
                  <a:pt x="44" y="91"/>
                  <a:pt x="38" y="108"/>
                  <a:pt x="38" y="129"/>
                </a:cubicBezTo>
                <a:lnTo>
                  <a:pt x="38" y="433"/>
                </a:lnTo>
                <a:cubicBezTo>
                  <a:pt x="38" y="451"/>
                  <a:pt x="44" y="468"/>
                  <a:pt x="54" y="484"/>
                </a:cubicBezTo>
                <a:close/>
                <a:moveTo>
                  <a:pt x="296" y="316"/>
                </a:moveTo>
                <a:lnTo>
                  <a:pt x="284" y="305"/>
                </a:lnTo>
                <a:lnTo>
                  <a:pt x="81" y="510"/>
                </a:lnTo>
                <a:cubicBezTo>
                  <a:pt x="96" y="518"/>
                  <a:pt x="112" y="523"/>
                  <a:pt x="129" y="523"/>
                </a:cubicBezTo>
                <a:lnTo>
                  <a:pt x="630" y="523"/>
                </a:lnTo>
                <a:cubicBezTo>
                  <a:pt x="647" y="523"/>
                  <a:pt x="663" y="518"/>
                  <a:pt x="676" y="510"/>
                </a:cubicBezTo>
                <a:lnTo>
                  <a:pt x="475" y="307"/>
                </a:lnTo>
                <a:lnTo>
                  <a:pt x="463" y="316"/>
                </a:lnTo>
                <a:cubicBezTo>
                  <a:pt x="417" y="363"/>
                  <a:pt x="342" y="363"/>
                  <a:pt x="296" y="316"/>
                </a:cubicBezTo>
                <a:close/>
                <a:moveTo>
                  <a:pt x="630" y="38"/>
                </a:moveTo>
                <a:lnTo>
                  <a:pt x="129" y="38"/>
                </a:lnTo>
                <a:cubicBezTo>
                  <a:pt x="113" y="38"/>
                  <a:pt x="97" y="41"/>
                  <a:pt x="84" y="49"/>
                </a:cubicBezTo>
                <a:lnTo>
                  <a:pt x="323" y="291"/>
                </a:lnTo>
                <a:cubicBezTo>
                  <a:pt x="353" y="321"/>
                  <a:pt x="404" y="321"/>
                  <a:pt x="436" y="291"/>
                </a:cubicBezTo>
                <a:lnTo>
                  <a:pt x="675" y="49"/>
                </a:lnTo>
                <a:cubicBezTo>
                  <a:pt x="662" y="41"/>
                  <a:pt x="646" y="38"/>
                  <a:pt x="630" y="38"/>
                </a:cubicBezTo>
                <a:close/>
                <a:moveTo>
                  <a:pt x="703" y="75"/>
                </a:moveTo>
                <a:lnTo>
                  <a:pt x="500" y="279"/>
                </a:lnTo>
                <a:lnTo>
                  <a:pt x="705" y="484"/>
                </a:lnTo>
                <a:cubicBezTo>
                  <a:pt x="715" y="470"/>
                  <a:pt x="721" y="452"/>
                  <a:pt x="721" y="433"/>
                </a:cubicBezTo>
                <a:lnTo>
                  <a:pt x="721" y="129"/>
                </a:lnTo>
                <a:cubicBezTo>
                  <a:pt x="721" y="108"/>
                  <a:pt x="715" y="91"/>
                  <a:pt x="703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3"/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564484" y="3370757"/>
            <a:ext cx="154022" cy="154022"/>
          </a:xfrm>
          <a:custGeom>
            <a:avLst/>
            <a:gdLst>
              <a:gd name="T0" fmla="*/ 108 w 683"/>
              <a:gd name="T1" fmla="*/ 675 h 682"/>
              <a:gd name="T2" fmla="*/ 66 w 683"/>
              <a:gd name="T3" fmla="*/ 664 h 682"/>
              <a:gd name="T4" fmla="*/ 61 w 683"/>
              <a:gd name="T5" fmla="*/ 366 h 682"/>
              <a:gd name="T6" fmla="*/ 367 w 683"/>
              <a:gd name="T7" fmla="*/ 61 h 682"/>
              <a:gd name="T8" fmla="*/ 666 w 683"/>
              <a:gd name="T9" fmla="*/ 65 h 682"/>
              <a:gd name="T10" fmla="*/ 675 w 683"/>
              <a:gd name="T11" fmla="*/ 105 h 682"/>
              <a:gd name="T12" fmla="*/ 512 w 683"/>
              <a:gd name="T13" fmla="*/ 270 h 682"/>
              <a:gd name="T14" fmla="*/ 475 w 683"/>
              <a:gd name="T15" fmla="*/ 265 h 682"/>
              <a:gd name="T16" fmla="*/ 423 w 683"/>
              <a:gd name="T17" fmla="*/ 225 h 682"/>
              <a:gd name="T18" fmla="*/ 226 w 683"/>
              <a:gd name="T19" fmla="*/ 420 h 682"/>
              <a:gd name="T20" fmla="*/ 267 w 683"/>
              <a:gd name="T21" fmla="*/ 475 h 682"/>
              <a:gd name="T22" fmla="*/ 271 w 683"/>
              <a:gd name="T23" fmla="*/ 510 h 682"/>
              <a:gd name="T24" fmla="*/ 108 w 683"/>
              <a:gd name="T25" fmla="*/ 675 h 682"/>
              <a:gd name="T26" fmla="*/ 95 w 683"/>
              <a:gd name="T27" fmla="*/ 638 h 682"/>
              <a:gd name="T28" fmla="*/ 237 w 683"/>
              <a:gd name="T29" fmla="*/ 496 h 682"/>
              <a:gd name="T30" fmla="*/ 195 w 683"/>
              <a:gd name="T31" fmla="*/ 443 h 682"/>
              <a:gd name="T32" fmla="*/ 191 w 683"/>
              <a:gd name="T33" fmla="*/ 408 h 682"/>
              <a:gd name="T34" fmla="*/ 408 w 683"/>
              <a:gd name="T35" fmla="*/ 190 h 682"/>
              <a:gd name="T36" fmla="*/ 443 w 683"/>
              <a:gd name="T37" fmla="*/ 193 h 682"/>
              <a:gd name="T38" fmla="*/ 498 w 683"/>
              <a:gd name="T39" fmla="*/ 235 h 682"/>
              <a:gd name="T40" fmla="*/ 640 w 683"/>
              <a:gd name="T41" fmla="*/ 94 h 682"/>
              <a:gd name="T42" fmla="*/ 383 w 683"/>
              <a:gd name="T43" fmla="*/ 94 h 682"/>
              <a:gd name="T44" fmla="*/ 96 w 683"/>
              <a:gd name="T45" fmla="*/ 382 h 682"/>
              <a:gd name="T46" fmla="*/ 95 w 683"/>
              <a:gd name="T47" fmla="*/ 638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3" h="682">
                <a:moveTo>
                  <a:pt x="108" y="675"/>
                </a:moveTo>
                <a:cubicBezTo>
                  <a:pt x="93" y="681"/>
                  <a:pt x="76" y="676"/>
                  <a:pt x="66" y="664"/>
                </a:cubicBezTo>
                <a:cubicBezTo>
                  <a:pt x="0" y="582"/>
                  <a:pt x="10" y="472"/>
                  <a:pt x="61" y="366"/>
                </a:cubicBezTo>
                <a:cubicBezTo>
                  <a:pt x="124" y="241"/>
                  <a:pt x="242" y="121"/>
                  <a:pt x="367" y="61"/>
                </a:cubicBezTo>
                <a:cubicBezTo>
                  <a:pt x="474" y="8"/>
                  <a:pt x="583" y="0"/>
                  <a:pt x="666" y="65"/>
                </a:cubicBezTo>
                <a:cubicBezTo>
                  <a:pt x="677" y="75"/>
                  <a:pt x="682" y="91"/>
                  <a:pt x="675" y="105"/>
                </a:cubicBezTo>
                <a:cubicBezTo>
                  <a:pt x="650" y="171"/>
                  <a:pt x="592" y="233"/>
                  <a:pt x="512" y="270"/>
                </a:cubicBezTo>
                <a:cubicBezTo>
                  <a:pt x="499" y="275"/>
                  <a:pt x="487" y="273"/>
                  <a:pt x="475" y="265"/>
                </a:cubicBezTo>
                <a:lnTo>
                  <a:pt x="423" y="225"/>
                </a:lnTo>
                <a:cubicBezTo>
                  <a:pt x="333" y="265"/>
                  <a:pt x="266" y="332"/>
                  <a:pt x="226" y="420"/>
                </a:cubicBezTo>
                <a:lnTo>
                  <a:pt x="267" y="475"/>
                </a:lnTo>
                <a:cubicBezTo>
                  <a:pt x="275" y="484"/>
                  <a:pt x="277" y="499"/>
                  <a:pt x="271" y="510"/>
                </a:cubicBezTo>
                <a:cubicBezTo>
                  <a:pt x="239" y="582"/>
                  <a:pt x="181" y="646"/>
                  <a:pt x="108" y="675"/>
                </a:cubicBezTo>
                <a:close/>
                <a:moveTo>
                  <a:pt x="95" y="638"/>
                </a:moveTo>
                <a:cubicBezTo>
                  <a:pt x="151" y="616"/>
                  <a:pt x="203" y="566"/>
                  <a:pt x="237" y="496"/>
                </a:cubicBezTo>
                <a:lnTo>
                  <a:pt x="195" y="443"/>
                </a:lnTo>
                <a:cubicBezTo>
                  <a:pt x="187" y="432"/>
                  <a:pt x="186" y="419"/>
                  <a:pt x="191" y="408"/>
                </a:cubicBezTo>
                <a:cubicBezTo>
                  <a:pt x="235" y="308"/>
                  <a:pt x="309" y="233"/>
                  <a:pt x="408" y="190"/>
                </a:cubicBezTo>
                <a:cubicBezTo>
                  <a:pt x="419" y="185"/>
                  <a:pt x="434" y="187"/>
                  <a:pt x="443" y="193"/>
                </a:cubicBezTo>
                <a:lnTo>
                  <a:pt x="498" y="235"/>
                </a:lnTo>
                <a:cubicBezTo>
                  <a:pt x="567" y="203"/>
                  <a:pt x="616" y="150"/>
                  <a:pt x="640" y="94"/>
                </a:cubicBezTo>
                <a:cubicBezTo>
                  <a:pt x="571" y="40"/>
                  <a:pt x="475" y="49"/>
                  <a:pt x="383" y="94"/>
                </a:cubicBezTo>
                <a:cubicBezTo>
                  <a:pt x="266" y="152"/>
                  <a:pt x="154" y="265"/>
                  <a:pt x="96" y="382"/>
                </a:cubicBezTo>
                <a:cubicBezTo>
                  <a:pt x="50" y="475"/>
                  <a:pt x="40" y="569"/>
                  <a:pt x="95" y="6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D2FCA-1D41-4440-80FA-3146FA8610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Write some Deployment, Services, </a:t>
            </a:r>
            <a:r>
              <a:rPr lang="en-US" sz="2400" dirty="0" err="1" smtClean="0"/>
              <a:t>Configmaps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Deploy them to K8s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Maybe create a Helm Chart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YAML YAML YAML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Kubernetes Deployment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Success?!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Backups?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Upscaling? Reshuffle Data?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Downscaling? Without </a:t>
            </a:r>
            <a:r>
              <a:rPr lang="en-US" sz="2400" dirty="0" err="1" smtClean="0"/>
              <a:t>Dataloss</a:t>
            </a:r>
            <a:r>
              <a:rPr lang="en-US" sz="2400" dirty="0" smtClean="0"/>
              <a:t>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Healing? Restore Backups?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Configuration? Tedious Templating?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Day 2 Operations?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only we could automate this!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 Kubernetes native way!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2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52551" y="1636482"/>
            <a:ext cx="5130140" cy="890650"/>
          </a:xfrm>
          <a:prstGeom prst="roundRect">
            <a:avLst/>
          </a:prstGeom>
          <a:solidFill>
            <a:srgbClr val="326CE7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Kubernetes</a:t>
            </a:r>
            <a:endParaRPr lang="en-US" sz="2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52551" y="2911766"/>
            <a:ext cx="5130140" cy="890650"/>
          </a:xfrm>
          <a:prstGeom prst="roundRect">
            <a:avLst/>
          </a:prstGeom>
          <a:solidFill>
            <a:schemeClr val="accent5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Apache Kafka</a:t>
            </a:r>
            <a:endParaRPr lang="en-US" sz="2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24840" y="2280062"/>
            <a:ext cx="3277589" cy="878774"/>
          </a:xfrm>
          <a:prstGeom prst="roundRect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Operator</a:t>
            </a:r>
            <a:endParaRPr lang="en-US" sz="2400" b="1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68" y="2371786"/>
            <a:ext cx="695325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93" y="1678541"/>
            <a:ext cx="806532" cy="8065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2" y="2895598"/>
            <a:ext cx="936168" cy="9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Human Operational Software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 smtClean="0"/>
              <a:t>Custom Software</a:t>
            </a:r>
            <a:endParaRPr lang="en-US" sz="225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Kubernetes Native: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 err="1" smtClean="0"/>
              <a:t>CustomResourceDefinition</a:t>
            </a:r>
            <a:endParaRPr lang="en-US" sz="225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So lets write one: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 smtClean="0"/>
              <a:t>High Level</a:t>
            </a:r>
            <a:endParaRPr lang="en-US" sz="225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2134" y="1387776"/>
            <a:ext cx="3246096" cy="31572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Defines a new API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Seamless integration with existing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Kubectl</a:t>
            </a:r>
            <a:r>
              <a:rPr lang="en-US" sz="2400" dirty="0" smtClean="0"/>
              <a:t> support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CustomResourceDefinition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4218922" y="1387776"/>
            <a:ext cx="4572000" cy="3231654"/>
          </a:xfrm>
          <a:prstGeom prst="snip1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8922" y="1387776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E06C75"/>
                </a:solidFill>
                <a:latin typeface="Fira Code" charset="0"/>
              </a:rPr>
              <a:t>apiVersion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>
                <a:solidFill>
                  <a:srgbClr val="98C379"/>
                </a:solidFill>
                <a:latin typeface="Fira Code" charset="0"/>
              </a:rPr>
              <a:t>apiextensions.k8s.io/v1beta1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kind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CustomResourceDefinition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metadata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name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crontabs.stable.example.com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spec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group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stable.example.com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version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>
                <a:solidFill>
                  <a:srgbClr val="98C379"/>
                </a:solidFill>
                <a:latin typeface="Fira Code" charset="0"/>
              </a:rPr>
              <a:t>v1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scope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Namespaced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names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plural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crontabs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singular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kind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 err="1">
                <a:solidFill>
                  <a:srgbClr val="E06C75"/>
                </a:solidFill>
                <a:latin typeface="Fira Code" charset="0"/>
              </a:rPr>
              <a:t>shortNames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-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ct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validation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i="1" dirty="0">
                <a:solidFill>
                  <a:srgbClr val="7F848E"/>
                </a:solidFill>
                <a:latin typeface="Fira Code" charset="0"/>
              </a:rPr>
              <a:t># openAPIV3Schema is the schema for validating custom objects.</a:t>
            </a:r>
            <a:endParaRPr lang="en-US" sz="1200" b="0" dirty="0">
              <a:solidFill>
                <a:srgbClr val="BBBBBB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4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decentric">
      <a:dk1>
        <a:sysClr val="windowText" lastClr="000000"/>
      </a:dk1>
      <a:lt1>
        <a:sysClr val="window" lastClr="FFFFFF"/>
      </a:lt1>
      <a:dk2>
        <a:srgbClr val="004452"/>
      </a:dk2>
      <a:lt2>
        <a:srgbClr val="F0F6F4"/>
      </a:lt2>
      <a:accent1>
        <a:srgbClr val="007891"/>
      </a:accent1>
      <a:accent2>
        <a:srgbClr val="00AED2"/>
      </a:accent2>
      <a:accent3>
        <a:srgbClr val="03BDEC"/>
      </a:accent3>
      <a:accent4>
        <a:srgbClr val="15584C"/>
      </a:accent4>
      <a:accent5>
        <a:srgbClr val="1FB18A"/>
      </a:accent5>
      <a:accent6>
        <a:srgbClr val="2CE6AF"/>
      </a:accent6>
      <a:hlink>
        <a:srgbClr val="D6B32C"/>
      </a:hlink>
      <a:folHlink>
        <a:srgbClr val="9B9452"/>
      </a:folHlink>
    </a:clrScheme>
    <a:fontScheme name="Panton">
      <a:majorFont>
        <a:latin typeface="Panton Regular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nton Light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master template" id="{442CD2DA-50DF-C34E-B296-9B3650E270A0}" vid="{F79B74A8-65DD-4645-B7AC-2818FBB82784}"/>
    </a:ext>
  </a:extLst>
</a:theme>
</file>

<file path=ppt/theme/theme2.xml><?xml version="1.0" encoding="utf-8"?>
<a:theme xmlns:a="http://schemas.openxmlformats.org/drawingml/2006/main" name="1_Default Theme Without Logo">
  <a:themeElements>
    <a:clrScheme name="codecentric">
      <a:dk1>
        <a:sysClr val="windowText" lastClr="000000"/>
      </a:dk1>
      <a:lt1>
        <a:sysClr val="window" lastClr="FFFFFF"/>
      </a:lt1>
      <a:dk2>
        <a:srgbClr val="004452"/>
      </a:dk2>
      <a:lt2>
        <a:srgbClr val="F0F6F4"/>
      </a:lt2>
      <a:accent1>
        <a:srgbClr val="007891"/>
      </a:accent1>
      <a:accent2>
        <a:srgbClr val="00AED2"/>
      </a:accent2>
      <a:accent3>
        <a:srgbClr val="03BDEC"/>
      </a:accent3>
      <a:accent4>
        <a:srgbClr val="15584C"/>
      </a:accent4>
      <a:accent5>
        <a:srgbClr val="1FB18A"/>
      </a:accent5>
      <a:accent6>
        <a:srgbClr val="2CE6AF"/>
      </a:accent6>
      <a:hlink>
        <a:srgbClr val="D6B32C"/>
      </a:hlink>
      <a:folHlink>
        <a:srgbClr val="9B9452"/>
      </a:folHlink>
    </a:clrScheme>
    <a:fontScheme name="Panton">
      <a:majorFont>
        <a:latin typeface="Panton Regular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nton Light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master template 16-9.potx" id="{90693A20-B6B6-BA46-9E22-F6160FD8091A}" vid="{5CF3F612-F849-BC4F-B664-3784B60795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cc_master template</Template>
  <TotalTime>8498</TotalTime>
  <Words>657</Words>
  <Application>Microsoft Macintosh PowerPoint</Application>
  <PresentationFormat>On-screen Show (16:9)</PresentationFormat>
  <Paragraphs>223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Fira Code</vt:lpstr>
      <vt:lpstr>Lato Light</vt:lpstr>
      <vt:lpstr>Mangal</vt:lpstr>
      <vt:lpstr>Panton Light</vt:lpstr>
      <vt:lpstr>Panton Regular</vt:lpstr>
      <vt:lpstr>Default Theme</vt:lpstr>
      <vt:lpstr>1_Default Theme Without Logo</vt:lpstr>
      <vt:lpstr>The Operator Pattern</vt:lpstr>
      <vt:lpstr>$whoami</vt:lpstr>
      <vt:lpstr>Normal Kubernetes Deployment </vt:lpstr>
      <vt:lpstr>PowerPoint Presentation</vt:lpstr>
      <vt:lpstr>But Day 2 Operations? </vt:lpstr>
      <vt:lpstr>If only we could automate this!</vt:lpstr>
      <vt:lpstr>Operators</vt:lpstr>
      <vt:lpstr>Operators</vt:lpstr>
      <vt:lpstr>CustomResourceDefinition</vt:lpstr>
      <vt:lpstr>CustomResourceDefinition</vt:lpstr>
      <vt:lpstr>Control Loop</vt:lpstr>
      <vt:lpstr>Kafka Basics</vt:lpstr>
      <vt:lpstr>Create Cluster</vt:lpstr>
      <vt:lpstr>Downsize Cluster</vt:lpstr>
      <vt:lpstr>Rebalance Topics with Hot Partitions</vt:lpstr>
      <vt:lpstr>Other Operators</vt:lpstr>
      <vt:lpstr>Take a step back</vt:lpstr>
      <vt:lpstr>Operators vs Helm vs Controller</vt:lpstr>
      <vt:lpstr>Code!</vt:lpstr>
      <vt:lpstr>Best Practice Operators </vt:lpstr>
      <vt:lpstr>Questions? Discuss!</vt:lpstr>
      <vt:lpstr>Kubernetes Extensibility</vt:lpstr>
      <vt:lpstr>Comparison</vt:lpstr>
      <vt:lpstr>Stay connected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Valentina Arambasic</dc:creator>
  <cp:keywords/>
  <dc:description/>
  <cp:lastModifiedBy>Jakob Karalus</cp:lastModifiedBy>
  <cp:revision>165</cp:revision>
  <cp:lastPrinted>2017-07-25T07:43:52Z</cp:lastPrinted>
  <dcterms:created xsi:type="dcterms:W3CDTF">2017-06-07T14:14:35Z</dcterms:created>
  <dcterms:modified xsi:type="dcterms:W3CDTF">2017-11-17T12:41:08Z</dcterms:modified>
  <cp:category/>
</cp:coreProperties>
</file>