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  <p:sldMasterId id="2147484007" r:id="rId2"/>
  </p:sldMasterIdLst>
  <p:notesMasterIdLst>
    <p:notesMasterId r:id="rId24"/>
  </p:notesMasterIdLst>
  <p:handoutMasterIdLst>
    <p:handoutMasterId r:id="rId25"/>
  </p:handoutMasterIdLst>
  <p:sldIdLst>
    <p:sldId id="695" r:id="rId3"/>
    <p:sldId id="785" r:id="rId4"/>
    <p:sldId id="760" r:id="rId5"/>
    <p:sldId id="778" r:id="rId6"/>
    <p:sldId id="761" r:id="rId7"/>
    <p:sldId id="762" r:id="rId8"/>
    <p:sldId id="763" r:id="rId9"/>
    <p:sldId id="764" r:id="rId10"/>
    <p:sldId id="769" r:id="rId11"/>
    <p:sldId id="780" r:id="rId12"/>
    <p:sldId id="770" r:id="rId13"/>
    <p:sldId id="773" r:id="rId14"/>
    <p:sldId id="766" r:id="rId15"/>
    <p:sldId id="784" r:id="rId16"/>
    <p:sldId id="767" r:id="rId17"/>
    <p:sldId id="786" r:id="rId18"/>
    <p:sldId id="775" r:id="rId19"/>
    <p:sldId id="781" r:id="rId20"/>
    <p:sldId id="777" r:id="rId21"/>
    <p:sldId id="782" r:id="rId22"/>
    <p:sldId id="783" r:id="rId23"/>
  </p:sldIdLst>
  <p:sldSz cx="9144000" cy="5143500" type="screen16x9"/>
  <p:notesSz cx="6858000" cy="9144000"/>
  <p:defaultTextStyle>
    <a:defPPr>
      <a:defRPr lang="en-US"/>
    </a:defPPr>
    <a:lvl1pPr algn="l" defTabSz="815512" rtl="0" eaLnBrk="0" fontAlgn="base" hangingPunct="0">
      <a:spcBef>
        <a:spcPct val="0"/>
      </a:spcBef>
      <a:spcAft>
        <a:spcPct val="0"/>
      </a:spcAft>
      <a:defRPr sz="1607" kern="1200">
        <a:solidFill>
          <a:schemeClr val="tx1"/>
        </a:solidFill>
        <a:latin typeface="Calibri" charset="0"/>
        <a:ea typeface="+mn-ea"/>
        <a:cs typeface="+mn-cs"/>
      </a:defRPr>
    </a:lvl1pPr>
    <a:lvl2pPr marL="407402" indent="-203347" algn="l" defTabSz="815512" rtl="0" eaLnBrk="0" fontAlgn="base" hangingPunct="0">
      <a:spcBef>
        <a:spcPct val="0"/>
      </a:spcBef>
      <a:spcAft>
        <a:spcPct val="0"/>
      </a:spcAft>
      <a:defRPr sz="1607" kern="1200">
        <a:solidFill>
          <a:schemeClr val="tx1"/>
        </a:solidFill>
        <a:latin typeface="Calibri" charset="0"/>
        <a:ea typeface="+mn-ea"/>
        <a:cs typeface="+mn-cs"/>
      </a:defRPr>
    </a:lvl2pPr>
    <a:lvl3pPr marL="815512" indent="-407402" algn="l" defTabSz="815512" rtl="0" eaLnBrk="0" fontAlgn="base" hangingPunct="0">
      <a:spcBef>
        <a:spcPct val="0"/>
      </a:spcBef>
      <a:spcAft>
        <a:spcPct val="0"/>
      </a:spcAft>
      <a:defRPr sz="1607" kern="1200">
        <a:solidFill>
          <a:schemeClr val="tx1"/>
        </a:solidFill>
        <a:latin typeface="Calibri" charset="0"/>
        <a:ea typeface="+mn-ea"/>
        <a:cs typeface="+mn-cs"/>
      </a:defRPr>
    </a:lvl3pPr>
    <a:lvl4pPr marL="1223620" indent="-611457" algn="l" defTabSz="815512" rtl="0" eaLnBrk="0" fontAlgn="base" hangingPunct="0">
      <a:spcBef>
        <a:spcPct val="0"/>
      </a:spcBef>
      <a:spcAft>
        <a:spcPct val="0"/>
      </a:spcAft>
      <a:defRPr sz="1607" kern="1200">
        <a:solidFill>
          <a:schemeClr val="tx1"/>
        </a:solidFill>
        <a:latin typeface="Calibri" charset="0"/>
        <a:ea typeface="+mn-ea"/>
        <a:cs typeface="+mn-cs"/>
      </a:defRPr>
    </a:lvl4pPr>
    <a:lvl5pPr marL="1631732" indent="-815512" algn="l" defTabSz="815512" rtl="0" eaLnBrk="0" fontAlgn="base" hangingPunct="0">
      <a:spcBef>
        <a:spcPct val="0"/>
      </a:spcBef>
      <a:spcAft>
        <a:spcPct val="0"/>
      </a:spcAft>
      <a:defRPr sz="1607" kern="1200">
        <a:solidFill>
          <a:schemeClr val="tx1"/>
        </a:solidFill>
        <a:latin typeface="Calibri" charset="0"/>
        <a:ea typeface="+mn-ea"/>
        <a:cs typeface="+mn-cs"/>
      </a:defRPr>
    </a:lvl5pPr>
    <a:lvl6pPr marL="1020275" algn="l" defTabSz="408110" rtl="0" eaLnBrk="1" latinLnBrk="0" hangingPunct="1">
      <a:defRPr sz="1607" kern="1200">
        <a:solidFill>
          <a:schemeClr val="tx1"/>
        </a:solidFill>
        <a:latin typeface="Calibri" charset="0"/>
        <a:ea typeface="+mn-ea"/>
        <a:cs typeface="+mn-cs"/>
      </a:defRPr>
    </a:lvl6pPr>
    <a:lvl7pPr marL="1224327" algn="l" defTabSz="408110" rtl="0" eaLnBrk="1" latinLnBrk="0" hangingPunct="1">
      <a:defRPr sz="1607" kern="1200">
        <a:solidFill>
          <a:schemeClr val="tx1"/>
        </a:solidFill>
        <a:latin typeface="Calibri" charset="0"/>
        <a:ea typeface="+mn-ea"/>
        <a:cs typeface="+mn-cs"/>
      </a:defRPr>
    </a:lvl7pPr>
    <a:lvl8pPr marL="1428384" algn="l" defTabSz="408110" rtl="0" eaLnBrk="1" latinLnBrk="0" hangingPunct="1">
      <a:defRPr sz="1607" kern="1200">
        <a:solidFill>
          <a:schemeClr val="tx1"/>
        </a:solidFill>
        <a:latin typeface="Calibri" charset="0"/>
        <a:ea typeface="+mn-ea"/>
        <a:cs typeface="+mn-cs"/>
      </a:defRPr>
    </a:lvl8pPr>
    <a:lvl9pPr marL="1632441" algn="l" defTabSz="408110" rtl="0" eaLnBrk="1" latinLnBrk="0" hangingPunct="1">
      <a:defRPr sz="1607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7FF349-6B31-7343-8E9A-0E10E010B160}">
          <p14:sldIdLst>
            <p14:sldId id="695"/>
            <p14:sldId id="785"/>
            <p14:sldId id="760"/>
            <p14:sldId id="778"/>
            <p14:sldId id="761"/>
            <p14:sldId id="762"/>
            <p14:sldId id="763"/>
            <p14:sldId id="764"/>
            <p14:sldId id="769"/>
            <p14:sldId id="780"/>
            <p14:sldId id="770"/>
            <p14:sldId id="773"/>
            <p14:sldId id="766"/>
            <p14:sldId id="784"/>
            <p14:sldId id="767"/>
            <p14:sldId id="786"/>
            <p14:sldId id="775"/>
            <p14:sldId id="781"/>
            <p14:sldId id="777"/>
            <p14:sldId id="782"/>
            <p14:sldId id="7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35" userDrawn="1">
          <p15:clr>
            <a:srgbClr val="5ACBF0"/>
          </p15:clr>
        </p15:guide>
        <p15:guide id="3" pos="2880" userDrawn="1">
          <p15:clr>
            <a:srgbClr val="A4A3A4"/>
          </p15:clr>
        </p15:guide>
        <p15:guide id="4" pos="342" userDrawn="1">
          <p15:clr>
            <a:srgbClr val="A4A3A4"/>
          </p15:clr>
        </p15:guide>
        <p15:guide id="5" pos="5419" userDrawn="1">
          <p15:clr>
            <a:srgbClr val="A4A3A4"/>
          </p15:clr>
        </p15:guide>
        <p15:guide id="7" pos="28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26CE7"/>
    <a:srgbClr val="FDD738"/>
    <a:srgbClr val="D6B32C"/>
    <a:srgbClr val="9C954E"/>
    <a:srgbClr val="D6B42D"/>
    <a:srgbClr val="EF5E1B"/>
    <a:srgbClr val="E61B77"/>
    <a:srgbClr val="2CE6AF"/>
    <a:srgbClr val="1FB18A"/>
    <a:srgbClr val="155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7" autoAdjust="0"/>
    <p:restoredTop sz="95962" autoAdjust="0"/>
  </p:normalViewPr>
  <p:slideViewPr>
    <p:cSldViewPr snapToGrid="0" snapToObjects="1">
      <p:cViewPr>
        <p:scale>
          <a:sx n="107" d="100"/>
          <a:sy n="107" d="100"/>
        </p:scale>
        <p:origin x="2304" y="880"/>
      </p:cViewPr>
      <p:guideLst>
        <p:guide orient="horz" pos="2935"/>
        <p:guide pos="2880"/>
        <p:guide pos="342"/>
        <p:guide pos="5419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147" d="100"/>
          <a:sy n="147" d="100"/>
        </p:scale>
        <p:origin x="39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 charset="0"/>
              </a:defRPr>
            </a:lvl1pPr>
          </a:lstStyle>
          <a:p>
            <a:pPr>
              <a:defRPr/>
            </a:pPr>
            <a:endParaRPr lang="en-US" dirty="0">
              <a:latin typeface="Panton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 charset="0"/>
              </a:defRPr>
            </a:lvl1pPr>
          </a:lstStyle>
          <a:p>
            <a:pPr>
              <a:defRPr/>
            </a:pPr>
            <a:fld id="{293E0B58-5754-0E44-9A37-3FA12A21341B}" type="datetimeFigureOut">
              <a:rPr lang="en-US">
                <a:latin typeface="Panton Light" charset="0"/>
              </a:rPr>
              <a:pPr>
                <a:defRPr/>
              </a:pPr>
              <a:t>10/30/17</a:t>
            </a:fld>
            <a:endParaRPr lang="en-US" dirty="0">
              <a:latin typeface="Panton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 charset="0"/>
              </a:defRPr>
            </a:lvl1pPr>
          </a:lstStyle>
          <a:p>
            <a:pPr>
              <a:defRPr/>
            </a:pPr>
            <a:endParaRPr lang="en-US" dirty="0">
              <a:latin typeface="Panton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 charset="0"/>
              </a:defRPr>
            </a:lvl1pPr>
          </a:lstStyle>
          <a:p>
            <a:pPr>
              <a:defRPr/>
            </a:pPr>
            <a:fld id="{99088532-D825-E14A-8676-1EA98752DED6}" type="slidenum">
              <a:rPr lang="en-US">
                <a:latin typeface="Panton Light" charset="0"/>
              </a:rPr>
              <a:pPr>
                <a:defRPr/>
              </a:pPr>
              <a:t>‹#›</a:t>
            </a:fld>
            <a:endParaRPr lang="en-US" dirty="0">
              <a:latin typeface="Panton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Panton Light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Panton Light" charset="0"/>
              </a:defRPr>
            </a:lvl1pPr>
          </a:lstStyle>
          <a:p>
            <a:pPr>
              <a:defRPr/>
            </a:pPr>
            <a:fld id="{8FF39AA8-A1E7-E84B-9ACC-8B6FAB8A1718}" type="datetimeFigureOut">
              <a:rPr lang="en-US" smtClean="0"/>
              <a:pPr>
                <a:defRPr/>
              </a:pPr>
              <a:t>10/30/17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Panton Light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Panton Light" charset="0"/>
              </a:defRPr>
            </a:lvl1pPr>
          </a:lstStyle>
          <a:p>
            <a:pPr>
              <a:defRPr/>
            </a:pPr>
            <a:fld id="{77C5BD2B-506B-C243-A096-931C5E4F68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07402" rtl="0" eaLnBrk="0" fontAlgn="base" hangingPunct="0">
      <a:spcBef>
        <a:spcPct val="30000"/>
      </a:spcBef>
      <a:spcAft>
        <a:spcPct val="0"/>
      </a:spcAft>
      <a:defRPr sz="1071" b="0" i="0" kern="1200">
        <a:solidFill>
          <a:schemeClr val="tx1"/>
        </a:solidFill>
        <a:latin typeface="Panton Light" charset="0"/>
        <a:ea typeface="+mn-ea"/>
        <a:cs typeface="+mn-cs"/>
      </a:defRPr>
    </a:lvl1pPr>
    <a:lvl2pPr marL="407402" algn="l" defTabSz="407402" rtl="0" eaLnBrk="0" fontAlgn="base" hangingPunct="0">
      <a:spcBef>
        <a:spcPct val="30000"/>
      </a:spcBef>
      <a:spcAft>
        <a:spcPct val="0"/>
      </a:spcAft>
      <a:defRPr sz="1071" b="0" i="0" kern="1200">
        <a:solidFill>
          <a:schemeClr val="tx1"/>
        </a:solidFill>
        <a:latin typeface="Panton Light" charset="0"/>
        <a:ea typeface="+mn-ea"/>
        <a:cs typeface="+mn-cs"/>
      </a:defRPr>
    </a:lvl2pPr>
    <a:lvl3pPr marL="815512" algn="l" defTabSz="407402" rtl="0" eaLnBrk="0" fontAlgn="base" hangingPunct="0">
      <a:spcBef>
        <a:spcPct val="30000"/>
      </a:spcBef>
      <a:spcAft>
        <a:spcPct val="0"/>
      </a:spcAft>
      <a:defRPr sz="1071" b="0" i="0" kern="1200">
        <a:solidFill>
          <a:schemeClr val="tx1"/>
        </a:solidFill>
        <a:latin typeface="Panton Light" charset="0"/>
        <a:ea typeface="+mn-ea"/>
        <a:cs typeface="+mn-cs"/>
      </a:defRPr>
    </a:lvl3pPr>
    <a:lvl4pPr marL="1223620" algn="l" defTabSz="407402" rtl="0" eaLnBrk="0" fontAlgn="base" hangingPunct="0">
      <a:spcBef>
        <a:spcPct val="30000"/>
      </a:spcBef>
      <a:spcAft>
        <a:spcPct val="0"/>
      </a:spcAft>
      <a:defRPr sz="1071" b="0" i="0" kern="1200">
        <a:solidFill>
          <a:schemeClr val="tx1"/>
        </a:solidFill>
        <a:latin typeface="Panton Light" charset="0"/>
        <a:ea typeface="+mn-ea"/>
        <a:cs typeface="+mn-cs"/>
      </a:defRPr>
    </a:lvl4pPr>
    <a:lvl5pPr marL="1631732" algn="l" defTabSz="407402" rtl="0" eaLnBrk="0" fontAlgn="base" hangingPunct="0">
      <a:spcBef>
        <a:spcPct val="30000"/>
      </a:spcBef>
      <a:spcAft>
        <a:spcPct val="0"/>
      </a:spcAft>
      <a:defRPr sz="1071" b="0" i="0" kern="1200">
        <a:solidFill>
          <a:schemeClr val="tx1"/>
        </a:solidFill>
        <a:latin typeface="Panton Light" charset="0"/>
        <a:ea typeface="+mn-ea"/>
        <a:cs typeface="+mn-cs"/>
      </a:defRPr>
    </a:lvl5pPr>
    <a:lvl6pPr marL="2040140" algn="l" defTabSz="408028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6pPr>
    <a:lvl7pPr marL="2448168" algn="l" defTabSz="408028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7pPr>
    <a:lvl8pPr marL="2856197" algn="l" defTabSz="408028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8pPr>
    <a:lvl9pPr marL="3264225" algn="l" defTabSz="408028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51A19EE5-DD2B-6442-8585-C91CDDB33B79}" type="slidenum">
              <a:rPr lang="en-US" altLang="x-none" sz="1200">
                <a:latin typeface="Panton Light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x-none" sz="1200" dirty="0">
              <a:latin typeface="Panton Light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2630" y="2533003"/>
            <a:ext cx="7886700" cy="410766"/>
          </a:xfrm>
        </p:spPr>
        <p:txBody>
          <a:bodyPr>
            <a:noAutofit/>
          </a:bodyPr>
          <a:lstStyle>
            <a:lvl1pPr algn="ctr">
              <a:defRPr sz="3675"/>
            </a:lvl1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628650" y="3149996"/>
            <a:ext cx="7886700" cy="139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519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x-none" dirty="0" smtClean="0"/>
              <a:t>Click to edit Master text styles</a:t>
            </a:r>
            <a:endParaRPr lang="en-US" altLang="x-none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751689" y="1387776"/>
            <a:ext cx="3770501" cy="263434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 bwMode="auto">
          <a:xfrm>
            <a:off x="628650" y="1369219"/>
            <a:ext cx="3929496" cy="265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60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6057" y="2537556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924023" y="2537556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557471" y="2537556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862965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17966" y="3862965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5245562" y="3862965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863528" y="3862965"/>
            <a:ext cx="1279350" cy="128587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013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auto">
          <a:xfrm>
            <a:off x="544289" y="1120314"/>
            <a:ext cx="7971065" cy="111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" y="0"/>
            <a:ext cx="4567235" cy="2952750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" y="3048001"/>
            <a:ext cx="2215470" cy="2095500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348788" y="3048001"/>
            <a:ext cx="2215470" cy="2095500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3464" y="529922"/>
            <a:ext cx="3671892" cy="7967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0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44289" y="1026554"/>
            <a:ext cx="7971065" cy="359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2" spcCol="540000" anchor="t" anchorCtr="0" compatLnSpc="1">
            <a:prstTxWarp prst="textNoShape">
              <a:avLst/>
            </a:prstTxWarp>
          </a:bodyPr>
          <a:lstStyle>
            <a:lvl4pPr marL="0" marR="0" indent="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825" baseline="0"/>
            </a:lvl4pPr>
          </a:lstStyle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x-none" dirty="0" smtClean="0"/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lvl="3"/>
            <a:endParaRPr lang="en-US" altLang="x-non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s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42135" y="1026554"/>
            <a:ext cx="7973219" cy="359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3" spcCol="540000" anchor="t" anchorCtr="0" compatLnSpc="1">
            <a:prstTxWarp prst="textNoShape">
              <a:avLst/>
            </a:prstTxWarp>
          </a:bodyPr>
          <a:lstStyle>
            <a:lvl4pPr marL="13500" marR="0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825" baseline="0"/>
            </a:lvl4pPr>
          </a:lstStyle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x-none" dirty="0" smtClean="0"/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x-none" dirty="0" smtClean="0"/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lvl="3"/>
            <a:endParaRPr lang="en-US" altLang="x-none" dirty="0" smtClean="0"/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x-none" dirty="0" smtClean="0"/>
          </a:p>
          <a:p>
            <a:pPr lvl="3"/>
            <a:endParaRPr lang="en-US" altLang="x-non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016" y="2533003"/>
            <a:ext cx="8121535" cy="410766"/>
          </a:xfrm>
        </p:spPr>
        <p:txBody>
          <a:bodyPr>
            <a:noAutofit/>
          </a:bodyPr>
          <a:lstStyle>
            <a:lvl1pPr algn="ctr">
              <a:defRPr sz="3675"/>
            </a:lvl1pPr>
          </a:lstStyle>
          <a:p>
            <a:r>
              <a:rPr lang="en-US" dirty="0" smtClean="0"/>
              <a:t>Click to edit Title slide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1ECF5-2CB6-B740-A55A-8A1BFCB932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32016" y="3149996"/>
            <a:ext cx="8121535" cy="139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519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x-none" dirty="0" smtClean="0"/>
              <a:t>Click to edit Master text styles</a:t>
            </a:r>
            <a:endParaRPr lang="en-US" altLang="x-none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lus text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515351" y="4775904"/>
            <a:ext cx="275571" cy="1500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532015" y="1369220"/>
            <a:ext cx="7983336" cy="317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 dirty="0"/>
          </a:p>
        </p:txBody>
      </p:sp>
      <p:sp>
        <p:nvSpPr>
          <p:cNvPr id="9" name="Title Placeholder 2"/>
          <p:cNvSpPr>
            <a:spLocks noGrp="1"/>
          </p:cNvSpPr>
          <p:nvPr>
            <p:ph type="title"/>
          </p:nvPr>
        </p:nvSpPr>
        <p:spPr>
          <a:xfrm>
            <a:off x="532015" y="857250"/>
            <a:ext cx="7983336" cy="410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out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5" y="857250"/>
            <a:ext cx="7983336" cy="410766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us text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515353" y="4775906"/>
            <a:ext cx="275571" cy="1500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544289" y="1035766"/>
            <a:ext cx="7971065" cy="360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32015" y="1369220"/>
            <a:ext cx="7983336" cy="317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2" spcCol="720000" anchor="t" anchorCtr="0" compatLnSpc="1">
            <a:prstTxWarp prst="textNoShape">
              <a:avLst/>
            </a:prstTxWarp>
          </a:bodyPr>
          <a:lstStyle>
            <a:lvl4pPr marL="0" marR="0" indent="0" algn="just" defTabSz="6858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lvl4pPr>
          </a:lstStyle>
          <a:p>
            <a:pPr marL="0" marR="0" lvl="3" indent="0" algn="just" defTabSz="6858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Here some text  in two column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</a:t>
            </a:r>
            <a:r>
              <a:rPr lang="en-US" dirty="0" smtClean="0"/>
              <a:t>. Stet </a:t>
            </a:r>
            <a:r>
              <a:rPr lang="en-US" dirty="0" err="1" smtClean="0"/>
              <a:t>clita</a:t>
            </a:r>
            <a:r>
              <a:rPr lang="en-US" dirty="0" smtClean="0"/>
              <a:t> </a:t>
            </a:r>
            <a:r>
              <a:rPr lang="en-US" dirty="0" err="1" smtClean="0"/>
              <a:t>kasd</a:t>
            </a:r>
            <a:r>
              <a:rPr lang="en-US" dirty="0" smtClean="0"/>
              <a:t> </a:t>
            </a:r>
            <a:r>
              <a:rPr lang="en-US" dirty="0" err="1" smtClean="0"/>
              <a:t>gubergren</a:t>
            </a:r>
            <a:r>
              <a:rPr lang="en-US" dirty="0" smtClean="0"/>
              <a:t>, no sea </a:t>
            </a:r>
            <a:r>
              <a:rPr lang="en-US" dirty="0" err="1" smtClean="0"/>
              <a:t>takimata</a:t>
            </a:r>
            <a:r>
              <a:rPr lang="en-US" dirty="0" smtClean="0"/>
              <a:t> </a:t>
            </a:r>
            <a:r>
              <a:rPr lang="en-US" dirty="0" err="1" smtClean="0"/>
              <a:t>sanctus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Lorem ipsum dolor sit </a:t>
            </a:r>
            <a:r>
              <a:rPr lang="en-US" dirty="0" err="1" smtClean="0"/>
              <a:t>amet</a:t>
            </a:r>
            <a:r>
              <a:rPr lang="en-US" dirty="0" smtClean="0"/>
              <a:t>. 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</a:t>
            </a:r>
            <a:r>
              <a:rPr lang="en-US" dirty="0" smtClean="0"/>
              <a:t>. Stet </a:t>
            </a:r>
            <a:r>
              <a:rPr lang="en-US" dirty="0" err="1" smtClean="0"/>
              <a:t>clita</a:t>
            </a:r>
            <a:r>
              <a:rPr lang="en-US" dirty="0" smtClean="0"/>
              <a:t> </a:t>
            </a:r>
            <a:r>
              <a:rPr lang="en-US" dirty="0" err="1" smtClean="0"/>
              <a:t>kasd</a:t>
            </a:r>
            <a:r>
              <a:rPr lang="en-US" dirty="0" smtClean="0"/>
              <a:t> </a:t>
            </a:r>
            <a:r>
              <a:rPr lang="en-US" dirty="0" err="1" smtClean="0"/>
              <a:t>gubergren</a:t>
            </a:r>
            <a:r>
              <a:rPr lang="en-US" dirty="0" smtClean="0"/>
              <a:t>, no sea </a:t>
            </a:r>
            <a:r>
              <a:rPr lang="en-US" dirty="0" err="1" smtClean="0"/>
              <a:t>takimata</a:t>
            </a:r>
            <a:r>
              <a:rPr lang="en-US" dirty="0" smtClean="0"/>
              <a:t> </a:t>
            </a:r>
            <a:r>
              <a:rPr lang="en-US" dirty="0" err="1" smtClean="0"/>
              <a:t>sanctus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Lorem ipsum dolor sit </a:t>
            </a:r>
            <a:r>
              <a:rPr lang="en-US" dirty="0" err="1" smtClean="0"/>
              <a:t>amet</a:t>
            </a:r>
            <a:r>
              <a:rPr lang="en-US" dirty="0" smtClean="0"/>
              <a:t>. 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rebummagna</a:t>
            </a:r>
            <a:endParaRPr lang="en-US" dirty="0" smtClean="0"/>
          </a:p>
        </p:txBody>
      </p:sp>
      <p:sp>
        <p:nvSpPr>
          <p:cNvPr id="6" name="Title Placeholder 2"/>
          <p:cNvSpPr>
            <a:spLocks noGrp="1"/>
          </p:cNvSpPr>
          <p:nvPr>
            <p:ph type="title"/>
          </p:nvPr>
        </p:nvSpPr>
        <p:spPr>
          <a:xfrm>
            <a:off x="532015" y="857250"/>
            <a:ext cx="7983336" cy="410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lus image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754881" y="1387776"/>
            <a:ext cx="3767307" cy="315720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 bwMode="auto">
          <a:xfrm>
            <a:off x="542133" y="1387776"/>
            <a:ext cx="3846989" cy="315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lus two picture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33" y="857250"/>
            <a:ext cx="7973219" cy="4107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754881" y="1387776"/>
            <a:ext cx="3767307" cy="315720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42132" y="1387776"/>
            <a:ext cx="3848630" cy="315720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544289" y="1026554"/>
            <a:ext cx="7971065" cy="359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Clr>
                <a:schemeClr val="accent2"/>
              </a:buClr>
              <a:buFontTx/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8" indent="0">
              <a:buClr>
                <a:schemeClr val="accent2"/>
              </a:buClr>
              <a:buFontTx/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 marL="685818" indent="0">
              <a:buClr>
                <a:schemeClr val="accent2"/>
              </a:buClr>
              <a:buFontTx/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 marL="1028726" indent="0">
              <a:buClr>
                <a:schemeClr val="accent2"/>
              </a:buClr>
              <a:buFontTx/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 marL="1371634" indent="0">
              <a:buClr>
                <a:schemeClr val="accent2"/>
              </a:buClr>
              <a:buFontTx/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515353" y="4775906"/>
            <a:ext cx="275571" cy="1500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4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44289" y="1035765"/>
            <a:ext cx="7971065" cy="359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2" spcCol="720000" anchor="t" anchorCtr="0" compatLnSpc="1">
            <a:prstTxWarp prst="textNoShape">
              <a:avLst/>
            </a:prstTxWarp>
          </a:bodyPr>
          <a:lstStyle>
            <a:lvl4pPr marL="0" marR="0" indent="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lvl4pPr>
          </a:lstStyle>
          <a:p>
            <a:pPr marL="0" marR="0" lvl="3" indent="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Here some text  in two column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</a:t>
            </a:r>
            <a:r>
              <a:rPr lang="en-US" dirty="0" smtClean="0"/>
              <a:t>. Stet </a:t>
            </a:r>
            <a:r>
              <a:rPr lang="en-US" dirty="0" err="1" smtClean="0"/>
              <a:t>clita</a:t>
            </a:r>
            <a:r>
              <a:rPr lang="en-US" dirty="0" smtClean="0"/>
              <a:t> </a:t>
            </a:r>
            <a:r>
              <a:rPr lang="en-US" dirty="0" err="1" smtClean="0"/>
              <a:t>kasd</a:t>
            </a:r>
            <a:r>
              <a:rPr lang="en-US" dirty="0" smtClean="0"/>
              <a:t> </a:t>
            </a:r>
            <a:r>
              <a:rPr lang="en-US" dirty="0" err="1" smtClean="0"/>
              <a:t>gubergren</a:t>
            </a:r>
            <a:r>
              <a:rPr lang="en-US" dirty="0" smtClean="0"/>
              <a:t>, no sea </a:t>
            </a:r>
            <a:r>
              <a:rPr lang="en-US" dirty="0" err="1" smtClean="0"/>
              <a:t>takimata</a:t>
            </a:r>
            <a:r>
              <a:rPr lang="en-US" dirty="0" smtClean="0"/>
              <a:t> </a:t>
            </a:r>
            <a:r>
              <a:rPr lang="en-US" dirty="0" err="1" smtClean="0"/>
              <a:t>sanctus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Lorem ipsum dolor sit </a:t>
            </a:r>
            <a:r>
              <a:rPr lang="en-US" dirty="0" err="1" smtClean="0"/>
              <a:t>amet</a:t>
            </a:r>
            <a:r>
              <a:rPr lang="en-US" dirty="0" smtClean="0"/>
              <a:t>. 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</a:t>
            </a:r>
            <a:r>
              <a:rPr lang="en-US" dirty="0" smtClean="0"/>
              <a:t>. Stet </a:t>
            </a:r>
            <a:r>
              <a:rPr lang="en-US" dirty="0" err="1" smtClean="0"/>
              <a:t>clita</a:t>
            </a:r>
            <a:r>
              <a:rPr lang="en-US" dirty="0" smtClean="0"/>
              <a:t> </a:t>
            </a:r>
            <a:r>
              <a:rPr lang="en-US" dirty="0" err="1" smtClean="0"/>
              <a:t>kasd</a:t>
            </a:r>
            <a:r>
              <a:rPr lang="en-US" dirty="0" smtClean="0"/>
              <a:t> </a:t>
            </a:r>
            <a:r>
              <a:rPr lang="en-US" dirty="0" err="1" smtClean="0"/>
              <a:t>gubergren</a:t>
            </a:r>
            <a:r>
              <a:rPr lang="en-US" dirty="0" smtClean="0"/>
              <a:t>, no sea </a:t>
            </a:r>
            <a:r>
              <a:rPr lang="en-US" dirty="0" err="1" smtClean="0"/>
              <a:t>takimata</a:t>
            </a:r>
            <a:r>
              <a:rPr lang="en-US" dirty="0" smtClean="0"/>
              <a:t> </a:t>
            </a:r>
            <a:r>
              <a:rPr lang="en-US" dirty="0" err="1" smtClean="0"/>
              <a:t>sanctus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Lorem ipsum dolor sit </a:t>
            </a:r>
            <a:r>
              <a:rPr lang="en-US" dirty="0" err="1" smtClean="0"/>
              <a:t>amet</a:t>
            </a:r>
            <a:r>
              <a:rPr lang="en-US" dirty="0" smtClean="0"/>
              <a:t>. 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consetetur</a:t>
            </a:r>
            <a:r>
              <a:rPr lang="en-US" dirty="0" smtClean="0"/>
              <a:t> </a:t>
            </a:r>
            <a:r>
              <a:rPr lang="en-US" dirty="0" err="1" smtClean="0"/>
              <a:t>sadipscing</a:t>
            </a:r>
            <a:r>
              <a:rPr lang="en-US" dirty="0" smtClean="0"/>
              <a:t> </a:t>
            </a:r>
            <a:r>
              <a:rPr lang="en-US" dirty="0" err="1" smtClean="0"/>
              <a:t>elitr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nonumy</a:t>
            </a:r>
            <a:r>
              <a:rPr lang="en-US" dirty="0" smtClean="0"/>
              <a:t> </a:t>
            </a:r>
            <a:r>
              <a:rPr lang="en-US" dirty="0" err="1" smtClean="0"/>
              <a:t>eirmod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invidunt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aliquyam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voluptua</a:t>
            </a:r>
            <a:r>
              <a:rPr lang="en-US" dirty="0" smtClean="0"/>
              <a:t>. At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et </a:t>
            </a:r>
            <a:r>
              <a:rPr lang="en-US" dirty="0" err="1" smtClean="0"/>
              <a:t>accusam</a:t>
            </a:r>
            <a:r>
              <a:rPr lang="en-US" dirty="0" smtClean="0"/>
              <a:t> et </a:t>
            </a:r>
            <a:r>
              <a:rPr lang="en-US" dirty="0" err="1" smtClean="0"/>
              <a:t>justo</a:t>
            </a:r>
            <a:r>
              <a:rPr lang="en-US" dirty="0" smtClean="0"/>
              <a:t> duo </a:t>
            </a:r>
            <a:r>
              <a:rPr lang="en-US" dirty="0" err="1" smtClean="0"/>
              <a:t>dolores</a:t>
            </a:r>
            <a:r>
              <a:rPr lang="en-US" dirty="0" smtClean="0"/>
              <a:t> et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rebummagna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us image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754883" y="1056269"/>
            <a:ext cx="3767307" cy="359817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 bwMode="auto">
          <a:xfrm>
            <a:off x="551546" y="1056269"/>
            <a:ext cx="3837577" cy="359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lus two picture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754883" y="1387776"/>
            <a:ext cx="3767307" cy="315720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42132" y="1387776"/>
            <a:ext cx="3848630" cy="3157208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44288" y="1026554"/>
            <a:ext cx="7971065" cy="359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4pPr marL="0" marR="0" indent="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825" baseline="0"/>
            </a:lvl4pPr>
          </a:lstStyle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altLang="x-none" dirty="0" smtClean="0"/>
          </a:p>
          <a:p>
            <a:pPr marL="13500" marR="0" lvl="3" indent="13500" algn="just" defTabSz="68581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x-none" dirty="0" smtClean="0"/>
              <a:t>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consetetur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sadipscing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elitr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nonumy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eirmod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tempor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invidunt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ut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labore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dolore</a:t>
            </a:r>
            <a:r>
              <a:rPr lang="en-US" altLang="x-none" dirty="0" smtClean="0"/>
              <a:t> magna </a:t>
            </a:r>
            <a:r>
              <a:rPr lang="en-US" altLang="x-none" dirty="0" err="1" smtClean="0"/>
              <a:t>aliquyam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erat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sed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diam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voluptua</a:t>
            </a:r>
            <a:r>
              <a:rPr lang="en-US" altLang="x-none" dirty="0" smtClean="0"/>
              <a:t>. At </a:t>
            </a:r>
            <a:r>
              <a:rPr lang="en-US" altLang="x-none" dirty="0" err="1" smtClean="0"/>
              <a:t>vero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eos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accusam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justo</a:t>
            </a:r>
            <a:r>
              <a:rPr lang="en-US" altLang="x-none" dirty="0" smtClean="0"/>
              <a:t> duo </a:t>
            </a:r>
            <a:r>
              <a:rPr lang="en-US" altLang="x-none" dirty="0" err="1" smtClean="0"/>
              <a:t>dolores</a:t>
            </a:r>
            <a:r>
              <a:rPr lang="en-US" altLang="x-none" dirty="0" smtClean="0"/>
              <a:t> et </a:t>
            </a:r>
            <a:r>
              <a:rPr lang="en-US" altLang="x-none" dirty="0" err="1" smtClean="0"/>
              <a:t>ea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rebum</a:t>
            </a:r>
            <a:r>
              <a:rPr lang="en-US" altLang="x-none" dirty="0" smtClean="0"/>
              <a:t>. Stet </a:t>
            </a:r>
            <a:r>
              <a:rPr lang="en-US" altLang="x-none" dirty="0" err="1" smtClean="0"/>
              <a:t>clita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kasd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gubergren</a:t>
            </a:r>
            <a:r>
              <a:rPr lang="en-US" altLang="x-none" dirty="0" smtClean="0"/>
              <a:t>, no sea </a:t>
            </a:r>
            <a:r>
              <a:rPr lang="en-US" altLang="x-none" dirty="0" err="1" smtClean="0"/>
              <a:t>takimata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sanctus</a:t>
            </a:r>
            <a:r>
              <a:rPr lang="en-US" altLang="x-none" dirty="0" smtClean="0"/>
              <a:t> </a:t>
            </a:r>
            <a:r>
              <a:rPr lang="en-US" altLang="x-none" dirty="0" err="1" smtClean="0"/>
              <a:t>est</a:t>
            </a:r>
            <a:r>
              <a:rPr lang="en-US" altLang="x-none" dirty="0" smtClean="0"/>
              <a:t> Lorem ipsum dolor sit </a:t>
            </a:r>
            <a:r>
              <a:rPr lang="en-US" altLang="x-none" dirty="0" err="1" smtClean="0"/>
              <a:t>amet</a:t>
            </a:r>
            <a:r>
              <a:rPr lang="en-US" altLang="x-none" dirty="0" smtClean="0"/>
              <a:t>.</a:t>
            </a:r>
          </a:p>
          <a:p>
            <a:pPr lvl="3"/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5353" y="4775906"/>
            <a:ext cx="275571" cy="1500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852000" y="1123648"/>
            <a:ext cx="1440000" cy="1440000"/>
          </a:xfrm>
          <a:prstGeom prst="ellipse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182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 bwMode="auto">
          <a:xfrm>
            <a:off x="628650" y="2706832"/>
            <a:ext cx="7886700" cy="192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0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542132" y="-596"/>
            <a:ext cx="8201006" cy="4941522"/>
            <a:chOff x="542132" y="-596"/>
            <a:chExt cx="8201006" cy="4941522"/>
          </a:xfrm>
        </p:grpSpPr>
        <p:sp>
          <p:nvSpPr>
            <p:cNvPr id="8" name="Rectangle 7"/>
            <p:cNvSpPr/>
            <p:nvPr userDrawn="1"/>
          </p:nvSpPr>
          <p:spPr>
            <a:xfrm>
              <a:off x="542132" y="-596"/>
              <a:ext cx="2913063" cy="565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b="0" i="0" dirty="0">
                <a:latin typeface="Panton Light" charset="0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563138" y="476092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6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238" b="0" i="0" dirty="0" smtClean="0">
                <a:latin typeface="Panton Light" charset="0"/>
                <a:ea typeface="Panton Light" charset="0"/>
                <a:cs typeface="Panton Light" charset="0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542132" y="1035766"/>
            <a:ext cx="7988951" cy="359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 smtClean="0"/>
              <a:t>Click to edit Master text styles</a:t>
            </a:r>
          </a:p>
          <a:p>
            <a:pPr lvl="1"/>
            <a:r>
              <a:rPr lang="en-US" altLang="x-none" dirty="0" smtClean="0"/>
              <a:t>Second level</a:t>
            </a:r>
          </a:p>
          <a:p>
            <a:pPr lvl="2"/>
            <a:r>
              <a:rPr lang="en-US" altLang="x-none" dirty="0" smtClean="0"/>
              <a:t>Third level</a:t>
            </a:r>
          </a:p>
          <a:p>
            <a:pPr lvl="3"/>
            <a:r>
              <a:rPr lang="en-US" altLang="x-none" dirty="0" smtClean="0"/>
              <a:t>Fourth level</a:t>
            </a:r>
          </a:p>
          <a:p>
            <a:pPr lvl="4"/>
            <a:r>
              <a:rPr lang="en-US" altLang="x-none" dirty="0" smtClean="0"/>
              <a:t>Fifth level</a:t>
            </a:r>
            <a:endParaRPr lang="en-US" altLang="x-none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42132" y="529922"/>
            <a:ext cx="7973223" cy="3919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515353" y="4775906"/>
            <a:ext cx="275571" cy="1500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685681" eaLnBrk="1" fontAlgn="auto" hangingPunct="1">
              <a:spcBef>
                <a:spcPts val="0"/>
              </a:spcBef>
              <a:spcAft>
                <a:spcPts val="0"/>
              </a:spcAft>
              <a:defRPr sz="750" b="1" i="0">
                <a:solidFill>
                  <a:schemeClr val="bg1"/>
                </a:solidFill>
                <a:latin typeface="Panton Light" charset="0"/>
              </a:defRPr>
            </a:lvl1pPr>
          </a:lstStyle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4" y="4657046"/>
            <a:ext cx="1355804" cy="3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5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4" r:id="rId8"/>
    <p:sldLayoutId id="2147483966" r:id="rId9"/>
    <p:sldLayoutId id="2147483967" r:id="rId10"/>
    <p:sldLayoutId id="2147483971" r:id="rId11"/>
    <p:sldLayoutId id="2147483992" r:id="rId12"/>
    <p:sldLayoutId id="2147483993" r:id="rId13"/>
    <p:sldLayoutId id="2147483954" r:id="rId14"/>
    <p:sldLayoutId id="2147483952" r:id="rId15"/>
    <p:sldLayoutId id="214748395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2pPr>
      <a:lvl3pPr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3pPr>
      <a:lvl4pPr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4pPr>
      <a:lvl5pPr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5pPr>
      <a:lvl6pPr marL="171454"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6pPr>
      <a:lvl7pPr marL="342908"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7pPr>
      <a:lvl8pPr marL="514362"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8pPr>
      <a:lvl9pPr marL="685818" algn="l" defTabSz="68581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9pPr>
    </p:titleStyle>
    <p:bodyStyle>
      <a:lvl1pPr algn="l" defTabSz="685818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defRPr sz="127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1pPr>
      <a:lvl2pPr marL="342908" algn="l" defTabSz="685818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112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2pPr>
      <a:lvl3pPr marL="685818" algn="l" defTabSz="685818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1050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3pPr>
      <a:lvl4pPr marL="1028726" algn="l" defTabSz="685818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900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4pPr>
      <a:lvl5pPr marL="1371634" algn="l" defTabSz="685818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82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5pPr>
      <a:lvl6pPr marL="1885998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2133" y="1369220"/>
            <a:ext cx="7973219" cy="317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 dirty="0"/>
          </a:p>
        </p:txBody>
      </p:sp>
      <p:sp>
        <p:nvSpPr>
          <p:cNvPr id="9" name="Rectangle 8"/>
          <p:cNvSpPr/>
          <p:nvPr/>
        </p:nvSpPr>
        <p:spPr>
          <a:xfrm>
            <a:off x="542133" y="-594"/>
            <a:ext cx="2913063" cy="56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67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 b="0" i="0" dirty="0">
              <a:latin typeface="Panton Light" charset="0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42133" y="857250"/>
            <a:ext cx="7973219" cy="410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8563354" y="4761358"/>
            <a:ext cx="180000" cy="180000"/>
          </a:xfrm>
          <a:prstGeom prst="ellipse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endParaRPr lang="x-none" altLang="x-none" sz="1238" b="0" i="0" dirty="0" smtClean="0">
              <a:latin typeface="Panton Light" charset="0"/>
              <a:ea typeface="Panton Light" charset="0"/>
              <a:cs typeface="Panton Light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1" y="4775904"/>
            <a:ext cx="275571" cy="1500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685672" eaLnBrk="1" fontAlgn="auto" hangingPunct="1">
              <a:spcBef>
                <a:spcPts val="0"/>
              </a:spcBef>
              <a:spcAft>
                <a:spcPts val="0"/>
              </a:spcAft>
              <a:defRPr sz="750" b="1" i="0">
                <a:solidFill>
                  <a:schemeClr val="bg1"/>
                </a:solidFill>
                <a:latin typeface="Panton Light" charset="0"/>
              </a:defRPr>
            </a:lvl1pPr>
          </a:lstStyle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42132" y="-596"/>
            <a:ext cx="8201006" cy="4941522"/>
            <a:chOff x="542132" y="-596"/>
            <a:chExt cx="8201006" cy="494152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542132" y="-596"/>
              <a:ext cx="2913063" cy="565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b="0" i="0" dirty="0">
                <a:latin typeface="Panton Light" charset="0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8563138" y="476092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36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238" b="0" i="0" dirty="0" smtClean="0">
                <a:latin typeface="Panton Light" charset="0"/>
                <a:ea typeface="Panton Light" charset="0"/>
                <a:cs typeface="Panton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72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2pPr>
      <a:lvl3pPr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3pPr>
      <a:lvl4pPr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4pPr>
      <a:lvl5pPr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5pPr>
      <a:lvl6pPr marL="171452"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6pPr>
      <a:lvl7pPr marL="342904"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7pPr>
      <a:lvl8pPr marL="514356"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8pPr>
      <a:lvl9pPr marL="685809" algn="l" defTabSz="68580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ato Light" charset="0"/>
        </a:defRPr>
      </a:lvl9pPr>
    </p:titleStyle>
    <p:bodyStyle>
      <a:lvl1pPr algn="l" defTabSz="685809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defRPr sz="127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1pPr>
      <a:lvl2pPr marL="342904" algn="l" defTabSz="685809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112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2pPr>
      <a:lvl3pPr marL="685809" algn="l" defTabSz="685809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1050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3pPr>
      <a:lvl4pPr marL="1028713" algn="l" defTabSz="685809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900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4pPr>
      <a:lvl5pPr marL="1371617" algn="l" defTabSz="685809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defRPr sz="825" b="0" i="0" kern="1200">
          <a:solidFill>
            <a:schemeClr val="tx1">
              <a:lumMod val="90000"/>
              <a:lumOff val="10000"/>
            </a:schemeClr>
          </a:solidFill>
          <a:latin typeface="Panton Light" charset="0"/>
          <a:ea typeface="+mn-ea"/>
          <a:cs typeface="+mn-cs"/>
        </a:defRPr>
      </a:lvl5pPr>
      <a:lvl6pPr marL="1885974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6" indent="-171452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863562" y="3503447"/>
            <a:ext cx="1464165" cy="28235"/>
            <a:chOff x="8458200" y="10414000"/>
            <a:chExt cx="9220200" cy="177800"/>
          </a:xfrm>
          <a:solidFill>
            <a:srgbClr val="1FB18A"/>
          </a:solidFill>
        </p:grpSpPr>
        <p:sp>
          <p:nvSpPr>
            <p:cNvPr id="2" name="Rectangle 1"/>
            <p:cNvSpPr/>
            <p:nvPr/>
          </p:nvSpPr>
          <p:spPr>
            <a:xfrm>
              <a:off x="8458200" y="10414000"/>
              <a:ext cx="3073400" cy="17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31600" y="10414000"/>
              <a:ext cx="3073400" cy="17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605000" y="10414000"/>
              <a:ext cx="3073400" cy="17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541"/>
          <a:stretch/>
        </p:blipFill>
        <p:spPr>
          <a:xfrm>
            <a:off x="4201962" y="0"/>
            <a:ext cx="3452401" cy="1987810"/>
          </a:xfrm>
          <a:prstGeom prst="rect">
            <a:avLst/>
          </a:prstGeom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037" y="4196289"/>
            <a:ext cx="1437060" cy="18410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Operator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 err="1" smtClean="0"/>
              <a:t>Stateful</a:t>
            </a:r>
            <a:r>
              <a:rPr lang="en-US" dirty="0" smtClean="0"/>
              <a:t> Services in Kubernetes</a:t>
            </a:r>
          </a:p>
          <a:p>
            <a:endParaRPr lang="en-US" dirty="0"/>
          </a:p>
          <a:p>
            <a:r>
              <a:rPr lang="en-US" dirty="0" err="1" smtClean="0"/>
              <a:t>Jakob</a:t>
            </a:r>
            <a:r>
              <a:rPr lang="en-US" dirty="0" smtClean="0"/>
              <a:t> </a:t>
            </a:r>
            <a:r>
              <a:rPr lang="en-US" dirty="0" err="1" smtClean="0"/>
              <a:t>Karalus</a:t>
            </a:r>
            <a:r>
              <a:rPr lang="en-US" dirty="0" smtClean="0"/>
              <a:t>, @</a:t>
            </a:r>
            <a:r>
              <a:rPr lang="en-US" dirty="0" err="1" smtClean="0"/>
              <a:t>krallistic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Actual Object in new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No functionality.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CustomResourceDefinition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4133419" y="1397008"/>
            <a:ext cx="4657503" cy="2070823"/>
          </a:xfrm>
          <a:prstGeom prst="snip1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33420" y="1397008"/>
            <a:ext cx="4572000" cy="20708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E06C75"/>
                </a:solidFill>
                <a:latin typeface="Fira Code" charset="0"/>
              </a:rPr>
              <a:t>apiVersion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98C378"/>
                </a:solidFill>
                <a:latin typeface="Fira Code" charset="0"/>
              </a:rPr>
              <a:t>"</a:t>
            </a:r>
            <a:r>
              <a:rPr lang="en-US" dirty="0" err="1">
                <a:solidFill>
                  <a:srgbClr val="98C379"/>
                </a:solidFill>
                <a:latin typeface="Fira Code" charset="0"/>
              </a:rPr>
              <a:t>stable.example.com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/v1</a:t>
            </a:r>
            <a:r>
              <a:rPr lang="en-US" dirty="0">
                <a:solidFill>
                  <a:srgbClr val="98C378"/>
                </a:solidFill>
                <a:latin typeface="Fira Code" charset="0"/>
              </a:rPr>
              <a:t>"</a:t>
            </a:r>
            <a:endParaRPr lang="en-US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kind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 err="1">
                <a:solidFill>
                  <a:srgbClr val="98C379"/>
                </a:solidFill>
                <a:latin typeface="Fira Code" charset="0"/>
              </a:rPr>
              <a:t>CronTab</a:t>
            </a:r>
            <a:endParaRPr lang="en-US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metadata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name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my-new-</a:t>
            </a:r>
            <a:r>
              <a:rPr lang="en-US" dirty="0" err="1">
                <a:solidFill>
                  <a:srgbClr val="98C379"/>
                </a:solidFill>
                <a:latin typeface="Fira Code" charset="0"/>
              </a:rPr>
              <a:t>cron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-object</a:t>
            </a:r>
            <a:endParaRPr lang="en-US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spec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dirty="0" err="1">
                <a:solidFill>
                  <a:srgbClr val="E06C75"/>
                </a:solidFill>
                <a:latin typeface="Fira Code" charset="0"/>
              </a:rPr>
              <a:t>cronSpec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98C378"/>
                </a:solidFill>
                <a:latin typeface="Fira Code" charset="0"/>
              </a:rPr>
              <a:t>"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* * * * */5</a:t>
            </a:r>
            <a:r>
              <a:rPr lang="en-US" dirty="0">
                <a:solidFill>
                  <a:srgbClr val="98C378"/>
                </a:solidFill>
                <a:latin typeface="Fira Code" charset="0"/>
              </a:rPr>
              <a:t>"</a:t>
            </a:r>
            <a:endParaRPr lang="en-US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image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my-awesome-</a:t>
            </a:r>
            <a:r>
              <a:rPr lang="en-US" dirty="0" err="1">
                <a:solidFill>
                  <a:srgbClr val="98C379"/>
                </a:solidFill>
                <a:latin typeface="Fira Code" charset="0"/>
              </a:rPr>
              <a:t>cron</a:t>
            </a:r>
            <a:r>
              <a:rPr lang="en-US" dirty="0">
                <a:solidFill>
                  <a:srgbClr val="98C379"/>
                </a:solidFill>
                <a:latin typeface="Fira Code" charset="0"/>
              </a:rPr>
              <a:t>-image</a:t>
            </a:r>
            <a:endParaRPr lang="en-US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dirty="0">
                <a:solidFill>
                  <a:srgbClr val="E06C75"/>
                </a:solidFill>
                <a:latin typeface="Fira Code" charset="0"/>
              </a:rPr>
              <a:t>replicas</a:t>
            </a:r>
            <a:r>
              <a:rPr lang="en-US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D19A66"/>
                </a:solidFill>
                <a:latin typeface="Fira Code" charset="0"/>
              </a:rPr>
              <a:t>5</a:t>
            </a:r>
            <a:endParaRPr lang="en-US" b="0" dirty="0">
              <a:solidFill>
                <a:srgbClr val="BBBBBB"/>
              </a:solidFill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04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369220"/>
            <a:ext cx="4082848" cy="3175765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Operator create WATCH on CR Objects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Analyze difference Actual vs Desired State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 on changes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Loop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40062" y="857250"/>
            <a:ext cx="22002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40062" y="2243917"/>
            <a:ext cx="22002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40062" y="3630585"/>
            <a:ext cx="22002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5" idx="0"/>
          </p:cNvCxnSpPr>
          <p:nvPr/>
        </p:nvCxnSpPr>
        <p:spPr>
          <a:xfrm rot="5400000" flipH="1">
            <a:off x="5096332" y="2701118"/>
            <a:ext cx="3687735" cy="12700"/>
          </a:xfrm>
          <a:prstGeom prst="bentConnector5">
            <a:avLst>
              <a:gd name="adj1" fmla="val -9298"/>
              <a:gd name="adj2" fmla="val 10462504"/>
              <a:gd name="adj3" fmla="val 110073"/>
            </a:avLst>
          </a:prstGeom>
          <a:ln w="38100">
            <a:solidFill>
              <a:schemeClr val="accent2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33849" y="1771650"/>
            <a:ext cx="0" cy="4722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33849" y="3158318"/>
            <a:ext cx="0" cy="4722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5" y="850406"/>
            <a:ext cx="7983336" cy="410766"/>
          </a:xfrm>
        </p:spPr>
        <p:txBody>
          <a:bodyPr/>
          <a:lstStyle/>
          <a:p>
            <a:r>
              <a:rPr lang="en-US" dirty="0" smtClean="0"/>
              <a:t>Kafka Basics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34186" y="1279740"/>
            <a:ext cx="2337807" cy="3245771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Broker 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015" y="1825307"/>
            <a:ext cx="8528223" cy="126690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/>
                </a:solidFill>
              </a:rPr>
              <a:t>Topic: </a:t>
            </a:r>
            <a:r>
              <a:rPr lang="en-US" i="1" dirty="0" smtClean="0">
                <a:solidFill>
                  <a:schemeClr val="tx2"/>
                </a:solidFill>
              </a:rPr>
              <a:t>“test”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Partitions: </a:t>
            </a:r>
            <a:r>
              <a:rPr lang="en-US" b="1" dirty="0" smtClean="0">
                <a:solidFill>
                  <a:schemeClr val="tx2"/>
                </a:solidFill>
              </a:rPr>
              <a:t>4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Replicas: </a:t>
            </a:r>
            <a:r>
              <a:rPr lang="en-US" b="1" dirty="0" smtClean="0">
                <a:solidFill>
                  <a:schemeClr val="tx2"/>
                </a:solidFill>
              </a:rPr>
              <a:t>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26990" y="1892400"/>
            <a:ext cx="2152197" cy="34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0 </a:t>
            </a:r>
            <a:r>
              <a:rPr lang="mr-IN" dirty="0" smtClean="0"/>
              <a:t>–</a:t>
            </a:r>
            <a:r>
              <a:rPr lang="en-US" dirty="0" smtClean="0"/>
              <a:t> Replica 0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826990" y="2297165"/>
            <a:ext cx="2152196" cy="342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2 </a:t>
            </a:r>
            <a:r>
              <a:rPr lang="mr-IN" dirty="0" smtClean="0"/>
              <a:t>–</a:t>
            </a:r>
            <a:r>
              <a:rPr lang="en-US" dirty="0" smtClean="0"/>
              <a:t> Replica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826989" y="2701960"/>
            <a:ext cx="2152197" cy="3209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3 </a:t>
            </a:r>
            <a:r>
              <a:rPr lang="mr-IN" dirty="0" smtClean="0"/>
              <a:t>–</a:t>
            </a:r>
            <a:r>
              <a:rPr lang="en-US" dirty="0" smtClean="0"/>
              <a:t> Replica 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86454" y="1263544"/>
            <a:ext cx="2337807" cy="3245771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Broker 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638724" y="1279740"/>
            <a:ext cx="2337807" cy="3245771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Broker 2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732874" y="1892400"/>
            <a:ext cx="2152197" cy="34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0 </a:t>
            </a:r>
            <a:r>
              <a:rPr lang="mr-IN" dirty="0" smtClean="0"/>
              <a:t>–</a:t>
            </a:r>
            <a:r>
              <a:rPr lang="en-US" dirty="0" smtClean="0"/>
              <a:t> Replica 1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732874" y="2297165"/>
            <a:ext cx="2152196" cy="342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 </a:t>
            </a:r>
            <a:r>
              <a:rPr lang="mr-IN" dirty="0" smtClean="0"/>
              <a:t>–</a:t>
            </a:r>
            <a:r>
              <a:rPr lang="en-US" dirty="0" smtClean="0"/>
              <a:t> Replica 1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732873" y="2701960"/>
            <a:ext cx="2152197" cy="3209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2 </a:t>
            </a:r>
            <a:r>
              <a:rPr lang="mr-IN" dirty="0" smtClean="0"/>
              <a:t>–</a:t>
            </a:r>
            <a:r>
              <a:rPr lang="en-US" dirty="0" smtClean="0"/>
              <a:t> Replica 0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79259" y="1892400"/>
            <a:ext cx="2152197" cy="342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 </a:t>
            </a:r>
            <a:r>
              <a:rPr lang="mr-IN" dirty="0" smtClean="0"/>
              <a:t>–</a:t>
            </a:r>
            <a:r>
              <a:rPr lang="en-US" dirty="0" smtClean="0"/>
              <a:t> Replica 0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79259" y="2297165"/>
            <a:ext cx="2152196" cy="342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3 </a:t>
            </a:r>
            <a:r>
              <a:rPr lang="mr-IN" dirty="0" smtClean="0"/>
              <a:t>–</a:t>
            </a:r>
            <a:r>
              <a:rPr lang="en-US" dirty="0" smtClean="0"/>
              <a:t> Replica 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2014" y="3242414"/>
            <a:ext cx="8528223" cy="994539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/>
                </a:solidFill>
              </a:rPr>
              <a:t>Topic: </a:t>
            </a:r>
            <a:r>
              <a:rPr lang="en-US" i="1" dirty="0" smtClean="0">
                <a:solidFill>
                  <a:schemeClr val="tx2"/>
                </a:solidFill>
              </a:rPr>
              <a:t>“hello”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Partitions: </a:t>
            </a:r>
            <a:r>
              <a:rPr lang="en-US" b="1" dirty="0" smtClean="0">
                <a:solidFill>
                  <a:schemeClr val="tx2"/>
                </a:solidFill>
              </a:rPr>
              <a:t>8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Replicas: </a:t>
            </a:r>
            <a:r>
              <a:rPr lang="en-US" b="1" dirty="0" smtClean="0">
                <a:solidFill>
                  <a:schemeClr val="tx2"/>
                </a:solidFill>
              </a:rPr>
              <a:t>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95364" y="3574845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52467" y="3574844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09571" y="3574844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17061" y="3575416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74164" y="3575415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31268" y="3575415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69329" y="3571134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26432" y="3571133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83536" y="3571133"/>
            <a:ext cx="237325" cy="2362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D2FCA-1D41-4440-80FA-3146FA8610D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Cluster</a:t>
            </a:r>
            <a:endParaRPr lang="en-US" dirty="0"/>
          </a:p>
        </p:txBody>
      </p:sp>
      <p:cxnSp>
        <p:nvCxnSpPr>
          <p:cNvPr id="9" name="Straight Arrow Connector 8" title="H"/>
          <p:cNvCxnSpPr/>
          <p:nvPr/>
        </p:nvCxnSpPr>
        <p:spPr>
          <a:xfrm>
            <a:off x="965796" y="1832029"/>
            <a:ext cx="190504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69" y="1344529"/>
            <a:ext cx="954831" cy="954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69" y="3629044"/>
            <a:ext cx="954831" cy="95483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7114705" y="1216410"/>
            <a:ext cx="1092902" cy="1222880"/>
            <a:chOff x="6745184" y="857250"/>
            <a:chExt cx="1092902" cy="1222880"/>
          </a:xfrm>
        </p:grpSpPr>
        <p:sp>
          <p:nvSpPr>
            <p:cNvPr id="40" name="Can 39"/>
            <p:cNvSpPr/>
            <p:nvPr/>
          </p:nvSpPr>
          <p:spPr>
            <a:xfrm>
              <a:off x="6745184" y="857250"/>
              <a:ext cx="1092902" cy="1222880"/>
            </a:xfrm>
            <a:prstGeom prst="ca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312" y="1070356"/>
              <a:ext cx="1009774" cy="1009774"/>
            </a:xfrm>
            <a:prstGeom prst="rect">
              <a:avLst/>
            </a:prstGeom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27513" y="1374407"/>
            <a:ext cx="380010" cy="991242"/>
            <a:chOff x="2323306" y="2203133"/>
            <a:chExt cx="979488" cy="2554287"/>
          </a:xfrm>
          <a:solidFill>
            <a:schemeClr val="accent2"/>
          </a:solidFill>
        </p:grpSpPr>
        <p:sp>
          <p:nvSpPr>
            <p:cNvPr id="16" name="Freeform 3"/>
            <p:cNvSpPr>
              <a:spLocks noChangeArrowheads="1"/>
            </p:cNvSpPr>
            <p:nvPr/>
          </p:nvSpPr>
          <p:spPr bwMode="auto">
            <a:xfrm>
              <a:off x="2323306" y="2720658"/>
              <a:ext cx="979488" cy="2036762"/>
            </a:xfrm>
            <a:custGeom>
              <a:avLst/>
              <a:gdLst>
                <a:gd name="T0" fmla="*/ 2093 w 2719"/>
                <a:gd name="T1" fmla="*/ 0 h 5657"/>
                <a:gd name="T2" fmla="*/ 2093 w 2719"/>
                <a:gd name="T3" fmla="*/ 0 h 5657"/>
                <a:gd name="T4" fmla="*/ 625 w 2719"/>
                <a:gd name="T5" fmla="*/ 0 h 5657"/>
                <a:gd name="T6" fmla="*/ 0 w 2719"/>
                <a:gd name="T7" fmla="*/ 625 h 5657"/>
                <a:gd name="T8" fmla="*/ 0 w 2719"/>
                <a:gd name="T9" fmla="*/ 2499 h 5657"/>
                <a:gd name="T10" fmla="*/ 250 w 2719"/>
                <a:gd name="T11" fmla="*/ 2718 h 5657"/>
                <a:gd name="T12" fmla="*/ 468 w 2719"/>
                <a:gd name="T13" fmla="*/ 2499 h 5657"/>
                <a:gd name="T14" fmla="*/ 468 w 2719"/>
                <a:gd name="T15" fmla="*/ 1032 h 5657"/>
                <a:gd name="T16" fmla="*/ 531 w 2719"/>
                <a:gd name="T17" fmla="*/ 938 h 5657"/>
                <a:gd name="T18" fmla="*/ 625 w 2719"/>
                <a:gd name="T19" fmla="*/ 1032 h 5657"/>
                <a:gd name="T20" fmla="*/ 625 w 2719"/>
                <a:gd name="T21" fmla="*/ 2781 h 5657"/>
                <a:gd name="T22" fmla="*/ 625 w 2719"/>
                <a:gd name="T23" fmla="*/ 3093 h 5657"/>
                <a:gd name="T24" fmla="*/ 625 w 2719"/>
                <a:gd name="T25" fmla="*/ 5312 h 5657"/>
                <a:gd name="T26" fmla="*/ 937 w 2719"/>
                <a:gd name="T27" fmla="*/ 5656 h 5657"/>
                <a:gd name="T28" fmla="*/ 937 w 2719"/>
                <a:gd name="T29" fmla="*/ 5656 h 5657"/>
                <a:gd name="T30" fmla="*/ 1218 w 2719"/>
                <a:gd name="T31" fmla="*/ 5312 h 5657"/>
                <a:gd name="T32" fmla="*/ 1218 w 2719"/>
                <a:gd name="T33" fmla="*/ 3156 h 5657"/>
                <a:gd name="T34" fmla="*/ 1375 w 2719"/>
                <a:gd name="T35" fmla="*/ 3031 h 5657"/>
                <a:gd name="T36" fmla="*/ 1531 w 2719"/>
                <a:gd name="T37" fmla="*/ 3156 h 5657"/>
                <a:gd name="T38" fmla="*/ 1531 w 2719"/>
                <a:gd name="T39" fmla="*/ 5312 h 5657"/>
                <a:gd name="T40" fmla="*/ 1781 w 2719"/>
                <a:gd name="T41" fmla="*/ 5656 h 5657"/>
                <a:gd name="T42" fmla="*/ 1781 w 2719"/>
                <a:gd name="T43" fmla="*/ 5656 h 5657"/>
                <a:gd name="T44" fmla="*/ 2093 w 2719"/>
                <a:gd name="T45" fmla="*/ 5312 h 5657"/>
                <a:gd name="T46" fmla="*/ 2093 w 2719"/>
                <a:gd name="T47" fmla="*/ 3093 h 5657"/>
                <a:gd name="T48" fmla="*/ 2093 w 2719"/>
                <a:gd name="T49" fmla="*/ 2781 h 5657"/>
                <a:gd name="T50" fmla="*/ 2093 w 2719"/>
                <a:gd name="T51" fmla="*/ 1032 h 5657"/>
                <a:gd name="T52" fmla="*/ 2218 w 2719"/>
                <a:gd name="T53" fmla="*/ 938 h 5657"/>
                <a:gd name="T54" fmla="*/ 2250 w 2719"/>
                <a:gd name="T55" fmla="*/ 1032 h 5657"/>
                <a:gd name="T56" fmla="*/ 2250 w 2719"/>
                <a:gd name="T57" fmla="*/ 2499 h 5657"/>
                <a:gd name="T58" fmla="*/ 2468 w 2719"/>
                <a:gd name="T59" fmla="*/ 2718 h 5657"/>
                <a:gd name="T60" fmla="*/ 2718 w 2719"/>
                <a:gd name="T61" fmla="*/ 2499 h 5657"/>
                <a:gd name="T62" fmla="*/ 2718 w 2719"/>
                <a:gd name="T63" fmla="*/ 625 h 5657"/>
                <a:gd name="T64" fmla="*/ 2093 w 2719"/>
                <a:gd name="T65" fmla="*/ 0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9" h="5657">
                  <a:moveTo>
                    <a:pt x="2093" y="0"/>
                  </a:moveTo>
                  <a:lnTo>
                    <a:pt x="2093" y="0"/>
                  </a:lnTo>
                  <a:cubicBezTo>
                    <a:pt x="625" y="0"/>
                    <a:pt x="625" y="0"/>
                    <a:pt x="625" y="0"/>
                  </a:cubicBezTo>
                  <a:cubicBezTo>
                    <a:pt x="218" y="0"/>
                    <a:pt x="0" y="188"/>
                    <a:pt x="0" y="625"/>
                  </a:cubicBezTo>
                  <a:cubicBezTo>
                    <a:pt x="0" y="2499"/>
                    <a:pt x="0" y="2499"/>
                    <a:pt x="0" y="2499"/>
                  </a:cubicBezTo>
                  <a:cubicBezTo>
                    <a:pt x="0" y="2624"/>
                    <a:pt x="93" y="2718"/>
                    <a:pt x="250" y="2718"/>
                  </a:cubicBezTo>
                  <a:cubicBezTo>
                    <a:pt x="375" y="2718"/>
                    <a:pt x="468" y="2624"/>
                    <a:pt x="468" y="2499"/>
                  </a:cubicBezTo>
                  <a:cubicBezTo>
                    <a:pt x="468" y="2499"/>
                    <a:pt x="468" y="1188"/>
                    <a:pt x="468" y="1032"/>
                  </a:cubicBezTo>
                  <a:cubicBezTo>
                    <a:pt x="468" y="938"/>
                    <a:pt x="531" y="938"/>
                    <a:pt x="531" y="938"/>
                  </a:cubicBezTo>
                  <a:cubicBezTo>
                    <a:pt x="593" y="938"/>
                    <a:pt x="625" y="938"/>
                    <a:pt x="625" y="1032"/>
                  </a:cubicBezTo>
                  <a:cubicBezTo>
                    <a:pt x="625" y="1188"/>
                    <a:pt x="625" y="2249"/>
                    <a:pt x="625" y="2781"/>
                  </a:cubicBezTo>
                  <a:cubicBezTo>
                    <a:pt x="625" y="3093"/>
                    <a:pt x="625" y="3093"/>
                    <a:pt x="625" y="3093"/>
                  </a:cubicBezTo>
                  <a:cubicBezTo>
                    <a:pt x="625" y="5312"/>
                    <a:pt x="625" y="5312"/>
                    <a:pt x="625" y="5312"/>
                  </a:cubicBezTo>
                  <a:cubicBezTo>
                    <a:pt x="625" y="5468"/>
                    <a:pt x="781" y="5656"/>
                    <a:pt x="937" y="5656"/>
                  </a:cubicBezTo>
                  <a:lnTo>
                    <a:pt x="937" y="5656"/>
                  </a:lnTo>
                  <a:cubicBezTo>
                    <a:pt x="1093" y="5656"/>
                    <a:pt x="1218" y="5468"/>
                    <a:pt x="1218" y="5312"/>
                  </a:cubicBezTo>
                  <a:cubicBezTo>
                    <a:pt x="1218" y="5312"/>
                    <a:pt x="1218" y="3249"/>
                    <a:pt x="1218" y="3156"/>
                  </a:cubicBezTo>
                  <a:cubicBezTo>
                    <a:pt x="1218" y="3031"/>
                    <a:pt x="1250" y="3031"/>
                    <a:pt x="1375" y="3031"/>
                  </a:cubicBezTo>
                  <a:cubicBezTo>
                    <a:pt x="1406" y="3031"/>
                    <a:pt x="1531" y="3031"/>
                    <a:pt x="1531" y="3156"/>
                  </a:cubicBezTo>
                  <a:cubicBezTo>
                    <a:pt x="1531" y="3249"/>
                    <a:pt x="1531" y="5312"/>
                    <a:pt x="1531" y="5312"/>
                  </a:cubicBezTo>
                  <a:cubicBezTo>
                    <a:pt x="1531" y="5468"/>
                    <a:pt x="1562" y="5656"/>
                    <a:pt x="1781" y="5656"/>
                  </a:cubicBezTo>
                  <a:lnTo>
                    <a:pt x="1781" y="5656"/>
                  </a:lnTo>
                  <a:cubicBezTo>
                    <a:pt x="1937" y="5656"/>
                    <a:pt x="2093" y="5468"/>
                    <a:pt x="2093" y="5312"/>
                  </a:cubicBezTo>
                  <a:cubicBezTo>
                    <a:pt x="2093" y="3093"/>
                    <a:pt x="2093" y="3093"/>
                    <a:pt x="2093" y="3093"/>
                  </a:cubicBezTo>
                  <a:cubicBezTo>
                    <a:pt x="2093" y="2781"/>
                    <a:pt x="2093" y="2781"/>
                    <a:pt x="2093" y="2781"/>
                  </a:cubicBezTo>
                  <a:cubicBezTo>
                    <a:pt x="2093" y="2249"/>
                    <a:pt x="2093" y="1188"/>
                    <a:pt x="2093" y="1032"/>
                  </a:cubicBezTo>
                  <a:cubicBezTo>
                    <a:pt x="2093" y="938"/>
                    <a:pt x="2156" y="938"/>
                    <a:pt x="2218" y="938"/>
                  </a:cubicBezTo>
                  <a:cubicBezTo>
                    <a:pt x="2218" y="938"/>
                    <a:pt x="2250" y="938"/>
                    <a:pt x="2250" y="1032"/>
                  </a:cubicBezTo>
                  <a:cubicBezTo>
                    <a:pt x="2250" y="1188"/>
                    <a:pt x="2250" y="2499"/>
                    <a:pt x="2250" y="2499"/>
                  </a:cubicBezTo>
                  <a:cubicBezTo>
                    <a:pt x="2250" y="2624"/>
                    <a:pt x="2375" y="2718"/>
                    <a:pt x="2468" y="2718"/>
                  </a:cubicBezTo>
                  <a:cubicBezTo>
                    <a:pt x="2562" y="2718"/>
                    <a:pt x="2718" y="2624"/>
                    <a:pt x="2718" y="2499"/>
                  </a:cubicBezTo>
                  <a:cubicBezTo>
                    <a:pt x="2718" y="625"/>
                    <a:pt x="2718" y="625"/>
                    <a:pt x="2718" y="625"/>
                  </a:cubicBezTo>
                  <a:cubicBezTo>
                    <a:pt x="2718" y="188"/>
                    <a:pt x="2531" y="0"/>
                    <a:pt x="209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  <p:sp>
          <p:nvSpPr>
            <p:cNvPr id="17" name="Freeform 4"/>
            <p:cNvSpPr>
              <a:spLocks noChangeArrowheads="1"/>
            </p:cNvSpPr>
            <p:nvPr/>
          </p:nvSpPr>
          <p:spPr bwMode="auto">
            <a:xfrm>
              <a:off x="2626519" y="2203133"/>
              <a:ext cx="382587" cy="360362"/>
            </a:xfrm>
            <a:custGeom>
              <a:avLst/>
              <a:gdLst>
                <a:gd name="T0" fmla="*/ 532 w 1064"/>
                <a:gd name="T1" fmla="*/ 0 h 1001"/>
                <a:gd name="T2" fmla="*/ 532 w 1064"/>
                <a:gd name="T3" fmla="*/ 0 h 1001"/>
                <a:gd name="T4" fmla="*/ 0 w 1064"/>
                <a:gd name="T5" fmla="*/ 531 h 1001"/>
                <a:gd name="T6" fmla="*/ 532 w 1064"/>
                <a:gd name="T7" fmla="*/ 1000 h 1001"/>
                <a:gd name="T8" fmla="*/ 1063 w 1064"/>
                <a:gd name="T9" fmla="*/ 531 h 1001"/>
                <a:gd name="T10" fmla="*/ 532 w 1064"/>
                <a:gd name="T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4" h="1001">
                  <a:moveTo>
                    <a:pt x="532" y="0"/>
                  </a:moveTo>
                  <a:lnTo>
                    <a:pt x="532" y="0"/>
                  </a:lnTo>
                  <a:cubicBezTo>
                    <a:pt x="219" y="0"/>
                    <a:pt x="0" y="219"/>
                    <a:pt x="0" y="531"/>
                  </a:cubicBezTo>
                  <a:cubicBezTo>
                    <a:pt x="0" y="812"/>
                    <a:pt x="219" y="1000"/>
                    <a:pt x="532" y="1000"/>
                  </a:cubicBezTo>
                  <a:cubicBezTo>
                    <a:pt x="782" y="1000"/>
                    <a:pt x="1063" y="812"/>
                    <a:pt x="1063" y="531"/>
                  </a:cubicBezTo>
                  <a:cubicBezTo>
                    <a:pt x="1063" y="219"/>
                    <a:pt x="782" y="0"/>
                    <a:pt x="53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</p:grpSp>
      <p:sp>
        <p:nvSpPr>
          <p:cNvPr id="21" name="Snip and Round Single Corner Rectangle 20"/>
          <p:cNvSpPr/>
          <p:nvPr/>
        </p:nvSpPr>
        <p:spPr>
          <a:xfrm>
            <a:off x="1092530" y="1999217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Kind: </a:t>
            </a:r>
            <a:r>
              <a:rPr lang="en-US" sz="1400" dirty="0" err="1" smtClean="0"/>
              <a:t>KafkaCluster</a:t>
            </a:r>
            <a:endParaRPr lang="en-US" sz="1400" dirty="0" smtClean="0"/>
          </a:p>
          <a:p>
            <a:r>
              <a:rPr lang="en-US" sz="1400" dirty="0" smtClean="0"/>
              <a:t>Name: analytics</a:t>
            </a:r>
          </a:p>
          <a:p>
            <a:r>
              <a:rPr lang="en-US" sz="1400" dirty="0" smtClean="0"/>
              <a:t>Replicas: 3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endCxn id="3" idx="2"/>
          </p:cNvCxnSpPr>
          <p:nvPr/>
        </p:nvCxnSpPr>
        <p:spPr>
          <a:xfrm flipV="1">
            <a:off x="3332485" y="2299360"/>
            <a:ext cx="0" cy="1285008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2"/>
            <a:endCxn id="8" idx="0"/>
          </p:cNvCxnSpPr>
          <p:nvPr/>
        </p:nvCxnSpPr>
        <p:spPr>
          <a:xfrm>
            <a:off x="3332485" y="2299360"/>
            <a:ext cx="0" cy="1329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8653" y="3247302"/>
            <a:ext cx="137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ADD Event</a:t>
            </a:r>
            <a:endParaRPr lang="en-US" sz="1800" dirty="0">
              <a:latin typeface="+mn-lt"/>
            </a:endParaRPr>
          </a:p>
        </p:txBody>
      </p:sp>
      <p:sp>
        <p:nvSpPr>
          <p:cNvPr id="38" name="Snip and Round Single Corner Rectangle 37"/>
          <p:cNvSpPr/>
          <p:nvPr/>
        </p:nvSpPr>
        <p:spPr>
          <a:xfrm>
            <a:off x="4256945" y="3431968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Kind: </a:t>
            </a:r>
            <a:r>
              <a:rPr lang="en-US" sz="1400" dirty="0" err="1" smtClean="0"/>
              <a:t>ConfigMap</a:t>
            </a:r>
            <a:endParaRPr lang="en-US" sz="1400" dirty="0" smtClean="0"/>
          </a:p>
          <a:p>
            <a:r>
              <a:rPr lang="en-US" sz="1400" dirty="0" smtClean="0"/>
              <a:t>Name: </a:t>
            </a:r>
            <a:r>
              <a:rPr lang="en-US" sz="1400" dirty="0" err="1" smtClean="0"/>
              <a:t>kafka</a:t>
            </a:r>
            <a:endParaRPr lang="en-US" sz="1400" dirty="0"/>
          </a:p>
          <a:p>
            <a:r>
              <a:rPr lang="en-US" sz="1400" dirty="0" smtClean="0"/>
              <a:t>Data: |</a:t>
            </a:r>
          </a:p>
        </p:txBody>
      </p:sp>
      <p:sp>
        <p:nvSpPr>
          <p:cNvPr id="39" name="Snip and Round Single Corner Rectangle 38"/>
          <p:cNvSpPr/>
          <p:nvPr/>
        </p:nvSpPr>
        <p:spPr>
          <a:xfrm>
            <a:off x="4133034" y="3584368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Kind: </a:t>
            </a:r>
            <a:r>
              <a:rPr lang="en-US" sz="1400" dirty="0" err="1" smtClean="0"/>
              <a:t>Statefulset</a:t>
            </a:r>
            <a:endParaRPr lang="en-US" sz="1400" dirty="0" smtClean="0"/>
          </a:p>
          <a:p>
            <a:r>
              <a:rPr lang="en-US" sz="1400" dirty="0" smtClean="0"/>
              <a:t>Name: analytics</a:t>
            </a:r>
          </a:p>
          <a:p>
            <a:r>
              <a:rPr lang="en-US" sz="1400" dirty="0" smtClean="0"/>
              <a:t>Replicas: 3</a:t>
            </a:r>
          </a:p>
          <a:p>
            <a:r>
              <a:rPr lang="en-US" sz="1400" dirty="0" smtClean="0"/>
              <a:t>Image: Kafka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465355" y="2695699"/>
            <a:ext cx="7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POST</a:t>
            </a:r>
            <a:endParaRPr lang="en-US" sz="1800" dirty="0">
              <a:latin typeface="+mn-lt"/>
            </a:endParaRPr>
          </a:p>
        </p:txBody>
      </p:sp>
      <p:cxnSp>
        <p:nvCxnSpPr>
          <p:cNvPr id="63" name="Straight Arrow Connector 62"/>
          <p:cNvCxnSpPr>
            <a:stCxn id="3" idx="3"/>
            <a:endCxn id="40" idx="2"/>
          </p:cNvCxnSpPr>
          <p:nvPr/>
        </p:nvCxnSpPr>
        <p:spPr>
          <a:xfrm>
            <a:off x="3809900" y="1821945"/>
            <a:ext cx="3304805" cy="59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43052" y="1471271"/>
            <a:ext cx="14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Create Pods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310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/>
      <p:bldP spid="34" grpId="1"/>
      <p:bldP spid="38" grpId="0" animBg="1"/>
      <p:bldP spid="39" grpId="0" animBg="1"/>
      <p:bldP spid="54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D2FCA-1D41-4440-80FA-3146FA8610D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Downsize Cluster</a:t>
            </a:r>
            <a:endParaRPr lang="en-US" dirty="0"/>
          </a:p>
        </p:txBody>
      </p:sp>
      <p:cxnSp>
        <p:nvCxnSpPr>
          <p:cNvPr id="9" name="Straight Arrow Connector 8" title="H"/>
          <p:cNvCxnSpPr/>
          <p:nvPr/>
        </p:nvCxnSpPr>
        <p:spPr>
          <a:xfrm>
            <a:off x="965796" y="1821943"/>
            <a:ext cx="1905043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69" y="1344529"/>
            <a:ext cx="954831" cy="954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69" y="3629044"/>
            <a:ext cx="954831" cy="95483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7114705" y="1216410"/>
            <a:ext cx="1092902" cy="1222880"/>
            <a:chOff x="6745184" y="857250"/>
            <a:chExt cx="1092902" cy="1222880"/>
          </a:xfrm>
        </p:grpSpPr>
        <p:sp>
          <p:nvSpPr>
            <p:cNvPr id="40" name="Can 39"/>
            <p:cNvSpPr/>
            <p:nvPr/>
          </p:nvSpPr>
          <p:spPr>
            <a:xfrm>
              <a:off x="6745184" y="857250"/>
              <a:ext cx="1092902" cy="1222880"/>
            </a:xfrm>
            <a:prstGeom prst="ca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312" y="1070356"/>
              <a:ext cx="1009774" cy="1009774"/>
            </a:xfrm>
            <a:prstGeom prst="rect">
              <a:avLst/>
            </a:prstGeom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27513" y="1374407"/>
            <a:ext cx="380010" cy="991242"/>
            <a:chOff x="2323306" y="2203133"/>
            <a:chExt cx="979488" cy="2554287"/>
          </a:xfrm>
          <a:solidFill>
            <a:schemeClr val="accent2"/>
          </a:solidFill>
        </p:grpSpPr>
        <p:sp>
          <p:nvSpPr>
            <p:cNvPr id="16" name="Freeform 3"/>
            <p:cNvSpPr>
              <a:spLocks noChangeArrowheads="1"/>
            </p:cNvSpPr>
            <p:nvPr/>
          </p:nvSpPr>
          <p:spPr bwMode="auto">
            <a:xfrm>
              <a:off x="2323306" y="2720658"/>
              <a:ext cx="979488" cy="2036762"/>
            </a:xfrm>
            <a:custGeom>
              <a:avLst/>
              <a:gdLst>
                <a:gd name="T0" fmla="*/ 2093 w 2719"/>
                <a:gd name="T1" fmla="*/ 0 h 5657"/>
                <a:gd name="T2" fmla="*/ 2093 w 2719"/>
                <a:gd name="T3" fmla="*/ 0 h 5657"/>
                <a:gd name="T4" fmla="*/ 625 w 2719"/>
                <a:gd name="T5" fmla="*/ 0 h 5657"/>
                <a:gd name="T6" fmla="*/ 0 w 2719"/>
                <a:gd name="T7" fmla="*/ 625 h 5657"/>
                <a:gd name="T8" fmla="*/ 0 w 2719"/>
                <a:gd name="T9" fmla="*/ 2499 h 5657"/>
                <a:gd name="T10" fmla="*/ 250 w 2719"/>
                <a:gd name="T11" fmla="*/ 2718 h 5657"/>
                <a:gd name="T12" fmla="*/ 468 w 2719"/>
                <a:gd name="T13" fmla="*/ 2499 h 5657"/>
                <a:gd name="T14" fmla="*/ 468 w 2719"/>
                <a:gd name="T15" fmla="*/ 1032 h 5657"/>
                <a:gd name="T16" fmla="*/ 531 w 2719"/>
                <a:gd name="T17" fmla="*/ 938 h 5657"/>
                <a:gd name="T18" fmla="*/ 625 w 2719"/>
                <a:gd name="T19" fmla="*/ 1032 h 5657"/>
                <a:gd name="T20" fmla="*/ 625 w 2719"/>
                <a:gd name="T21" fmla="*/ 2781 h 5657"/>
                <a:gd name="T22" fmla="*/ 625 w 2719"/>
                <a:gd name="T23" fmla="*/ 3093 h 5657"/>
                <a:gd name="T24" fmla="*/ 625 w 2719"/>
                <a:gd name="T25" fmla="*/ 5312 h 5657"/>
                <a:gd name="T26" fmla="*/ 937 w 2719"/>
                <a:gd name="T27" fmla="*/ 5656 h 5657"/>
                <a:gd name="T28" fmla="*/ 937 w 2719"/>
                <a:gd name="T29" fmla="*/ 5656 h 5657"/>
                <a:gd name="T30" fmla="*/ 1218 w 2719"/>
                <a:gd name="T31" fmla="*/ 5312 h 5657"/>
                <a:gd name="T32" fmla="*/ 1218 w 2719"/>
                <a:gd name="T33" fmla="*/ 3156 h 5657"/>
                <a:gd name="T34" fmla="*/ 1375 w 2719"/>
                <a:gd name="T35" fmla="*/ 3031 h 5657"/>
                <a:gd name="T36" fmla="*/ 1531 w 2719"/>
                <a:gd name="T37" fmla="*/ 3156 h 5657"/>
                <a:gd name="T38" fmla="*/ 1531 w 2719"/>
                <a:gd name="T39" fmla="*/ 5312 h 5657"/>
                <a:gd name="T40" fmla="*/ 1781 w 2719"/>
                <a:gd name="T41" fmla="*/ 5656 h 5657"/>
                <a:gd name="T42" fmla="*/ 1781 w 2719"/>
                <a:gd name="T43" fmla="*/ 5656 h 5657"/>
                <a:gd name="T44" fmla="*/ 2093 w 2719"/>
                <a:gd name="T45" fmla="*/ 5312 h 5657"/>
                <a:gd name="T46" fmla="*/ 2093 w 2719"/>
                <a:gd name="T47" fmla="*/ 3093 h 5657"/>
                <a:gd name="T48" fmla="*/ 2093 w 2719"/>
                <a:gd name="T49" fmla="*/ 2781 h 5657"/>
                <a:gd name="T50" fmla="*/ 2093 w 2719"/>
                <a:gd name="T51" fmla="*/ 1032 h 5657"/>
                <a:gd name="T52" fmla="*/ 2218 w 2719"/>
                <a:gd name="T53" fmla="*/ 938 h 5657"/>
                <a:gd name="T54" fmla="*/ 2250 w 2719"/>
                <a:gd name="T55" fmla="*/ 1032 h 5657"/>
                <a:gd name="T56" fmla="*/ 2250 w 2719"/>
                <a:gd name="T57" fmla="*/ 2499 h 5657"/>
                <a:gd name="T58" fmla="*/ 2468 w 2719"/>
                <a:gd name="T59" fmla="*/ 2718 h 5657"/>
                <a:gd name="T60" fmla="*/ 2718 w 2719"/>
                <a:gd name="T61" fmla="*/ 2499 h 5657"/>
                <a:gd name="T62" fmla="*/ 2718 w 2719"/>
                <a:gd name="T63" fmla="*/ 625 h 5657"/>
                <a:gd name="T64" fmla="*/ 2093 w 2719"/>
                <a:gd name="T65" fmla="*/ 0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9" h="5657">
                  <a:moveTo>
                    <a:pt x="2093" y="0"/>
                  </a:moveTo>
                  <a:lnTo>
                    <a:pt x="2093" y="0"/>
                  </a:lnTo>
                  <a:cubicBezTo>
                    <a:pt x="625" y="0"/>
                    <a:pt x="625" y="0"/>
                    <a:pt x="625" y="0"/>
                  </a:cubicBezTo>
                  <a:cubicBezTo>
                    <a:pt x="218" y="0"/>
                    <a:pt x="0" y="188"/>
                    <a:pt x="0" y="625"/>
                  </a:cubicBezTo>
                  <a:cubicBezTo>
                    <a:pt x="0" y="2499"/>
                    <a:pt x="0" y="2499"/>
                    <a:pt x="0" y="2499"/>
                  </a:cubicBezTo>
                  <a:cubicBezTo>
                    <a:pt x="0" y="2624"/>
                    <a:pt x="93" y="2718"/>
                    <a:pt x="250" y="2718"/>
                  </a:cubicBezTo>
                  <a:cubicBezTo>
                    <a:pt x="375" y="2718"/>
                    <a:pt x="468" y="2624"/>
                    <a:pt x="468" y="2499"/>
                  </a:cubicBezTo>
                  <a:cubicBezTo>
                    <a:pt x="468" y="2499"/>
                    <a:pt x="468" y="1188"/>
                    <a:pt x="468" y="1032"/>
                  </a:cubicBezTo>
                  <a:cubicBezTo>
                    <a:pt x="468" y="938"/>
                    <a:pt x="531" y="938"/>
                    <a:pt x="531" y="938"/>
                  </a:cubicBezTo>
                  <a:cubicBezTo>
                    <a:pt x="593" y="938"/>
                    <a:pt x="625" y="938"/>
                    <a:pt x="625" y="1032"/>
                  </a:cubicBezTo>
                  <a:cubicBezTo>
                    <a:pt x="625" y="1188"/>
                    <a:pt x="625" y="2249"/>
                    <a:pt x="625" y="2781"/>
                  </a:cubicBezTo>
                  <a:cubicBezTo>
                    <a:pt x="625" y="3093"/>
                    <a:pt x="625" y="3093"/>
                    <a:pt x="625" y="3093"/>
                  </a:cubicBezTo>
                  <a:cubicBezTo>
                    <a:pt x="625" y="5312"/>
                    <a:pt x="625" y="5312"/>
                    <a:pt x="625" y="5312"/>
                  </a:cubicBezTo>
                  <a:cubicBezTo>
                    <a:pt x="625" y="5468"/>
                    <a:pt x="781" y="5656"/>
                    <a:pt x="937" y="5656"/>
                  </a:cubicBezTo>
                  <a:lnTo>
                    <a:pt x="937" y="5656"/>
                  </a:lnTo>
                  <a:cubicBezTo>
                    <a:pt x="1093" y="5656"/>
                    <a:pt x="1218" y="5468"/>
                    <a:pt x="1218" y="5312"/>
                  </a:cubicBezTo>
                  <a:cubicBezTo>
                    <a:pt x="1218" y="5312"/>
                    <a:pt x="1218" y="3249"/>
                    <a:pt x="1218" y="3156"/>
                  </a:cubicBezTo>
                  <a:cubicBezTo>
                    <a:pt x="1218" y="3031"/>
                    <a:pt x="1250" y="3031"/>
                    <a:pt x="1375" y="3031"/>
                  </a:cubicBezTo>
                  <a:cubicBezTo>
                    <a:pt x="1406" y="3031"/>
                    <a:pt x="1531" y="3031"/>
                    <a:pt x="1531" y="3156"/>
                  </a:cubicBezTo>
                  <a:cubicBezTo>
                    <a:pt x="1531" y="3249"/>
                    <a:pt x="1531" y="5312"/>
                    <a:pt x="1531" y="5312"/>
                  </a:cubicBezTo>
                  <a:cubicBezTo>
                    <a:pt x="1531" y="5468"/>
                    <a:pt x="1562" y="5656"/>
                    <a:pt x="1781" y="5656"/>
                  </a:cubicBezTo>
                  <a:lnTo>
                    <a:pt x="1781" y="5656"/>
                  </a:lnTo>
                  <a:cubicBezTo>
                    <a:pt x="1937" y="5656"/>
                    <a:pt x="2093" y="5468"/>
                    <a:pt x="2093" y="5312"/>
                  </a:cubicBezTo>
                  <a:cubicBezTo>
                    <a:pt x="2093" y="3093"/>
                    <a:pt x="2093" y="3093"/>
                    <a:pt x="2093" y="3093"/>
                  </a:cubicBezTo>
                  <a:cubicBezTo>
                    <a:pt x="2093" y="2781"/>
                    <a:pt x="2093" y="2781"/>
                    <a:pt x="2093" y="2781"/>
                  </a:cubicBezTo>
                  <a:cubicBezTo>
                    <a:pt x="2093" y="2249"/>
                    <a:pt x="2093" y="1188"/>
                    <a:pt x="2093" y="1032"/>
                  </a:cubicBezTo>
                  <a:cubicBezTo>
                    <a:pt x="2093" y="938"/>
                    <a:pt x="2156" y="938"/>
                    <a:pt x="2218" y="938"/>
                  </a:cubicBezTo>
                  <a:cubicBezTo>
                    <a:pt x="2218" y="938"/>
                    <a:pt x="2250" y="938"/>
                    <a:pt x="2250" y="1032"/>
                  </a:cubicBezTo>
                  <a:cubicBezTo>
                    <a:pt x="2250" y="1188"/>
                    <a:pt x="2250" y="2499"/>
                    <a:pt x="2250" y="2499"/>
                  </a:cubicBezTo>
                  <a:cubicBezTo>
                    <a:pt x="2250" y="2624"/>
                    <a:pt x="2375" y="2718"/>
                    <a:pt x="2468" y="2718"/>
                  </a:cubicBezTo>
                  <a:cubicBezTo>
                    <a:pt x="2562" y="2718"/>
                    <a:pt x="2718" y="2624"/>
                    <a:pt x="2718" y="2499"/>
                  </a:cubicBezTo>
                  <a:cubicBezTo>
                    <a:pt x="2718" y="625"/>
                    <a:pt x="2718" y="625"/>
                    <a:pt x="2718" y="625"/>
                  </a:cubicBezTo>
                  <a:cubicBezTo>
                    <a:pt x="2718" y="188"/>
                    <a:pt x="2531" y="0"/>
                    <a:pt x="209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  <p:sp>
          <p:nvSpPr>
            <p:cNvPr id="17" name="Freeform 4"/>
            <p:cNvSpPr>
              <a:spLocks noChangeArrowheads="1"/>
            </p:cNvSpPr>
            <p:nvPr/>
          </p:nvSpPr>
          <p:spPr bwMode="auto">
            <a:xfrm>
              <a:off x="2626519" y="2203133"/>
              <a:ext cx="382587" cy="360362"/>
            </a:xfrm>
            <a:custGeom>
              <a:avLst/>
              <a:gdLst>
                <a:gd name="T0" fmla="*/ 532 w 1064"/>
                <a:gd name="T1" fmla="*/ 0 h 1001"/>
                <a:gd name="T2" fmla="*/ 532 w 1064"/>
                <a:gd name="T3" fmla="*/ 0 h 1001"/>
                <a:gd name="T4" fmla="*/ 0 w 1064"/>
                <a:gd name="T5" fmla="*/ 531 h 1001"/>
                <a:gd name="T6" fmla="*/ 532 w 1064"/>
                <a:gd name="T7" fmla="*/ 1000 h 1001"/>
                <a:gd name="T8" fmla="*/ 1063 w 1064"/>
                <a:gd name="T9" fmla="*/ 531 h 1001"/>
                <a:gd name="T10" fmla="*/ 532 w 1064"/>
                <a:gd name="T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4" h="1001">
                  <a:moveTo>
                    <a:pt x="532" y="0"/>
                  </a:moveTo>
                  <a:lnTo>
                    <a:pt x="532" y="0"/>
                  </a:lnTo>
                  <a:cubicBezTo>
                    <a:pt x="219" y="0"/>
                    <a:pt x="0" y="219"/>
                    <a:pt x="0" y="531"/>
                  </a:cubicBezTo>
                  <a:cubicBezTo>
                    <a:pt x="0" y="812"/>
                    <a:pt x="219" y="1000"/>
                    <a:pt x="532" y="1000"/>
                  </a:cubicBezTo>
                  <a:cubicBezTo>
                    <a:pt x="782" y="1000"/>
                    <a:pt x="1063" y="812"/>
                    <a:pt x="1063" y="531"/>
                  </a:cubicBezTo>
                  <a:cubicBezTo>
                    <a:pt x="1063" y="219"/>
                    <a:pt x="782" y="0"/>
                    <a:pt x="53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68568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Panton Light" charset="0"/>
              </a:endParaRPr>
            </a:p>
          </p:txBody>
        </p:sp>
      </p:grpSp>
      <p:sp>
        <p:nvSpPr>
          <p:cNvPr id="21" name="Snip and Round Single Corner Rectangle 20"/>
          <p:cNvSpPr/>
          <p:nvPr/>
        </p:nvSpPr>
        <p:spPr>
          <a:xfrm>
            <a:off x="1092530" y="1988119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Kind: </a:t>
            </a:r>
            <a:r>
              <a:rPr lang="en-US" sz="1400" dirty="0" err="1" smtClean="0"/>
              <a:t>KafkaCluster</a:t>
            </a:r>
            <a:endParaRPr lang="en-US" sz="1400" dirty="0" smtClean="0"/>
          </a:p>
          <a:p>
            <a:r>
              <a:rPr lang="en-US" sz="1400" dirty="0" smtClean="0"/>
              <a:t>Name: analytics</a:t>
            </a:r>
          </a:p>
          <a:p>
            <a:r>
              <a:rPr lang="en-US" sz="1400" dirty="0" smtClean="0"/>
              <a:t>Replicas: 2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32486" y="2299359"/>
            <a:ext cx="0" cy="1285008"/>
          </a:xfrm>
          <a:prstGeom prst="straightConnector1">
            <a:avLst/>
          </a:prstGeom>
          <a:ln w="317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37798" y="2299360"/>
            <a:ext cx="0" cy="1329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88177" y="3247302"/>
            <a:ext cx="157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Update Event</a:t>
            </a:r>
            <a:endParaRPr lang="en-US" sz="1800" dirty="0">
              <a:latin typeface="+mn-lt"/>
            </a:endParaRPr>
          </a:p>
        </p:txBody>
      </p:sp>
      <p:sp>
        <p:nvSpPr>
          <p:cNvPr id="39" name="Snip and Round Single Corner Rectangle 38"/>
          <p:cNvSpPr/>
          <p:nvPr/>
        </p:nvSpPr>
        <p:spPr>
          <a:xfrm>
            <a:off x="4133034" y="3584368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+mj-lt"/>
              </a:rPr>
              <a:t>Desired:</a:t>
            </a:r>
          </a:p>
          <a:p>
            <a:r>
              <a:rPr lang="en-US" sz="1400" dirty="0" smtClean="0"/>
              <a:t>Kind: </a:t>
            </a:r>
            <a:r>
              <a:rPr lang="en-US" sz="1400" dirty="0" err="1" smtClean="0"/>
              <a:t>Statefulset</a:t>
            </a:r>
            <a:endParaRPr lang="en-US" sz="1400" dirty="0" smtClean="0"/>
          </a:p>
          <a:p>
            <a:r>
              <a:rPr lang="en-US" sz="1400" dirty="0" smtClean="0"/>
              <a:t>Name: analytics</a:t>
            </a:r>
          </a:p>
          <a:p>
            <a:r>
              <a:rPr lang="en-US" sz="1400" dirty="0" smtClean="0"/>
              <a:t>Replicas: 2</a:t>
            </a:r>
          </a:p>
          <a:p>
            <a:r>
              <a:rPr lang="en-US" sz="1400" dirty="0" smtClean="0"/>
              <a:t>Image: Kafka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465354" y="2695699"/>
            <a:ext cx="112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UPDATE</a:t>
            </a:r>
            <a:endParaRPr lang="en-US" sz="1800" dirty="0">
              <a:latin typeface="+mn-lt"/>
            </a:endParaRPr>
          </a:p>
        </p:txBody>
      </p:sp>
      <p:cxnSp>
        <p:nvCxnSpPr>
          <p:cNvPr id="63" name="Straight Arrow Connector 62"/>
          <p:cNvCxnSpPr>
            <a:stCxn id="3" idx="3"/>
            <a:endCxn id="40" idx="2"/>
          </p:cNvCxnSpPr>
          <p:nvPr/>
        </p:nvCxnSpPr>
        <p:spPr>
          <a:xfrm>
            <a:off x="3809900" y="1821945"/>
            <a:ext cx="3304805" cy="590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and Round Single Corner Rectangle 21"/>
          <p:cNvSpPr/>
          <p:nvPr/>
        </p:nvSpPr>
        <p:spPr>
          <a:xfrm>
            <a:off x="6076204" y="3584367"/>
            <a:ext cx="1620036" cy="115190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latin typeface="+mj-lt"/>
              </a:rPr>
              <a:t>Current:</a:t>
            </a:r>
          </a:p>
          <a:p>
            <a:r>
              <a:rPr lang="en-US" sz="1400" dirty="0" smtClean="0"/>
              <a:t>Kind: </a:t>
            </a:r>
            <a:r>
              <a:rPr lang="en-US" sz="1400" dirty="0" err="1" smtClean="0"/>
              <a:t>Statefulset</a:t>
            </a:r>
            <a:endParaRPr lang="en-US" sz="1400" dirty="0" smtClean="0"/>
          </a:p>
          <a:p>
            <a:r>
              <a:rPr lang="en-US" sz="1400" dirty="0" smtClean="0"/>
              <a:t>Name: analytics</a:t>
            </a:r>
          </a:p>
          <a:p>
            <a:r>
              <a:rPr lang="en-US" sz="1400" dirty="0" smtClean="0"/>
              <a:t>Replicas: 3</a:t>
            </a:r>
          </a:p>
          <a:p>
            <a:r>
              <a:rPr lang="en-US" sz="1400" dirty="0" smtClean="0"/>
              <a:t>Image: Kafka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39" idx="0"/>
            <a:endCxn id="22" idx="2"/>
          </p:cNvCxnSpPr>
          <p:nvPr/>
        </p:nvCxnSpPr>
        <p:spPr>
          <a:xfrm flipV="1">
            <a:off x="5753070" y="4160321"/>
            <a:ext cx="323134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0" idx="2"/>
          </p:cNvCxnSpPr>
          <p:nvPr/>
        </p:nvCxnSpPr>
        <p:spPr>
          <a:xfrm flipV="1">
            <a:off x="3337798" y="1827850"/>
            <a:ext cx="3776907" cy="178878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2"/>
          </p:cNvCxnSpPr>
          <p:nvPr/>
        </p:nvCxnSpPr>
        <p:spPr>
          <a:xfrm rot="5400000">
            <a:off x="2851522" y="4097598"/>
            <a:ext cx="967241" cy="5313"/>
          </a:xfrm>
          <a:prstGeom prst="bentConnector5">
            <a:avLst>
              <a:gd name="adj1" fmla="val -20230"/>
              <a:gd name="adj2" fmla="val 14974384"/>
              <a:gd name="adj3" fmla="val 123634"/>
            </a:avLst>
          </a:prstGeom>
          <a:ln w="38100">
            <a:prstDash val="sysDot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5033" y="3777088"/>
            <a:ext cx="198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Cluster Rebalanced</a:t>
            </a:r>
            <a:endParaRPr lang="en-US" sz="18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45056" y="2586887"/>
            <a:ext cx="131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Rebalance Topic</a:t>
            </a:r>
            <a:endParaRPr lang="en-US" sz="18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9859" y="1482298"/>
            <a:ext cx="138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Delete Pod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967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/>
      <p:bldP spid="34" grpId="1"/>
      <p:bldP spid="39" grpId="0" animBg="1"/>
      <p:bldP spid="54" grpId="0"/>
      <p:bldP spid="22" grpId="0" animBg="1"/>
      <p:bldP spid="26" grpId="0"/>
      <p:bldP spid="26" grpId="1"/>
      <p:bldP spid="27" grpId="0"/>
      <p:bldP spid="2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Rebalance Topics with Hot 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Extra Scheduling needs? -&gt; Scheduler Extenders (</a:t>
            </a:r>
            <a:r>
              <a:rPr lang="en-US" sz="1800" dirty="0" err="1" smtClean="0"/>
              <a:t>Webhooks</a:t>
            </a:r>
            <a:r>
              <a:rPr lang="en-US" sz="18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More Advanced Scheduling Features -&gt; Custom Schedulers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Complex APIs beyond CRD -&gt; Custom API Server with API </a:t>
            </a:r>
            <a:r>
              <a:rPr lang="en-US" sz="1800" dirty="0" smtClean="0"/>
              <a:t>Aggregation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Control over what object can be created -&gt; Admission </a:t>
            </a:r>
            <a:r>
              <a:rPr lang="en-US" sz="1800" dirty="0" err="1" smtClean="0"/>
              <a:t>Webhooks</a:t>
            </a:r>
            <a:endParaRPr 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Control how objects should be initialized? -&gt; Initializer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Different Runtime needs? -&gt; CRI, CNI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Special Storage -&gt; Flex Volumes, (CSI)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>
            <a:off x="3542109" y="1612705"/>
            <a:ext cx="0" cy="224849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5539978" y="1612705"/>
            <a:ext cx="0" cy="224849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2197299" y="1750815"/>
            <a:ext cx="770334" cy="76319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endParaRPr lang="x-none" altLang="x-none" sz="1013" dirty="0">
              <a:solidFill>
                <a:srgbClr val="FFFFFF"/>
              </a:solidFill>
              <a:latin typeface="Panton Light" charset="0"/>
              <a:ea typeface="Panton Light" charset="0"/>
              <a:cs typeface="Panton Light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173691" y="1749625"/>
            <a:ext cx="770334" cy="7643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defRPr/>
            </a:pPr>
            <a:endParaRPr lang="x-none" altLang="x-none" sz="1013" dirty="0">
              <a:solidFill>
                <a:srgbClr val="FFFFFF"/>
              </a:solidFill>
              <a:latin typeface="Panton Light" charset="0"/>
              <a:ea typeface="Panton Light" charset="0"/>
              <a:cs typeface="Panton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97263" y="2603899"/>
            <a:ext cx="1363861" cy="308421"/>
          </a:xfrm>
          <a:prstGeom prst="rect">
            <a:avLst/>
          </a:prstGeom>
          <a:noFill/>
        </p:spPr>
        <p:txBody>
          <a:bodyPr lIns="51438" tIns="25719" rIns="51438" bIns="25719">
            <a:spAutoFit/>
          </a:bodyPr>
          <a:lstStyle/>
          <a:p>
            <a:pPr algn="ctr" defTabSz="685681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latin typeface="Panton Light" charset="0"/>
                <a:cs typeface="Panton Light" charset="0"/>
              </a:rPr>
              <a:t>Elasticsearch</a:t>
            </a:r>
            <a:endParaRPr lang="en-US" sz="1600" b="1" dirty="0" smtClean="0">
              <a:latin typeface="Panton Light" charset="0"/>
              <a:cs typeface="Panton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0369" y="2603899"/>
            <a:ext cx="1363861" cy="308421"/>
          </a:xfrm>
          <a:prstGeom prst="rect">
            <a:avLst/>
          </a:prstGeom>
          <a:noFill/>
        </p:spPr>
        <p:txBody>
          <a:bodyPr lIns="51438" tIns="25719" rIns="51438" bIns="25719">
            <a:spAutoFit/>
          </a:bodyPr>
          <a:lstStyle/>
          <a:p>
            <a:pPr algn="ctr" defTabSz="685681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Panton Light" charset="0"/>
                <a:cs typeface="Panton Light" charset="0"/>
              </a:rPr>
              <a:t>Prometheus</a:t>
            </a:r>
            <a:endParaRPr lang="en-US" sz="1600" b="1" dirty="0">
              <a:latin typeface="Panton Light" charset="0"/>
              <a:cs typeface="Panton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6928" y="2603899"/>
            <a:ext cx="1363861" cy="308421"/>
          </a:xfrm>
          <a:prstGeom prst="rect">
            <a:avLst/>
          </a:prstGeom>
          <a:noFill/>
        </p:spPr>
        <p:txBody>
          <a:bodyPr lIns="51438" tIns="25719" rIns="51438" bIns="25719">
            <a:spAutoFit/>
          </a:bodyPr>
          <a:lstStyle/>
          <a:p>
            <a:pPr algn="ctr" defTabSz="685681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atin typeface="Panton Light" charset="0"/>
                <a:cs typeface="Panton Light" charset="0"/>
              </a:rPr>
              <a:t>Postgres</a:t>
            </a:r>
            <a:endParaRPr lang="en-US" sz="1600" b="1" dirty="0">
              <a:latin typeface="Panton Light" charset="0"/>
              <a:cs typeface="Panton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7C8526-07B5-9D4B-A303-32AFB2A0ED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1" dirty="0" smtClean="0">
                <a:latin typeface="Panton Regular" charset="0"/>
                <a:cs typeface="Panton Regular" charset="0"/>
              </a:rPr>
              <a:t>Other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93" y="1835614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1" y="1750221"/>
            <a:ext cx="806245" cy="809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1859860"/>
            <a:ext cx="590203" cy="59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21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Are we reinventing the Wheel?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Mesos</a:t>
            </a:r>
            <a:r>
              <a:rPr lang="en-US" sz="2400" dirty="0" smtClean="0"/>
              <a:t> Frameworks?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Nomad Custom Scheduler?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Docker Swarm Plugins?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step back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92" y="594305"/>
            <a:ext cx="3554359" cy="4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08" y="1434460"/>
            <a:ext cx="4601349" cy="3175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Logic in </a:t>
            </a:r>
            <a:r>
              <a:rPr lang="en-US" dirty="0" err="1" smtClean="0"/>
              <a:t>Mesos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40" y="149184"/>
            <a:ext cx="6659088" cy="499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05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7054"/>
              </p:ext>
            </p:extLst>
          </p:nvPr>
        </p:nvGraphicFramePr>
        <p:xfrm>
          <a:off x="531813" y="1370013"/>
          <a:ext cx="79835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179"/>
                <a:gridCol w="2661179"/>
                <a:gridCol w="26611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Task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Mesos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j-lt"/>
                        </a:rPr>
                        <a:t>Kuberentes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</a:t>
                      </a:r>
                      <a:r>
                        <a:rPr lang="en-US" baseline="0" dirty="0" smtClean="0"/>
                        <a:t> Resource Placement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custom scheduler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</a:t>
                      </a:r>
                      <a:r>
                        <a:rPr lang="en-US" baseline="0" dirty="0" smtClean="0"/>
                        <a:t> resource </a:t>
                      </a:r>
                      <a:r>
                        <a:rPr lang="en-US" baseline="0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a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r>
                        <a:rPr lang="en-US" baseline="0" dirty="0" smtClean="0"/>
                        <a:t>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Every Framework has its own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Unified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</a:t>
                      </a:r>
                      <a:r>
                        <a:rPr lang="en-US" dirty="0" err="1" smtClean="0"/>
                        <a:t>lifecyle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 a framework</a:t>
                      </a:r>
                      <a:r>
                        <a:rPr lang="en-US" baseline="0" dirty="0" smtClean="0"/>
                        <a:t> + executioner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 Interface + Scheduler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Discuss!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ED2FCA-1D41-4440-80FA-3146FA8610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Write some Deployment, Services, </a:t>
            </a:r>
            <a:r>
              <a:rPr lang="en-US" sz="2400" dirty="0" err="1" smtClean="0"/>
              <a:t>Configmaps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Deploy them to K8s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Maybe create a Helm Chart </a:t>
            </a:r>
          </a:p>
          <a:p>
            <a:pPr marL="285750" indent="-285750">
              <a:buFont typeface="Arial" charset="0"/>
              <a:buChar char="•"/>
            </a:pPr>
            <a:endParaRPr lang="en-US" sz="1800" dirty="0" smtClean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Kubernetes Deployment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endParaRPr lang="en-US" sz="2400" dirty="0">
              <a:solidFill>
                <a:schemeClr val="tx2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Success?!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Backups?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Upscaling? Reshuffle Data?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Downscaling? Without </a:t>
            </a:r>
            <a:r>
              <a:rPr lang="en-US" sz="2400" dirty="0" err="1" smtClean="0"/>
              <a:t>Dataloss</a:t>
            </a:r>
            <a:r>
              <a:rPr lang="en-US" sz="2400" dirty="0" smtClean="0"/>
              <a:t>?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Healing? Restore Backups?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Configuration? Tedious Templating? 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Day 2 Operations?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only we could automate this!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a Kubernetes native way!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2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52551" y="1636482"/>
            <a:ext cx="5130140" cy="890650"/>
          </a:xfrm>
          <a:prstGeom prst="roundRect">
            <a:avLst/>
          </a:prstGeom>
          <a:solidFill>
            <a:srgbClr val="326CE7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</a:rPr>
              <a:t>Kubernetes</a:t>
            </a:r>
            <a:endParaRPr lang="en-US" sz="24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52551" y="2911766"/>
            <a:ext cx="5130140" cy="890650"/>
          </a:xfrm>
          <a:prstGeom prst="roundRect">
            <a:avLst/>
          </a:prstGeom>
          <a:solidFill>
            <a:schemeClr val="accent5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+mj-lt"/>
              </a:rPr>
              <a:t>Apache Kafka</a:t>
            </a:r>
            <a:endParaRPr lang="en-US" sz="24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24840" y="2280062"/>
            <a:ext cx="3277589" cy="878774"/>
          </a:xfrm>
          <a:prstGeom prst="roundRect">
            <a:avLst/>
          </a:prstGeom>
          <a:solidFill>
            <a:schemeClr val="accent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+mj-lt"/>
              </a:rPr>
              <a:t>Operator</a:t>
            </a:r>
            <a:endParaRPr lang="en-US" sz="2400" b="1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68" y="2371786"/>
            <a:ext cx="695325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93" y="1678541"/>
            <a:ext cx="806532" cy="8065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72" y="2895598"/>
            <a:ext cx="936168" cy="9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Human Operational Software</a:t>
            </a:r>
          </a:p>
          <a:p>
            <a:pPr marL="628654" lvl="1" indent="-285750">
              <a:buFont typeface="Arial" charset="0"/>
              <a:buChar char="•"/>
            </a:pPr>
            <a:r>
              <a:rPr lang="en-US" sz="2250" dirty="0" smtClean="0"/>
              <a:t>Custom Software</a:t>
            </a:r>
            <a:endParaRPr lang="en-US" sz="225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Kubernetes Native:</a:t>
            </a:r>
          </a:p>
          <a:p>
            <a:pPr marL="628654" lvl="1" indent="-285750">
              <a:buFont typeface="Arial" charset="0"/>
              <a:buChar char="•"/>
            </a:pPr>
            <a:r>
              <a:rPr lang="en-US" sz="2250" dirty="0" err="1" smtClean="0"/>
              <a:t>CustomResourceDefinition</a:t>
            </a:r>
            <a:endParaRPr lang="en-US" sz="225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So lets write one: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2134" y="1387776"/>
            <a:ext cx="3246096" cy="315720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Defines a new API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Seamless integration with existing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Kubectl</a:t>
            </a:r>
            <a:r>
              <a:rPr lang="en-US" sz="2400" dirty="0" smtClean="0"/>
              <a:t> support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6ED2FCA-1D41-4440-80FA-3146FA8610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CustomResourceDefinition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4218922" y="1387776"/>
            <a:ext cx="4572000" cy="3231654"/>
          </a:xfrm>
          <a:prstGeom prst="snip1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18922" y="1387776"/>
            <a:ext cx="457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E06C75"/>
                </a:solidFill>
                <a:latin typeface="Fira Code" charset="0"/>
              </a:rPr>
              <a:t>apiVersion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>
                <a:solidFill>
                  <a:srgbClr val="98C379"/>
                </a:solidFill>
                <a:latin typeface="Fira Code" charset="0"/>
              </a:rPr>
              <a:t>apiextensions.k8s.io/v1beta1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kind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CustomResourceDefinition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metadata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name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crontabs.stable.example.com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spec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group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stable.example.com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version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>
                <a:solidFill>
                  <a:srgbClr val="98C379"/>
                </a:solidFill>
                <a:latin typeface="Fira Code" charset="0"/>
              </a:rPr>
              <a:t>v1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scope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Namespaced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names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plural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crontabs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singular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crontab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kind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CronTab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 err="1">
                <a:solidFill>
                  <a:srgbClr val="E06C75"/>
                </a:solidFill>
                <a:latin typeface="Fira Code" charset="0"/>
              </a:rPr>
              <a:t>shortNames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- </a:t>
            </a:r>
            <a:r>
              <a:rPr lang="en-US" sz="1200" dirty="0" err="1">
                <a:solidFill>
                  <a:srgbClr val="98C379"/>
                </a:solidFill>
                <a:latin typeface="Fira Code" charset="0"/>
              </a:rPr>
              <a:t>ct</a:t>
            </a:r>
            <a:endParaRPr lang="en-US" sz="1200" dirty="0">
              <a:solidFill>
                <a:srgbClr val="BBBBBB"/>
              </a:solidFill>
              <a:latin typeface="Fira Code" charset="0"/>
            </a:endParaRPr>
          </a:p>
          <a:p>
            <a:r>
              <a:rPr lang="en-US" sz="1200" dirty="0">
                <a:solidFill>
                  <a:srgbClr val="E06C75"/>
                </a:solidFill>
                <a:latin typeface="Fira Code" charset="0"/>
              </a:rPr>
              <a:t>validation</a:t>
            </a:r>
            <a:r>
              <a:rPr lang="en-US" sz="1200" dirty="0">
                <a:solidFill>
                  <a:srgbClr val="BBBBBB"/>
                </a:solidFill>
                <a:latin typeface="Fira Code" charset="0"/>
              </a:rPr>
              <a:t>:</a:t>
            </a:r>
          </a:p>
          <a:p>
            <a:r>
              <a:rPr lang="en-US" sz="1200" i="1" dirty="0">
                <a:solidFill>
                  <a:srgbClr val="7F848E"/>
                </a:solidFill>
                <a:latin typeface="Fira Code" charset="0"/>
              </a:rPr>
              <a:t># openAPIV3Schema is the schema for validating custom objects.</a:t>
            </a:r>
            <a:endParaRPr lang="en-US" sz="1200" b="0" dirty="0">
              <a:solidFill>
                <a:srgbClr val="BBBBBB"/>
              </a:solidFill>
              <a:effectLst/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4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odecentric">
      <a:dk1>
        <a:sysClr val="windowText" lastClr="000000"/>
      </a:dk1>
      <a:lt1>
        <a:sysClr val="window" lastClr="FFFFFF"/>
      </a:lt1>
      <a:dk2>
        <a:srgbClr val="004452"/>
      </a:dk2>
      <a:lt2>
        <a:srgbClr val="F0F6F4"/>
      </a:lt2>
      <a:accent1>
        <a:srgbClr val="007891"/>
      </a:accent1>
      <a:accent2>
        <a:srgbClr val="00AED2"/>
      </a:accent2>
      <a:accent3>
        <a:srgbClr val="03BDEC"/>
      </a:accent3>
      <a:accent4>
        <a:srgbClr val="15584C"/>
      </a:accent4>
      <a:accent5>
        <a:srgbClr val="1FB18A"/>
      </a:accent5>
      <a:accent6>
        <a:srgbClr val="2CE6AF"/>
      </a:accent6>
      <a:hlink>
        <a:srgbClr val="D6B32C"/>
      </a:hlink>
      <a:folHlink>
        <a:srgbClr val="9B9452"/>
      </a:folHlink>
    </a:clrScheme>
    <a:fontScheme name="Panton">
      <a:majorFont>
        <a:latin typeface="Panton Regular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nton Light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master template" id="{442CD2DA-50DF-C34E-B296-9B3650E270A0}" vid="{F79B74A8-65DD-4645-B7AC-2818FBB82784}"/>
    </a:ext>
  </a:extLst>
</a:theme>
</file>

<file path=ppt/theme/theme2.xml><?xml version="1.0" encoding="utf-8"?>
<a:theme xmlns:a="http://schemas.openxmlformats.org/drawingml/2006/main" name="1_Default Theme Without Logo">
  <a:themeElements>
    <a:clrScheme name="codecentric">
      <a:dk1>
        <a:sysClr val="windowText" lastClr="000000"/>
      </a:dk1>
      <a:lt1>
        <a:sysClr val="window" lastClr="FFFFFF"/>
      </a:lt1>
      <a:dk2>
        <a:srgbClr val="004452"/>
      </a:dk2>
      <a:lt2>
        <a:srgbClr val="F0F6F4"/>
      </a:lt2>
      <a:accent1>
        <a:srgbClr val="007891"/>
      </a:accent1>
      <a:accent2>
        <a:srgbClr val="00AED2"/>
      </a:accent2>
      <a:accent3>
        <a:srgbClr val="03BDEC"/>
      </a:accent3>
      <a:accent4>
        <a:srgbClr val="15584C"/>
      </a:accent4>
      <a:accent5>
        <a:srgbClr val="1FB18A"/>
      </a:accent5>
      <a:accent6>
        <a:srgbClr val="2CE6AF"/>
      </a:accent6>
      <a:hlink>
        <a:srgbClr val="D6B32C"/>
      </a:hlink>
      <a:folHlink>
        <a:srgbClr val="9B9452"/>
      </a:folHlink>
    </a:clrScheme>
    <a:fontScheme name="Panton">
      <a:majorFont>
        <a:latin typeface="Panton Regular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nton Light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master template 16-9.potx" id="{90693A20-B6B6-BA46-9E22-F6160FD8091A}" vid="{5CF3F612-F849-BC4F-B664-3784B607958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cc_master template</Template>
  <TotalTime>9775</TotalTime>
  <Words>547</Words>
  <Application>Microsoft Macintosh PowerPoint</Application>
  <PresentationFormat>On-screen Show (16:9)</PresentationFormat>
  <Paragraphs>179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Fira Code</vt:lpstr>
      <vt:lpstr>Lato Light</vt:lpstr>
      <vt:lpstr>Mangal</vt:lpstr>
      <vt:lpstr>Panton Light</vt:lpstr>
      <vt:lpstr>Panton Regular</vt:lpstr>
      <vt:lpstr>Arial</vt:lpstr>
      <vt:lpstr>Default Theme</vt:lpstr>
      <vt:lpstr>1_Default Theme Without Logo</vt:lpstr>
      <vt:lpstr>The Operator Pattern</vt:lpstr>
      <vt:lpstr>PowerPoint Presentation</vt:lpstr>
      <vt:lpstr>Normal Kubernetes Deployment </vt:lpstr>
      <vt:lpstr>PowerPoint Presentation</vt:lpstr>
      <vt:lpstr>But Day 2 Operations? </vt:lpstr>
      <vt:lpstr>If only we could automate this!</vt:lpstr>
      <vt:lpstr>Operators</vt:lpstr>
      <vt:lpstr>Operators</vt:lpstr>
      <vt:lpstr>CustomResourceDefinition</vt:lpstr>
      <vt:lpstr>CustomResourceDefinition</vt:lpstr>
      <vt:lpstr>Control Loop</vt:lpstr>
      <vt:lpstr>Kafka Basics</vt:lpstr>
      <vt:lpstr>Create Cluster</vt:lpstr>
      <vt:lpstr>Downsize Cluster</vt:lpstr>
      <vt:lpstr>Rebalance Topics with Hot Partitions</vt:lpstr>
      <vt:lpstr>Not enough?</vt:lpstr>
      <vt:lpstr>Other Operators</vt:lpstr>
      <vt:lpstr>Take a step back</vt:lpstr>
      <vt:lpstr>Custom Logic in Mesos</vt:lpstr>
      <vt:lpstr>Comparison</vt:lpstr>
      <vt:lpstr>Questions? Discuss!</vt:lpstr>
    </vt:vector>
  </TitlesOfParts>
  <Manager/>
  <Company/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Valentina Arambasic</dc:creator>
  <cp:keywords/>
  <dc:description/>
  <cp:lastModifiedBy>Jakob Karalus</cp:lastModifiedBy>
  <cp:revision>146</cp:revision>
  <cp:lastPrinted>2017-07-25T07:43:52Z</cp:lastPrinted>
  <dcterms:created xsi:type="dcterms:W3CDTF">2017-06-07T14:14:35Z</dcterms:created>
  <dcterms:modified xsi:type="dcterms:W3CDTF">2017-10-30T11:59:54Z</dcterms:modified>
  <cp:category/>
</cp:coreProperties>
</file>