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9" r:id="rId4"/>
    <p:sldId id="258" r:id="rId5"/>
    <p:sldId id="259" r:id="rId6"/>
    <p:sldId id="260" r:id="rId7"/>
    <p:sldId id="261" r:id="rId8"/>
    <p:sldId id="274" r:id="rId9"/>
    <p:sldId id="263" r:id="rId10"/>
    <p:sldId id="275" r:id="rId11"/>
    <p:sldId id="262" r:id="rId12"/>
    <p:sldId id="276" r:id="rId13"/>
    <p:sldId id="266" r:id="rId14"/>
    <p:sldId id="272" r:id="rId15"/>
    <p:sldId id="273" r:id="rId16"/>
    <p:sldId id="268"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05" autoAdjust="0"/>
  </p:normalViewPr>
  <p:slideViewPr>
    <p:cSldViewPr>
      <p:cViewPr varScale="1">
        <p:scale>
          <a:sx n="53" d="100"/>
          <a:sy n="53" d="100"/>
        </p:scale>
        <p:origin x="-186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E2175-6634-4A84-B84B-854AE60DA9C7}" type="datetimeFigureOut">
              <a:rPr lang="tr-TR" smtClean="0"/>
              <a:t>03.10.2018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514AE3-0830-4F85-B186-EE774072000F}" type="slidenum">
              <a:rPr lang="tr-TR" smtClean="0"/>
              <a:t>‹#›</a:t>
            </a:fld>
            <a:endParaRPr lang="tr-TR"/>
          </a:p>
        </p:txBody>
      </p:sp>
    </p:spTree>
    <p:extLst>
      <p:ext uri="{BB962C8B-B14F-4D97-AF65-F5344CB8AC3E}">
        <p14:creationId xmlns:p14="http://schemas.microsoft.com/office/powerpoint/2010/main" val="260823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9F514AE3-0830-4F85-B186-EE774072000F}" type="slidenum">
              <a:rPr lang="tr-TR" smtClean="0"/>
              <a:t>1</a:t>
            </a:fld>
            <a:endParaRPr lang="tr-TR"/>
          </a:p>
        </p:txBody>
      </p:sp>
    </p:spTree>
    <p:extLst>
      <p:ext uri="{BB962C8B-B14F-4D97-AF65-F5344CB8AC3E}">
        <p14:creationId xmlns:p14="http://schemas.microsoft.com/office/powerpoint/2010/main" val="275753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9F514AE3-0830-4F85-B186-EE774072000F}" type="slidenum">
              <a:rPr lang="tr-TR" smtClean="0"/>
              <a:t>13</a:t>
            </a:fld>
            <a:endParaRPr lang="tr-TR"/>
          </a:p>
        </p:txBody>
      </p:sp>
    </p:spTree>
    <p:extLst>
      <p:ext uri="{BB962C8B-B14F-4D97-AF65-F5344CB8AC3E}">
        <p14:creationId xmlns:p14="http://schemas.microsoft.com/office/powerpoint/2010/main" val="92470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1" dirty="0" err="1" smtClean="0">
                <a:latin typeface="Times New Roman" panose="02020603050405020304" pitchFamily="18" charset="0"/>
                <a:cs typeface="Times New Roman" panose="02020603050405020304" pitchFamily="18" charset="0"/>
              </a:rPr>
              <a:t>Disleksi</a:t>
            </a:r>
            <a:r>
              <a:rPr lang="tr-TR" sz="1200" dirty="0" smtClean="0">
                <a:latin typeface="Times New Roman" panose="02020603050405020304" pitchFamily="18" charset="0"/>
                <a:cs typeface="Times New Roman" panose="02020603050405020304" pitchFamily="18" charset="0"/>
              </a:rPr>
              <a:t> terimi ilk kez Alman hekim </a:t>
            </a:r>
            <a:r>
              <a:rPr lang="tr-TR" sz="1200" b="1" dirty="0" err="1" smtClean="0">
                <a:latin typeface="Times New Roman" panose="02020603050405020304" pitchFamily="18" charset="0"/>
                <a:cs typeface="Times New Roman" panose="02020603050405020304" pitchFamily="18" charset="0"/>
              </a:rPr>
              <a:t>Rudolf</a:t>
            </a:r>
            <a:r>
              <a:rPr lang="tr-TR" sz="1200" b="1" dirty="0" smtClean="0">
                <a:latin typeface="Times New Roman" panose="02020603050405020304" pitchFamily="18" charset="0"/>
                <a:cs typeface="Times New Roman" panose="02020603050405020304" pitchFamily="18" charset="0"/>
              </a:rPr>
              <a:t> </a:t>
            </a:r>
            <a:r>
              <a:rPr lang="tr-TR" sz="1200" dirty="0" smtClean="0">
                <a:latin typeface="Times New Roman" panose="02020603050405020304" pitchFamily="18" charset="0"/>
                <a:cs typeface="Times New Roman" panose="02020603050405020304" pitchFamily="18" charset="0"/>
              </a:rPr>
              <a:t>tarafından </a:t>
            </a:r>
            <a:r>
              <a:rPr lang="tr-TR" sz="1200" b="1" dirty="0" smtClean="0">
                <a:latin typeface="Times New Roman" panose="02020603050405020304" pitchFamily="18" charset="0"/>
                <a:cs typeface="Times New Roman" panose="02020603050405020304" pitchFamily="18" charset="0"/>
              </a:rPr>
              <a:t>beyin hasarına</a:t>
            </a:r>
            <a:r>
              <a:rPr lang="tr-TR" sz="1200" dirty="0" smtClean="0">
                <a:latin typeface="Times New Roman" panose="02020603050405020304" pitchFamily="18" charset="0"/>
                <a:cs typeface="Times New Roman" panose="02020603050405020304" pitchFamily="18" charset="0"/>
              </a:rPr>
              <a:t> bağlı </a:t>
            </a:r>
            <a:r>
              <a:rPr lang="tr-TR" sz="1200" b="1" dirty="0" smtClean="0">
                <a:latin typeface="Times New Roman" panose="02020603050405020304" pitchFamily="18" charset="0"/>
                <a:cs typeface="Times New Roman" panose="02020603050405020304" pitchFamily="18" charset="0"/>
              </a:rPr>
              <a:t>okuma güçlüğü </a:t>
            </a:r>
            <a:r>
              <a:rPr lang="tr-TR" sz="1200" dirty="0" smtClean="0">
                <a:latin typeface="Times New Roman" panose="02020603050405020304" pitchFamily="18" charset="0"/>
                <a:cs typeface="Times New Roman" panose="02020603050405020304" pitchFamily="18" charset="0"/>
              </a:rPr>
              <a:t>olan yetişkin bir hastada tanımlanmıştır. </a:t>
            </a:r>
            <a:endParaRPr lang="tr-TR" dirty="0" smtClean="0"/>
          </a:p>
          <a:p>
            <a:endParaRPr lang="tr-TR" dirty="0" smtClean="0"/>
          </a:p>
          <a:p>
            <a:r>
              <a:rPr lang="tr-TR" dirty="0" smtClean="0"/>
              <a:t>Oftalmolog=Görme yolu hastalıkları ile ilgilenen bilim dalı.</a:t>
            </a:r>
          </a:p>
          <a:p>
            <a:r>
              <a:rPr lang="tr-TR" dirty="0" smtClean="0"/>
              <a:t>Birinci</a:t>
            </a:r>
            <a:r>
              <a:rPr lang="tr-TR" baseline="0" dirty="0" smtClean="0"/>
              <a:t> resimde normal bir insan ile </a:t>
            </a:r>
            <a:r>
              <a:rPr lang="tr-TR" baseline="0" dirty="0" err="1" smtClean="0"/>
              <a:t>disleksi</a:t>
            </a:r>
            <a:r>
              <a:rPr lang="tr-TR" baseline="0" dirty="0" smtClean="0"/>
              <a:t> teşhisi almış başka bir bireyin beyninde yer alan harf karmaşasını görmektesiniz.</a:t>
            </a:r>
          </a:p>
          <a:p>
            <a:r>
              <a:rPr lang="tr-TR" baseline="0" dirty="0" smtClean="0"/>
              <a:t>İkinci resimde görülen durum ise </a:t>
            </a:r>
            <a:r>
              <a:rPr lang="tr-TR" baseline="0" dirty="0" err="1" smtClean="0"/>
              <a:t>disleksi</a:t>
            </a:r>
            <a:r>
              <a:rPr lang="tr-TR" baseline="0" dirty="0" smtClean="0"/>
              <a:t> teşhisi almış bireyin harfleri nasıl eksik gördüğünü göstermektedir.</a:t>
            </a:r>
            <a:endParaRPr lang="tr-TR" dirty="0" smtClean="0"/>
          </a:p>
          <a:p>
            <a:endParaRPr lang="tr-TR" dirty="0" smtClean="0"/>
          </a:p>
          <a:p>
            <a:r>
              <a:rPr lang="tr-TR" sz="1200" dirty="0" smtClean="0">
                <a:latin typeface="Times New Roman" panose="02020603050405020304" pitchFamily="18" charset="0"/>
                <a:cs typeface="Times New Roman" panose="02020603050405020304" pitchFamily="18" charset="0"/>
              </a:rPr>
              <a:t>Dünya Sağlık Örgütü’ne (2013) göre; </a:t>
            </a:r>
          </a:p>
          <a:p>
            <a:r>
              <a:rPr lang="tr-TR" sz="1200" dirty="0" smtClean="0">
                <a:latin typeface="Times New Roman" panose="02020603050405020304" pitchFamily="18" charset="0"/>
                <a:cs typeface="Times New Roman" panose="02020603050405020304" pitchFamily="18" charset="0"/>
              </a:rPr>
              <a:t>yeterli zeka, sosyokültürel fırsatlar ve bireye uygulanan eğitime rağmen </a:t>
            </a:r>
          </a:p>
          <a:p>
            <a:r>
              <a:rPr lang="tr-TR" sz="1200" b="1" dirty="0" smtClean="0">
                <a:latin typeface="Times New Roman" panose="02020603050405020304" pitchFamily="18" charset="0"/>
                <a:cs typeface="Times New Roman" panose="02020603050405020304" pitchFamily="18" charset="0"/>
              </a:rPr>
              <a:t>verimli okuma becerisi</a:t>
            </a:r>
            <a:r>
              <a:rPr lang="tr-TR" sz="1200" dirty="0" smtClean="0">
                <a:latin typeface="Times New Roman" panose="02020603050405020304" pitchFamily="18" charset="0"/>
                <a:cs typeface="Times New Roman" panose="02020603050405020304" pitchFamily="18" charset="0"/>
              </a:rPr>
              <a:t> kazanmada meydana gelen beklenmedik ve kalıcı başarısızlık </a:t>
            </a:r>
            <a:r>
              <a:rPr lang="tr-TR" sz="1200" b="1" dirty="0" err="1" smtClean="0">
                <a:latin typeface="Times New Roman" panose="02020603050405020304" pitchFamily="18" charset="0"/>
                <a:cs typeface="Times New Roman" panose="02020603050405020304" pitchFamily="18" charset="0"/>
              </a:rPr>
              <a:t>disleksi</a:t>
            </a:r>
            <a:r>
              <a:rPr lang="tr-TR" sz="1200" dirty="0" smtClean="0">
                <a:latin typeface="Times New Roman" panose="02020603050405020304" pitchFamily="18" charset="0"/>
                <a:cs typeface="Times New Roman" panose="02020603050405020304" pitchFamily="18" charset="0"/>
              </a:rPr>
              <a:t> olarak tanımlanmaktadır</a:t>
            </a:r>
          </a:p>
          <a:p>
            <a:endParaRPr lang="tr-TR" sz="1200" dirty="0" smtClean="0">
              <a:latin typeface="Times New Roman" panose="02020603050405020304" pitchFamily="18" charset="0"/>
              <a:cs typeface="Times New Roman" panose="02020603050405020304" pitchFamily="18" charset="0"/>
            </a:endParaRPr>
          </a:p>
          <a:p>
            <a:r>
              <a:rPr lang="tr-TR" sz="1200" dirty="0" smtClean="0">
                <a:latin typeface="Times New Roman" panose="02020603050405020304" pitchFamily="18" charset="0"/>
                <a:cs typeface="Times New Roman" panose="02020603050405020304" pitchFamily="18" charset="0"/>
              </a:rPr>
              <a:t>---------------------------</a:t>
            </a:r>
          </a:p>
          <a:p>
            <a:r>
              <a:rPr lang="tr-TR" sz="1200" dirty="0" smtClean="0">
                <a:latin typeface="Times New Roman" panose="02020603050405020304" pitchFamily="18" charset="0"/>
                <a:cs typeface="Times New Roman" panose="02020603050405020304" pitchFamily="18" charset="0"/>
              </a:rPr>
              <a:t>Bugünkü tanımlanan görünümüne yakın </a:t>
            </a:r>
            <a:r>
              <a:rPr lang="tr-TR" sz="1200" b="1" dirty="0" smtClean="0">
                <a:latin typeface="Times New Roman" panose="02020603050405020304" pitchFamily="18" charset="0"/>
                <a:cs typeface="Times New Roman" panose="02020603050405020304" pitchFamily="18" charset="0"/>
              </a:rPr>
              <a:t>öğrenme bozukluğu </a:t>
            </a:r>
            <a:r>
              <a:rPr lang="tr-TR" sz="1200" dirty="0" smtClean="0">
                <a:latin typeface="Times New Roman" panose="02020603050405020304" pitchFamily="18" charset="0"/>
                <a:cs typeface="Times New Roman" panose="02020603050405020304" pitchFamily="18" charset="0"/>
              </a:rPr>
              <a:t>olguları 1896 yılında İngiliz hekim Morgan ve 1917 tarihinde İskoçyalı oftalmolog </a:t>
            </a:r>
            <a:r>
              <a:rPr lang="tr-TR" sz="1200" dirty="0" err="1" smtClean="0">
                <a:latin typeface="Times New Roman" panose="02020603050405020304" pitchFamily="18" charset="0"/>
                <a:cs typeface="Times New Roman" panose="02020603050405020304" pitchFamily="18" charset="0"/>
              </a:rPr>
              <a:t>Hisnhelwood</a:t>
            </a:r>
            <a:r>
              <a:rPr lang="tr-TR" sz="1200" dirty="0" smtClean="0">
                <a:latin typeface="Times New Roman" panose="02020603050405020304" pitchFamily="18" charset="0"/>
                <a:cs typeface="Times New Roman" panose="02020603050405020304" pitchFamily="18" charset="0"/>
              </a:rPr>
              <a:t> tarafından “</a:t>
            </a:r>
            <a:r>
              <a:rPr lang="tr-TR" sz="1200" dirty="0" err="1" smtClean="0">
                <a:latin typeface="Times New Roman" panose="02020603050405020304" pitchFamily="18" charset="0"/>
                <a:cs typeface="Times New Roman" panose="02020603050405020304" pitchFamily="18" charset="0"/>
              </a:rPr>
              <a:t>konjenital</a:t>
            </a:r>
            <a:r>
              <a:rPr lang="tr-TR" sz="1200" dirty="0" smtClean="0">
                <a:latin typeface="Times New Roman" panose="02020603050405020304" pitchFamily="18" charset="0"/>
                <a:cs typeface="Times New Roman" panose="02020603050405020304" pitchFamily="18" charset="0"/>
              </a:rPr>
              <a:t> kelime körlüğü” olarak tanımlanmıştır. Morgan ilk defa </a:t>
            </a:r>
            <a:r>
              <a:rPr lang="tr-TR" sz="1200" b="1" dirty="0" smtClean="0">
                <a:latin typeface="Times New Roman" panose="02020603050405020304" pitchFamily="18" charset="0"/>
                <a:cs typeface="Times New Roman" panose="02020603050405020304" pitchFamily="18" charset="0"/>
              </a:rPr>
              <a:t>yazılı ve basılı görsel hafızada depolama </a:t>
            </a:r>
            <a:r>
              <a:rPr lang="tr-TR" sz="1200" dirty="0" smtClean="0">
                <a:latin typeface="Times New Roman" panose="02020603050405020304" pitchFamily="18" charset="0"/>
                <a:cs typeface="Times New Roman" panose="02020603050405020304" pitchFamily="18" charset="0"/>
              </a:rPr>
              <a:t>ilişkili olduğu belirtmiştir</a:t>
            </a:r>
            <a:endParaRPr lang="tr-TR" dirty="0"/>
          </a:p>
        </p:txBody>
      </p:sp>
      <p:sp>
        <p:nvSpPr>
          <p:cNvPr id="4" name="Slayt Numarası Yer Tutucusu 3"/>
          <p:cNvSpPr>
            <a:spLocks noGrp="1"/>
          </p:cNvSpPr>
          <p:nvPr>
            <p:ph type="sldNum" sz="quarter" idx="10"/>
          </p:nvPr>
        </p:nvSpPr>
        <p:spPr/>
        <p:txBody>
          <a:bodyPr/>
          <a:lstStyle/>
          <a:p>
            <a:fld id="{9F514AE3-0830-4F85-B186-EE774072000F}" type="slidenum">
              <a:rPr lang="tr-TR" smtClean="0"/>
              <a:t>4</a:t>
            </a:fld>
            <a:endParaRPr lang="tr-TR"/>
          </a:p>
        </p:txBody>
      </p:sp>
    </p:spTree>
    <p:extLst>
      <p:ext uri="{BB962C8B-B14F-4D97-AF65-F5344CB8AC3E}">
        <p14:creationId xmlns:p14="http://schemas.microsoft.com/office/powerpoint/2010/main" val="24158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Disleksi’ye</a:t>
            </a:r>
            <a:r>
              <a:rPr lang="tr-TR" dirty="0" smtClean="0"/>
              <a:t> sahip kişilerden belli belirtiler görülmektedir. </a:t>
            </a:r>
          </a:p>
          <a:p>
            <a:r>
              <a:rPr lang="tr-TR" dirty="0" smtClean="0"/>
              <a:t>Bu belirtiler çocukluktan başlayarak yetişkinliğe kadar görülmektedir. </a:t>
            </a:r>
          </a:p>
          <a:p>
            <a:r>
              <a:rPr lang="tr-TR" dirty="0" smtClean="0"/>
              <a:t>Herhangi</a:t>
            </a:r>
            <a:r>
              <a:rPr lang="tr-TR" baseline="0" dirty="0" smtClean="0"/>
              <a:t> bir şekilde bu durumun ilaçla tedavisi yada herhangi bir ameliyatı bulunmamaktadır.</a:t>
            </a:r>
          </a:p>
          <a:p>
            <a:r>
              <a:rPr lang="tr-TR" baseline="0" dirty="0" smtClean="0"/>
              <a:t>Sadece güzel bir eğitim ile bu durumun üstesinden gelinebilir.</a:t>
            </a:r>
            <a:endParaRPr lang="tr-TR" dirty="0"/>
          </a:p>
        </p:txBody>
      </p:sp>
      <p:sp>
        <p:nvSpPr>
          <p:cNvPr id="4" name="Slayt Numarası Yer Tutucusu 3"/>
          <p:cNvSpPr>
            <a:spLocks noGrp="1"/>
          </p:cNvSpPr>
          <p:nvPr>
            <p:ph type="sldNum" sz="quarter" idx="10"/>
          </p:nvPr>
        </p:nvSpPr>
        <p:spPr/>
        <p:txBody>
          <a:bodyPr/>
          <a:lstStyle/>
          <a:p>
            <a:fld id="{9F514AE3-0830-4F85-B186-EE774072000F}" type="slidenum">
              <a:rPr lang="tr-TR" smtClean="0"/>
              <a:t>5</a:t>
            </a:fld>
            <a:endParaRPr lang="tr-TR"/>
          </a:p>
        </p:txBody>
      </p:sp>
    </p:spTree>
    <p:extLst>
      <p:ext uri="{BB962C8B-B14F-4D97-AF65-F5344CB8AC3E}">
        <p14:creationId xmlns:p14="http://schemas.microsoft.com/office/powerpoint/2010/main" val="2697941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Google </a:t>
            </a:r>
            <a:r>
              <a:rPr lang="tr-TR" dirty="0" err="1" smtClean="0"/>
              <a:t>store</a:t>
            </a:r>
            <a:r>
              <a:rPr lang="tr-TR" dirty="0" smtClean="0"/>
              <a:t> yaptığımız</a:t>
            </a:r>
            <a:r>
              <a:rPr lang="tr-TR" baseline="0" dirty="0" smtClean="0"/>
              <a:t> araştırmalar neticesinde çıkan sonuçlar </a:t>
            </a:r>
            <a:r>
              <a:rPr lang="tr-TR" baseline="0" dirty="0" err="1" smtClean="0"/>
              <a:t>disleksi</a:t>
            </a:r>
            <a:r>
              <a:rPr lang="tr-TR" baseline="0" dirty="0" smtClean="0"/>
              <a:t> testi olarak görülmektedir. </a:t>
            </a:r>
          </a:p>
          <a:p>
            <a:r>
              <a:rPr lang="tr-TR" baseline="0" dirty="0" smtClean="0"/>
              <a:t>Burada ek olarak söyleyeceğim şey ise yapılan uygulamanın pahalı bir şekilde satılmakta olduğunu göreceksiniz.</a:t>
            </a:r>
          </a:p>
          <a:p>
            <a:endParaRPr lang="tr-TR" baseline="0" dirty="0" smtClean="0"/>
          </a:p>
          <a:p>
            <a:r>
              <a:rPr lang="tr-TR" baseline="0" dirty="0" err="1" smtClean="0"/>
              <a:t>Disleksi</a:t>
            </a:r>
            <a:r>
              <a:rPr lang="tr-TR" baseline="0" dirty="0" smtClean="0"/>
              <a:t> testi dediğimiz uygulamalar ise sadece </a:t>
            </a:r>
            <a:r>
              <a:rPr lang="tr-TR" baseline="0" dirty="0" err="1" smtClean="0"/>
              <a:t>disleksi</a:t>
            </a:r>
            <a:r>
              <a:rPr lang="tr-TR" baseline="0" dirty="0" smtClean="0"/>
              <a:t> teşhisi yapmaktadır. </a:t>
            </a:r>
          </a:p>
          <a:p>
            <a:r>
              <a:rPr lang="tr-TR" baseline="0" dirty="0" smtClean="0"/>
              <a:t>Herhangi bir şekilde eğitim durumu olmamaktadır. Bu durum da </a:t>
            </a:r>
            <a:r>
              <a:rPr lang="tr-TR" baseline="0" dirty="0" err="1" smtClean="0"/>
              <a:t>disleksi</a:t>
            </a:r>
            <a:r>
              <a:rPr lang="tr-TR" baseline="0" dirty="0" smtClean="0"/>
              <a:t> eğitim açığı bulunmaktadır.</a:t>
            </a:r>
          </a:p>
          <a:p>
            <a:endParaRPr lang="tr-T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anose="02020603050405020304" pitchFamily="18" charset="0"/>
                <a:cs typeface="Times New Roman" panose="02020603050405020304" pitchFamily="18" charset="0"/>
              </a:rPr>
              <a:t>Ülkemizde </a:t>
            </a:r>
            <a:r>
              <a:rPr lang="tr-TR" sz="1200" dirty="0" err="1" smtClean="0">
                <a:latin typeface="Times New Roman" panose="02020603050405020304" pitchFamily="18" charset="0"/>
                <a:cs typeface="Times New Roman" panose="02020603050405020304" pitchFamily="18" charset="0"/>
              </a:rPr>
              <a:t>disleksi</a:t>
            </a:r>
            <a:r>
              <a:rPr lang="tr-TR" sz="1200" dirty="0" smtClean="0">
                <a:latin typeface="Times New Roman" panose="02020603050405020304" pitchFamily="18" charset="0"/>
                <a:cs typeface="Times New Roman" panose="02020603050405020304" pitchFamily="18" charset="0"/>
              </a:rPr>
              <a:t> teşhisi almış yaklaşık olarak </a:t>
            </a:r>
            <a:r>
              <a:rPr lang="tr-TR" sz="1200" b="1" dirty="0" smtClean="0">
                <a:latin typeface="Times New Roman" panose="02020603050405020304" pitchFamily="18" charset="0"/>
                <a:cs typeface="Times New Roman" panose="02020603050405020304" pitchFamily="18" charset="0"/>
              </a:rPr>
              <a:t>41 bin 600</a:t>
            </a:r>
            <a:r>
              <a:rPr lang="tr-TR" sz="1200" dirty="0" smtClean="0">
                <a:latin typeface="Times New Roman" panose="02020603050405020304" pitchFamily="18" charset="0"/>
                <a:cs typeface="Times New Roman" panose="02020603050405020304" pitchFamily="18" charset="0"/>
              </a:rPr>
              <a:t> çocuk var ama kayıt dışı </a:t>
            </a:r>
            <a:r>
              <a:rPr lang="tr-TR" sz="1200" b="1" dirty="0" smtClean="0">
                <a:latin typeface="Times New Roman" panose="02020603050405020304" pitchFamily="18" charset="0"/>
                <a:cs typeface="Times New Roman" panose="02020603050405020304" pitchFamily="18" charset="0"/>
              </a:rPr>
              <a:t>120 binin </a:t>
            </a:r>
            <a:r>
              <a:rPr lang="tr-TR" sz="1200" dirty="0" smtClean="0">
                <a:latin typeface="Times New Roman" panose="02020603050405020304" pitchFamily="18" charset="0"/>
                <a:cs typeface="Times New Roman" panose="02020603050405020304" pitchFamily="18" charset="0"/>
              </a:rPr>
              <a:t>üzerinde olduğu biliniyor.</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anose="02020603050405020304" pitchFamily="18" charset="0"/>
                <a:cs typeface="Times New Roman" panose="02020603050405020304" pitchFamily="18" charset="0"/>
              </a:rPr>
              <a:t>Yapılan araştırmalar neticesinde uygulama yayın merkezlerinde herhangi bir şekilde hem </a:t>
            </a:r>
            <a:r>
              <a:rPr lang="tr-TR" sz="1200" dirty="0" err="1" smtClean="0">
                <a:latin typeface="Times New Roman" panose="02020603050405020304" pitchFamily="18" charset="0"/>
                <a:cs typeface="Times New Roman" panose="02020603050405020304" pitchFamily="18" charset="0"/>
              </a:rPr>
              <a:t>türkçe</a:t>
            </a:r>
            <a:r>
              <a:rPr lang="tr-TR" sz="1200"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anose="02020603050405020304" pitchFamily="18" charset="0"/>
                <a:cs typeface="Times New Roman" panose="02020603050405020304" pitchFamily="18" charset="0"/>
              </a:rPr>
              <a:t>hem de farklı bir dil olarak </a:t>
            </a:r>
            <a:r>
              <a:rPr lang="tr-TR" sz="1200" b="1" dirty="0" err="1" smtClean="0">
                <a:latin typeface="Times New Roman" panose="02020603050405020304" pitchFamily="18" charset="0"/>
                <a:cs typeface="Times New Roman" panose="02020603050405020304" pitchFamily="18" charset="0"/>
              </a:rPr>
              <a:t>disleksi</a:t>
            </a:r>
            <a:r>
              <a:rPr lang="tr-TR" sz="1200" b="1" dirty="0" smtClean="0">
                <a:latin typeface="Times New Roman" panose="02020603050405020304" pitchFamily="18" charset="0"/>
                <a:cs typeface="Times New Roman" panose="02020603050405020304" pitchFamily="18" charset="0"/>
              </a:rPr>
              <a:t> eğitim uygulaması bulunmamaktadır.</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dirty="0" smtClean="0">
              <a:latin typeface="Times New Roman" panose="02020603050405020304" pitchFamily="18" charset="0"/>
              <a:cs typeface="Times New Roman" panose="02020603050405020304" pitchFamily="18" charset="0"/>
            </a:endParaRPr>
          </a:p>
          <a:p>
            <a:endParaRPr lang="tr-TR" baseline="0" dirty="0" smtClean="0"/>
          </a:p>
          <a:p>
            <a:endParaRPr lang="tr-TR" baseline="0" dirty="0" smtClean="0"/>
          </a:p>
          <a:p>
            <a:endParaRPr lang="tr-TR" baseline="0" dirty="0" smtClean="0"/>
          </a:p>
          <a:p>
            <a:r>
              <a:rPr lang="tr-TR" baseline="0" dirty="0" smtClean="0"/>
              <a:t>--------</a:t>
            </a:r>
          </a:p>
          <a:p>
            <a:r>
              <a:rPr lang="tr-TR" baseline="0" dirty="0" smtClean="0"/>
              <a:t>Bu durum ile bula bildiğim tek eğitim Auto Train Brain adlı bir uygulama ama bu uygulama pahalı bir cihaz ile beraber nörolojik beyin dalgalar ile yapılmaktadır. Benim yaptığım uygulamada ise böyle pahalı bir cihaza gereksinim gerek yoktur.</a:t>
            </a:r>
            <a:endParaRPr lang="tr-TR" dirty="0"/>
          </a:p>
        </p:txBody>
      </p:sp>
      <p:sp>
        <p:nvSpPr>
          <p:cNvPr id="4" name="Slayt Numarası Yer Tutucusu 3"/>
          <p:cNvSpPr>
            <a:spLocks noGrp="1"/>
          </p:cNvSpPr>
          <p:nvPr>
            <p:ph type="sldNum" sz="quarter" idx="10"/>
          </p:nvPr>
        </p:nvSpPr>
        <p:spPr/>
        <p:txBody>
          <a:bodyPr/>
          <a:lstStyle/>
          <a:p>
            <a:fld id="{9F514AE3-0830-4F85-B186-EE774072000F}" type="slidenum">
              <a:rPr lang="tr-TR" smtClean="0"/>
              <a:t>6</a:t>
            </a:fld>
            <a:endParaRPr lang="tr-TR"/>
          </a:p>
        </p:txBody>
      </p:sp>
    </p:spTree>
    <p:extLst>
      <p:ext uri="{BB962C8B-B14F-4D97-AF65-F5344CB8AC3E}">
        <p14:creationId xmlns:p14="http://schemas.microsoft.com/office/powerpoint/2010/main" val="86281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anose="02020603050405020304" pitchFamily="18" charset="0"/>
                <a:cs typeface="Times New Roman" panose="02020603050405020304" pitchFamily="18" charset="0"/>
              </a:rPr>
              <a:t>Türkiye </a:t>
            </a:r>
            <a:r>
              <a:rPr lang="tr-TR" sz="1200" dirty="0" err="1" smtClean="0">
                <a:latin typeface="Times New Roman" panose="02020603050405020304" pitchFamily="18" charset="0"/>
                <a:cs typeface="Times New Roman" panose="02020603050405020304" pitchFamily="18" charset="0"/>
              </a:rPr>
              <a:t>Disleksili</a:t>
            </a:r>
            <a:r>
              <a:rPr lang="tr-TR" sz="1200" dirty="0" smtClean="0">
                <a:latin typeface="Times New Roman" panose="02020603050405020304" pitchFamily="18" charset="0"/>
                <a:cs typeface="Times New Roman" panose="02020603050405020304" pitchFamily="18" charset="0"/>
              </a:rPr>
              <a:t> Çocuklar Vakfı Başkanı Atıf Tokar, "Resmi kayıtlara göre Türkiye'de </a:t>
            </a:r>
            <a:r>
              <a:rPr lang="tr-TR" sz="1200" dirty="0" err="1" smtClean="0">
                <a:latin typeface="Times New Roman" panose="02020603050405020304" pitchFamily="18" charset="0"/>
                <a:cs typeface="Times New Roman" panose="02020603050405020304" pitchFamily="18" charset="0"/>
              </a:rPr>
              <a:t>disleksi</a:t>
            </a:r>
            <a:r>
              <a:rPr lang="tr-TR" sz="1200" dirty="0" smtClean="0">
                <a:latin typeface="Times New Roman" panose="02020603050405020304" pitchFamily="18" charset="0"/>
                <a:cs typeface="Times New Roman" panose="02020603050405020304" pitchFamily="18" charset="0"/>
              </a:rPr>
              <a:t> tanısı almış 41 bin 600 çocuk var ama kayıt dışı sayılarla Türkiye'deki </a:t>
            </a:r>
            <a:r>
              <a:rPr lang="tr-TR" sz="1200" dirty="0" err="1" smtClean="0">
                <a:latin typeface="Times New Roman" panose="02020603050405020304" pitchFamily="18" charset="0"/>
                <a:cs typeface="Times New Roman" panose="02020603050405020304" pitchFamily="18" charset="0"/>
              </a:rPr>
              <a:t>disleksili</a:t>
            </a:r>
            <a:r>
              <a:rPr lang="tr-TR" sz="1200" dirty="0" smtClean="0">
                <a:latin typeface="Times New Roman" panose="02020603050405020304" pitchFamily="18" charset="0"/>
                <a:cs typeface="Times New Roman" panose="02020603050405020304" pitchFamily="18" charset="0"/>
              </a:rPr>
              <a:t> çocuk sayısı 120 binin üzerinde" dedi. </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anose="02020603050405020304" pitchFamily="18" charset="0"/>
                <a:cs typeface="Times New Roman" panose="02020603050405020304" pitchFamily="18" charset="0"/>
              </a:rPr>
              <a:t>Burada bulunan</a:t>
            </a:r>
            <a:r>
              <a:rPr lang="tr-TR" sz="1200" baseline="0" dirty="0" smtClean="0">
                <a:latin typeface="Times New Roman" panose="02020603050405020304" pitchFamily="18" charset="0"/>
                <a:cs typeface="Times New Roman" panose="02020603050405020304" pitchFamily="18" charset="0"/>
              </a:rPr>
              <a:t> 8 adet başlıklı veriyi  tek tek açıkla.</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baseline="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sz="1200" baseline="0" dirty="0" smtClean="0">
                <a:latin typeface="Times New Roman" panose="02020603050405020304" pitchFamily="18" charset="0"/>
                <a:cs typeface="Times New Roman" panose="02020603050405020304" pitchFamily="18" charset="0"/>
              </a:rPr>
              <a:t>Ek olarak her görsel öğenin isimlerinin yazılış biçimlerini gösteren ve </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baseline="0" dirty="0" smtClean="0">
                <a:latin typeface="Times New Roman" panose="02020603050405020304" pitchFamily="18" charset="0"/>
                <a:cs typeface="Times New Roman" panose="02020603050405020304" pitchFamily="18" charset="0"/>
              </a:rPr>
              <a:t>onlara akılda kalma konusunda deneyim sağlayan farklı öğe bulma işlemini geliştirdim.</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baseline="0" dirty="0" smtClean="0">
                <a:latin typeface="Times New Roman" panose="02020603050405020304" pitchFamily="18" charset="0"/>
                <a:cs typeface="Times New Roman" panose="02020603050405020304" pitchFamily="18" charset="0"/>
              </a:rPr>
              <a:t>Bununla beraber çocuklar için uygulama nasıl oynanır diye bir videolu gösterim yaptık.</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baseline="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sz="1200" baseline="0" dirty="0" smtClean="0">
                <a:latin typeface="Times New Roman" panose="02020603050405020304" pitchFamily="18" charset="0"/>
                <a:cs typeface="Times New Roman" panose="02020603050405020304" pitchFamily="18" charset="0"/>
              </a:rPr>
              <a:t>Bu bölümlerde hep açıklayıcı bir dil kullanılarak yaptığımız uygulamada nasıl oynanır gibi bir başlık düşündük.</a:t>
            </a:r>
            <a:endParaRPr lang="tr-TR" sz="1200" dirty="0" smtClean="0">
              <a:latin typeface="Times New Roman" panose="02020603050405020304" pitchFamily="18" charset="0"/>
              <a:cs typeface="Times New Roman" panose="02020603050405020304" pitchFamily="18" charset="0"/>
            </a:endParaRPr>
          </a:p>
          <a:p>
            <a:endParaRPr lang="tr-TR" dirty="0" smtClean="0"/>
          </a:p>
          <a:p>
            <a:r>
              <a:rPr lang="tr-TR" dirty="0" smtClean="0"/>
              <a:t>https://www.ntv.com.tr/turkiye/turkiyedeki-disleksili-cocuk-sayisi-120-binin-uzerinde,FOF3AiVEc02EhGwNDcw0Sw?_ref=infinite</a:t>
            </a:r>
            <a:endParaRPr lang="tr-TR" dirty="0"/>
          </a:p>
        </p:txBody>
      </p:sp>
      <p:sp>
        <p:nvSpPr>
          <p:cNvPr id="4" name="Slayt Numarası Yer Tutucusu 3"/>
          <p:cNvSpPr>
            <a:spLocks noGrp="1"/>
          </p:cNvSpPr>
          <p:nvPr>
            <p:ph type="sldNum" sz="quarter" idx="10"/>
          </p:nvPr>
        </p:nvSpPr>
        <p:spPr/>
        <p:txBody>
          <a:bodyPr/>
          <a:lstStyle/>
          <a:p>
            <a:fld id="{9F514AE3-0830-4F85-B186-EE774072000F}" type="slidenum">
              <a:rPr lang="tr-TR" smtClean="0"/>
              <a:t>7</a:t>
            </a:fld>
            <a:endParaRPr lang="tr-TR"/>
          </a:p>
        </p:txBody>
      </p:sp>
    </p:spTree>
    <p:extLst>
      <p:ext uri="{BB962C8B-B14F-4D97-AF65-F5344CB8AC3E}">
        <p14:creationId xmlns:p14="http://schemas.microsoft.com/office/powerpoint/2010/main" val="735189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dirty="0" smtClean="0"/>
              <a:t>Boyama Bölümünde </a:t>
            </a:r>
            <a:r>
              <a:rPr lang="tr-TR" dirty="0" smtClean="0"/>
              <a:t>sıralama mantığı yapılmaktadır. Hafıza</a:t>
            </a:r>
            <a:r>
              <a:rPr lang="tr-TR" baseline="0" dirty="0" smtClean="0"/>
              <a:t> gelişimi yapılmaktadır. Bununla beraber okuma yapılırken sıra atlamadan okuna bilme yeteneğini geliştirmek için yapılmıştır.</a:t>
            </a:r>
          </a:p>
          <a:p>
            <a:endParaRPr lang="tr-TR" baseline="0" dirty="0" smtClean="0"/>
          </a:p>
          <a:p>
            <a:r>
              <a:rPr lang="tr-TR" b="1" baseline="0" dirty="0" smtClean="0"/>
              <a:t>Eşleştirme bölümünde </a:t>
            </a:r>
            <a:r>
              <a:rPr lang="tr-TR" b="0" baseline="0" dirty="0" smtClean="0"/>
              <a:t>180 farklı öğe vardır. Çıkan nesneyi tanımlayıp alt tarafta bulunan kutucuklara yazılarını doldurmak gerekmektedir. Burada yazma ve okuma yeteneği gelişmektedir. Seviyeleri vardır.</a:t>
            </a:r>
          </a:p>
          <a:p>
            <a:endParaRPr lang="tr-TR" b="0" baseline="0" dirty="0" smtClean="0"/>
          </a:p>
          <a:p>
            <a:r>
              <a:rPr lang="tr-TR" b="1" baseline="0" dirty="0" smtClean="0"/>
              <a:t>Garip Numara Bölümünde </a:t>
            </a:r>
            <a:r>
              <a:rPr lang="tr-TR" b="0" baseline="0" dirty="0" smtClean="0"/>
              <a:t>3-8,1-7,6-9 gibi rakamları tanıyarak karıştırma ihtimalini ortadan kaldırmaya yarayan bir bölümdür.</a:t>
            </a:r>
          </a:p>
          <a:p>
            <a:endParaRPr lang="tr-TR" b="0" baseline="0" dirty="0" smtClean="0"/>
          </a:p>
          <a:p>
            <a:r>
              <a:rPr lang="tr-TR" b="1" baseline="0" dirty="0" smtClean="0"/>
              <a:t>Hesaplama </a:t>
            </a:r>
            <a:r>
              <a:rPr lang="tr-TR" b="0" baseline="0" dirty="0" smtClean="0"/>
              <a:t>bölümü için dört işlem kullanarak istenen sayının sonucunu bulan işlem yapılması hedeflenmiştir. Burada matematiksel gelişim hedeflenmiştir.</a:t>
            </a:r>
          </a:p>
          <a:p>
            <a:endParaRPr lang="tr-TR" b="0" baseline="0" dirty="0" smtClean="0"/>
          </a:p>
          <a:p>
            <a:r>
              <a:rPr lang="tr-TR" b="1" baseline="0" dirty="0" smtClean="0"/>
              <a:t>Görsel Dikkat </a:t>
            </a:r>
            <a:r>
              <a:rPr lang="tr-TR" b="0" baseline="0" dirty="0" smtClean="0"/>
              <a:t>bölümü insan duygu analizini geliştirmesi için sağlanmıştır. Her seviyede  farklı sorular sorarak duygular incelenmesi hedeflenmiştir.</a:t>
            </a:r>
          </a:p>
          <a:p>
            <a:endParaRPr lang="tr-TR" b="0" baseline="0" dirty="0" smtClean="0"/>
          </a:p>
          <a:p>
            <a:r>
              <a:rPr lang="tr-TR" b="1" baseline="0" dirty="0" smtClean="0"/>
              <a:t>Renkler bölümü </a:t>
            </a:r>
            <a:r>
              <a:rPr lang="tr-TR" b="0" baseline="0" dirty="0" smtClean="0"/>
              <a:t>yapılan işlemde her farklı sayıda renkleri</a:t>
            </a:r>
          </a:p>
          <a:p>
            <a:endParaRPr lang="tr-TR"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baseline="0" dirty="0" smtClean="0"/>
              <a:t>Burada doğru yapıldığında alkış efekti ve arka taraftan ses efektleri mevcuttur. </a:t>
            </a:r>
            <a:endParaRPr lang="tr-TR" dirty="0" smtClean="0"/>
          </a:p>
          <a:p>
            <a:endParaRPr lang="tr-TR" b="1" baseline="0" dirty="0" smtClean="0"/>
          </a:p>
          <a:p>
            <a:endParaRPr lang="tr-TR" b="1" baseline="0" dirty="0" smtClean="0"/>
          </a:p>
          <a:p>
            <a:endParaRPr lang="tr-TR" b="0" baseline="0" dirty="0" smtClean="0"/>
          </a:p>
          <a:p>
            <a:pPr algn="just"/>
            <a:r>
              <a:rPr lang="tr-TR" sz="1200" dirty="0" smtClean="0">
                <a:latin typeface="Times New Roman" panose="02020603050405020304" pitchFamily="18" charset="0"/>
                <a:cs typeface="Times New Roman" panose="02020603050405020304" pitchFamily="18" charset="0"/>
              </a:rPr>
              <a:t>Uygulamada daha önce yapılmamış kadar kelime çokluğu sayesinde her seviye uygun hem </a:t>
            </a:r>
            <a:r>
              <a:rPr lang="tr-TR" sz="1200" b="1" dirty="0" smtClean="0">
                <a:latin typeface="Times New Roman" panose="02020603050405020304" pitchFamily="18" charset="0"/>
                <a:cs typeface="Times New Roman" panose="02020603050405020304" pitchFamily="18" charset="0"/>
              </a:rPr>
              <a:t>görsel</a:t>
            </a:r>
            <a:r>
              <a:rPr lang="tr-TR" sz="1200" dirty="0" smtClean="0">
                <a:latin typeface="Times New Roman" panose="02020603050405020304" pitchFamily="18" charset="0"/>
                <a:cs typeface="Times New Roman" panose="02020603050405020304" pitchFamily="18" charset="0"/>
              </a:rPr>
              <a:t> hem de </a:t>
            </a:r>
            <a:r>
              <a:rPr lang="tr-TR" sz="1200" b="1" dirty="0" smtClean="0">
                <a:latin typeface="Times New Roman" panose="02020603050405020304" pitchFamily="18" charset="0"/>
                <a:cs typeface="Times New Roman" panose="02020603050405020304" pitchFamily="18" charset="0"/>
              </a:rPr>
              <a:t>işitsel</a:t>
            </a:r>
            <a:r>
              <a:rPr lang="tr-TR" sz="1200" dirty="0" smtClean="0">
                <a:latin typeface="Times New Roman" panose="02020603050405020304" pitchFamily="18" charset="0"/>
                <a:cs typeface="Times New Roman" panose="02020603050405020304" pitchFamily="18" charset="0"/>
              </a:rPr>
              <a:t> olarak destek sağlanmaktadır.</a:t>
            </a:r>
          </a:p>
          <a:p>
            <a:pPr algn="just"/>
            <a:r>
              <a:rPr lang="tr-TR" sz="1200" dirty="0" smtClean="0">
                <a:latin typeface="Times New Roman" panose="02020603050405020304" pitchFamily="18" charset="0"/>
                <a:cs typeface="Times New Roman" panose="02020603050405020304" pitchFamily="18" charset="0"/>
              </a:rPr>
              <a:t>Çocuklarımızın çok zorlandığı </a:t>
            </a:r>
            <a:r>
              <a:rPr lang="tr-TR" sz="1200" b="1" dirty="0" smtClean="0">
                <a:latin typeface="Times New Roman" panose="02020603050405020304" pitchFamily="18" charset="0"/>
                <a:cs typeface="Times New Roman" panose="02020603050405020304" pitchFamily="18" charset="0"/>
              </a:rPr>
              <a:t>180</a:t>
            </a:r>
            <a:r>
              <a:rPr lang="tr-TR" sz="1200" dirty="0" smtClean="0">
                <a:latin typeface="Times New Roman" panose="02020603050405020304" pitchFamily="18" charset="0"/>
                <a:cs typeface="Times New Roman" panose="02020603050405020304" pitchFamily="18" charset="0"/>
              </a:rPr>
              <a:t> </a:t>
            </a:r>
            <a:r>
              <a:rPr lang="tr-TR" sz="1200" b="1" dirty="0" smtClean="0">
                <a:latin typeface="Times New Roman" panose="02020603050405020304" pitchFamily="18" charset="0"/>
                <a:cs typeface="Times New Roman" panose="02020603050405020304" pitchFamily="18" charset="0"/>
              </a:rPr>
              <a:t>öğe</a:t>
            </a:r>
            <a:r>
              <a:rPr lang="tr-TR" sz="1200" dirty="0" smtClean="0">
                <a:latin typeface="Times New Roman" panose="02020603050405020304" pitchFamily="18" charset="0"/>
                <a:cs typeface="Times New Roman" panose="02020603050405020304" pitchFamily="18" charset="0"/>
              </a:rPr>
              <a:t> tespit ettik. Bu öğeleri </a:t>
            </a:r>
            <a:r>
              <a:rPr lang="tr-TR" sz="1200" b="1" dirty="0" smtClean="0">
                <a:latin typeface="Times New Roman" panose="02020603050405020304" pitchFamily="18" charset="0"/>
                <a:cs typeface="Times New Roman" panose="02020603050405020304" pitchFamily="18" charset="0"/>
              </a:rPr>
              <a:t>görsel</a:t>
            </a:r>
            <a:r>
              <a:rPr lang="tr-TR" sz="1200" dirty="0" smtClean="0">
                <a:latin typeface="Times New Roman" panose="02020603050405020304" pitchFamily="18" charset="0"/>
                <a:cs typeface="Times New Roman" panose="02020603050405020304" pitchFamily="18" charset="0"/>
              </a:rPr>
              <a:t> olarak sunduk.(Örnek: vapur, kedi, tavuk gibi…)</a:t>
            </a:r>
          </a:p>
          <a:p>
            <a:endParaRPr lang="tr-TR" b="1" dirty="0"/>
          </a:p>
        </p:txBody>
      </p:sp>
      <p:sp>
        <p:nvSpPr>
          <p:cNvPr id="4" name="Slayt Numarası Yer Tutucusu 3"/>
          <p:cNvSpPr>
            <a:spLocks noGrp="1"/>
          </p:cNvSpPr>
          <p:nvPr>
            <p:ph type="sldNum" sz="quarter" idx="10"/>
          </p:nvPr>
        </p:nvSpPr>
        <p:spPr/>
        <p:txBody>
          <a:bodyPr/>
          <a:lstStyle/>
          <a:p>
            <a:fld id="{9F514AE3-0830-4F85-B186-EE774072000F}" type="slidenum">
              <a:rPr lang="tr-TR" smtClean="0"/>
              <a:t>8</a:t>
            </a:fld>
            <a:endParaRPr lang="tr-TR"/>
          </a:p>
        </p:txBody>
      </p:sp>
    </p:spTree>
    <p:extLst>
      <p:ext uri="{BB962C8B-B14F-4D97-AF65-F5344CB8AC3E}">
        <p14:creationId xmlns:p14="http://schemas.microsoft.com/office/powerpoint/2010/main" val="1670377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Bu</a:t>
            </a:r>
            <a:r>
              <a:rPr lang="tr-TR" baseline="0" dirty="0" smtClean="0"/>
              <a:t> uygulamada 8 faklı gereksinim vardır. Bu gereksinimler çocuklarımız tarafından yapılan araştırmalar sonunda eksik olduğu saptanmıştır. Bunların toplamı sonucunda da uygulama geliştirilmiştir.</a:t>
            </a:r>
          </a:p>
          <a:p>
            <a:r>
              <a:rPr lang="tr-TR" baseline="0" dirty="0" smtClean="0"/>
              <a:t>Çocuklarımız  okuduğunu anlayamama, rakamları karıştırma, harfleri karıştırma ve insan duygu hallerini anlayamama gibi belli sorunları mevcuttur.</a:t>
            </a:r>
          </a:p>
          <a:p>
            <a:r>
              <a:rPr lang="tr-TR" baseline="0" dirty="0" smtClean="0"/>
              <a:t>Bu sorunların çözümü onları için okuduğumuz makaleler ve bu alanda dersler veren hocamızdan aldığımız bilgiler neticesinde hem görsel hem de işitsel olarak yaptığınız çözümleri destekleyebilirsiniz.</a:t>
            </a:r>
          </a:p>
          <a:p>
            <a:r>
              <a:rPr lang="tr-TR" baseline="0" dirty="0" smtClean="0"/>
              <a:t>Boyama bölümü sayesinde renkleri öğrenme amaçlanmıştır.</a:t>
            </a:r>
          </a:p>
          <a:p>
            <a:r>
              <a:rPr lang="tr-TR" baseline="0" dirty="0" smtClean="0"/>
              <a:t>Eşleştirme bölümü sayesinde ekranda çıkan </a:t>
            </a:r>
            <a:r>
              <a:rPr lang="tr-TR" baseline="0" dirty="0" err="1" smtClean="0"/>
              <a:t>resim’in</a:t>
            </a:r>
            <a:r>
              <a:rPr lang="tr-TR" baseline="0" dirty="0" smtClean="0"/>
              <a:t> hangi isim olduğunu yazma ve bunun sayesinde hem resmin ne olduğu hem de nasıl yazıldığını öğrenebilir. Bununla beraber doğru yaptığında ise alkış gibi arka efektler kullanılmış olup çocuğumuzu teşvik edici yapmaktadır.</a:t>
            </a:r>
          </a:p>
          <a:p>
            <a:endParaRPr lang="tr-TR" baseline="0" dirty="0" smtClean="0"/>
          </a:p>
          <a:p>
            <a:r>
              <a:rPr lang="tr-TR" baseline="0" dirty="0" smtClean="0"/>
              <a:t>http://dijitalmedyavecocuk.bilgi.edu.tr/2017/12/22/disleksik-cocuklar-icin-mobil-uygulama-auto-train-brain/</a:t>
            </a:r>
          </a:p>
          <a:p>
            <a:endParaRPr lang="tr-TR" dirty="0"/>
          </a:p>
        </p:txBody>
      </p:sp>
      <p:sp>
        <p:nvSpPr>
          <p:cNvPr id="4" name="Slayt Numarası Yer Tutucusu 3"/>
          <p:cNvSpPr>
            <a:spLocks noGrp="1"/>
          </p:cNvSpPr>
          <p:nvPr>
            <p:ph type="sldNum" sz="quarter" idx="10"/>
          </p:nvPr>
        </p:nvSpPr>
        <p:spPr/>
        <p:txBody>
          <a:bodyPr/>
          <a:lstStyle/>
          <a:p>
            <a:fld id="{9F514AE3-0830-4F85-B186-EE774072000F}" type="slidenum">
              <a:rPr lang="tr-TR" smtClean="0"/>
              <a:t>9</a:t>
            </a:fld>
            <a:endParaRPr lang="tr-TR"/>
          </a:p>
        </p:txBody>
      </p:sp>
    </p:spTree>
    <p:extLst>
      <p:ext uri="{BB962C8B-B14F-4D97-AF65-F5344CB8AC3E}">
        <p14:creationId xmlns:p14="http://schemas.microsoft.com/office/powerpoint/2010/main" val="260243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smtClean="0">
                <a:latin typeface="Times New Roman" panose="02020603050405020304" pitchFamily="18" charset="0"/>
                <a:cs typeface="Times New Roman" panose="02020603050405020304" pitchFamily="18" charset="0"/>
              </a:rPr>
              <a:t>Örneğin; çocuk “b” harfinin şeklini öğrenirken harfin şekline ve çizgilere dikkatini yoğunlaştırmalıdır. Bu nedenle dikkat yoğunlaştırma eğitimi algı becerisinin eğitimi kadar önemlidir.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b="1" dirty="0" err="1" smtClean="0">
                <a:latin typeface="Times New Roman" panose="02020603050405020304" pitchFamily="18" charset="0"/>
                <a:cs typeface="Times New Roman" panose="02020603050405020304" pitchFamily="18" charset="0"/>
              </a:rPr>
              <a:t>Getman’ın</a:t>
            </a:r>
            <a:r>
              <a:rPr lang="tr-TR" sz="1200" b="1" dirty="0" smtClean="0">
                <a:latin typeface="Times New Roman" panose="02020603050405020304" pitchFamily="18" charset="0"/>
                <a:cs typeface="Times New Roman" panose="02020603050405020304" pitchFamily="18" charset="0"/>
              </a:rPr>
              <a:t> eğitim </a:t>
            </a:r>
            <a:r>
              <a:rPr lang="tr-TR" sz="1200" b="1" dirty="0" err="1" smtClean="0">
                <a:latin typeface="Times New Roman" panose="02020603050405020304" pitchFamily="18" charset="0"/>
                <a:cs typeface="Times New Roman" panose="02020603050405020304" pitchFamily="18" charset="0"/>
              </a:rPr>
              <a:t>programı’na</a:t>
            </a:r>
            <a:r>
              <a:rPr lang="tr-TR" sz="1200" b="1" baseline="0" dirty="0" smtClean="0">
                <a:latin typeface="Times New Roman" panose="02020603050405020304" pitchFamily="18" charset="0"/>
                <a:cs typeface="Times New Roman" panose="02020603050405020304" pitchFamily="18" charset="0"/>
              </a:rPr>
              <a:t> göre </a:t>
            </a:r>
            <a:r>
              <a:rPr lang="tr-TR" sz="1200" b="0" baseline="0" dirty="0" smtClean="0">
                <a:latin typeface="Times New Roman" panose="02020603050405020304" pitchFamily="18" charset="0"/>
                <a:cs typeface="Times New Roman" panose="02020603050405020304" pitchFamily="18" charset="0"/>
              </a:rPr>
              <a:t>görsel hafıza kullanımının ve şekil tanıma gibi eğitimler uygulamamızda eşleştirme=şekil tanıma, farklı resim bulma=görsel hafıza olarak ortaya çıkmaktadır.</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b="0" baseline="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b="1" dirty="0" err="1" smtClean="0">
                <a:latin typeface="Times New Roman" panose="02020603050405020304" pitchFamily="18" charset="0"/>
                <a:cs typeface="Times New Roman" panose="02020603050405020304" pitchFamily="18" charset="0"/>
              </a:rPr>
              <a:t>Frosting</a:t>
            </a:r>
            <a:r>
              <a:rPr lang="tr-TR" sz="1200" b="1" dirty="0" smtClean="0">
                <a:latin typeface="Times New Roman" panose="02020603050405020304" pitchFamily="18" charset="0"/>
                <a:cs typeface="Times New Roman" panose="02020603050405020304" pitchFamily="18" charset="0"/>
              </a:rPr>
              <a:t> </a:t>
            </a:r>
            <a:r>
              <a:rPr lang="tr-TR" sz="1200" b="1" dirty="0" err="1" smtClean="0">
                <a:latin typeface="Times New Roman" panose="02020603050405020304" pitchFamily="18" charset="0"/>
                <a:cs typeface="Times New Roman" panose="02020603050405020304" pitchFamily="18" charset="0"/>
              </a:rPr>
              <a:t>eşitsel</a:t>
            </a:r>
            <a:r>
              <a:rPr lang="tr-TR" sz="1200" b="1" dirty="0" smtClean="0">
                <a:latin typeface="Times New Roman" panose="02020603050405020304" pitchFamily="18" charset="0"/>
                <a:cs typeface="Times New Roman" panose="02020603050405020304" pitchFamily="18" charset="0"/>
              </a:rPr>
              <a:t> terapi yaklaşımında</a:t>
            </a:r>
            <a:r>
              <a:rPr lang="tr-TR" sz="1200" b="1" baseline="0" dirty="0" smtClean="0">
                <a:latin typeface="Times New Roman" panose="02020603050405020304" pitchFamily="18" charset="0"/>
                <a:cs typeface="Times New Roman" panose="02020603050405020304" pitchFamily="18" charset="0"/>
              </a:rPr>
              <a:t> </a:t>
            </a:r>
            <a:r>
              <a:rPr lang="tr-TR" sz="1200" b="0" baseline="0" dirty="0" smtClean="0">
                <a:latin typeface="Times New Roman" panose="02020603050405020304" pitchFamily="18" charset="0"/>
                <a:cs typeface="Times New Roman" panose="02020603050405020304" pitchFamily="18" charset="0"/>
              </a:rPr>
              <a:t>,görsel algıyla beraber, hesaplama ve insan duygularını öğrenmede herhangi problemler yaşayanlar için yani </a:t>
            </a:r>
            <a:r>
              <a:rPr lang="tr-TR" sz="1200" b="0" baseline="0" dirty="0" err="1" smtClean="0">
                <a:latin typeface="Times New Roman" panose="02020603050405020304" pitchFamily="18" charset="0"/>
                <a:cs typeface="Times New Roman" panose="02020603050405020304" pitchFamily="18" charset="0"/>
              </a:rPr>
              <a:t>disleksi</a:t>
            </a:r>
            <a:r>
              <a:rPr lang="tr-TR" sz="1200" b="0" baseline="0" dirty="0" smtClean="0">
                <a:latin typeface="Times New Roman" panose="02020603050405020304" pitchFamily="18" charset="0"/>
                <a:cs typeface="Times New Roman" panose="02020603050405020304" pitchFamily="18" charset="0"/>
              </a:rPr>
              <a:t> hastaları için hesaplama işlemleri(dört işlem),rakamları tanıma(garip numaralar) ve görsel dikkat ile beraber(insan duygularını) anlamada uygulama için örnekler mevcuttur.</a:t>
            </a:r>
            <a:endParaRPr lang="tr-TR" sz="1200" b="1" dirty="0" smtClean="0">
              <a:latin typeface="Times New Roman" panose="02020603050405020304" pitchFamily="18" charset="0"/>
              <a:cs typeface="Times New Roman" panose="02020603050405020304" pitchFamily="18" charset="0"/>
            </a:endParaRPr>
          </a:p>
          <a:p>
            <a:endParaRPr lang="tr-TR" baseline="0" dirty="0" smtClean="0"/>
          </a:p>
        </p:txBody>
      </p:sp>
      <p:sp>
        <p:nvSpPr>
          <p:cNvPr id="4" name="Slayt Numarası Yer Tutucusu 3"/>
          <p:cNvSpPr>
            <a:spLocks noGrp="1"/>
          </p:cNvSpPr>
          <p:nvPr>
            <p:ph type="sldNum" sz="quarter" idx="10"/>
          </p:nvPr>
        </p:nvSpPr>
        <p:spPr/>
        <p:txBody>
          <a:bodyPr/>
          <a:lstStyle/>
          <a:p>
            <a:fld id="{9F514AE3-0830-4F85-B186-EE774072000F}" type="slidenum">
              <a:rPr lang="tr-TR" smtClean="0"/>
              <a:t>11</a:t>
            </a:fld>
            <a:endParaRPr lang="tr-TR"/>
          </a:p>
        </p:txBody>
      </p:sp>
    </p:spTree>
    <p:extLst>
      <p:ext uri="{BB962C8B-B14F-4D97-AF65-F5344CB8AC3E}">
        <p14:creationId xmlns:p14="http://schemas.microsoft.com/office/powerpoint/2010/main" val="954709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Bununla</a:t>
            </a:r>
            <a:r>
              <a:rPr lang="tr-TR" baseline="0" dirty="0" smtClean="0"/>
              <a:t> beraber teknik kısma bakacak olursak. Uygulama katmanlı mimari yapısı kullanılarak yapıldı. Uygulama içinde kodlar, müzikler, resimleri, animasyonlar, Öğe görünümleri ve sitiller hepsi birden farklı bölümlerde olmaktadır. Bunun nedeni ise uygulama çalıştığında herhangi bir problem yaşandıysa sadece o yaşanan yere müdahale edip durumu kurtarmanın hızlı olmasını sağlamaktadır.</a:t>
            </a:r>
          </a:p>
          <a:p>
            <a:endParaRPr lang="tr-TR" dirty="0"/>
          </a:p>
        </p:txBody>
      </p:sp>
      <p:sp>
        <p:nvSpPr>
          <p:cNvPr id="4" name="Slayt Numarası Yer Tutucusu 3"/>
          <p:cNvSpPr>
            <a:spLocks noGrp="1"/>
          </p:cNvSpPr>
          <p:nvPr>
            <p:ph type="sldNum" sz="quarter" idx="10"/>
          </p:nvPr>
        </p:nvSpPr>
        <p:spPr/>
        <p:txBody>
          <a:bodyPr/>
          <a:lstStyle/>
          <a:p>
            <a:fld id="{9F514AE3-0830-4F85-B186-EE774072000F}" type="slidenum">
              <a:rPr lang="tr-TR" smtClean="0"/>
              <a:t>12</a:t>
            </a:fld>
            <a:endParaRPr lang="tr-TR"/>
          </a:p>
        </p:txBody>
      </p:sp>
    </p:spTree>
    <p:extLst>
      <p:ext uri="{BB962C8B-B14F-4D97-AF65-F5344CB8AC3E}">
        <p14:creationId xmlns:p14="http://schemas.microsoft.com/office/powerpoint/2010/main" val="17825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03.10.2018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03.10.2018</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isleksi.com.tr/" TargetMode="External"/><Relationship Id="rId2" Type="http://schemas.openxmlformats.org/officeDocument/2006/relationships/hyperlink" Target="https://aa.com.tr/tr/saglik/turkiyede-41-bin-600-disleksili-var/80459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27584" y="3615159"/>
            <a:ext cx="7772400" cy="1470025"/>
          </a:xfrm>
        </p:spPr>
        <p:txBody>
          <a:bodyPr>
            <a:normAutofit fontScale="90000"/>
          </a:bodyPr>
          <a:lstStyle/>
          <a:p>
            <a:r>
              <a:rPr lang="tr-TR" b="1" dirty="0" smtClean="0">
                <a:latin typeface="Times New Roman" panose="02020603050405020304" pitchFamily="18" charset="0"/>
                <a:cs typeface="Times New Roman" panose="02020603050405020304" pitchFamily="18" charset="0"/>
              </a:rPr>
              <a:t/>
            </a:r>
            <a:br>
              <a:rPr lang="tr-TR" b="1" dirty="0" smtClean="0">
                <a:latin typeface="Times New Roman" panose="02020603050405020304" pitchFamily="18" charset="0"/>
                <a:cs typeface="Times New Roman" panose="02020603050405020304" pitchFamily="18" charset="0"/>
              </a:rPr>
            </a:br>
            <a:r>
              <a:rPr lang="tr-TR" b="1" dirty="0" smtClean="0">
                <a:latin typeface="Times New Roman" panose="02020603050405020304" pitchFamily="18" charset="0"/>
                <a:cs typeface="Times New Roman" panose="02020603050405020304" pitchFamily="18" charset="0"/>
              </a:rPr>
              <a:t>2242 Öncelikli Alanlarda Üniversite Öğrencileri Proje Yarışması</a:t>
            </a:r>
            <a:endParaRPr lang="tr-TR" b="1" dirty="0">
              <a:latin typeface="Times New Roman" panose="02020603050405020304" pitchFamily="18" charset="0"/>
              <a:cs typeface="Times New Roman" panose="02020603050405020304" pitchFamily="18" charset="0"/>
            </a:endParaRPr>
          </a:p>
        </p:txBody>
      </p:sp>
      <p:pic>
        <p:nvPicPr>
          <p:cNvPr id="1026" name="Picture 2" descr="C:\Users\aAa\Desktop\TUBITAK-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052736"/>
            <a:ext cx="1966044" cy="261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485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Aa\Desktop\çıktılar\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633050"/>
            <a:ext cx="4176463" cy="26940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aAa\Desktop\çıktılar\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633050"/>
            <a:ext cx="4176464" cy="27289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aAa\Desktop\çıktılar\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3950958"/>
            <a:ext cx="4176464" cy="27184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Aa\Desktop\çıktılar\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454" y="3950958"/>
            <a:ext cx="4132018" cy="2664296"/>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p:cNvSpPr txBox="1"/>
          <p:nvPr/>
        </p:nvSpPr>
        <p:spPr>
          <a:xfrm>
            <a:off x="1691680" y="116632"/>
            <a:ext cx="1148071" cy="430887"/>
          </a:xfrm>
          <a:prstGeom prst="rect">
            <a:avLst/>
          </a:prstGeom>
          <a:noFill/>
        </p:spPr>
        <p:txBody>
          <a:bodyPr wrap="none" rtlCol="0">
            <a:spAutoFit/>
          </a:bodyPr>
          <a:lstStyle/>
          <a:p>
            <a:r>
              <a:rPr lang="tr-TR" sz="2200" b="1" dirty="0" smtClean="0">
                <a:latin typeface="Times New Roman" panose="02020603050405020304" pitchFamily="18" charset="0"/>
                <a:cs typeface="Times New Roman" panose="02020603050405020304" pitchFamily="18" charset="0"/>
              </a:rPr>
              <a:t>1.Resim</a:t>
            </a:r>
          </a:p>
        </p:txBody>
      </p:sp>
      <p:sp>
        <p:nvSpPr>
          <p:cNvPr id="9" name="Metin kutusu 8"/>
          <p:cNvSpPr txBox="1"/>
          <p:nvPr/>
        </p:nvSpPr>
        <p:spPr>
          <a:xfrm>
            <a:off x="6088225" y="117793"/>
            <a:ext cx="1148071" cy="430887"/>
          </a:xfrm>
          <a:prstGeom prst="rect">
            <a:avLst/>
          </a:prstGeom>
          <a:noFill/>
        </p:spPr>
        <p:txBody>
          <a:bodyPr wrap="none" rtlCol="0">
            <a:spAutoFit/>
          </a:bodyPr>
          <a:lstStyle/>
          <a:p>
            <a:r>
              <a:rPr lang="tr-TR" sz="2200" b="1" dirty="0">
                <a:latin typeface="Times New Roman" panose="02020603050405020304" pitchFamily="18" charset="0"/>
                <a:cs typeface="Times New Roman" panose="02020603050405020304" pitchFamily="18" charset="0"/>
              </a:rPr>
              <a:t>2</a:t>
            </a:r>
            <a:r>
              <a:rPr lang="tr-TR" sz="2200" b="1" dirty="0" smtClean="0">
                <a:latin typeface="Times New Roman" panose="02020603050405020304" pitchFamily="18" charset="0"/>
                <a:cs typeface="Times New Roman" panose="02020603050405020304" pitchFamily="18" charset="0"/>
              </a:rPr>
              <a:t>.Resim</a:t>
            </a:r>
          </a:p>
        </p:txBody>
      </p:sp>
      <p:sp>
        <p:nvSpPr>
          <p:cNvPr id="10" name="Metin kutusu 9"/>
          <p:cNvSpPr txBox="1"/>
          <p:nvPr/>
        </p:nvSpPr>
        <p:spPr>
          <a:xfrm>
            <a:off x="1619672" y="3502169"/>
            <a:ext cx="1148071" cy="430887"/>
          </a:xfrm>
          <a:prstGeom prst="rect">
            <a:avLst/>
          </a:prstGeom>
          <a:noFill/>
        </p:spPr>
        <p:txBody>
          <a:bodyPr wrap="none" rtlCol="0">
            <a:spAutoFit/>
          </a:bodyPr>
          <a:lstStyle/>
          <a:p>
            <a:r>
              <a:rPr lang="tr-TR" sz="2200" b="1" dirty="0" smtClean="0">
                <a:latin typeface="Times New Roman" panose="02020603050405020304" pitchFamily="18" charset="0"/>
                <a:cs typeface="Times New Roman" panose="02020603050405020304" pitchFamily="18" charset="0"/>
              </a:rPr>
              <a:t>3.Resim</a:t>
            </a:r>
          </a:p>
        </p:txBody>
      </p:sp>
      <p:sp>
        <p:nvSpPr>
          <p:cNvPr id="11" name="Metin kutusu 10"/>
          <p:cNvSpPr txBox="1"/>
          <p:nvPr/>
        </p:nvSpPr>
        <p:spPr>
          <a:xfrm>
            <a:off x="6160233" y="3502169"/>
            <a:ext cx="1148071" cy="430887"/>
          </a:xfrm>
          <a:prstGeom prst="rect">
            <a:avLst/>
          </a:prstGeom>
          <a:noFill/>
        </p:spPr>
        <p:txBody>
          <a:bodyPr wrap="none" rtlCol="0">
            <a:spAutoFit/>
          </a:bodyPr>
          <a:lstStyle/>
          <a:p>
            <a:r>
              <a:rPr lang="tr-TR" sz="2200" b="1" dirty="0">
                <a:latin typeface="Times New Roman" panose="02020603050405020304" pitchFamily="18" charset="0"/>
                <a:cs typeface="Times New Roman" panose="02020603050405020304" pitchFamily="18" charset="0"/>
              </a:rPr>
              <a:t>4</a:t>
            </a:r>
            <a:r>
              <a:rPr lang="tr-TR" sz="2200" b="1" dirty="0" smtClean="0">
                <a:latin typeface="Times New Roman" panose="02020603050405020304" pitchFamily="18" charset="0"/>
                <a:cs typeface="Times New Roman" panose="02020603050405020304" pitchFamily="18" charset="0"/>
              </a:rPr>
              <a:t>.Resim</a:t>
            </a:r>
          </a:p>
        </p:txBody>
      </p:sp>
    </p:spTree>
    <p:extLst>
      <p:ext uri="{BB962C8B-B14F-4D97-AF65-F5344CB8AC3E}">
        <p14:creationId xmlns:p14="http://schemas.microsoft.com/office/powerpoint/2010/main" val="1058564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197768"/>
            <a:ext cx="9144000" cy="1143000"/>
          </a:xfrm>
        </p:spPr>
        <p:txBody>
          <a:bodyPr>
            <a:noAutofit/>
          </a:bodyPr>
          <a:lstStyle/>
          <a:p>
            <a:r>
              <a:rPr lang="tr-TR" sz="3500" b="1" dirty="0" smtClean="0">
                <a:latin typeface="Times New Roman" panose="02020603050405020304" pitchFamily="18" charset="0"/>
                <a:cs typeface="Times New Roman" panose="02020603050405020304" pitchFamily="18" charset="0"/>
              </a:rPr>
              <a:t>KULLANILAN YÖNTEM ve METHOD</a:t>
            </a:r>
            <a:endParaRPr lang="tr-TR" sz="35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7503" y="1484784"/>
            <a:ext cx="8928993" cy="4642595"/>
          </a:xfrm>
        </p:spPr>
        <p:txBody>
          <a:bodyPr>
            <a:noAutofit/>
          </a:bodyPr>
          <a:lstStyle/>
          <a:p>
            <a:pPr lvl="0"/>
            <a:r>
              <a:rPr lang="tr-TR" sz="2500" dirty="0" smtClean="0">
                <a:latin typeface="Times New Roman" panose="02020603050405020304" pitchFamily="18" charset="0"/>
                <a:cs typeface="Times New Roman" panose="02020603050405020304" pitchFamily="18" charset="0"/>
              </a:rPr>
              <a:t>Uygulamada teorik olarak iki tür yöntem kullanılmıştır. Bunlar; </a:t>
            </a:r>
            <a:r>
              <a:rPr lang="tr-TR" sz="2500" dirty="0" err="1" smtClean="0">
                <a:latin typeface="Times New Roman" panose="02020603050405020304" pitchFamily="18" charset="0"/>
                <a:cs typeface="Times New Roman" panose="02020603050405020304" pitchFamily="18" charset="0"/>
              </a:rPr>
              <a:t>Getman</a:t>
            </a:r>
            <a:r>
              <a:rPr lang="tr-TR" sz="2500" dirty="0" smtClean="0">
                <a:latin typeface="Times New Roman" panose="02020603050405020304" pitchFamily="18" charset="0"/>
                <a:cs typeface="Times New Roman" panose="02020603050405020304" pitchFamily="18" charset="0"/>
              </a:rPr>
              <a:t> eğitim programı ve </a:t>
            </a:r>
            <a:r>
              <a:rPr lang="tr-TR" sz="2500" dirty="0" err="1" smtClean="0">
                <a:latin typeface="Times New Roman" panose="02020603050405020304" pitchFamily="18" charset="0"/>
                <a:cs typeface="Times New Roman" panose="02020603050405020304" pitchFamily="18" charset="0"/>
              </a:rPr>
              <a:t>Frostig’in</a:t>
            </a:r>
            <a:r>
              <a:rPr lang="tr-TR" sz="2500" dirty="0" smtClean="0">
                <a:latin typeface="Times New Roman" panose="02020603050405020304" pitchFamily="18" charset="0"/>
                <a:cs typeface="Times New Roman" panose="02020603050405020304" pitchFamily="18" charset="0"/>
              </a:rPr>
              <a:t> </a:t>
            </a:r>
            <a:r>
              <a:rPr lang="tr-TR" sz="2500" dirty="0" err="1" smtClean="0">
                <a:latin typeface="Times New Roman" panose="02020603050405020304" pitchFamily="18" charset="0"/>
                <a:cs typeface="Times New Roman" panose="02020603050405020304" pitchFamily="18" charset="0"/>
              </a:rPr>
              <a:t>eşitsel</a:t>
            </a:r>
            <a:r>
              <a:rPr lang="tr-TR" sz="2500" dirty="0" smtClean="0">
                <a:latin typeface="Times New Roman" panose="02020603050405020304" pitchFamily="18" charset="0"/>
                <a:cs typeface="Times New Roman" panose="02020603050405020304" pitchFamily="18" charset="0"/>
              </a:rPr>
              <a:t> terapi </a:t>
            </a:r>
            <a:r>
              <a:rPr lang="tr-TR" sz="2500" dirty="0" err="1" smtClean="0">
                <a:latin typeface="Times New Roman" panose="02020603050405020304" pitchFamily="18" charset="0"/>
                <a:cs typeface="Times New Roman" panose="02020603050405020304" pitchFamily="18" charset="0"/>
              </a:rPr>
              <a:t>yöntemi’dir</a:t>
            </a:r>
            <a:r>
              <a:rPr lang="tr-TR" sz="2500" dirty="0" smtClean="0">
                <a:latin typeface="Times New Roman" panose="02020603050405020304" pitchFamily="18" charset="0"/>
                <a:cs typeface="Times New Roman" panose="02020603050405020304" pitchFamily="18" charset="0"/>
              </a:rPr>
              <a:t>.</a:t>
            </a:r>
          </a:p>
          <a:p>
            <a:pPr marL="0" lvl="0" indent="0">
              <a:buNone/>
            </a:pPr>
            <a:endParaRPr lang="tr-TR" sz="2500" dirty="0" smtClean="0">
              <a:latin typeface="Times New Roman" panose="02020603050405020304" pitchFamily="18" charset="0"/>
              <a:cs typeface="Times New Roman" panose="02020603050405020304" pitchFamily="18" charset="0"/>
            </a:endParaRPr>
          </a:p>
          <a:p>
            <a:pPr lvl="0"/>
            <a:r>
              <a:rPr lang="tr-TR" sz="2500" b="1" dirty="0" err="1" smtClean="0">
                <a:latin typeface="Times New Roman" panose="02020603050405020304" pitchFamily="18" charset="0"/>
                <a:cs typeface="Times New Roman" panose="02020603050405020304" pitchFamily="18" charset="0"/>
              </a:rPr>
              <a:t>Getman’ın</a:t>
            </a:r>
            <a:r>
              <a:rPr lang="tr-TR" sz="2500" b="1" dirty="0" smtClean="0">
                <a:latin typeface="Times New Roman" panose="02020603050405020304" pitchFamily="18" charset="0"/>
                <a:cs typeface="Times New Roman" panose="02020603050405020304" pitchFamily="18" charset="0"/>
              </a:rPr>
              <a:t> </a:t>
            </a:r>
            <a:r>
              <a:rPr lang="tr-TR" sz="2500" b="1" dirty="0">
                <a:latin typeface="Times New Roman" panose="02020603050405020304" pitchFamily="18" charset="0"/>
                <a:cs typeface="Times New Roman" panose="02020603050405020304" pitchFamily="18" charset="0"/>
              </a:rPr>
              <a:t>eğitim programı:</a:t>
            </a:r>
            <a:r>
              <a:rPr lang="tr-TR" sz="2500" dirty="0">
                <a:latin typeface="Times New Roman" panose="02020603050405020304" pitchFamily="18" charset="0"/>
                <a:cs typeface="Times New Roman" panose="02020603050405020304" pitchFamily="18" charset="0"/>
              </a:rPr>
              <a:t> Gelişimci görüşe dayanır. </a:t>
            </a:r>
            <a:r>
              <a:rPr lang="tr-TR" sz="2500" dirty="0" err="1">
                <a:latin typeface="Times New Roman" panose="02020603050405020304" pitchFamily="18" charset="0"/>
                <a:cs typeface="Times New Roman" panose="02020603050405020304" pitchFamily="18" charset="0"/>
              </a:rPr>
              <a:t>Getman’ın</a:t>
            </a:r>
            <a:r>
              <a:rPr lang="tr-TR" sz="2500" dirty="0">
                <a:latin typeface="Times New Roman" panose="02020603050405020304" pitchFamily="18" charset="0"/>
                <a:cs typeface="Times New Roman" panose="02020603050405020304" pitchFamily="18" charset="0"/>
              </a:rPr>
              <a:t> eğitim programında genel koordinasyon, denge, el-göz koordinasyonu, göz hareketleri, şekil tanıma ve görsel hafıza egzersizleri ağırlıktadır</a:t>
            </a:r>
            <a:r>
              <a:rPr lang="tr-TR" sz="2500" dirty="0" smtClean="0">
                <a:latin typeface="Times New Roman" panose="02020603050405020304" pitchFamily="18" charset="0"/>
                <a:cs typeface="Times New Roman" panose="02020603050405020304" pitchFamily="18" charset="0"/>
              </a:rPr>
              <a:t>.</a:t>
            </a:r>
          </a:p>
          <a:p>
            <a:pPr marL="0" lvl="0" indent="0">
              <a:buNone/>
            </a:pPr>
            <a:endParaRPr lang="tr-TR" sz="2500" dirty="0">
              <a:latin typeface="Times New Roman" panose="02020603050405020304" pitchFamily="18" charset="0"/>
              <a:cs typeface="Times New Roman" panose="02020603050405020304" pitchFamily="18" charset="0"/>
            </a:endParaRPr>
          </a:p>
          <a:p>
            <a:pPr lvl="0"/>
            <a:r>
              <a:rPr lang="tr-TR" sz="2500" b="1" dirty="0" err="1">
                <a:latin typeface="Times New Roman" panose="02020603050405020304" pitchFamily="18" charset="0"/>
                <a:cs typeface="Times New Roman" panose="02020603050405020304" pitchFamily="18" charset="0"/>
              </a:rPr>
              <a:t>Frostig</a:t>
            </a:r>
            <a:r>
              <a:rPr lang="tr-TR" sz="2500" b="1" dirty="0">
                <a:latin typeface="Times New Roman" panose="02020603050405020304" pitchFamily="18" charset="0"/>
                <a:cs typeface="Times New Roman" panose="02020603050405020304" pitchFamily="18" charset="0"/>
              </a:rPr>
              <a:t> </a:t>
            </a:r>
            <a:r>
              <a:rPr lang="tr-TR" sz="2500" b="1" dirty="0" err="1">
                <a:latin typeface="Times New Roman" panose="02020603050405020304" pitchFamily="18" charset="0"/>
                <a:cs typeface="Times New Roman" panose="02020603050405020304" pitchFamily="18" charset="0"/>
              </a:rPr>
              <a:t>eşitsel</a:t>
            </a:r>
            <a:r>
              <a:rPr lang="tr-TR" sz="2500" b="1" dirty="0">
                <a:latin typeface="Times New Roman" panose="02020603050405020304" pitchFamily="18" charset="0"/>
                <a:cs typeface="Times New Roman" panose="02020603050405020304" pitchFamily="18" charset="0"/>
              </a:rPr>
              <a:t> terapi yaklaşımı:</a:t>
            </a:r>
            <a:r>
              <a:rPr lang="tr-TR" sz="2500" dirty="0">
                <a:latin typeface="Times New Roman" panose="02020603050405020304" pitchFamily="18" charset="0"/>
                <a:cs typeface="Times New Roman" panose="02020603050405020304" pitchFamily="18" charset="0"/>
              </a:rPr>
              <a:t> Görsel algıya ve dikkate önem verir</a:t>
            </a:r>
            <a:r>
              <a:rPr lang="tr-TR" sz="2500" dirty="0" smtClean="0">
                <a:latin typeface="Times New Roman" panose="02020603050405020304" pitchFamily="18" charset="0"/>
                <a:cs typeface="Times New Roman" panose="02020603050405020304" pitchFamily="18" charset="0"/>
              </a:rPr>
              <a:t>. Ek olarak hesaplama ve insan duygu analizi sağlama. </a:t>
            </a:r>
            <a:r>
              <a:rPr lang="tr-TR" sz="2500" dirty="0">
                <a:latin typeface="Times New Roman" panose="02020603050405020304" pitchFamily="18" charset="0"/>
                <a:cs typeface="Times New Roman" panose="02020603050405020304" pitchFamily="18" charset="0"/>
              </a:rPr>
              <a:t>Algısal becerilerin otomatikleşmesi için sürekli tekrarlanması gerekir. Uygun algılama için gerekli olan unsur da dikkattir. </a:t>
            </a:r>
            <a:endParaRPr lang="tr-TR" sz="2500" dirty="0" smtClean="0">
              <a:latin typeface="Times New Roman" panose="02020603050405020304" pitchFamily="18" charset="0"/>
              <a:cs typeface="Times New Roman" panose="02020603050405020304" pitchFamily="18" charset="0"/>
            </a:endParaRPr>
          </a:p>
          <a:p>
            <a:pPr algn="just"/>
            <a:endParaRPr lang="tr-TR" sz="2500" dirty="0">
              <a:latin typeface="Times New Roman" panose="02020603050405020304" pitchFamily="18" charset="0"/>
              <a:cs typeface="Times New Roman" panose="02020603050405020304" pitchFamily="18" charset="0"/>
            </a:endParaRPr>
          </a:p>
          <a:p>
            <a:endParaRPr lang="tr-T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303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7504" y="3079501"/>
            <a:ext cx="8928992" cy="3733875"/>
          </a:xfrm>
        </p:spPr>
        <p:txBody>
          <a:bodyPr>
            <a:normAutofit fontScale="92500" lnSpcReduction="10000"/>
          </a:bodyPr>
          <a:lstStyle/>
          <a:p>
            <a:pPr algn="just"/>
            <a:r>
              <a:rPr lang="tr-TR" sz="2900" dirty="0">
                <a:latin typeface="Times New Roman" panose="02020603050405020304" pitchFamily="18" charset="0"/>
                <a:cs typeface="Times New Roman" panose="02020603050405020304" pitchFamily="18" charset="0"/>
              </a:rPr>
              <a:t>Dikkat eksikliği, kelimeyi tamamlamama, harfleri bilindiği gibi çıkaramama, farklı bir bakış açısıyla bakarak kelimeleri farklı bir şekilde görmesi ve yazması gibi problemleri olduğunu yaptığımız araştırmalar neticesinde tespit edildi.</a:t>
            </a:r>
          </a:p>
          <a:p>
            <a:pPr algn="just"/>
            <a:r>
              <a:rPr lang="tr-TR" sz="2900" dirty="0">
                <a:latin typeface="Times New Roman" panose="02020603050405020304" pitchFamily="18" charset="0"/>
                <a:cs typeface="Times New Roman" panose="02020603050405020304" pitchFamily="18" charset="0"/>
              </a:rPr>
              <a:t> Bütün bu bilgiler ışığında projemizde kişilerin hem eğlenerek hem de kendi eğitimlerine yardımcı yöntemler ile hayatlarına daha iyi devam etmeleri ve topluma faydalı bir birey olma gibi işlevlerini kazandıran bir uygulama yapılması oluşturuldu.</a:t>
            </a:r>
          </a:p>
          <a:p>
            <a:endParaRPr lang="tr-TR" dirty="0"/>
          </a:p>
        </p:txBody>
      </p:sp>
      <p:pic>
        <p:nvPicPr>
          <p:cNvPr id="5" name="Picture 2" descr="C:\Users\aAa\Desktop\çıktılar\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91799"/>
            <a:ext cx="4134550" cy="273314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aAa\Desktop\çıktılar\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8052" y="191798"/>
            <a:ext cx="4176464" cy="2733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035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197768"/>
            <a:ext cx="9144000" cy="1143000"/>
          </a:xfrm>
        </p:spPr>
        <p:txBody>
          <a:bodyPr>
            <a:noAutofit/>
          </a:bodyPr>
          <a:lstStyle/>
          <a:p>
            <a:r>
              <a:rPr lang="tr-TR" sz="4000" b="1" dirty="0" smtClean="0">
                <a:latin typeface="Times New Roman" panose="02020603050405020304" pitchFamily="18" charset="0"/>
                <a:cs typeface="Times New Roman" panose="02020603050405020304" pitchFamily="18" charset="0"/>
              </a:rPr>
              <a:t>KULLANILABİLİRLİK</a:t>
            </a:r>
            <a:endParaRPr lang="tr-TR" sz="40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0" y="1639341"/>
            <a:ext cx="9144000" cy="4525963"/>
          </a:xfrm>
        </p:spPr>
        <p:txBody>
          <a:bodyPr>
            <a:normAutofit/>
          </a:bodyPr>
          <a:lstStyle/>
          <a:p>
            <a:pPr algn="just"/>
            <a:r>
              <a:rPr lang="tr-TR" sz="2500" dirty="0" smtClean="0">
                <a:latin typeface="Times New Roman" panose="02020603050405020304" pitchFamily="18" charset="0"/>
                <a:cs typeface="Times New Roman" panose="02020603050405020304" pitchFamily="18" charset="0"/>
              </a:rPr>
              <a:t>Uygulamada kullanılabilirlik açısında çok çeşitli içerikler mevcuttur. Bununla beraber esnek bir yapısı vardır. Kullanım açısından kendi içinde bilgilendirmeleri mevcuttur.</a:t>
            </a:r>
          </a:p>
          <a:p>
            <a:pPr marL="0" indent="0">
              <a:buNone/>
            </a:pPr>
            <a:r>
              <a:rPr lang="tr-TR" sz="2500" dirty="0" smtClean="0">
                <a:latin typeface="Times New Roman" panose="02020603050405020304" pitchFamily="18" charset="0"/>
                <a:cs typeface="Times New Roman" panose="02020603050405020304" pitchFamily="18" charset="0"/>
              </a:rPr>
              <a:t>Bunlar;</a:t>
            </a:r>
          </a:p>
          <a:p>
            <a:r>
              <a:rPr lang="tr-TR" sz="2500" dirty="0" smtClean="0">
                <a:latin typeface="Times New Roman" panose="02020603050405020304" pitchFamily="18" charset="0"/>
                <a:cs typeface="Times New Roman" panose="02020603050405020304" pitchFamily="18" charset="0"/>
              </a:rPr>
              <a:t>Yönlendirme tuşları</a:t>
            </a:r>
          </a:p>
          <a:p>
            <a:r>
              <a:rPr lang="tr-TR" sz="2500" dirty="0" smtClean="0">
                <a:latin typeface="Times New Roman" panose="02020603050405020304" pitchFamily="18" charset="0"/>
                <a:cs typeface="Times New Roman" panose="02020603050405020304" pitchFamily="18" charset="0"/>
              </a:rPr>
              <a:t>Bilgilendirme başlıkları</a:t>
            </a:r>
          </a:p>
          <a:p>
            <a:r>
              <a:rPr lang="tr-TR" sz="2500" dirty="0" smtClean="0">
                <a:latin typeface="Times New Roman" panose="02020603050405020304" pitchFamily="18" charset="0"/>
                <a:cs typeface="Times New Roman" panose="02020603050405020304" pitchFamily="18" charset="0"/>
              </a:rPr>
              <a:t>Yöntem açıklayıcı(video)</a:t>
            </a:r>
          </a:p>
          <a:p>
            <a:r>
              <a:rPr lang="tr-TR" sz="2500" dirty="0" smtClean="0">
                <a:latin typeface="Times New Roman" panose="02020603050405020304" pitchFamily="18" charset="0"/>
                <a:cs typeface="Times New Roman" panose="02020603050405020304" pitchFamily="18" charset="0"/>
              </a:rPr>
              <a:t>Ses efektleri</a:t>
            </a:r>
          </a:p>
          <a:p>
            <a:r>
              <a:rPr lang="tr-TR" sz="2500" dirty="0" smtClean="0">
                <a:latin typeface="Times New Roman" panose="02020603050405020304" pitchFamily="18" charset="0"/>
                <a:cs typeface="Times New Roman" panose="02020603050405020304" pitchFamily="18" charset="0"/>
              </a:rPr>
              <a:t>Arka plan fontlar</a:t>
            </a:r>
          </a:p>
          <a:p>
            <a:endParaRPr lang="tr-TR" sz="2500" dirty="0" smtClean="0">
              <a:latin typeface="Times New Roman" panose="02020603050405020304" pitchFamily="18" charset="0"/>
              <a:cs typeface="Times New Roman" panose="02020603050405020304" pitchFamily="18" charset="0"/>
            </a:endParaRPr>
          </a:p>
          <a:p>
            <a:endParaRPr lang="tr-TR" sz="2500" dirty="0" smtClean="0">
              <a:latin typeface="Times New Roman" panose="02020603050405020304" pitchFamily="18" charset="0"/>
              <a:cs typeface="Times New Roman" panose="02020603050405020304" pitchFamily="18" charset="0"/>
            </a:endParaRPr>
          </a:p>
          <a:p>
            <a:endParaRPr lang="tr-TR" sz="2500" dirty="0">
              <a:latin typeface="Times New Roman" panose="02020603050405020304" pitchFamily="18" charset="0"/>
              <a:cs typeface="Times New Roman" panose="02020603050405020304" pitchFamily="18" charset="0"/>
            </a:endParaRPr>
          </a:p>
        </p:txBody>
      </p:sp>
      <p:sp>
        <p:nvSpPr>
          <p:cNvPr id="4" name="Yuvarlatılmış Dikdörtgen 3"/>
          <p:cNvSpPr/>
          <p:nvPr/>
        </p:nvSpPr>
        <p:spPr>
          <a:xfrm>
            <a:off x="4499992" y="3501008"/>
            <a:ext cx="172819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kutusu 4"/>
          <p:cNvSpPr txBox="1"/>
          <p:nvPr/>
        </p:nvSpPr>
        <p:spPr>
          <a:xfrm>
            <a:off x="4860032" y="3717032"/>
            <a:ext cx="1152128" cy="400110"/>
          </a:xfrm>
          <a:prstGeom prst="rect">
            <a:avLst/>
          </a:prstGeom>
          <a:noFill/>
        </p:spPr>
        <p:txBody>
          <a:bodyPr wrap="square" rtlCol="0">
            <a:spAutoFit/>
          </a:bodyPr>
          <a:lstStyle/>
          <a:p>
            <a:r>
              <a:rPr lang="tr-TR" sz="2000" b="1" dirty="0" smtClean="0">
                <a:solidFill>
                  <a:schemeClr val="bg2"/>
                </a:solidFill>
                <a:latin typeface="Times New Roman" panose="02020603050405020304" pitchFamily="18" charset="0"/>
                <a:cs typeface="Times New Roman" panose="02020603050405020304" pitchFamily="18" charset="0"/>
              </a:rPr>
              <a:t>Etkinlik</a:t>
            </a:r>
            <a:endParaRPr lang="tr-TR" sz="2000" b="1" dirty="0">
              <a:solidFill>
                <a:schemeClr val="bg2"/>
              </a:solidFill>
              <a:latin typeface="Times New Roman" panose="02020603050405020304" pitchFamily="18" charset="0"/>
              <a:cs typeface="Times New Roman" panose="02020603050405020304" pitchFamily="18" charset="0"/>
            </a:endParaRPr>
          </a:p>
        </p:txBody>
      </p:sp>
      <p:sp>
        <p:nvSpPr>
          <p:cNvPr id="7" name="Yuvarlatılmış Dikdörtgen 6"/>
          <p:cNvSpPr/>
          <p:nvPr/>
        </p:nvSpPr>
        <p:spPr>
          <a:xfrm>
            <a:off x="4499992" y="4653136"/>
            <a:ext cx="172819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p:cNvSpPr txBox="1"/>
          <p:nvPr/>
        </p:nvSpPr>
        <p:spPr>
          <a:xfrm>
            <a:off x="4716016" y="4869160"/>
            <a:ext cx="1368152" cy="400110"/>
          </a:xfrm>
          <a:prstGeom prst="rect">
            <a:avLst/>
          </a:prstGeom>
          <a:noFill/>
        </p:spPr>
        <p:txBody>
          <a:bodyPr wrap="square" rtlCol="0">
            <a:spAutoFit/>
          </a:bodyPr>
          <a:lstStyle/>
          <a:p>
            <a:r>
              <a:rPr lang="tr-TR" sz="2000" b="1" dirty="0" smtClean="0">
                <a:solidFill>
                  <a:schemeClr val="bg2"/>
                </a:solidFill>
                <a:latin typeface="Times New Roman" panose="02020603050405020304" pitchFamily="18" charset="0"/>
                <a:cs typeface="Times New Roman" panose="02020603050405020304" pitchFamily="18" charset="0"/>
              </a:rPr>
              <a:t>Verimlilik</a:t>
            </a:r>
            <a:endParaRPr lang="tr-TR" sz="2000" b="1" dirty="0">
              <a:solidFill>
                <a:schemeClr val="bg2"/>
              </a:solidFill>
              <a:latin typeface="Times New Roman" panose="02020603050405020304" pitchFamily="18" charset="0"/>
              <a:cs typeface="Times New Roman" panose="02020603050405020304" pitchFamily="18" charset="0"/>
            </a:endParaRPr>
          </a:p>
        </p:txBody>
      </p:sp>
      <p:sp>
        <p:nvSpPr>
          <p:cNvPr id="9" name="Yuvarlatılmış Dikdörtgen 8"/>
          <p:cNvSpPr/>
          <p:nvPr/>
        </p:nvSpPr>
        <p:spPr>
          <a:xfrm>
            <a:off x="6876256" y="4005064"/>
            <a:ext cx="172819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Metin kutusu 9"/>
          <p:cNvSpPr txBox="1"/>
          <p:nvPr/>
        </p:nvSpPr>
        <p:spPr>
          <a:xfrm>
            <a:off x="6876256" y="4221088"/>
            <a:ext cx="2088232" cy="369332"/>
          </a:xfrm>
          <a:prstGeom prst="rect">
            <a:avLst/>
          </a:prstGeom>
          <a:noFill/>
        </p:spPr>
        <p:txBody>
          <a:bodyPr wrap="square" rtlCol="0">
            <a:spAutoFit/>
          </a:bodyPr>
          <a:lstStyle/>
          <a:p>
            <a:r>
              <a:rPr lang="tr-TR" b="1" dirty="0" smtClean="0">
                <a:solidFill>
                  <a:schemeClr val="bg2"/>
                </a:solidFill>
                <a:latin typeface="Times New Roman" panose="02020603050405020304" pitchFamily="18" charset="0"/>
                <a:cs typeface="Times New Roman" panose="02020603050405020304" pitchFamily="18" charset="0"/>
              </a:rPr>
              <a:t>Kullanılabilirlik</a:t>
            </a:r>
            <a:endParaRPr lang="tr-TR" b="1" dirty="0">
              <a:solidFill>
                <a:schemeClr val="bg2"/>
              </a:solidFill>
              <a:latin typeface="Times New Roman" panose="02020603050405020304" pitchFamily="18" charset="0"/>
              <a:cs typeface="Times New Roman" panose="02020603050405020304" pitchFamily="18" charset="0"/>
            </a:endParaRPr>
          </a:p>
        </p:txBody>
      </p:sp>
      <p:cxnSp>
        <p:nvCxnSpPr>
          <p:cNvPr id="11" name="Düz Ok Bağlayıcısı 10"/>
          <p:cNvCxnSpPr>
            <a:stCxn id="4" idx="3"/>
          </p:cNvCxnSpPr>
          <p:nvPr/>
        </p:nvCxnSpPr>
        <p:spPr>
          <a:xfrm>
            <a:off x="6228184" y="3933056"/>
            <a:ext cx="576064" cy="304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flipV="1">
            <a:off x="6228184" y="4653136"/>
            <a:ext cx="576064" cy="432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711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6632"/>
            <a:ext cx="8229600" cy="1143000"/>
          </a:xfrm>
        </p:spPr>
        <p:txBody>
          <a:bodyPr/>
          <a:lstStyle/>
          <a:p>
            <a:r>
              <a:rPr lang="tr-TR" b="1" dirty="0" smtClean="0">
                <a:latin typeface="Times New Roman" panose="02020603050405020304" pitchFamily="18" charset="0"/>
                <a:cs typeface="Times New Roman" panose="02020603050405020304" pitchFamily="18" charset="0"/>
              </a:rPr>
              <a:t>KAYNAKLAR</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7504" y="1268760"/>
            <a:ext cx="8928992" cy="4896544"/>
          </a:xfrm>
        </p:spPr>
        <p:txBody>
          <a:bodyPr>
            <a:noAutofit/>
          </a:bodyPr>
          <a:lstStyle/>
          <a:p>
            <a:r>
              <a:rPr lang="tr-TR" sz="2500" dirty="0" smtClean="0">
                <a:latin typeface="Times New Roman" panose="02020603050405020304" pitchFamily="18" charset="0"/>
                <a:cs typeface="Times New Roman" panose="02020603050405020304" pitchFamily="18" charset="0"/>
              </a:rPr>
              <a:t>[1]  Internet: Türkiye de </a:t>
            </a:r>
            <a:r>
              <a:rPr lang="tr-TR" sz="2500" dirty="0" err="1" smtClean="0">
                <a:latin typeface="Times New Roman" panose="02020603050405020304" pitchFamily="18" charset="0"/>
                <a:cs typeface="Times New Roman" panose="02020603050405020304" pitchFamily="18" charset="0"/>
              </a:rPr>
              <a:t>disleksi</a:t>
            </a:r>
            <a:r>
              <a:rPr lang="tr-TR" sz="2500" dirty="0" smtClean="0">
                <a:latin typeface="Times New Roman" panose="02020603050405020304" pitchFamily="18" charset="0"/>
                <a:cs typeface="Times New Roman" panose="02020603050405020304" pitchFamily="18" charset="0"/>
              </a:rPr>
              <a:t> sayısı</a:t>
            </a:r>
          </a:p>
          <a:p>
            <a:pPr marL="0" indent="0">
              <a:buNone/>
            </a:pPr>
            <a:r>
              <a:rPr lang="tr-TR" sz="2500" dirty="0" smtClean="0">
                <a:latin typeface="Times New Roman" panose="02020603050405020304" pitchFamily="18" charset="0"/>
                <a:cs typeface="Times New Roman" panose="02020603050405020304" pitchFamily="18" charset="0"/>
              </a:rPr>
              <a:t>       Online: </a:t>
            </a:r>
            <a:r>
              <a:rPr lang="tr-TR" sz="2500" dirty="0" smtClean="0">
                <a:latin typeface="Times New Roman" panose="02020603050405020304" pitchFamily="18" charset="0"/>
                <a:cs typeface="Times New Roman" panose="02020603050405020304" pitchFamily="18" charset="0"/>
                <a:hlinkClick r:id="rId2"/>
              </a:rPr>
              <a:t>https://aa.com.tr/tr/saglik/turkiyede-41-bin-600-disleksili-var/804593</a:t>
            </a:r>
            <a:r>
              <a:rPr lang="tr-TR" sz="2500" dirty="0" smtClean="0">
                <a:latin typeface="Times New Roman" panose="02020603050405020304" pitchFamily="18" charset="0"/>
                <a:cs typeface="Times New Roman" panose="02020603050405020304" pitchFamily="18" charset="0"/>
              </a:rPr>
              <a:t> (</a:t>
            </a:r>
            <a:r>
              <a:rPr lang="tr-TR" sz="2500" dirty="0" err="1" smtClean="0">
                <a:latin typeface="Times New Roman" panose="02020603050405020304" pitchFamily="18" charset="0"/>
                <a:cs typeface="Times New Roman" panose="02020603050405020304" pitchFamily="18" charset="0"/>
              </a:rPr>
              <a:t>ErişimTarihi</a:t>
            </a:r>
            <a:r>
              <a:rPr lang="tr-TR" sz="2500" dirty="0" smtClean="0">
                <a:latin typeface="Times New Roman" panose="02020603050405020304" pitchFamily="18" charset="0"/>
                <a:cs typeface="Times New Roman" panose="02020603050405020304" pitchFamily="18" charset="0"/>
              </a:rPr>
              <a:t>: 24.03.2018)</a:t>
            </a:r>
          </a:p>
          <a:p>
            <a:r>
              <a:rPr lang="tr-TR" sz="2500" dirty="0" smtClean="0">
                <a:latin typeface="Times New Roman" panose="02020603050405020304" pitchFamily="18" charset="0"/>
                <a:cs typeface="Times New Roman" panose="02020603050405020304" pitchFamily="18" charset="0"/>
              </a:rPr>
              <a:t>[2]  Salman, U. ,Özdemir S. , Salman A.B. , Özdemir F.(2016). Özel öğrenme güçlüğü   “</a:t>
            </a:r>
            <a:r>
              <a:rPr lang="tr-TR" sz="2500" dirty="0" err="1" smtClean="0">
                <a:latin typeface="Times New Roman" panose="02020603050405020304" pitchFamily="18" charset="0"/>
                <a:cs typeface="Times New Roman" panose="02020603050405020304" pitchFamily="18" charset="0"/>
              </a:rPr>
              <a:t>Disleksi</a:t>
            </a:r>
            <a:r>
              <a:rPr lang="tr-TR" sz="2500" dirty="0" smtClean="0">
                <a:latin typeface="Times New Roman" panose="02020603050405020304" pitchFamily="18" charset="0"/>
                <a:cs typeface="Times New Roman" panose="02020603050405020304" pitchFamily="18" charset="0"/>
              </a:rPr>
              <a:t>”</a:t>
            </a:r>
          </a:p>
          <a:p>
            <a:r>
              <a:rPr lang="tr-TR" sz="2500" dirty="0" smtClean="0">
                <a:latin typeface="Times New Roman" panose="02020603050405020304" pitchFamily="18" charset="0"/>
                <a:cs typeface="Times New Roman" panose="02020603050405020304" pitchFamily="18" charset="0"/>
              </a:rPr>
              <a:t>[</a:t>
            </a:r>
            <a:r>
              <a:rPr lang="tr-TR" sz="2500" dirty="0">
                <a:latin typeface="Times New Roman" panose="02020603050405020304" pitchFamily="18" charset="0"/>
                <a:cs typeface="Times New Roman" panose="02020603050405020304" pitchFamily="18" charset="0"/>
              </a:rPr>
              <a:t>3</a:t>
            </a:r>
            <a:r>
              <a:rPr lang="tr-TR" sz="2500" dirty="0" smtClean="0">
                <a:latin typeface="Times New Roman" panose="02020603050405020304" pitchFamily="18" charset="0"/>
                <a:cs typeface="Times New Roman" panose="02020603050405020304" pitchFamily="18" charset="0"/>
              </a:rPr>
              <a:t>]  Internet: </a:t>
            </a:r>
            <a:r>
              <a:rPr lang="tr-TR" sz="2500" dirty="0" err="1" smtClean="0">
                <a:latin typeface="Times New Roman" panose="02020603050405020304" pitchFamily="18" charset="0"/>
                <a:cs typeface="Times New Roman" panose="02020603050405020304" pitchFamily="18" charset="0"/>
              </a:rPr>
              <a:t>Disleksi</a:t>
            </a:r>
            <a:r>
              <a:rPr lang="tr-TR" sz="2500" dirty="0" smtClean="0">
                <a:latin typeface="Times New Roman" panose="02020603050405020304" pitchFamily="18" charset="0"/>
                <a:cs typeface="Times New Roman" panose="02020603050405020304" pitchFamily="18" charset="0"/>
              </a:rPr>
              <a:t> nedir? Online: http://disleksidernegi.com  (Erişim Tarihi:25.03.2018)</a:t>
            </a:r>
          </a:p>
          <a:p>
            <a:r>
              <a:rPr lang="tr-TR" sz="2500" dirty="0" smtClean="0">
                <a:latin typeface="Times New Roman" panose="02020603050405020304" pitchFamily="18" charset="0"/>
                <a:cs typeface="Times New Roman" panose="02020603050405020304" pitchFamily="18" charset="0"/>
              </a:rPr>
              <a:t>[5]  Baş, F.B . , “Bir Mobil İşaret Dili Uygulaması: MTİDS”, 2015, Yüksek Lisans Tezi</a:t>
            </a:r>
          </a:p>
          <a:p>
            <a:r>
              <a:rPr lang="tr-TR" sz="2500" dirty="0" smtClean="0">
                <a:latin typeface="Times New Roman" panose="02020603050405020304" pitchFamily="18" charset="0"/>
                <a:cs typeface="Times New Roman" panose="02020603050405020304" pitchFamily="18" charset="0"/>
              </a:rPr>
              <a:t>[6]  Internet: Öğrenme güçlüğü nedir?</a:t>
            </a:r>
          </a:p>
          <a:p>
            <a:pPr marL="0" indent="0">
              <a:buNone/>
            </a:pPr>
            <a:r>
              <a:rPr lang="tr-TR" sz="2500" dirty="0" smtClean="0">
                <a:latin typeface="Times New Roman" panose="02020603050405020304" pitchFamily="18" charset="0"/>
                <a:cs typeface="Times New Roman" panose="02020603050405020304" pitchFamily="18" charset="0"/>
              </a:rPr>
              <a:t>       Online: </a:t>
            </a:r>
            <a:r>
              <a:rPr lang="tr-TR" sz="2500" dirty="0" smtClean="0">
                <a:latin typeface="Times New Roman" panose="02020603050405020304" pitchFamily="18" charset="0"/>
                <a:cs typeface="Times New Roman" panose="02020603050405020304" pitchFamily="18" charset="0"/>
                <a:hlinkClick r:id="rId3"/>
              </a:rPr>
              <a:t>http://disleksi.com.tr/</a:t>
            </a:r>
            <a:r>
              <a:rPr lang="tr-TR" sz="2500" dirty="0" smtClean="0">
                <a:latin typeface="Times New Roman" panose="02020603050405020304" pitchFamily="18" charset="0"/>
                <a:cs typeface="Times New Roman" panose="02020603050405020304" pitchFamily="18" charset="0"/>
              </a:rPr>
              <a:t> (Erişim Tarihi: 24.03.2018)</a:t>
            </a:r>
          </a:p>
          <a:p>
            <a:pPr marL="0" indent="0">
              <a:buNone/>
            </a:pPr>
            <a:endParaRPr lang="tr-T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581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825242"/>
            <a:ext cx="8229600" cy="1143000"/>
          </a:xfrm>
        </p:spPr>
        <p:txBody>
          <a:bodyPr/>
          <a:lstStyle/>
          <a:p>
            <a:r>
              <a:rPr lang="tr-TR" b="1" dirty="0" smtClean="0">
                <a:latin typeface="Times New Roman" panose="02020603050405020304" pitchFamily="18" charset="0"/>
                <a:cs typeface="Times New Roman" panose="02020603050405020304" pitchFamily="18" charset="0"/>
              </a:rPr>
              <a:t>SORULAR?</a:t>
            </a:r>
            <a:endParaRPr lang="tr-TR" b="1" dirty="0">
              <a:latin typeface="Times New Roman" panose="02020603050405020304" pitchFamily="18" charset="0"/>
              <a:cs typeface="Times New Roman" panose="02020603050405020304" pitchFamily="18" charset="0"/>
            </a:endParaRPr>
          </a:p>
        </p:txBody>
      </p:sp>
      <p:pic>
        <p:nvPicPr>
          <p:cNvPr id="1026" name="Picture 2" descr="C:\Users\aAa\Desktop\sorula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628800"/>
            <a:ext cx="3119708" cy="353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32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3789040"/>
            <a:ext cx="8229600" cy="1143000"/>
          </a:xfrm>
        </p:spPr>
        <p:txBody>
          <a:bodyPr>
            <a:normAutofit/>
          </a:bodyPr>
          <a:lstStyle/>
          <a:p>
            <a:r>
              <a:rPr lang="tr-TR" b="1" dirty="0" smtClean="0">
                <a:latin typeface="Times New Roman" panose="02020603050405020304" pitchFamily="18" charset="0"/>
                <a:cs typeface="Times New Roman" panose="02020603050405020304" pitchFamily="18" charset="0"/>
              </a:rPr>
              <a:t>TEŞEKKÜR EDERİM</a:t>
            </a:r>
            <a:endParaRPr lang="tr-TR" b="1" dirty="0">
              <a:latin typeface="Times New Roman" panose="02020603050405020304" pitchFamily="18" charset="0"/>
              <a:cs typeface="Times New Roman" panose="02020603050405020304" pitchFamily="18" charset="0"/>
            </a:endParaRPr>
          </a:p>
        </p:txBody>
      </p:sp>
      <p:pic>
        <p:nvPicPr>
          <p:cNvPr id="4" name="Picture 2" descr="C:\Users\aAa\Desktop\TUBITAK-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476672"/>
            <a:ext cx="1966044" cy="26146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aAa\Desktop\indir.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70657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32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60648"/>
            <a:ext cx="8229600" cy="6336704"/>
          </a:xfrm>
        </p:spPr>
        <p:txBody>
          <a:bodyPr>
            <a:normAutofit/>
          </a:bodyPr>
          <a:lstStyle/>
          <a:p>
            <a:r>
              <a:rPr lang="tr-TR" sz="2000" b="1" dirty="0" smtClean="0">
                <a:latin typeface="Times New Roman" panose="02020603050405020304" pitchFamily="18" charset="0"/>
                <a:cs typeface="Times New Roman" panose="02020603050405020304" pitchFamily="18" charset="0"/>
              </a:rPr>
              <a:t/>
            </a:r>
            <a:br>
              <a:rPr lang="tr-TR" sz="2000" b="1" dirty="0" smtClean="0">
                <a:latin typeface="Times New Roman" panose="02020603050405020304" pitchFamily="18" charset="0"/>
                <a:cs typeface="Times New Roman" panose="02020603050405020304" pitchFamily="18" charset="0"/>
              </a:rPr>
            </a:br>
            <a:r>
              <a:rPr lang="tr-TR" sz="2000" b="1" dirty="0">
                <a:latin typeface="Times New Roman" panose="02020603050405020304" pitchFamily="18" charset="0"/>
                <a:cs typeface="Times New Roman" panose="02020603050405020304" pitchFamily="18" charset="0"/>
              </a:rPr>
              <a:t/>
            </a:r>
            <a:br>
              <a:rPr lang="tr-TR" sz="2000" b="1" dirty="0">
                <a:latin typeface="Times New Roman" panose="02020603050405020304" pitchFamily="18" charset="0"/>
                <a:cs typeface="Times New Roman" panose="02020603050405020304" pitchFamily="18" charset="0"/>
              </a:rPr>
            </a:br>
            <a:r>
              <a:rPr lang="tr-TR" sz="2000" b="1" dirty="0" smtClean="0">
                <a:latin typeface="Times New Roman" panose="02020603050405020304" pitchFamily="18" charset="0"/>
                <a:cs typeface="Times New Roman" panose="02020603050405020304" pitchFamily="18" charset="0"/>
              </a:rPr>
              <a:t/>
            </a:r>
            <a:br>
              <a:rPr lang="tr-TR" sz="2000" b="1" dirty="0" smtClean="0">
                <a:latin typeface="Times New Roman" panose="02020603050405020304" pitchFamily="18" charset="0"/>
                <a:cs typeface="Times New Roman" panose="02020603050405020304" pitchFamily="18" charset="0"/>
              </a:rPr>
            </a:br>
            <a:r>
              <a:rPr lang="tr-TR" sz="2000" b="1" dirty="0" smtClean="0">
                <a:latin typeface="Times New Roman" panose="02020603050405020304" pitchFamily="18" charset="0"/>
                <a:cs typeface="Times New Roman" panose="02020603050405020304" pitchFamily="18" charset="0"/>
              </a:rPr>
              <a:t/>
            </a:r>
            <a:br>
              <a:rPr lang="tr-TR" sz="2000" b="1" dirty="0" smtClean="0">
                <a:latin typeface="Times New Roman" panose="02020603050405020304" pitchFamily="18" charset="0"/>
                <a:cs typeface="Times New Roman" panose="02020603050405020304" pitchFamily="18" charset="0"/>
              </a:rPr>
            </a:br>
            <a:r>
              <a:rPr lang="tr-TR" sz="2000" b="1" dirty="0">
                <a:latin typeface="Times New Roman" panose="02020603050405020304" pitchFamily="18" charset="0"/>
                <a:cs typeface="Times New Roman" panose="02020603050405020304" pitchFamily="18" charset="0"/>
              </a:rPr>
              <a:t/>
            </a:r>
            <a:br>
              <a:rPr lang="tr-TR" sz="2000" b="1" dirty="0">
                <a:latin typeface="Times New Roman" panose="02020603050405020304" pitchFamily="18" charset="0"/>
                <a:cs typeface="Times New Roman" panose="02020603050405020304" pitchFamily="18" charset="0"/>
              </a:rPr>
            </a:br>
            <a:r>
              <a:rPr lang="tr-TR" sz="2000" b="1" dirty="0" smtClean="0">
                <a:latin typeface="Times New Roman" panose="02020603050405020304" pitchFamily="18" charset="0"/>
                <a:cs typeface="Times New Roman" panose="02020603050405020304" pitchFamily="18" charset="0"/>
              </a:rPr>
              <a:t/>
            </a:r>
            <a:br>
              <a:rPr lang="tr-TR" sz="2000" b="1" dirty="0" smtClean="0">
                <a:latin typeface="Times New Roman" panose="02020603050405020304" pitchFamily="18" charset="0"/>
                <a:cs typeface="Times New Roman" panose="02020603050405020304" pitchFamily="18" charset="0"/>
              </a:rPr>
            </a:br>
            <a:r>
              <a:rPr lang="tr-TR" sz="2000" b="1" dirty="0">
                <a:latin typeface="Times New Roman" panose="02020603050405020304" pitchFamily="18" charset="0"/>
                <a:cs typeface="Times New Roman" panose="02020603050405020304" pitchFamily="18" charset="0"/>
              </a:rPr>
              <a:t/>
            </a:r>
            <a:br>
              <a:rPr lang="tr-TR" sz="2000" b="1" dirty="0">
                <a:latin typeface="Times New Roman" panose="02020603050405020304" pitchFamily="18" charset="0"/>
                <a:cs typeface="Times New Roman" panose="02020603050405020304" pitchFamily="18" charset="0"/>
              </a:rPr>
            </a:br>
            <a:r>
              <a:rPr lang="tr-TR" sz="2000" b="1" dirty="0" smtClean="0">
                <a:latin typeface="Times New Roman" panose="02020603050405020304" pitchFamily="18" charset="0"/>
                <a:cs typeface="Times New Roman" panose="02020603050405020304" pitchFamily="18" charset="0"/>
              </a:rPr>
              <a:t>GAZİ ÜNİVERSİTESİ </a:t>
            </a:r>
            <a:br>
              <a:rPr lang="tr-TR" sz="2000" b="1" dirty="0" smtClean="0">
                <a:latin typeface="Times New Roman" panose="02020603050405020304" pitchFamily="18" charset="0"/>
                <a:cs typeface="Times New Roman" panose="02020603050405020304" pitchFamily="18" charset="0"/>
              </a:rPr>
            </a:br>
            <a:r>
              <a:rPr lang="tr-TR" sz="2000" b="1" dirty="0" smtClean="0">
                <a:latin typeface="Times New Roman" panose="02020603050405020304" pitchFamily="18" charset="0"/>
                <a:cs typeface="Times New Roman" panose="02020603050405020304" pitchFamily="18" charset="0"/>
              </a:rPr>
              <a:t>MÜHENDİSLİK FAKÜLTESİ </a:t>
            </a:r>
            <a:br>
              <a:rPr lang="tr-TR" sz="2000" b="1" dirty="0" smtClean="0">
                <a:latin typeface="Times New Roman" panose="02020603050405020304" pitchFamily="18" charset="0"/>
                <a:cs typeface="Times New Roman" panose="02020603050405020304" pitchFamily="18" charset="0"/>
              </a:rPr>
            </a:br>
            <a:r>
              <a:rPr lang="tr-TR" sz="2000" b="1" dirty="0" smtClean="0">
                <a:latin typeface="Times New Roman" panose="02020603050405020304" pitchFamily="18" charset="0"/>
                <a:cs typeface="Times New Roman" panose="02020603050405020304" pitchFamily="18" charset="0"/>
              </a:rPr>
              <a:t>BİLGİSAYAR MÜHENDİSLİĞİ BÖLÜMÜ</a:t>
            </a:r>
            <a:br>
              <a:rPr lang="tr-TR" sz="2000" b="1" dirty="0" smtClean="0">
                <a:latin typeface="Times New Roman" panose="02020603050405020304" pitchFamily="18" charset="0"/>
                <a:cs typeface="Times New Roman" panose="02020603050405020304" pitchFamily="18" charset="0"/>
              </a:rPr>
            </a:br>
            <a:r>
              <a:rPr lang="tr-TR" sz="2000" b="1" dirty="0" smtClean="0">
                <a:latin typeface="Times New Roman" panose="02020603050405020304" pitchFamily="18" charset="0"/>
                <a:cs typeface="Times New Roman" panose="02020603050405020304" pitchFamily="18" charset="0"/>
              </a:rPr>
              <a:t/>
            </a:r>
            <a:br>
              <a:rPr lang="tr-TR" sz="2000" b="1" dirty="0" smtClean="0">
                <a:latin typeface="Times New Roman" panose="02020603050405020304" pitchFamily="18" charset="0"/>
                <a:cs typeface="Times New Roman" panose="02020603050405020304" pitchFamily="18" charset="0"/>
              </a:rPr>
            </a:br>
            <a:r>
              <a:rPr lang="tr-TR" sz="2000" b="1" dirty="0" smtClean="0">
                <a:latin typeface="Times New Roman" panose="02020603050405020304" pitchFamily="18" charset="0"/>
                <a:cs typeface="Times New Roman" panose="02020603050405020304" pitchFamily="18" charset="0"/>
              </a:rPr>
              <a:t>PROJE ADI</a:t>
            </a:r>
            <a:r>
              <a:rPr lang="tr-TR" sz="2000" dirty="0" smtClean="0">
                <a:latin typeface="Times New Roman" panose="02020603050405020304" pitchFamily="18" charset="0"/>
                <a:cs typeface="Times New Roman" panose="02020603050405020304" pitchFamily="18" charset="0"/>
              </a:rPr>
              <a:t/>
            </a:r>
            <a:br>
              <a:rPr lang="tr-TR" sz="2000" dirty="0" smtClean="0">
                <a:latin typeface="Times New Roman" panose="02020603050405020304" pitchFamily="18" charset="0"/>
                <a:cs typeface="Times New Roman" panose="02020603050405020304" pitchFamily="18" charset="0"/>
              </a:rPr>
            </a:br>
            <a:r>
              <a:rPr lang="tr-TR" sz="2000" dirty="0" smtClean="0">
                <a:latin typeface="Times New Roman" panose="02020603050405020304" pitchFamily="18" charset="0"/>
                <a:cs typeface="Times New Roman" panose="02020603050405020304" pitchFamily="18" charset="0"/>
              </a:rPr>
              <a:t>DİSLEKSİ HASTALIĞINA SAHİP ÇOCUKLAR İÇİN MOBİL EĞİTİM UYGULAMASI</a:t>
            </a:r>
            <a:br>
              <a:rPr lang="tr-TR" sz="2000" dirty="0" smtClean="0">
                <a:latin typeface="Times New Roman" panose="02020603050405020304" pitchFamily="18" charset="0"/>
                <a:cs typeface="Times New Roman" panose="02020603050405020304" pitchFamily="18" charset="0"/>
              </a:rPr>
            </a:br>
            <a:r>
              <a:rPr lang="tr-TR" sz="2000" dirty="0" smtClean="0">
                <a:latin typeface="Times New Roman" panose="02020603050405020304" pitchFamily="18" charset="0"/>
                <a:cs typeface="Times New Roman" panose="02020603050405020304" pitchFamily="18" charset="0"/>
              </a:rPr>
              <a:t/>
            </a:r>
            <a:br>
              <a:rPr lang="tr-TR" sz="2000" dirty="0" smtClean="0">
                <a:latin typeface="Times New Roman" panose="02020603050405020304" pitchFamily="18" charset="0"/>
                <a:cs typeface="Times New Roman" panose="02020603050405020304" pitchFamily="18" charset="0"/>
              </a:rPr>
            </a:br>
            <a:r>
              <a:rPr lang="tr-TR" sz="2000" b="1" dirty="0" smtClean="0">
                <a:latin typeface="Times New Roman" panose="02020603050405020304" pitchFamily="18" charset="0"/>
                <a:cs typeface="Times New Roman" panose="02020603050405020304" pitchFamily="18" charset="0"/>
              </a:rPr>
              <a:t>PROJE YÜRÜTÜCÜSÜ</a:t>
            </a:r>
            <a:r>
              <a:rPr lang="tr-TR" sz="2000" dirty="0" smtClean="0">
                <a:latin typeface="Times New Roman" panose="02020603050405020304" pitchFamily="18" charset="0"/>
                <a:cs typeface="Times New Roman" panose="02020603050405020304" pitchFamily="18" charset="0"/>
              </a:rPr>
              <a:t/>
            </a:r>
            <a:br>
              <a:rPr lang="tr-TR" sz="2000" dirty="0" smtClean="0">
                <a:latin typeface="Times New Roman" panose="02020603050405020304" pitchFamily="18" charset="0"/>
                <a:cs typeface="Times New Roman" panose="02020603050405020304" pitchFamily="18" charset="0"/>
              </a:rPr>
            </a:br>
            <a:r>
              <a:rPr lang="tr-TR" sz="2000" dirty="0" smtClean="0">
                <a:latin typeface="Times New Roman" panose="02020603050405020304" pitchFamily="18" charset="0"/>
                <a:cs typeface="Times New Roman" panose="02020603050405020304" pitchFamily="18" charset="0"/>
              </a:rPr>
              <a:t>ABDULLAH AVŞAR</a:t>
            </a:r>
            <a:br>
              <a:rPr lang="tr-TR" sz="2000" dirty="0" smtClean="0">
                <a:latin typeface="Times New Roman" panose="02020603050405020304" pitchFamily="18" charset="0"/>
                <a:cs typeface="Times New Roman" panose="02020603050405020304" pitchFamily="18" charset="0"/>
              </a:rPr>
            </a:br>
            <a:r>
              <a:rPr lang="tr-TR" sz="2000" dirty="0" smtClean="0">
                <a:latin typeface="Times New Roman" panose="02020603050405020304" pitchFamily="18" charset="0"/>
                <a:cs typeface="Times New Roman" panose="02020603050405020304" pitchFamily="18" charset="0"/>
              </a:rPr>
              <a:t/>
            </a:r>
            <a:br>
              <a:rPr lang="tr-TR" sz="2000" dirty="0" smtClean="0">
                <a:latin typeface="Times New Roman" panose="02020603050405020304" pitchFamily="18" charset="0"/>
                <a:cs typeface="Times New Roman" panose="02020603050405020304" pitchFamily="18" charset="0"/>
              </a:rPr>
            </a:br>
            <a:r>
              <a:rPr lang="tr-TR" sz="2000" b="1" dirty="0" smtClean="0">
                <a:latin typeface="Times New Roman" panose="02020603050405020304" pitchFamily="18" charset="0"/>
                <a:cs typeface="Times New Roman" panose="02020603050405020304" pitchFamily="18" charset="0"/>
              </a:rPr>
              <a:t>DANIŞMAN</a:t>
            </a:r>
            <a:r>
              <a:rPr lang="tr-TR" sz="2000" dirty="0" smtClean="0">
                <a:latin typeface="Times New Roman" panose="02020603050405020304" pitchFamily="18" charset="0"/>
                <a:cs typeface="Times New Roman" panose="02020603050405020304" pitchFamily="18" charset="0"/>
              </a:rPr>
              <a:t/>
            </a:r>
            <a:br>
              <a:rPr lang="tr-TR" sz="2000" dirty="0" smtClean="0">
                <a:latin typeface="Times New Roman" panose="02020603050405020304" pitchFamily="18" charset="0"/>
                <a:cs typeface="Times New Roman" panose="02020603050405020304" pitchFamily="18" charset="0"/>
              </a:rPr>
            </a:br>
            <a:r>
              <a:rPr lang="tr-TR" sz="2000" dirty="0" smtClean="0">
                <a:latin typeface="Times New Roman" panose="02020603050405020304" pitchFamily="18" charset="0"/>
                <a:cs typeface="Times New Roman" panose="02020603050405020304" pitchFamily="18" charset="0"/>
              </a:rPr>
              <a:t>Arş. Gör. MAHMUT KAYA</a:t>
            </a:r>
            <a:endParaRPr lang="tr-TR" sz="2000" dirty="0">
              <a:latin typeface="Times New Roman" panose="02020603050405020304" pitchFamily="18" charset="0"/>
              <a:cs typeface="Times New Roman" panose="02020603050405020304" pitchFamily="18" charset="0"/>
            </a:endParaRPr>
          </a:p>
        </p:txBody>
      </p:sp>
      <p:pic>
        <p:nvPicPr>
          <p:cNvPr id="2050" name="Picture 2" descr="C:\Users\aAa\Desktop\indi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995" y="27958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083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6632"/>
            <a:ext cx="8229600" cy="1143000"/>
          </a:xfrm>
        </p:spPr>
        <p:txBody>
          <a:bodyPr/>
          <a:lstStyle/>
          <a:p>
            <a:r>
              <a:rPr lang="tr-TR" b="1" dirty="0" smtClean="0">
                <a:latin typeface="Times New Roman" panose="02020603050405020304" pitchFamily="18" charset="0"/>
                <a:cs typeface="Times New Roman" panose="02020603050405020304" pitchFamily="18" charset="0"/>
              </a:rPr>
              <a:t>İÇİNDEKİLER</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51520" y="1484784"/>
            <a:ext cx="8712968" cy="4525963"/>
          </a:xfrm>
        </p:spPr>
        <p:txBody>
          <a:bodyPr>
            <a:normAutofit/>
          </a:bodyPr>
          <a:lstStyle/>
          <a:p>
            <a:r>
              <a:rPr lang="tr-TR" sz="2500" dirty="0" smtClean="0">
                <a:latin typeface="Times New Roman" panose="02020603050405020304" pitchFamily="18" charset="0"/>
                <a:cs typeface="Times New Roman" panose="02020603050405020304" pitchFamily="18" charset="0"/>
              </a:rPr>
              <a:t>DİSLEKSİ NEDİR</a:t>
            </a:r>
            <a:r>
              <a:rPr lang="tr-TR" sz="2500" dirty="0">
                <a:latin typeface="Times New Roman" panose="02020603050405020304" pitchFamily="18" charset="0"/>
                <a:cs typeface="Times New Roman" panose="02020603050405020304" pitchFamily="18" charset="0"/>
              </a:rPr>
              <a:t>?</a:t>
            </a:r>
          </a:p>
          <a:p>
            <a:r>
              <a:rPr lang="tr-TR" sz="2500" dirty="0" smtClean="0">
                <a:latin typeface="Times New Roman" panose="02020603050405020304" pitchFamily="18" charset="0"/>
                <a:cs typeface="Times New Roman" panose="02020603050405020304" pitchFamily="18" charset="0"/>
              </a:rPr>
              <a:t>DİSLEKSİ BELİRTİLERİ</a:t>
            </a:r>
            <a:endParaRPr lang="tr-TR" sz="2500" dirty="0">
              <a:latin typeface="Times New Roman" panose="02020603050405020304" pitchFamily="18" charset="0"/>
              <a:cs typeface="Times New Roman" panose="02020603050405020304" pitchFamily="18" charset="0"/>
            </a:endParaRPr>
          </a:p>
          <a:p>
            <a:r>
              <a:rPr lang="tr-TR" sz="2500" dirty="0" smtClean="0">
                <a:latin typeface="Times New Roman" panose="02020603050405020304" pitchFamily="18" charset="0"/>
                <a:cs typeface="Times New Roman" panose="02020603050405020304" pitchFamily="18" charset="0"/>
              </a:rPr>
              <a:t>SAHA </a:t>
            </a:r>
            <a:r>
              <a:rPr lang="tr-TR" sz="2500" dirty="0">
                <a:latin typeface="Times New Roman" panose="02020603050405020304" pitchFamily="18" charset="0"/>
                <a:cs typeface="Times New Roman" panose="02020603050405020304" pitchFamily="18" charset="0"/>
              </a:rPr>
              <a:t>ARAŞTIRMASI</a:t>
            </a:r>
          </a:p>
          <a:p>
            <a:r>
              <a:rPr lang="tr-TR" sz="2500" dirty="0" smtClean="0">
                <a:latin typeface="Times New Roman" panose="02020603050405020304" pitchFamily="18" charset="0"/>
                <a:cs typeface="Times New Roman" panose="02020603050405020304" pitchFamily="18" charset="0"/>
              </a:rPr>
              <a:t>YENİLİKÇİLİK</a:t>
            </a:r>
            <a:endParaRPr lang="tr-TR" sz="2500" dirty="0">
              <a:latin typeface="Times New Roman" panose="02020603050405020304" pitchFamily="18" charset="0"/>
              <a:cs typeface="Times New Roman" panose="02020603050405020304" pitchFamily="18" charset="0"/>
            </a:endParaRPr>
          </a:p>
          <a:p>
            <a:r>
              <a:rPr lang="tr-TR" sz="2500" dirty="0" smtClean="0">
                <a:latin typeface="Times New Roman" panose="02020603050405020304" pitchFamily="18" charset="0"/>
                <a:cs typeface="Times New Roman" panose="02020603050405020304" pitchFamily="18" charset="0"/>
              </a:rPr>
              <a:t>HANGİ GEREKSİNİMLERİ </a:t>
            </a:r>
            <a:r>
              <a:rPr lang="tr-TR" sz="2500" dirty="0">
                <a:latin typeface="Times New Roman" panose="02020603050405020304" pitchFamily="18" charset="0"/>
                <a:cs typeface="Times New Roman" panose="02020603050405020304" pitchFamily="18" charset="0"/>
              </a:rPr>
              <a:t>KARŞILAYACAĞI</a:t>
            </a:r>
          </a:p>
          <a:p>
            <a:r>
              <a:rPr lang="tr-TR" sz="2500" dirty="0" smtClean="0">
                <a:latin typeface="Times New Roman" panose="02020603050405020304" pitchFamily="18" charset="0"/>
                <a:cs typeface="Times New Roman" panose="02020603050405020304" pitchFamily="18" charset="0"/>
              </a:rPr>
              <a:t>KULLANILAN </a:t>
            </a:r>
            <a:r>
              <a:rPr lang="tr-TR" sz="2500" dirty="0">
                <a:latin typeface="Times New Roman" panose="02020603050405020304" pitchFamily="18" charset="0"/>
                <a:cs typeface="Times New Roman" panose="02020603050405020304" pitchFamily="18" charset="0"/>
              </a:rPr>
              <a:t>YÖNTEM ve METHOD</a:t>
            </a:r>
          </a:p>
          <a:p>
            <a:r>
              <a:rPr lang="tr-TR" sz="2500" dirty="0" smtClean="0">
                <a:latin typeface="Times New Roman" panose="02020603050405020304" pitchFamily="18" charset="0"/>
                <a:cs typeface="Times New Roman" panose="02020603050405020304" pitchFamily="18" charset="0"/>
              </a:rPr>
              <a:t>KULLANILABİLİRLİK</a:t>
            </a:r>
          </a:p>
          <a:p>
            <a:r>
              <a:rPr lang="tr-TR" sz="2500" dirty="0" smtClean="0">
                <a:latin typeface="Times New Roman" panose="02020603050405020304" pitchFamily="18" charset="0"/>
                <a:cs typeface="Times New Roman" panose="02020603050405020304" pitchFamily="18" charset="0"/>
              </a:rPr>
              <a:t>SORULAR?</a:t>
            </a:r>
            <a:endParaRPr lang="tr-TR" sz="2500" dirty="0">
              <a:latin typeface="Times New Roman" panose="02020603050405020304" pitchFamily="18" charset="0"/>
              <a:cs typeface="Times New Roman" panose="02020603050405020304" pitchFamily="18" charset="0"/>
            </a:endParaRPr>
          </a:p>
          <a:p>
            <a:r>
              <a:rPr lang="tr-TR" sz="2500" dirty="0" smtClean="0">
                <a:latin typeface="Times New Roman" panose="02020603050405020304" pitchFamily="18" charset="0"/>
                <a:cs typeface="Times New Roman" panose="02020603050405020304" pitchFamily="18" charset="0"/>
              </a:rPr>
              <a:t>KAYNAKLAR</a:t>
            </a:r>
            <a:endParaRPr lang="tr-TR" sz="2500" dirty="0">
              <a:latin typeface="Times New Roman" panose="02020603050405020304" pitchFamily="18" charset="0"/>
              <a:cs typeface="Times New Roman" panose="02020603050405020304" pitchFamily="18" charset="0"/>
            </a:endParaRPr>
          </a:p>
          <a:p>
            <a:endParaRPr lang="tr-T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500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116632"/>
            <a:ext cx="9144000" cy="1143000"/>
          </a:xfrm>
        </p:spPr>
        <p:txBody>
          <a:bodyPr/>
          <a:lstStyle/>
          <a:p>
            <a:r>
              <a:rPr lang="tr-TR" b="1" dirty="0" smtClean="0">
                <a:latin typeface="Times New Roman" panose="02020603050405020304" pitchFamily="18" charset="0"/>
                <a:cs typeface="Times New Roman" panose="02020603050405020304" pitchFamily="18" charset="0"/>
              </a:rPr>
              <a:t>DİSLEKSİ NEDİR?</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7505" y="1368152"/>
            <a:ext cx="8928992" cy="5589240"/>
          </a:xfrm>
        </p:spPr>
        <p:txBody>
          <a:bodyPr>
            <a:normAutofit/>
          </a:bodyPr>
          <a:lstStyle/>
          <a:p>
            <a:pPr marL="0" indent="0" algn="just">
              <a:buNone/>
            </a:pPr>
            <a:r>
              <a:rPr lang="tr-TR" sz="2500" dirty="0" smtClean="0">
                <a:latin typeface="Times New Roman" panose="02020603050405020304" pitchFamily="18" charset="0"/>
                <a:cs typeface="Times New Roman" panose="02020603050405020304" pitchFamily="18" charset="0"/>
              </a:rPr>
              <a:t>	Bireyin </a:t>
            </a:r>
            <a:r>
              <a:rPr lang="tr-TR" sz="2500" b="1" dirty="0" smtClean="0">
                <a:latin typeface="Times New Roman" panose="02020603050405020304" pitchFamily="18" charset="0"/>
                <a:cs typeface="Times New Roman" panose="02020603050405020304" pitchFamily="18" charset="0"/>
              </a:rPr>
              <a:t>normal</a:t>
            </a:r>
            <a:r>
              <a:rPr lang="tr-TR" sz="2500" dirty="0" smtClean="0">
                <a:latin typeface="Times New Roman" panose="02020603050405020304" pitchFamily="18" charset="0"/>
                <a:cs typeface="Times New Roman" panose="02020603050405020304" pitchFamily="18" charset="0"/>
              </a:rPr>
              <a:t> veya </a:t>
            </a:r>
            <a:r>
              <a:rPr lang="tr-TR" sz="2500" b="1" dirty="0" smtClean="0">
                <a:latin typeface="Times New Roman" panose="02020603050405020304" pitchFamily="18" charset="0"/>
                <a:cs typeface="Times New Roman" panose="02020603050405020304" pitchFamily="18" charset="0"/>
              </a:rPr>
              <a:t>üstün</a:t>
            </a:r>
            <a:r>
              <a:rPr lang="tr-TR" sz="2500" dirty="0" smtClean="0">
                <a:latin typeface="Times New Roman" panose="02020603050405020304" pitchFamily="18" charset="0"/>
                <a:cs typeface="Times New Roman" panose="02020603050405020304" pitchFamily="18" charset="0"/>
              </a:rPr>
              <a:t> zeka düzeyinde olmasına rağmen </a:t>
            </a:r>
            <a:r>
              <a:rPr lang="tr-TR" sz="2500" b="1" dirty="0" smtClean="0">
                <a:latin typeface="Times New Roman" panose="02020603050405020304" pitchFamily="18" charset="0"/>
                <a:cs typeface="Times New Roman" panose="02020603050405020304" pitchFamily="18" charset="0"/>
              </a:rPr>
              <a:t>okuma, yazma ve dil becerilerinde </a:t>
            </a:r>
            <a:r>
              <a:rPr lang="tr-TR" sz="2500" dirty="0" smtClean="0">
                <a:latin typeface="Times New Roman" panose="02020603050405020304" pitchFamily="18" charset="0"/>
                <a:cs typeface="Times New Roman" panose="02020603050405020304" pitchFamily="18" charset="0"/>
              </a:rPr>
              <a:t>problem yaşamasına sebep olan özel öğrenme bozukluğudur.</a:t>
            </a:r>
          </a:p>
          <a:p>
            <a:pPr marL="0" indent="0" algn="just">
              <a:buNone/>
            </a:pPr>
            <a:endParaRPr lang="tr-TR" sz="2500" dirty="0" smtClean="0">
              <a:latin typeface="Times New Roman" panose="02020603050405020304" pitchFamily="18" charset="0"/>
              <a:cs typeface="Times New Roman" panose="02020603050405020304" pitchFamily="18" charset="0"/>
            </a:endParaRPr>
          </a:p>
          <a:p>
            <a:pPr marL="0" indent="0" algn="just">
              <a:buNone/>
            </a:pPr>
            <a:endParaRPr lang="tr-TR" sz="2500" dirty="0" smtClean="0">
              <a:latin typeface="Times New Roman" panose="02020603050405020304" pitchFamily="18" charset="0"/>
              <a:cs typeface="Times New Roman" panose="02020603050405020304" pitchFamily="18" charset="0"/>
            </a:endParaRPr>
          </a:p>
          <a:p>
            <a:pPr marL="0" indent="0" algn="just">
              <a:buNone/>
            </a:pPr>
            <a:endParaRPr lang="tr-TR" sz="2500" dirty="0">
              <a:latin typeface="Times New Roman" panose="02020603050405020304" pitchFamily="18" charset="0"/>
              <a:cs typeface="Times New Roman" panose="02020603050405020304" pitchFamily="18" charset="0"/>
            </a:endParaRPr>
          </a:p>
          <a:p>
            <a:endParaRPr lang="tr-TR" sz="2500" dirty="0"/>
          </a:p>
        </p:txBody>
      </p:sp>
      <p:pic>
        <p:nvPicPr>
          <p:cNvPr id="1026" name="Picture 2" descr="C:\Users\aAa\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137262"/>
            <a:ext cx="4928005" cy="229675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Aa\Desktop\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085746"/>
            <a:ext cx="2520280" cy="3664914"/>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2542144" y="2716414"/>
            <a:ext cx="1148071" cy="430887"/>
          </a:xfrm>
          <a:prstGeom prst="rect">
            <a:avLst/>
          </a:prstGeom>
          <a:noFill/>
        </p:spPr>
        <p:txBody>
          <a:bodyPr wrap="none" rtlCol="0">
            <a:spAutoFit/>
          </a:bodyPr>
          <a:lstStyle/>
          <a:p>
            <a:r>
              <a:rPr lang="tr-TR" sz="2200" b="1" dirty="0" smtClean="0">
                <a:latin typeface="Times New Roman" panose="02020603050405020304" pitchFamily="18" charset="0"/>
                <a:cs typeface="Times New Roman" panose="02020603050405020304" pitchFamily="18" charset="0"/>
              </a:rPr>
              <a:t>1.Resim</a:t>
            </a:r>
          </a:p>
        </p:txBody>
      </p:sp>
      <p:sp>
        <p:nvSpPr>
          <p:cNvPr id="7" name="Metin kutusu 6"/>
          <p:cNvSpPr txBox="1"/>
          <p:nvPr/>
        </p:nvSpPr>
        <p:spPr>
          <a:xfrm>
            <a:off x="6804248" y="2636912"/>
            <a:ext cx="1148071" cy="430887"/>
          </a:xfrm>
          <a:prstGeom prst="rect">
            <a:avLst/>
          </a:prstGeom>
          <a:noFill/>
        </p:spPr>
        <p:txBody>
          <a:bodyPr wrap="none" rtlCol="0">
            <a:spAutoFit/>
          </a:bodyPr>
          <a:lstStyle/>
          <a:p>
            <a:r>
              <a:rPr lang="tr-TR" sz="2200" b="1" dirty="0">
                <a:latin typeface="Times New Roman" panose="02020603050405020304" pitchFamily="18" charset="0"/>
                <a:cs typeface="Times New Roman" panose="02020603050405020304" pitchFamily="18" charset="0"/>
              </a:rPr>
              <a:t>2</a:t>
            </a:r>
            <a:r>
              <a:rPr lang="tr-TR" sz="2200" b="1" dirty="0" smtClean="0">
                <a:latin typeface="Times New Roman" panose="02020603050405020304" pitchFamily="18" charset="0"/>
                <a:cs typeface="Times New Roman" panose="02020603050405020304" pitchFamily="18" charset="0"/>
              </a:rPr>
              <a:t>.Resim</a:t>
            </a:r>
          </a:p>
        </p:txBody>
      </p:sp>
      <p:sp>
        <p:nvSpPr>
          <p:cNvPr id="5" name="Dikdörtgen 4"/>
          <p:cNvSpPr/>
          <p:nvPr/>
        </p:nvSpPr>
        <p:spPr>
          <a:xfrm>
            <a:off x="539552" y="3137262"/>
            <a:ext cx="4928005" cy="2296757"/>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a:off x="6156176" y="3085746"/>
            <a:ext cx="2520280" cy="366491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85335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125760"/>
            <a:ext cx="9144000" cy="1143000"/>
          </a:xfrm>
        </p:spPr>
        <p:txBody>
          <a:bodyPr>
            <a:normAutofit/>
          </a:bodyPr>
          <a:lstStyle/>
          <a:p>
            <a:r>
              <a:rPr lang="tr-TR" b="1" dirty="0" smtClean="0">
                <a:latin typeface="Times New Roman" panose="02020603050405020304" pitchFamily="18" charset="0"/>
                <a:cs typeface="Times New Roman" panose="02020603050405020304" pitchFamily="18" charset="0"/>
              </a:rPr>
              <a:t>DİSLEKSİ BELİRTİLERİ</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7503" y="1728192"/>
            <a:ext cx="8928993" cy="3889482"/>
          </a:xfrm>
        </p:spPr>
        <p:txBody>
          <a:bodyPr>
            <a:normAutofit lnSpcReduction="10000"/>
          </a:bodyPr>
          <a:lstStyle/>
          <a:p>
            <a:pPr lvl="0"/>
            <a:r>
              <a:rPr lang="tr-TR" sz="2500" dirty="0">
                <a:latin typeface="Times New Roman" panose="02020603050405020304" pitchFamily="18" charset="0"/>
                <a:cs typeface="Times New Roman" panose="02020603050405020304" pitchFamily="18" charset="0"/>
              </a:rPr>
              <a:t>Konuşmayı öğrenmede </a:t>
            </a:r>
            <a:r>
              <a:rPr lang="tr-TR" sz="2500" dirty="0" smtClean="0">
                <a:latin typeface="Times New Roman" panose="02020603050405020304" pitchFamily="18" charset="0"/>
                <a:cs typeface="Times New Roman" panose="02020603050405020304" pitchFamily="18" charset="0"/>
              </a:rPr>
              <a:t>gecikme.</a:t>
            </a:r>
            <a:endParaRPr lang="tr-TR" sz="2500" dirty="0">
              <a:latin typeface="Times New Roman" panose="02020603050405020304" pitchFamily="18" charset="0"/>
              <a:cs typeface="Times New Roman" panose="02020603050405020304" pitchFamily="18" charset="0"/>
            </a:endParaRPr>
          </a:p>
          <a:p>
            <a:pPr lvl="0"/>
            <a:r>
              <a:rPr lang="tr-TR" sz="2500" dirty="0">
                <a:latin typeface="Times New Roman" panose="02020603050405020304" pitchFamily="18" charset="0"/>
                <a:cs typeface="Times New Roman" panose="02020603050405020304" pitchFamily="18" charset="0"/>
              </a:rPr>
              <a:t>Harfleri </a:t>
            </a:r>
            <a:r>
              <a:rPr lang="tr-TR" sz="2500" dirty="0" smtClean="0">
                <a:latin typeface="Times New Roman" panose="02020603050405020304" pitchFamily="18" charset="0"/>
                <a:cs typeface="Times New Roman" panose="02020603050405020304" pitchFamily="18" charset="0"/>
              </a:rPr>
              <a:t>olduğu gibi yazamama.</a:t>
            </a:r>
            <a:endParaRPr lang="tr-TR" sz="2500" dirty="0">
              <a:latin typeface="Times New Roman" panose="02020603050405020304" pitchFamily="18" charset="0"/>
              <a:cs typeface="Times New Roman" panose="02020603050405020304" pitchFamily="18" charset="0"/>
            </a:endParaRPr>
          </a:p>
          <a:p>
            <a:pPr lvl="0"/>
            <a:r>
              <a:rPr lang="tr-TR" sz="2500" dirty="0" smtClean="0">
                <a:latin typeface="Times New Roman" panose="02020603050405020304" pitchFamily="18" charset="0"/>
                <a:cs typeface="Times New Roman" panose="02020603050405020304" pitchFamily="18" charset="0"/>
              </a:rPr>
              <a:t>Numaraları ezberlemede problem</a:t>
            </a:r>
          </a:p>
          <a:p>
            <a:pPr marL="0" lvl="0" indent="0">
              <a:buNone/>
            </a:pPr>
            <a:r>
              <a:rPr lang="tr-TR" sz="2500" dirty="0" smtClean="0">
                <a:latin typeface="Times New Roman" panose="02020603050405020304" pitchFamily="18" charset="0"/>
                <a:cs typeface="Times New Roman" panose="02020603050405020304" pitchFamily="18" charset="0"/>
              </a:rPr>
              <a:t>yaşama. </a:t>
            </a:r>
          </a:p>
          <a:p>
            <a:pPr lvl="0"/>
            <a:r>
              <a:rPr lang="tr-TR" sz="2500" dirty="0" smtClean="0">
                <a:latin typeface="Times New Roman" panose="02020603050405020304" pitchFamily="18" charset="0"/>
                <a:cs typeface="Times New Roman" panose="02020603050405020304" pitchFamily="18" charset="0"/>
              </a:rPr>
              <a:t>Akıcı </a:t>
            </a:r>
            <a:r>
              <a:rPr lang="tr-TR" sz="2500" dirty="0">
                <a:latin typeface="Times New Roman" panose="02020603050405020304" pitchFamily="18" charset="0"/>
                <a:cs typeface="Times New Roman" panose="02020603050405020304" pitchFamily="18" charset="0"/>
              </a:rPr>
              <a:t>okumada sıkıntı </a:t>
            </a:r>
            <a:r>
              <a:rPr lang="tr-TR" sz="2500" dirty="0" smtClean="0">
                <a:latin typeface="Times New Roman" panose="02020603050405020304" pitchFamily="18" charset="0"/>
                <a:cs typeface="Times New Roman" panose="02020603050405020304" pitchFamily="18" charset="0"/>
              </a:rPr>
              <a:t>yaşama.</a:t>
            </a:r>
            <a:endParaRPr lang="tr-TR" sz="2500" dirty="0">
              <a:latin typeface="Times New Roman" panose="02020603050405020304" pitchFamily="18" charset="0"/>
              <a:cs typeface="Times New Roman" panose="02020603050405020304" pitchFamily="18" charset="0"/>
            </a:endParaRPr>
          </a:p>
          <a:p>
            <a:pPr lvl="0"/>
            <a:r>
              <a:rPr lang="tr-TR" sz="2500" dirty="0" smtClean="0">
                <a:latin typeface="Times New Roman" panose="02020603050405020304" pitchFamily="18" charset="0"/>
                <a:cs typeface="Times New Roman" panose="02020603050405020304" pitchFamily="18" charset="0"/>
              </a:rPr>
              <a:t>Yazmada </a:t>
            </a:r>
            <a:r>
              <a:rPr lang="tr-TR" sz="2500" dirty="0">
                <a:latin typeface="Times New Roman" panose="02020603050405020304" pitchFamily="18" charset="0"/>
                <a:cs typeface="Times New Roman" panose="02020603050405020304" pitchFamily="18" charset="0"/>
              </a:rPr>
              <a:t>güçlüklerle </a:t>
            </a:r>
            <a:r>
              <a:rPr lang="tr-TR" sz="2500" dirty="0" smtClean="0">
                <a:latin typeface="Times New Roman" panose="02020603050405020304" pitchFamily="18" charset="0"/>
                <a:cs typeface="Times New Roman" panose="02020603050405020304" pitchFamily="18" charset="0"/>
              </a:rPr>
              <a:t>karşılaşma.</a:t>
            </a:r>
            <a:endParaRPr lang="tr-TR" sz="2500" dirty="0">
              <a:latin typeface="Times New Roman" panose="02020603050405020304" pitchFamily="18" charset="0"/>
              <a:cs typeface="Times New Roman" panose="02020603050405020304" pitchFamily="18" charset="0"/>
            </a:endParaRPr>
          </a:p>
          <a:p>
            <a:pPr lvl="0"/>
            <a:r>
              <a:rPr lang="tr-TR" sz="2500" dirty="0" smtClean="0">
                <a:latin typeface="Times New Roman" panose="02020603050405020304" pitchFamily="18" charset="0"/>
                <a:cs typeface="Times New Roman" panose="02020603050405020304" pitchFamily="18" charset="0"/>
              </a:rPr>
              <a:t>Matematiksel </a:t>
            </a:r>
            <a:r>
              <a:rPr lang="tr-TR" sz="2500" dirty="0">
                <a:latin typeface="Times New Roman" panose="02020603050405020304" pitchFamily="18" charset="0"/>
                <a:cs typeface="Times New Roman" panose="02020603050405020304" pitchFamily="18" charset="0"/>
              </a:rPr>
              <a:t>işlemleri </a:t>
            </a:r>
            <a:r>
              <a:rPr lang="tr-TR" sz="2500" dirty="0" smtClean="0">
                <a:latin typeface="Times New Roman" panose="02020603050405020304" pitchFamily="18" charset="0"/>
                <a:cs typeface="Times New Roman" panose="02020603050405020304" pitchFamily="18" charset="0"/>
              </a:rPr>
              <a:t>yapmada</a:t>
            </a:r>
          </a:p>
          <a:p>
            <a:pPr marL="0" lvl="0" indent="0">
              <a:buNone/>
            </a:pPr>
            <a:r>
              <a:rPr lang="tr-TR" sz="2500" dirty="0" smtClean="0">
                <a:latin typeface="Times New Roman" panose="02020603050405020304" pitchFamily="18" charset="0"/>
                <a:cs typeface="Times New Roman" panose="02020603050405020304" pitchFamily="18" charset="0"/>
              </a:rPr>
              <a:t> </a:t>
            </a:r>
            <a:r>
              <a:rPr lang="tr-TR" sz="2500" dirty="0">
                <a:latin typeface="Times New Roman" panose="02020603050405020304" pitchFamily="18" charset="0"/>
                <a:cs typeface="Times New Roman" panose="02020603050405020304" pitchFamily="18" charset="0"/>
              </a:rPr>
              <a:t>sıkıntı </a:t>
            </a:r>
            <a:r>
              <a:rPr lang="tr-TR" sz="2500" dirty="0" smtClean="0">
                <a:latin typeface="Times New Roman" panose="02020603050405020304" pitchFamily="18" charset="0"/>
                <a:cs typeface="Times New Roman" panose="02020603050405020304" pitchFamily="18" charset="0"/>
              </a:rPr>
              <a:t>yaşamaktadır.</a:t>
            </a:r>
          </a:p>
          <a:p>
            <a:r>
              <a:rPr lang="tr-TR" sz="2500" dirty="0" smtClean="0">
                <a:latin typeface="Times New Roman" panose="02020603050405020304" pitchFamily="18" charset="0"/>
                <a:cs typeface="Times New Roman" panose="02020603050405020304" pitchFamily="18" charset="0"/>
              </a:rPr>
              <a:t>Renkleri seçmede sorun yaşama.</a:t>
            </a:r>
          </a:p>
          <a:p>
            <a:pPr marL="0" lvl="0" indent="0">
              <a:buNone/>
            </a:pPr>
            <a:endParaRPr lang="tr-TR" sz="2500" dirty="0">
              <a:latin typeface="Times New Roman" panose="02020603050405020304" pitchFamily="18" charset="0"/>
              <a:cs typeface="Times New Roman" panose="02020603050405020304" pitchFamily="18" charset="0"/>
            </a:endParaRPr>
          </a:p>
        </p:txBody>
      </p:sp>
      <p:pic>
        <p:nvPicPr>
          <p:cNvPr id="1026" name="Picture 2" descr="C:\Users\aAa\Desktop\1033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700809"/>
            <a:ext cx="4176464" cy="3960440"/>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4860032" y="1700809"/>
            <a:ext cx="4176464" cy="396044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720933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125760"/>
            <a:ext cx="9108504" cy="1143000"/>
          </a:xfrm>
        </p:spPr>
        <p:txBody>
          <a:bodyPr>
            <a:normAutofit/>
          </a:bodyPr>
          <a:lstStyle/>
          <a:p>
            <a:r>
              <a:rPr lang="tr-TR" b="1" dirty="0" smtClean="0">
                <a:latin typeface="Times New Roman" panose="02020603050405020304" pitchFamily="18" charset="0"/>
                <a:cs typeface="Times New Roman" panose="02020603050405020304" pitchFamily="18" charset="0"/>
              </a:rPr>
              <a:t>SAHA ARAŞTIRMASI</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400" y="1484784"/>
            <a:ext cx="9102104" cy="1944216"/>
          </a:xfrm>
        </p:spPr>
        <p:txBody>
          <a:bodyPr>
            <a:normAutofit/>
          </a:bodyPr>
          <a:lstStyle/>
          <a:p>
            <a:pPr marL="0" indent="0" algn="just">
              <a:buNone/>
            </a:pPr>
            <a:r>
              <a:rPr lang="tr-TR" sz="2500" dirty="0" smtClean="0">
                <a:latin typeface="Times New Roman" panose="02020603050405020304" pitchFamily="18" charset="0"/>
                <a:cs typeface="Times New Roman" panose="02020603050405020304" pitchFamily="18" charset="0"/>
              </a:rPr>
              <a:t>   Google </a:t>
            </a:r>
            <a:r>
              <a:rPr lang="tr-TR" sz="2500" dirty="0" err="1" smtClean="0">
                <a:latin typeface="Times New Roman" panose="02020603050405020304" pitchFamily="18" charset="0"/>
                <a:cs typeface="Times New Roman" panose="02020603050405020304" pitchFamily="18" charset="0"/>
              </a:rPr>
              <a:t>store</a:t>
            </a:r>
            <a:r>
              <a:rPr lang="tr-TR" sz="2500" dirty="0" smtClean="0">
                <a:latin typeface="Times New Roman" panose="02020603050405020304" pitchFamily="18" charset="0"/>
                <a:cs typeface="Times New Roman" panose="02020603050405020304" pitchFamily="18" charset="0"/>
              </a:rPr>
              <a:t> gibi ortamlarda yapılan araştırmalar neticesinde </a:t>
            </a:r>
            <a:r>
              <a:rPr lang="tr-TR" sz="2500" b="1" dirty="0" smtClean="0">
                <a:latin typeface="Times New Roman" panose="02020603050405020304" pitchFamily="18" charset="0"/>
                <a:cs typeface="Times New Roman" panose="02020603050405020304" pitchFamily="18" charset="0"/>
              </a:rPr>
              <a:t>«</a:t>
            </a:r>
            <a:r>
              <a:rPr lang="tr-TR" sz="2500" b="1" dirty="0" err="1" smtClean="0">
                <a:latin typeface="Times New Roman" panose="02020603050405020304" pitchFamily="18" charset="0"/>
                <a:cs typeface="Times New Roman" panose="02020603050405020304" pitchFamily="18" charset="0"/>
              </a:rPr>
              <a:t>disleksi</a:t>
            </a:r>
            <a:r>
              <a:rPr lang="tr-TR" sz="2500" b="1" dirty="0" smtClean="0">
                <a:latin typeface="Times New Roman" panose="02020603050405020304" pitchFamily="18" charset="0"/>
                <a:cs typeface="Times New Roman" panose="02020603050405020304" pitchFamily="18" charset="0"/>
              </a:rPr>
              <a:t> eğitimi» </a:t>
            </a:r>
            <a:r>
              <a:rPr lang="tr-TR" sz="2500" dirty="0" smtClean="0">
                <a:latin typeface="Times New Roman" panose="02020603050405020304" pitchFamily="18" charset="0"/>
                <a:cs typeface="Times New Roman" panose="02020603050405020304" pitchFamily="18" charset="0"/>
              </a:rPr>
              <a:t>hakkında herhangi bir uygulama bulunmamaktadır. Yapılan araştırmalar sonucunda eğitim yerine </a:t>
            </a:r>
            <a:r>
              <a:rPr lang="tr-TR" sz="2500" b="1" dirty="0" smtClean="0">
                <a:latin typeface="Times New Roman" panose="02020603050405020304" pitchFamily="18" charset="0"/>
                <a:cs typeface="Times New Roman" panose="02020603050405020304" pitchFamily="18" charset="0"/>
              </a:rPr>
              <a:t>«</a:t>
            </a:r>
            <a:r>
              <a:rPr lang="tr-TR" sz="2500" b="1" dirty="0" err="1" smtClean="0">
                <a:latin typeface="Times New Roman" panose="02020603050405020304" pitchFamily="18" charset="0"/>
                <a:cs typeface="Times New Roman" panose="02020603050405020304" pitchFamily="18" charset="0"/>
              </a:rPr>
              <a:t>disleksi</a:t>
            </a:r>
            <a:r>
              <a:rPr lang="tr-TR" sz="2500" b="1" dirty="0" smtClean="0">
                <a:latin typeface="Times New Roman" panose="02020603050405020304" pitchFamily="18" charset="0"/>
                <a:cs typeface="Times New Roman" panose="02020603050405020304" pitchFamily="18" charset="0"/>
              </a:rPr>
              <a:t> testi» </a:t>
            </a:r>
            <a:r>
              <a:rPr lang="tr-TR" sz="2500" dirty="0" smtClean="0">
                <a:latin typeface="Times New Roman" panose="02020603050405020304" pitchFamily="18" charset="0"/>
                <a:cs typeface="Times New Roman" panose="02020603050405020304" pitchFamily="18" charset="0"/>
              </a:rPr>
              <a:t>yer almaktadır.</a:t>
            </a:r>
            <a:endParaRPr lang="tr-TR" sz="2500" b="1" dirty="0">
              <a:latin typeface="Times New Roman" panose="02020603050405020304" pitchFamily="18" charset="0"/>
              <a:cs typeface="Times New Roman" panose="02020603050405020304" pitchFamily="18" charset="0"/>
            </a:endParaRPr>
          </a:p>
        </p:txBody>
      </p:sp>
      <p:pic>
        <p:nvPicPr>
          <p:cNvPr id="1026" name="Picture 2" descr="C:\Users\aAa\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4" y="3068960"/>
            <a:ext cx="8994776" cy="3314700"/>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77216" y="3068960"/>
            <a:ext cx="1326432" cy="1585342"/>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p:cNvSpPr/>
          <p:nvPr/>
        </p:nvSpPr>
        <p:spPr>
          <a:xfrm>
            <a:off x="3995936" y="4726310"/>
            <a:ext cx="1224136" cy="165735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623095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125760"/>
            <a:ext cx="9144000" cy="1143000"/>
          </a:xfrm>
        </p:spPr>
        <p:txBody>
          <a:bodyPr>
            <a:normAutofit/>
          </a:bodyPr>
          <a:lstStyle/>
          <a:p>
            <a:r>
              <a:rPr lang="tr-TR" b="1" dirty="0" smtClean="0">
                <a:latin typeface="Times New Roman" panose="02020603050405020304" pitchFamily="18" charset="0"/>
                <a:cs typeface="Times New Roman" panose="02020603050405020304" pitchFamily="18" charset="0"/>
              </a:rPr>
              <a:t>YENİLİKÇİLİK</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0" y="1268760"/>
            <a:ext cx="9144000" cy="5472608"/>
          </a:xfrm>
        </p:spPr>
        <p:txBody>
          <a:bodyPr>
            <a:normAutofit/>
          </a:bodyPr>
          <a:lstStyle/>
          <a:p>
            <a:pPr algn="just"/>
            <a:r>
              <a:rPr lang="tr-TR" sz="2500" dirty="0">
                <a:latin typeface="Times New Roman" panose="02020603050405020304" pitchFamily="18" charset="0"/>
                <a:cs typeface="Times New Roman" panose="02020603050405020304" pitchFamily="18" charset="0"/>
              </a:rPr>
              <a:t>U</a:t>
            </a:r>
            <a:r>
              <a:rPr lang="tr-TR" sz="2500" dirty="0" smtClean="0">
                <a:latin typeface="Times New Roman" panose="02020603050405020304" pitchFamily="18" charset="0"/>
                <a:cs typeface="Times New Roman" panose="02020603050405020304" pitchFamily="18" charset="0"/>
              </a:rPr>
              <a:t>ygulama sayesinde çocuklarımızın zorlandığı konuları aşmayı hedefledim. Bunlar;</a:t>
            </a:r>
          </a:p>
          <a:p>
            <a:pPr marL="857250" lvl="1" indent="-457200" algn="just">
              <a:buFont typeface="+mj-lt"/>
              <a:buAutoNum type="arabicPeriod"/>
            </a:pPr>
            <a:r>
              <a:rPr lang="tr-TR" sz="2500" dirty="0" smtClean="0">
                <a:latin typeface="Times New Roman" panose="02020603050405020304" pitchFamily="18" charset="0"/>
                <a:cs typeface="Times New Roman" panose="02020603050405020304" pitchFamily="18" charset="0"/>
              </a:rPr>
              <a:t>	Boyama,</a:t>
            </a:r>
          </a:p>
          <a:p>
            <a:pPr marL="857250" lvl="1" indent="-457200" algn="just">
              <a:buFont typeface="+mj-lt"/>
              <a:buAutoNum type="arabicPeriod"/>
            </a:pPr>
            <a:r>
              <a:rPr lang="tr-TR" sz="2500" dirty="0" smtClean="0">
                <a:latin typeface="Times New Roman" panose="02020603050405020304" pitchFamily="18" charset="0"/>
                <a:cs typeface="Times New Roman" panose="02020603050405020304" pitchFamily="18" charset="0"/>
              </a:rPr>
              <a:t>	Eşleştirme,</a:t>
            </a:r>
          </a:p>
          <a:p>
            <a:pPr marL="857250" lvl="1" indent="-457200" algn="just">
              <a:buFont typeface="+mj-lt"/>
              <a:buAutoNum type="arabicPeriod"/>
            </a:pPr>
            <a:r>
              <a:rPr lang="tr-TR" sz="2500" dirty="0">
                <a:latin typeface="Times New Roman" panose="02020603050405020304" pitchFamily="18" charset="0"/>
                <a:cs typeface="Times New Roman" panose="02020603050405020304" pitchFamily="18" charset="0"/>
              </a:rPr>
              <a:t>	</a:t>
            </a:r>
            <a:r>
              <a:rPr lang="tr-TR" sz="2500" dirty="0" smtClean="0">
                <a:latin typeface="Times New Roman" panose="02020603050405020304" pitchFamily="18" charset="0"/>
                <a:cs typeface="Times New Roman" panose="02020603050405020304" pitchFamily="18" charset="0"/>
              </a:rPr>
              <a:t>Numara,</a:t>
            </a:r>
          </a:p>
          <a:p>
            <a:pPr marL="857250" lvl="1" indent="-457200" algn="just">
              <a:buFont typeface="+mj-lt"/>
              <a:buAutoNum type="arabicPeriod"/>
            </a:pPr>
            <a:r>
              <a:rPr lang="tr-TR" sz="2500" dirty="0">
                <a:latin typeface="Times New Roman" panose="02020603050405020304" pitchFamily="18" charset="0"/>
                <a:cs typeface="Times New Roman" panose="02020603050405020304" pitchFamily="18" charset="0"/>
              </a:rPr>
              <a:t>	</a:t>
            </a:r>
            <a:r>
              <a:rPr lang="tr-TR" sz="2500" dirty="0" smtClean="0">
                <a:latin typeface="Times New Roman" panose="02020603050405020304" pitchFamily="18" charset="0"/>
                <a:cs typeface="Times New Roman" panose="02020603050405020304" pitchFamily="18" charset="0"/>
              </a:rPr>
              <a:t>Farklı Resim,</a:t>
            </a:r>
          </a:p>
          <a:p>
            <a:pPr marL="857250" lvl="1" indent="-457200" algn="just">
              <a:buFont typeface="+mj-lt"/>
              <a:buAutoNum type="arabicPeriod"/>
            </a:pPr>
            <a:r>
              <a:rPr lang="tr-TR" sz="2500" dirty="0" smtClean="0">
                <a:latin typeface="Times New Roman" panose="02020603050405020304" pitchFamily="18" charset="0"/>
                <a:cs typeface="Times New Roman" panose="02020603050405020304" pitchFamily="18" charset="0"/>
              </a:rPr>
              <a:t>	Hesaplama,</a:t>
            </a:r>
          </a:p>
          <a:p>
            <a:pPr marL="857250" lvl="1" indent="-457200" algn="just">
              <a:buFont typeface="+mj-lt"/>
              <a:buAutoNum type="arabicPeriod"/>
            </a:pPr>
            <a:r>
              <a:rPr lang="tr-TR" sz="2500" dirty="0" smtClean="0">
                <a:latin typeface="Times New Roman" panose="02020603050405020304" pitchFamily="18" charset="0"/>
                <a:cs typeface="Times New Roman" panose="02020603050405020304" pitchFamily="18" charset="0"/>
              </a:rPr>
              <a:t>	Kelime Bulma,</a:t>
            </a:r>
          </a:p>
          <a:p>
            <a:pPr marL="857250" lvl="1" indent="-457200" algn="just">
              <a:buFont typeface="+mj-lt"/>
              <a:buAutoNum type="arabicPeriod"/>
            </a:pPr>
            <a:r>
              <a:rPr lang="tr-TR" sz="2500" dirty="0" smtClean="0">
                <a:latin typeface="Times New Roman" panose="02020603050405020304" pitchFamily="18" charset="0"/>
                <a:cs typeface="Times New Roman" panose="02020603050405020304" pitchFamily="18" charset="0"/>
              </a:rPr>
              <a:t>	Renkler,</a:t>
            </a:r>
          </a:p>
          <a:p>
            <a:pPr marL="857250" lvl="1" indent="-457200" algn="just">
              <a:buFont typeface="+mj-lt"/>
              <a:buAutoNum type="arabicPeriod"/>
            </a:pPr>
            <a:r>
              <a:rPr lang="tr-TR" sz="2500" dirty="0">
                <a:latin typeface="Times New Roman" panose="02020603050405020304" pitchFamily="18" charset="0"/>
                <a:cs typeface="Times New Roman" panose="02020603050405020304" pitchFamily="18" charset="0"/>
              </a:rPr>
              <a:t>	</a:t>
            </a:r>
            <a:r>
              <a:rPr lang="tr-TR" sz="2500" dirty="0" smtClean="0">
                <a:latin typeface="Times New Roman" panose="02020603050405020304" pitchFamily="18" charset="0"/>
                <a:cs typeface="Times New Roman" panose="02020603050405020304" pitchFamily="18" charset="0"/>
              </a:rPr>
              <a:t>Görsel Dikkat.</a:t>
            </a:r>
          </a:p>
        </p:txBody>
      </p:sp>
      <p:pic>
        <p:nvPicPr>
          <p:cNvPr id="2050" name="Picture 2" descr="C:\Users\aAa\Desktop\çıktılar\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1794835"/>
            <a:ext cx="4443525" cy="24982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aAa\Desktop\çıktılar\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4315688"/>
            <a:ext cx="4443525" cy="249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640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116632"/>
            <a:ext cx="8640960" cy="3600400"/>
          </a:xfrm>
        </p:spPr>
        <p:txBody>
          <a:bodyPr>
            <a:noAutofit/>
          </a:bodyPr>
          <a:lstStyle/>
          <a:p>
            <a:pPr algn="just"/>
            <a:r>
              <a:rPr lang="tr-TR" sz="2500" dirty="0" smtClean="0">
                <a:latin typeface="Times New Roman" panose="02020603050405020304" pitchFamily="18" charset="0"/>
                <a:cs typeface="Times New Roman" panose="02020603050405020304" pitchFamily="18" charset="0"/>
              </a:rPr>
              <a:t>İki bölüm mevcuttur. Bunlar; </a:t>
            </a:r>
            <a:r>
              <a:rPr lang="tr-TR" sz="2500" b="1" dirty="0" smtClean="0">
                <a:latin typeface="Times New Roman" panose="02020603050405020304" pitchFamily="18" charset="0"/>
                <a:cs typeface="Times New Roman" panose="02020603050405020304" pitchFamily="18" charset="0"/>
              </a:rPr>
              <a:t>Nasıl Oynanır?, Oyun Bölümü</a:t>
            </a:r>
          </a:p>
          <a:p>
            <a:pPr algn="just"/>
            <a:r>
              <a:rPr lang="tr-TR" sz="2500" dirty="0" smtClean="0">
                <a:latin typeface="Times New Roman" panose="02020603050405020304" pitchFamily="18" charset="0"/>
                <a:cs typeface="Times New Roman" panose="02020603050405020304" pitchFamily="18" charset="0"/>
              </a:rPr>
              <a:t>Boyama Bölümü(</a:t>
            </a:r>
            <a:r>
              <a:rPr lang="tr-TR" sz="2500" b="1" dirty="0" smtClean="0">
                <a:latin typeface="Times New Roman" panose="02020603050405020304" pitchFamily="18" charset="0"/>
                <a:cs typeface="Times New Roman" panose="02020603050405020304" pitchFamily="18" charset="0"/>
              </a:rPr>
              <a:t>12 farklı renk</a:t>
            </a:r>
            <a:r>
              <a:rPr lang="tr-TR" sz="2500" dirty="0" smtClean="0">
                <a:latin typeface="Times New Roman" panose="02020603050405020304" pitchFamily="18" charset="0"/>
                <a:cs typeface="Times New Roman" panose="02020603050405020304" pitchFamily="18" charset="0"/>
              </a:rPr>
              <a:t>)</a:t>
            </a:r>
          </a:p>
          <a:p>
            <a:pPr algn="just"/>
            <a:r>
              <a:rPr lang="tr-TR" sz="2500" dirty="0" smtClean="0">
                <a:latin typeface="Times New Roman" panose="02020603050405020304" pitchFamily="18" charset="0"/>
                <a:cs typeface="Times New Roman" panose="02020603050405020304" pitchFamily="18" charset="0"/>
              </a:rPr>
              <a:t>Eşleştirme Bölümü(</a:t>
            </a:r>
            <a:r>
              <a:rPr lang="tr-TR" sz="2500" b="1" dirty="0" smtClean="0">
                <a:latin typeface="Times New Roman" panose="02020603050405020304" pitchFamily="18" charset="0"/>
                <a:cs typeface="Times New Roman" panose="02020603050405020304" pitchFamily="18" charset="0"/>
              </a:rPr>
              <a:t>180 farklı öğe, 3-5-7 Seviyeli</a:t>
            </a:r>
            <a:r>
              <a:rPr lang="tr-TR" sz="2500" dirty="0" smtClean="0">
                <a:latin typeface="Times New Roman" panose="02020603050405020304" pitchFamily="18" charset="0"/>
                <a:cs typeface="Times New Roman" panose="02020603050405020304" pitchFamily="18" charset="0"/>
              </a:rPr>
              <a:t>)</a:t>
            </a:r>
          </a:p>
          <a:p>
            <a:pPr algn="just"/>
            <a:r>
              <a:rPr lang="tr-TR" sz="2500" dirty="0" smtClean="0">
                <a:latin typeface="Times New Roman" panose="02020603050405020304" pitchFamily="18" charset="0"/>
                <a:cs typeface="Times New Roman" panose="02020603050405020304" pitchFamily="18" charset="0"/>
              </a:rPr>
              <a:t>Garip Numara(</a:t>
            </a:r>
            <a:r>
              <a:rPr lang="tr-TR" sz="2500" b="1" dirty="0" smtClean="0">
                <a:latin typeface="Times New Roman" panose="02020603050405020304" pitchFamily="18" charset="0"/>
                <a:cs typeface="Times New Roman" panose="02020603050405020304" pitchFamily="18" charset="0"/>
              </a:rPr>
              <a:t>Rakamlar, Seviyeli</a:t>
            </a:r>
            <a:r>
              <a:rPr lang="tr-TR" sz="2500" dirty="0" smtClean="0">
                <a:latin typeface="Times New Roman" panose="02020603050405020304" pitchFamily="18" charset="0"/>
                <a:cs typeface="Times New Roman" panose="02020603050405020304" pitchFamily="18" charset="0"/>
              </a:rPr>
              <a:t>)</a:t>
            </a:r>
          </a:p>
          <a:p>
            <a:pPr algn="just"/>
            <a:r>
              <a:rPr lang="tr-TR" sz="2500" dirty="0" smtClean="0">
                <a:latin typeface="Times New Roman" panose="02020603050405020304" pitchFamily="18" charset="0"/>
                <a:cs typeface="Times New Roman" panose="02020603050405020304" pitchFamily="18" charset="0"/>
              </a:rPr>
              <a:t>Hesaplama(</a:t>
            </a:r>
            <a:r>
              <a:rPr lang="tr-TR" sz="2500" b="1" dirty="0" smtClean="0">
                <a:latin typeface="Times New Roman" panose="02020603050405020304" pitchFamily="18" charset="0"/>
                <a:cs typeface="Times New Roman" panose="02020603050405020304" pitchFamily="18" charset="0"/>
              </a:rPr>
              <a:t>Rakamlar, Dört İşlem, Seviyeli</a:t>
            </a:r>
            <a:r>
              <a:rPr lang="tr-TR" sz="2500" dirty="0" smtClean="0">
                <a:latin typeface="Times New Roman" panose="02020603050405020304" pitchFamily="18" charset="0"/>
                <a:cs typeface="Times New Roman" panose="02020603050405020304" pitchFamily="18" charset="0"/>
              </a:rPr>
              <a:t>)</a:t>
            </a:r>
          </a:p>
          <a:p>
            <a:pPr algn="just"/>
            <a:r>
              <a:rPr lang="tr-TR" sz="2500" dirty="0" smtClean="0">
                <a:latin typeface="Times New Roman" panose="02020603050405020304" pitchFamily="18" charset="0"/>
                <a:cs typeface="Times New Roman" panose="02020603050405020304" pitchFamily="18" charset="0"/>
              </a:rPr>
              <a:t>Görsel Dikkat(</a:t>
            </a:r>
            <a:r>
              <a:rPr lang="tr-TR" sz="2500" b="1" dirty="0" smtClean="0">
                <a:latin typeface="Times New Roman" panose="02020603050405020304" pitchFamily="18" charset="0"/>
                <a:cs typeface="Times New Roman" panose="02020603050405020304" pitchFamily="18" charset="0"/>
              </a:rPr>
              <a:t>İnsan Duygu, Seviyeli</a:t>
            </a:r>
            <a:r>
              <a:rPr lang="tr-TR" sz="2500" dirty="0" smtClean="0">
                <a:latin typeface="Times New Roman" panose="02020603050405020304" pitchFamily="18" charset="0"/>
                <a:cs typeface="Times New Roman" panose="02020603050405020304" pitchFamily="18" charset="0"/>
              </a:rPr>
              <a:t>)</a:t>
            </a:r>
          </a:p>
          <a:p>
            <a:pPr algn="just"/>
            <a:r>
              <a:rPr lang="tr-TR" sz="2500" dirty="0" smtClean="0">
                <a:latin typeface="Times New Roman" panose="02020603050405020304" pitchFamily="18" charset="0"/>
                <a:cs typeface="Times New Roman" panose="02020603050405020304" pitchFamily="18" charset="0"/>
              </a:rPr>
              <a:t>Renkler(</a:t>
            </a:r>
            <a:r>
              <a:rPr lang="tr-TR" sz="2500" b="1" dirty="0" smtClean="0">
                <a:latin typeface="Times New Roman" panose="02020603050405020304" pitchFamily="18" charset="0"/>
                <a:cs typeface="Times New Roman" panose="02020603050405020304" pitchFamily="18" charset="0"/>
              </a:rPr>
              <a:t>30 farklı renk</a:t>
            </a:r>
            <a:r>
              <a:rPr lang="tr-TR" sz="2500" dirty="0" smtClean="0">
                <a:latin typeface="Times New Roman" panose="02020603050405020304" pitchFamily="18" charset="0"/>
                <a:cs typeface="Times New Roman" panose="02020603050405020304" pitchFamily="18" charset="0"/>
              </a:rPr>
              <a:t>)</a:t>
            </a:r>
          </a:p>
          <a:p>
            <a:pPr algn="just"/>
            <a:r>
              <a:rPr lang="tr-TR" sz="2500" dirty="0" smtClean="0">
                <a:latin typeface="Times New Roman" panose="02020603050405020304" pitchFamily="18" charset="0"/>
                <a:cs typeface="Times New Roman" panose="02020603050405020304" pitchFamily="18" charset="0"/>
              </a:rPr>
              <a:t>Arka plandaki ses efektleri</a:t>
            </a:r>
          </a:p>
          <a:p>
            <a:pPr marL="0" indent="0" algn="just">
              <a:buNone/>
            </a:pPr>
            <a:endParaRPr lang="tr-TR" sz="2500" dirty="0" smtClean="0">
              <a:latin typeface="Times New Roman" panose="02020603050405020304" pitchFamily="18" charset="0"/>
              <a:cs typeface="Times New Roman" panose="02020603050405020304" pitchFamily="18" charset="0"/>
            </a:endParaRPr>
          </a:p>
        </p:txBody>
      </p:sp>
      <p:pic>
        <p:nvPicPr>
          <p:cNvPr id="4" name="Picture 2" descr="C:\Users\aAa\Desktop\çıktılar\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125" y="3861634"/>
            <a:ext cx="4493693" cy="29443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aAa\Desktop\çıktılar\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7826" y="3861048"/>
            <a:ext cx="433867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68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 y="116632"/>
            <a:ext cx="9087571" cy="1296144"/>
          </a:xfrm>
        </p:spPr>
        <p:txBody>
          <a:bodyPr>
            <a:noAutofit/>
          </a:bodyPr>
          <a:lstStyle/>
          <a:p>
            <a:r>
              <a:rPr lang="tr-TR" b="1" dirty="0" smtClean="0">
                <a:latin typeface="Times New Roman" panose="02020603050405020304" pitchFamily="18" charset="0"/>
                <a:cs typeface="Times New Roman" panose="02020603050405020304" pitchFamily="18" charset="0"/>
              </a:rPr>
              <a:t>HANGİ GEREKSİNİMLERİ KARŞILAYACAĞI</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7503" y="1925508"/>
            <a:ext cx="8928993" cy="3807748"/>
          </a:xfrm>
        </p:spPr>
        <p:txBody>
          <a:bodyPr>
            <a:normAutofit/>
          </a:bodyPr>
          <a:lstStyle/>
          <a:p>
            <a:r>
              <a:rPr lang="tr-TR" sz="2500" dirty="0" smtClean="0">
                <a:latin typeface="Times New Roman" panose="02020603050405020304" pitchFamily="18" charset="0"/>
                <a:cs typeface="Times New Roman" panose="02020603050405020304" pitchFamily="18" charset="0"/>
              </a:rPr>
              <a:t>Harfleri birbirinden ayırma (m-n-d-b-p </a:t>
            </a:r>
            <a:r>
              <a:rPr lang="tr-TR" sz="2500" dirty="0">
                <a:latin typeface="Times New Roman" panose="02020603050405020304" pitchFamily="18" charset="0"/>
                <a:cs typeface="Times New Roman" panose="02020603050405020304" pitchFamily="18" charset="0"/>
              </a:rPr>
              <a:t>gibi)</a:t>
            </a:r>
          </a:p>
          <a:p>
            <a:r>
              <a:rPr lang="tr-TR" sz="2500" dirty="0" smtClean="0">
                <a:latin typeface="Times New Roman" panose="02020603050405020304" pitchFamily="18" charset="0"/>
                <a:cs typeface="Times New Roman" panose="02020603050405020304" pitchFamily="18" charset="0"/>
              </a:rPr>
              <a:t>Rakamları anlama ve öğrenme </a:t>
            </a:r>
            <a:r>
              <a:rPr lang="tr-TR" sz="2500" dirty="0">
                <a:latin typeface="Times New Roman" panose="02020603050405020304" pitchFamily="18" charset="0"/>
                <a:cs typeface="Times New Roman" panose="02020603050405020304" pitchFamily="18" charset="0"/>
              </a:rPr>
              <a:t>(</a:t>
            </a:r>
            <a:r>
              <a:rPr lang="tr-TR" sz="2500" dirty="0" smtClean="0">
                <a:latin typeface="Times New Roman" panose="02020603050405020304" pitchFamily="18" charset="0"/>
                <a:cs typeface="Times New Roman" panose="02020603050405020304" pitchFamily="18" charset="0"/>
              </a:rPr>
              <a:t>3-6-9-1-7 </a:t>
            </a:r>
            <a:r>
              <a:rPr lang="tr-TR" sz="2500" dirty="0">
                <a:latin typeface="Times New Roman" panose="02020603050405020304" pitchFamily="18" charset="0"/>
                <a:cs typeface="Times New Roman" panose="02020603050405020304" pitchFamily="18" charset="0"/>
              </a:rPr>
              <a:t>gibi)</a:t>
            </a:r>
          </a:p>
          <a:p>
            <a:r>
              <a:rPr lang="tr-TR" sz="2500" dirty="0" smtClean="0">
                <a:latin typeface="Times New Roman" panose="02020603050405020304" pitchFamily="18" charset="0"/>
                <a:cs typeface="Times New Roman" panose="02020603050405020304" pitchFamily="18" charset="0"/>
              </a:rPr>
              <a:t>Renkleri öğrenme</a:t>
            </a:r>
            <a:endParaRPr lang="tr-TR" sz="2500" dirty="0">
              <a:latin typeface="Times New Roman" panose="02020603050405020304" pitchFamily="18" charset="0"/>
              <a:cs typeface="Times New Roman" panose="02020603050405020304" pitchFamily="18" charset="0"/>
            </a:endParaRPr>
          </a:p>
          <a:p>
            <a:r>
              <a:rPr lang="tr-TR" sz="2500" dirty="0" smtClean="0">
                <a:latin typeface="Times New Roman" panose="02020603050405020304" pitchFamily="18" charset="0"/>
                <a:cs typeface="Times New Roman" panose="02020603050405020304" pitchFamily="18" charset="0"/>
              </a:rPr>
              <a:t>İnsan duygularını öğrenme ve anlama</a:t>
            </a:r>
            <a:endParaRPr lang="tr-TR" sz="2500" dirty="0">
              <a:latin typeface="Times New Roman" panose="02020603050405020304" pitchFamily="18" charset="0"/>
              <a:cs typeface="Times New Roman" panose="02020603050405020304" pitchFamily="18" charset="0"/>
            </a:endParaRPr>
          </a:p>
          <a:p>
            <a:r>
              <a:rPr lang="tr-TR" sz="2500" dirty="0" smtClean="0">
                <a:latin typeface="Times New Roman" panose="02020603050405020304" pitchFamily="18" charset="0"/>
                <a:cs typeface="Times New Roman" panose="02020603050405020304" pitchFamily="18" charset="0"/>
              </a:rPr>
              <a:t>Dört işlemi öğrenme ve hesaplama</a:t>
            </a:r>
          </a:p>
          <a:p>
            <a:r>
              <a:rPr lang="tr-TR" sz="2500" dirty="0" smtClean="0">
                <a:latin typeface="Times New Roman" panose="02020603050405020304" pitchFamily="18" charset="0"/>
                <a:cs typeface="Times New Roman" panose="02020603050405020304" pitchFamily="18" charset="0"/>
              </a:rPr>
              <a:t>Kelimeleri anlama ve yazma</a:t>
            </a:r>
          </a:p>
          <a:p>
            <a:r>
              <a:rPr lang="tr-TR" sz="2500" dirty="0" smtClean="0">
                <a:latin typeface="Times New Roman" panose="02020603050405020304" pitchFamily="18" charset="0"/>
                <a:cs typeface="Times New Roman" panose="02020603050405020304" pitchFamily="18" charset="0"/>
              </a:rPr>
              <a:t>Okuma ve yazmada satır atlama çözümü</a:t>
            </a:r>
          </a:p>
          <a:p>
            <a:r>
              <a:rPr lang="tr-TR" sz="2500" dirty="0" smtClean="0">
                <a:latin typeface="Times New Roman" panose="02020603050405020304" pitchFamily="18" charset="0"/>
                <a:cs typeface="Times New Roman" panose="02020603050405020304" pitchFamily="18" charset="0"/>
              </a:rPr>
              <a:t>Dikkat eksikliğini önleme</a:t>
            </a:r>
          </a:p>
          <a:p>
            <a:endParaRPr lang="tr-TR" sz="2500" dirty="0" smtClean="0">
              <a:latin typeface="Times New Roman" panose="02020603050405020304" pitchFamily="18" charset="0"/>
              <a:cs typeface="Times New Roman" panose="02020603050405020304" pitchFamily="18" charset="0"/>
            </a:endParaRPr>
          </a:p>
          <a:p>
            <a:endParaRPr lang="tr-TR"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615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1429</TotalTime>
  <Words>1264</Words>
  <Application>Microsoft Office PowerPoint</Application>
  <PresentationFormat>Ekran Gösterisi (4:3)</PresentationFormat>
  <Paragraphs>174</Paragraphs>
  <Slides>16</Slides>
  <Notes>10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Ofis Teması</vt:lpstr>
      <vt:lpstr> 2242 Öncelikli Alanlarda Üniversite Öğrencileri Proje Yarışması</vt:lpstr>
      <vt:lpstr>       GAZİ ÜNİVERSİTESİ  MÜHENDİSLİK FAKÜLTESİ  BİLGİSAYAR MÜHENDİSLİĞİ BÖLÜMÜ  PROJE ADI DİSLEKSİ HASTALIĞINA SAHİP ÇOCUKLAR İÇİN MOBİL EĞİTİM UYGULAMASI  PROJE YÜRÜTÜCÜSÜ ABDULLAH AVŞAR  DANIŞMAN Arş. Gör. MAHMUT KAYA</vt:lpstr>
      <vt:lpstr>İÇİNDEKİLER</vt:lpstr>
      <vt:lpstr>DİSLEKSİ NEDİR?</vt:lpstr>
      <vt:lpstr>DİSLEKSİ BELİRTİLERİ</vt:lpstr>
      <vt:lpstr>SAHA ARAŞTIRMASI</vt:lpstr>
      <vt:lpstr>YENİLİKÇİLİK</vt:lpstr>
      <vt:lpstr>PowerPoint Sunusu</vt:lpstr>
      <vt:lpstr>HANGİ GEREKSİNİMLERİ KARŞILAYACAĞI</vt:lpstr>
      <vt:lpstr>PowerPoint Sunusu</vt:lpstr>
      <vt:lpstr>KULLANILAN YÖNTEM ve METHOD</vt:lpstr>
      <vt:lpstr>PowerPoint Sunusu</vt:lpstr>
      <vt:lpstr>KULLANILABİLİRLİK</vt:lpstr>
      <vt:lpstr>KAYNAKLAR</vt:lpstr>
      <vt:lpstr>SORULAR?</vt:lpstr>
      <vt:lpstr>TEŞEKKÜR EDERİM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Öncelikli Alanlarda Üniversite Öğrencileri Yarışması</dc:title>
  <dc:creator>aAa</dc:creator>
  <cp:lastModifiedBy>aAa</cp:lastModifiedBy>
  <cp:revision>553</cp:revision>
  <dcterms:created xsi:type="dcterms:W3CDTF">2018-09-11T13:21:44Z</dcterms:created>
  <dcterms:modified xsi:type="dcterms:W3CDTF">2018-10-03T13:14:18Z</dcterms:modified>
</cp:coreProperties>
</file>