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6" r:id="rId2"/>
    <p:sldId id="317" r:id="rId3"/>
    <p:sldId id="318" r:id="rId4"/>
    <p:sldId id="319" r:id="rId5"/>
    <p:sldId id="320" r:id="rId6"/>
    <p:sldId id="263" r:id="rId7"/>
    <p:sldId id="310" r:id="rId8"/>
    <p:sldId id="302" r:id="rId9"/>
    <p:sldId id="288" r:id="rId10"/>
    <p:sldId id="309" r:id="rId11"/>
    <p:sldId id="313" r:id="rId12"/>
    <p:sldId id="315" r:id="rId13"/>
    <p:sldId id="324" r:id="rId14"/>
    <p:sldId id="270" r:id="rId15"/>
    <p:sldId id="326" r:id="rId16"/>
    <p:sldId id="274" r:id="rId17"/>
    <p:sldId id="323" r:id="rId18"/>
    <p:sldId id="325" r:id="rId19"/>
    <p:sldId id="322" r:id="rId20"/>
    <p:sldId id="314" r:id="rId21"/>
    <p:sldId id="311" r:id="rId22"/>
    <p:sldId id="321"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64" autoAdjust="0"/>
  </p:normalViewPr>
  <p:slideViewPr>
    <p:cSldViewPr>
      <p:cViewPr varScale="1">
        <p:scale>
          <a:sx n="52" d="100"/>
          <a:sy n="52" d="100"/>
        </p:scale>
        <p:origin x="-18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F56779-2BCB-464C-ACB0-2674B9CECCFE}" type="datetimeFigureOut">
              <a:rPr lang="tr-TR" smtClean="0"/>
              <a:t>08.12.2018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12BF58-1EA6-4B97-9EFC-66311DB06DCA}" type="slidenum">
              <a:rPr lang="tr-TR" smtClean="0"/>
              <a:t>‹#›</a:t>
            </a:fld>
            <a:endParaRPr lang="tr-TR"/>
          </a:p>
        </p:txBody>
      </p:sp>
    </p:spTree>
    <p:extLst>
      <p:ext uri="{BB962C8B-B14F-4D97-AF65-F5344CB8AC3E}">
        <p14:creationId xmlns:p14="http://schemas.microsoft.com/office/powerpoint/2010/main" val="37545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Rüzgar enerjisi; doğal, yenilenebilir, temiz ve sonsuz bir güç olup, yenilenebilir enerji kaynaklarının çoğunda olduğu gibi kaynağı güneştir. Güneşin dünyaya gönderdiği enerjinin %1-2 gibi küçük bir miktarı rüzgar enerjisine dönüşmektedir. Güneş, yer yüzeyini ve atmosferi homojen olarak ısıtmadığı için sıcaklık ve basınç farkları meydana gelmektedir ve bu farklar sonucunda hava akımı oluşmaktadır. </a:t>
            </a:r>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Şekil-1’de görüldüğü üzere, birbirine komşu bulunan iki basınç bölgesi arasındaki basınç farklarından dolayı meydana gelen ve yüksek basınç merkezinden alçak basınç merkezine doğru hareket eden hava akımı sonucunda rüzgar oluşmaktadır. Rüzgarlar yüksek basınç alanlarından alçak basınç alanlarına akarken; dünyanın kendi ekseni etrafında dönmesi, yüzey sürtünmeleri, yerel ısı yayılımı, rüzgar önündeki farklı atmosferik olaylar ve arazinin </a:t>
            </a:r>
            <a:r>
              <a:rPr lang="tr-TR" dirty="0" err="1" smtClean="0"/>
              <a:t>topografik</a:t>
            </a:r>
            <a:r>
              <a:rPr lang="tr-TR" dirty="0" smtClean="0"/>
              <a:t> yapısı gibi nedenlerden dolayı şekillenmektedir. Rüzgar hız ve yön olmak üzere iki parametre ile ifade edilmektedir. Rüzgar hızı yükseklikle artarken, teorik gücü de hızının küpü ile orantılı olarak değişmektedir. Rüzgar enerjisi uygulamalarının ilk yatırım maliyetinin yüksek, kapasite faktörlerinin düşük oluşu ve değişken enerji üretimi gibi dezavantajlarının yanında üstünlükleri genel olarak aşağıdaki şekilde sıralanabilmektedir.</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3</a:t>
            </a:fld>
            <a:endParaRPr lang="tr-TR"/>
          </a:p>
        </p:txBody>
      </p:sp>
    </p:spTree>
    <p:extLst>
      <p:ext uri="{BB962C8B-B14F-4D97-AF65-F5344CB8AC3E}">
        <p14:creationId xmlns:p14="http://schemas.microsoft.com/office/powerpoint/2010/main" val="2288947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err="1" smtClean="0">
                <a:latin typeface="Times New Roman" panose="02020603050405020304" pitchFamily="18" charset="0"/>
                <a:cs typeface="Times New Roman" panose="02020603050405020304" pitchFamily="18" charset="0"/>
              </a:rPr>
              <a:t>MapInfo</a:t>
            </a:r>
            <a:endParaRPr lang="tr-TR" sz="1200" dirty="0" smtClean="0">
              <a:latin typeface="Times New Roman" panose="02020603050405020304" pitchFamily="18" charset="0"/>
              <a:cs typeface="Times New Roman" panose="02020603050405020304" pitchFamily="18" charset="0"/>
            </a:endParaRPr>
          </a:p>
          <a:p>
            <a:r>
              <a:rPr lang="tr-TR" sz="1200" dirty="0" smtClean="0">
                <a:latin typeface="Times New Roman" panose="02020603050405020304" pitchFamily="18" charset="0"/>
                <a:cs typeface="Times New Roman" panose="02020603050405020304" pitchFamily="18" charset="0"/>
              </a:rPr>
              <a:t>C# (OOP, </a:t>
            </a:r>
            <a:r>
              <a:rPr lang="tr-TR" sz="1200" dirty="0" err="1" smtClean="0">
                <a:latin typeface="Times New Roman" panose="02020603050405020304" pitchFamily="18" charset="0"/>
                <a:cs typeface="Times New Roman" panose="02020603050405020304" pitchFamily="18" charset="0"/>
              </a:rPr>
              <a:t>Clean</a:t>
            </a:r>
            <a:r>
              <a:rPr lang="tr-TR" sz="1200" dirty="0" smtClean="0">
                <a:latin typeface="Times New Roman" panose="02020603050405020304" pitchFamily="18" charset="0"/>
                <a:cs typeface="Times New Roman" panose="02020603050405020304" pitchFamily="18" charset="0"/>
              </a:rPr>
              <a:t> </a:t>
            </a:r>
            <a:r>
              <a:rPr lang="tr-TR" sz="1200" dirty="0" err="1" smtClean="0">
                <a:latin typeface="Times New Roman" panose="02020603050405020304" pitchFamily="18" charset="0"/>
                <a:cs typeface="Times New Roman" panose="02020603050405020304" pitchFamily="18" charset="0"/>
              </a:rPr>
              <a:t>Code</a:t>
            </a:r>
            <a:r>
              <a:rPr lang="tr-TR" sz="1200" dirty="0" smtClean="0">
                <a:latin typeface="Times New Roman" panose="02020603050405020304" pitchFamily="18" charset="0"/>
                <a:cs typeface="Times New Roman" panose="02020603050405020304" pitchFamily="18" charset="0"/>
              </a:rPr>
              <a:t>, Design </a:t>
            </a:r>
            <a:r>
              <a:rPr lang="tr-TR" sz="1200" dirty="0" err="1" smtClean="0">
                <a:latin typeface="Times New Roman" panose="02020603050405020304" pitchFamily="18" charset="0"/>
                <a:cs typeface="Times New Roman" panose="02020603050405020304" pitchFamily="18" charset="0"/>
              </a:rPr>
              <a:t>Pattern</a:t>
            </a:r>
            <a:r>
              <a:rPr lang="tr-TR" sz="1200" dirty="0" smtClean="0">
                <a:latin typeface="Times New Roman" panose="02020603050405020304" pitchFamily="18" charset="0"/>
                <a:cs typeface="Times New Roman" panose="02020603050405020304" pitchFamily="18" charset="0"/>
              </a:rPr>
              <a:t> vs.)</a:t>
            </a:r>
          </a:p>
          <a:p>
            <a:r>
              <a:rPr lang="tr-TR" sz="1200" dirty="0" err="1" smtClean="0">
                <a:latin typeface="Times New Roman" panose="02020603050405020304" pitchFamily="18" charset="0"/>
                <a:cs typeface="Times New Roman" panose="02020603050405020304" pitchFamily="18" charset="0"/>
              </a:rPr>
              <a:t>DevExpress</a:t>
            </a:r>
            <a:endParaRPr lang="tr-TR" sz="1200" dirty="0" smtClean="0">
              <a:latin typeface="Times New Roman" panose="02020603050405020304" pitchFamily="18" charset="0"/>
              <a:cs typeface="Times New Roman" panose="02020603050405020304" pitchFamily="18" charset="0"/>
            </a:endParaRPr>
          </a:p>
          <a:p>
            <a:r>
              <a:rPr lang="tr-TR" sz="1200" dirty="0" err="1" smtClean="0">
                <a:latin typeface="Times New Roman" panose="02020603050405020304" pitchFamily="18" charset="0"/>
                <a:cs typeface="Times New Roman" panose="02020603050405020304" pitchFamily="18" charset="0"/>
              </a:rPr>
              <a:t>Crystal</a:t>
            </a:r>
            <a:r>
              <a:rPr lang="tr-TR" sz="1200" dirty="0" smtClean="0">
                <a:latin typeface="Times New Roman" panose="02020603050405020304" pitchFamily="18" charset="0"/>
                <a:cs typeface="Times New Roman" panose="02020603050405020304" pitchFamily="18" charset="0"/>
              </a:rPr>
              <a:t> Report</a:t>
            </a:r>
          </a:p>
          <a:p>
            <a:r>
              <a:rPr lang="tr-TR" sz="1200" dirty="0" smtClean="0">
                <a:latin typeface="Times New Roman" panose="02020603050405020304" pitchFamily="18" charset="0"/>
                <a:cs typeface="Times New Roman" panose="02020603050405020304" pitchFamily="18" charset="0"/>
              </a:rPr>
              <a:t>E-mail Sistemi</a:t>
            </a:r>
          </a:p>
          <a:p>
            <a:r>
              <a:rPr lang="tr-TR" sz="1200" dirty="0" smtClean="0">
                <a:latin typeface="Times New Roman" panose="02020603050405020304" pitchFamily="18" charset="0"/>
                <a:cs typeface="Times New Roman" panose="02020603050405020304" pitchFamily="18" charset="0"/>
              </a:rPr>
              <a:t>Office Ürünleri</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16</a:t>
            </a:fld>
            <a:endParaRPr lang="tr-TR"/>
          </a:p>
        </p:txBody>
      </p:sp>
    </p:spTree>
    <p:extLst>
      <p:ext uri="{BB962C8B-B14F-4D97-AF65-F5344CB8AC3E}">
        <p14:creationId xmlns:p14="http://schemas.microsoft.com/office/powerpoint/2010/main" val="369290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VERİLER DÜZENLENECEK</a:t>
            </a:r>
          </a:p>
          <a:p>
            <a:r>
              <a:rPr lang="tr-TR" dirty="0" smtClean="0"/>
              <a:t>MAPINFO ORTAMINA AKTIRALCAK</a:t>
            </a:r>
          </a:p>
          <a:p>
            <a:r>
              <a:rPr lang="tr-TR" dirty="0" smtClean="0"/>
              <a:t>C# ORTAMINDA GÖSTERİLECEK</a:t>
            </a:r>
          </a:p>
          <a:p>
            <a:pPr lvl="1"/>
            <a:r>
              <a:rPr lang="tr-TR" dirty="0" smtClean="0"/>
              <a:t>ÖN TASARIM OLUŞTURULACAK</a:t>
            </a:r>
          </a:p>
          <a:p>
            <a:pPr lvl="1"/>
            <a:r>
              <a:rPr lang="tr-TR" dirty="0" smtClean="0"/>
              <a:t>PROJE KODLARI YAZILACAK</a:t>
            </a:r>
          </a:p>
          <a:p>
            <a:pPr lvl="1"/>
            <a:r>
              <a:rPr lang="tr-TR" dirty="0" smtClean="0"/>
              <a:t>ÇALIŞABİLİR HALE GELECEK</a:t>
            </a:r>
          </a:p>
          <a:p>
            <a:r>
              <a:rPr lang="tr-TR" dirty="0" smtClean="0"/>
              <a:t>RAPORLAMA SİSTEMİ OLUŞTURULACAK</a:t>
            </a:r>
          </a:p>
          <a:p>
            <a:r>
              <a:rPr lang="tr-TR" dirty="0" smtClean="0"/>
              <a:t>ANLIK OLARAK TÜM SİSTEM E-MAIL ÜZERİNDEN BİLGİLENDİRİLECEK</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18</a:t>
            </a:fld>
            <a:endParaRPr lang="tr-TR"/>
          </a:p>
        </p:txBody>
      </p:sp>
    </p:spTree>
    <p:extLst>
      <p:ext uri="{BB962C8B-B14F-4D97-AF65-F5344CB8AC3E}">
        <p14:creationId xmlns:p14="http://schemas.microsoft.com/office/powerpoint/2010/main" val="2961550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19</a:t>
            </a:fld>
            <a:endParaRPr lang="tr-TR"/>
          </a:p>
        </p:txBody>
      </p:sp>
    </p:spTree>
    <p:extLst>
      <p:ext uri="{BB962C8B-B14F-4D97-AF65-F5344CB8AC3E}">
        <p14:creationId xmlns:p14="http://schemas.microsoft.com/office/powerpoint/2010/main" val="200894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ltLang="tr-TR" dirty="0" smtClean="0"/>
              <a:t>Rüzgar enerjisinden elektrik elde edilmesinin yaygınlaşmaya başlamasının başlıca nedeni; dönüşüm sistemlerinin ve elektrik enerjisi üretim maliyetlerinin yeni fosil-yakıtlı güç santralleriyle rekabet edebilecek düzeye inmiş olmasıdır. </a:t>
            </a:r>
          </a:p>
          <a:p>
            <a:endParaRPr lang="tr-TR" dirty="0" smtClean="0"/>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4</a:t>
            </a:fld>
            <a:endParaRPr lang="tr-TR"/>
          </a:p>
        </p:txBody>
      </p:sp>
    </p:spTree>
    <p:extLst>
      <p:ext uri="{BB962C8B-B14F-4D97-AF65-F5344CB8AC3E}">
        <p14:creationId xmlns:p14="http://schemas.microsoft.com/office/powerpoint/2010/main" val="14888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YATAY VE DİKEY EKSENLİ RES VARDIR.</a:t>
            </a:r>
          </a:p>
          <a:p>
            <a:r>
              <a:rPr lang="tr-TR" altLang="tr-TR" sz="1200" b="1" dirty="0" smtClean="0"/>
              <a:t>Rüzgar enerjisinin kaynağı güneştir. </a:t>
            </a:r>
          </a:p>
          <a:p>
            <a:r>
              <a:rPr lang="tr-TR" altLang="tr-TR" sz="1200" b="1" dirty="0" smtClean="0"/>
              <a:t>Güneş enerjisinin karaları, denizleri ve atmosferi her yerde özdeş ısıtmamasından dolayı oluşan sıcaklık ve buna bağlı basınç farkları rüzgarı yaratmaktadır. </a:t>
            </a:r>
          </a:p>
          <a:p>
            <a:r>
              <a:rPr lang="tr-TR" altLang="tr-TR" sz="1200" b="1" dirty="0" smtClean="0"/>
              <a:t>Rüzgar, yüksek basınç alanından alçak basınç alanına yer değiştiren havanın dünya yüzeyine göre bağıl hareketidir. </a:t>
            </a:r>
          </a:p>
          <a:p>
            <a:r>
              <a:rPr lang="tr-TR" altLang="tr-TR" sz="1200" b="1" dirty="0" smtClean="0"/>
              <a:t>Dünyaya ulaşan güneş enerjisinin çok küçük bir kısmı rüzgar enerjisine çevrilebilmektedir</a:t>
            </a:r>
            <a:r>
              <a:rPr lang="tr-TR" altLang="tr-TR" sz="1050" dirty="0" smtClean="0"/>
              <a:t>. </a:t>
            </a:r>
            <a:endParaRPr lang="tr-TR" altLang="tr-TR" dirty="0" smtClean="0"/>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5</a:t>
            </a:fld>
            <a:endParaRPr lang="tr-TR"/>
          </a:p>
        </p:txBody>
      </p:sp>
    </p:spTree>
    <p:extLst>
      <p:ext uri="{BB962C8B-B14F-4D97-AF65-F5344CB8AC3E}">
        <p14:creationId xmlns:p14="http://schemas.microsoft.com/office/powerpoint/2010/main" val="92091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2018 yılı ilk yarısı sonunda kurulu gücümüzün kaynaklara göre dağılımı</a:t>
            </a:r>
          </a:p>
          <a:p>
            <a:pPr marL="0" marR="0" indent="0" algn="l" defTabSz="914400" rtl="0" eaLnBrk="1" fontAlgn="auto" latinLnBrk="0" hangingPunct="1">
              <a:lnSpc>
                <a:spcPct val="100000"/>
              </a:lnSpc>
              <a:spcBef>
                <a:spcPts val="0"/>
              </a:spcBef>
              <a:spcAft>
                <a:spcPts val="0"/>
              </a:spcAft>
              <a:buClrTx/>
              <a:buSzTx/>
              <a:buFontTx/>
              <a:buNone/>
              <a:tabLst/>
              <a:defRPr/>
            </a:pPr>
            <a:endParaRPr lang="tr-TR" altLang="tr-TR"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altLang="tr-TR" dirty="0" smtClean="0">
                <a:latin typeface="Times New Roman" panose="02020603050405020304" pitchFamily="18" charset="0"/>
                <a:cs typeface="Times New Roman" panose="02020603050405020304" pitchFamily="18" charset="0"/>
              </a:rPr>
              <a:t>Bu miktar teorik olarak enerji ihtiyacımızın tümünü karşılayabilir.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altLang="tr-TR"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altLang="tr-TR" dirty="0" smtClean="0">
                <a:latin typeface="Times New Roman" panose="02020603050405020304" pitchFamily="18" charset="0"/>
                <a:cs typeface="Times New Roman" panose="02020603050405020304" pitchFamily="18" charset="0"/>
              </a:rPr>
              <a:t>Kurulma hazırlıkları sürdürülen projelerin büyük bir kısmı İzmir (Çeşme, Alaçatı, Karaburun) , Çanakkale (</a:t>
            </a:r>
            <a:r>
              <a:rPr lang="tr-TR" altLang="tr-TR" dirty="0" err="1" smtClean="0">
                <a:latin typeface="Times New Roman" panose="02020603050405020304" pitchFamily="18" charset="0"/>
                <a:cs typeface="Times New Roman" panose="02020603050405020304" pitchFamily="18" charset="0"/>
              </a:rPr>
              <a:t>İntepe</a:t>
            </a:r>
            <a:r>
              <a:rPr lang="tr-TR" altLang="tr-TR" dirty="0" smtClean="0">
                <a:latin typeface="Times New Roman" panose="02020603050405020304" pitchFamily="18" charset="0"/>
                <a:cs typeface="Times New Roman" panose="02020603050405020304" pitchFamily="18" charset="0"/>
              </a:rPr>
              <a:t>, Lapseki, </a:t>
            </a:r>
            <a:r>
              <a:rPr lang="tr-TR" altLang="tr-TR" dirty="0" err="1" smtClean="0">
                <a:latin typeface="Times New Roman" panose="02020603050405020304" pitchFamily="18" charset="0"/>
                <a:cs typeface="Times New Roman" panose="02020603050405020304" pitchFamily="18" charset="0"/>
              </a:rPr>
              <a:t>Gökçeada,Kumkale</a:t>
            </a:r>
            <a:r>
              <a:rPr lang="tr-TR" altLang="tr-TR" dirty="0" smtClean="0">
                <a:latin typeface="Times New Roman" panose="02020603050405020304" pitchFamily="18" charset="0"/>
                <a:cs typeface="Times New Roman" panose="02020603050405020304" pitchFamily="18" charset="0"/>
              </a:rPr>
              <a:t>) da bulunmaktadır.</a:t>
            </a:r>
            <a:endParaRPr lang="en-US" altLang="tr-TR" dirty="0" smtClean="0">
              <a:latin typeface="Times New Roman" panose="02020603050405020304" pitchFamily="18" charset="0"/>
              <a:cs typeface="Times New Roman" panose="02020603050405020304" pitchFamily="18" charset="0"/>
            </a:endParaRPr>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altLang="tr-TR" dirty="0" smtClean="0">
                <a:latin typeface="Times New Roman" panose="02020603050405020304" pitchFamily="18" charset="0"/>
                <a:cs typeface="Times New Roman" panose="02020603050405020304" pitchFamily="18" charset="0"/>
              </a:rPr>
              <a:t>39 adet Rüzgar çiftliği projesi değerlendirme aşamasındadır. Bu projelerin toplam kapasitesi 1370 ila 1440 MW olup</a:t>
            </a:r>
            <a:r>
              <a:rPr lang="en-US" altLang="tr-TR" dirty="0" smtClean="0">
                <a:latin typeface="Times New Roman" panose="02020603050405020304" pitchFamily="18" charset="0"/>
                <a:cs typeface="Times New Roman" panose="02020603050405020304" pitchFamily="18" charset="0"/>
              </a:rPr>
              <a:t>;</a:t>
            </a:r>
            <a:r>
              <a:rPr lang="tr-TR" altLang="tr-TR" dirty="0" smtClean="0">
                <a:latin typeface="Times New Roman" panose="02020603050405020304" pitchFamily="18" charset="0"/>
                <a:cs typeface="Times New Roman" panose="02020603050405020304" pitchFamily="18" charset="0"/>
              </a:rPr>
              <a:t> 215 MW </a:t>
            </a:r>
            <a:r>
              <a:rPr lang="tr-TR" altLang="tr-TR" dirty="0" err="1" smtClean="0">
                <a:latin typeface="Times New Roman" panose="02020603050405020304" pitchFamily="18" charset="0"/>
                <a:cs typeface="Times New Roman" panose="02020603050405020304" pitchFamily="18" charset="0"/>
              </a:rPr>
              <a:t>lık</a:t>
            </a:r>
            <a:r>
              <a:rPr lang="tr-TR" altLang="tr-TR" dirty="0" smtClean="0">
                <a:latin typeface="Times New Roman" panose="02020603050405020304" pitchFamily="18" charset="0"/>
                <a:cs typeface="Times New Roman" panose="02020603050405020304" pitchFamily="18" charset="0"/>
              </a:rPr>
              <a:t> 8 adet projenin yatırımcı görüşmeleri sonuçlandırılmıştır.</a:t>
            </a:r>
          </a:p>
          <a:p>
            <a:pPr marL="0" marR="0" indent="0" algn="l" defTabSz="914400" rtl="0" eaLnBrk="1" fontAlgn="auto" latinLnBrk="0" hangingPunct="1">
              <a:lnSpc>
                <a:spcPct val="100000"/>
              </a:lnSpc>
              <a:spcBef>
                <a:spcPts val="0"/>
              </a:spcBef>
              <a:spcAft>
                <a:spcPts val="0"/>
              </a:spcAft>
              <a:buClrTx/>
              <a:buSzTx/>
              <a:buFontTx/>
              <a:buNone/>
              <a:tabLst/>
              <a:defRPr/>
            </a:pPr>
            <a:endParaRPr lang="tr-TR" altLang="tr-TR" dirty="0" smtClean="0">
              <a:latin typeface="Times New Roman" panose="02020603050405020304" pitchFamily="18" charset="0"/>
              <a:cs typeface="Times New Roman" panose="02020603050405020304" pitchFamily="18" charset="0"/>
            </a:endParaRPr>
          </a:p>
          <a:p>
            <a:pPr>
              <a:defRPr/>
            </a:pPr>
            <a:endParaRPr lang="tr-TR" dirty="0" smtClean="0"/>
          </a:p>
          <a:p>
            <a:pPr>
              <a:defRPr/>
            </a:pPr>
            <a:r>
              <a:rPr lang="tr-TR" dirty="0" smtClean="0"/>
              <a:t>Ülkemizde bugünkü teknik koşullarda ortalama 7 m/s hızda, yılda 2.500 saat kullanma süresi ile kurulabilecek ekonomik rüzgar potansiyeli EİE tarafından hazırlanan </a:t>
            </a:r>
            <a:r>
              <a:rPr lang="tr-TR" i="1" dirty="0" smtClean="0"/>
              <a:t>Türkiye Rüzgâr Enerjisi Potansiyel Atlas’ </a:t>
            </a:r>
            <a:r>
              <a:rPr lang="tr-TR" i="1" dirty="0" err="1" smtClean="0"/>
              <a:t>ın</a:t>
            </a:r>
            <a:r>
              <a:rPr lang="tr-TR" i="1" dirty="0" smtClean="0"/>
              <a:t> (REPA) da 48.000 MW yani 120 milyar </a:t>
            </a:r>
            <a:r>
              <a:rPr lang="tr-TR" i="1" dirty="0" err="1" smtClean="0"/>
              <a:t>KWh</a:t>
            </a:r>
            <a:r>
              <a:rPr lang="tr-TR" i="1" dirty="0" smtClean="0"/>
              <a:t> düzeyinde olarak </a:t>
            </a:r>
            <a:r>
              <a:rPr lang="tr-TR" dirty="0" smtClean="0"/>
              <a:t>hesaplanmıştır. (iyi ve </a:t>
            </a:r>
            <a:r>
              <a:rPr lang="tr-TR" dirty="0" err="1" smtClean="0"/>
              <a:t>sıradışı</a:t>
            </a:r>
            <a:r>
              <a:rPr lang="tr-TR" dirty="0" smtClean="0"/>
              <a:t> tip rüzgarlar için)</a:t>
            </a:r>
          </a:p>
          <a:p>
            <a:pPr>
              <a:defRPr/>
            </a:pPr>
            <a:endParaRPr lang="tr-TR" dirty="0" smtClean="0"/>
          </a:p>
          <a:p>
            <a:pPr>
              <a:defRPr/>
            </a:pPr>
            <a:r>
              <a:rPr lang="tr-TR" dirty="0" smtClean="0"/>
              <a:t>Bu araziler Türkiye toplamının %1.30’una denk gelmektedir.</a:t>
            </a:r>
          </a:p>
          <a:p>
            <a:pPr>
              <a:defRPr/>
            </a:pPr>
            <a:endParaRPr lang="tr-TR" dirty="0" smtClean="0"/>
          </a:p>
          <a:p>
            <a:pPr>
              <a:defRPr/>
            </a:pPr>
            <a:r>
              <a:rPr lang="tr-TR" dirty="0" smtClean="0"/>
              <a:t>Türkiye’de halihazırda şebeke bağlantılı rüzgâr santralarının toplam kurulu gücü 146.25 MW ulaşmış olup 2007 de 355 </a:t>
            </a:r>
            <a:r>
              <a:rPr lang="tr-TR" dirty="0" err="1" smtClean="0"/>
              <a:t>GWh</a:t>
            </a:r>
            <a:r>
              <a:rPr lang="tr-TR" dirty="0" smtClean="0"/>
              <a:t> enerji üretmiştir. 2007 de toplam 76,4 MW rüzgar santralı devreye alınmıştır. İnşaatı süren 276.9 MW ve tedarik anlaşması yapılan 579.7 MW rüzgâr santrali mevcuttur. 2009 itibarı ile toplam </a:t>
            </a:r>
            <a:r>
              <a:rPr lang="tr-TR" b="1" dirty="0" smtClean="0">
                <a:solidFill>
                  <a:srgbClr val="FF0000"/>
                </a:solidFill>
              </a:rPr>
              <a:t>475MW</a:t>
            </a:r>
            <a:r>
              <a:rPr lang="tr-TR" dirty="0" smtClean="0"/>
              <a:t> gücünde RES santralleri faaliyete geçmiş olması beklenmektedir. </a:t>
            </a:r>
          </a:p>
          <a:p>
            <a:pPr>
              <a:defRPr/>
            </a:pPr>
            <a:endParaRPr lang="tr-TR" dirty="0" smtClean="0"/>
          </a:p>
          <a:p>
            <a:pPr>
              <a:defRPr/>
            </a:pPr>
            <a:r>
              <a:rPr lang="tr-TR" dirty="0" smtClean="0"/>
              <a:t>2023 yılı itibarı ile 20,000MW RES kurulu gücü öngörülmektedir.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altLang="tr-TR" dirty="0" smtClean="0">
              <a:latin typeface="Times New Roman" panose="02020603050405020304" pitchFamily="18" charset="0"/>
              <a:cs typeface="Times New Roman" panose="02020603050405020304" pitchFamily="18" charset="0"/>
            </a:endParaRP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6</a:t>
            </a:fld>
            <a:endParaRPr lang="tr-TR"/>
          </a:p>
        </p:txBody>
      </p:sp>
    </p:spTree>
    <p:extLst>
      <p:ext uri="{BB962C8B-B14F-4D97-AF65-F5344CB8AC3E}">
        <p14:creationId xmlns:p14="http://schemas.microsoft.com/office/powerpoint/2010/main" val="328838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altLang="tr-TR" sz="1200" b="1" dirty="0" smtClean="0">
                <a:latin typeface="Times New Roman" pitchFamily="18" charset="0"/>
              </a:rPr>
              <a:t>Bölgelere göre bağlantı görüşü verilen rüzgar santrallarının dağılımı</a:t>
            </a:r>
            <a:r>
              <a:rPr lang="tr-TR" altLang="tr-TR"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Türkiye’de ilk rüzgar türbinleri İzmir-Çeşme-Alaçatı mevkiinde 1998 yılında kurulmuştur ve bu türbinler toplam 7.2 MW gücündedir. 2005 yılına gelindiğinde yenilenebilir enerji santralleri, 5246 sayılı “Yenilenebilir Enerji Kaynaklarının Elektrik Enerjisi Üretimi Amaçlı Kullanımına İlişkin Kanun” ile önem kazanmıştır.</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9</a:t>
            </a:fld>
            <a:endParaRPr lang="tr-TR"/>
          </a:p>
        </p:txBody>
      </p:sp>
    </p:spTree>
    <p:extLst>
      <p:ext uri="{BB962C8B-B14F-4D97-AF65-F5344CB8AC3E}">
        <p14:creationId xmlns:p14="http://schemas.microsoft.com/office/powerpoint/2010/main" val="341860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Bu</a:t>
            </a:r>
            <a:r>
              <a:rPr lang="tr-TR" baseline="0" dirty="0" smtClean="0"/>
              <a:t> veriler </a:t>
            </a:r>
            <a:r>
              <a:rPr lang="tr-TR" dirty="0" smtClean="0"/>
              <a:t>2016 yılına aittir. </a:t>
            </a:r>
            <a:r>
              <a:rPr lang="tr-TR" b="1" dirty="0" smtClean="0"/>
              <a:t>78.581,9 MW</a:t>
            </a:r>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10</a:t>
            </a:fld>
            <a:endParaRPr lang="tr-TR"/>
          </a:p>
        </p:txBody>
      </p:sp>
    </p:spTree>
    <p:extLst>
      <p:ext uri="{BB962C8B-B14F-4D97-AF65-F5344CB8AC3E}">
        <p14:creationId xmlns:p14="http://schemas.microsoft.com/office/powerpoint/2010/main" val="141377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Bu</a:t>
            </a:r>
            <a:r>
              <a:rPr lang="tr-TR" baseline="0" dirty="0" smtClean="0"/>
              <a:t> veriler </a:t>
            </a:r>
            <a:r>
              <a:rPr lang="tr-TR" dirty="0" smtClean="0"/>
              <a:t>2017 yılına aittir. </a:t>
            </a:r>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altLang="tr-TR" dirty="0" smtClean="0"/>
              <a:t>Danimarka’nın ilk deniz rüzgar çiftliği uygulaması kıyıdan6 km açıkta kurulmuştur. Her biri 500 </a:t>
            </a:r>
            <a:r>
              <a:rPr lang="tr-TR" altLang="tr-TR" dirty="0" err="1" smtClean="0"/>
              <a:t>kW’dan</a:t>
            </a:r>
            <a:r>
              <a:rPr lang="tr-TR" altLang="tr-TR" dirty="0" smtClean="0"/>
              <a:t> oluşan bu çiftliğin toplam gücü 5 MW olup yaklaşık 4000 evin elektrik gereksinimini karşılayacak düzeydedir. Bu çiftlikten elde edilen elektrikle 6000 ton kömürün yakılması ve 12.500 ton CO</a:t>
            </a:r>
            <a:r>
              <a:rPr lang="tr-TR" altLang="tr-TR" baseline="-25000" dirty="0" smtClean="0"/>
              <a:t>2</a:t>
            </a:r>
            <a:r>
              <a:rPr lang="tr-TR" altLang="tr-TR" dirty="0" smtClean="0"/>
              <a:t> 'in salımı önlenmektedir.</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11</a:t>
            </a:fld>
            <a:endParaRPr lang="tr-TR"/>
          </a:p>
        </p:txBody>
      </p:sp>
    </p:spTree>
    <p:extLst>
      <p:ext uri="{BB962C8B-B14F-4D97-AF65-F5344CB8AC3E}">
        <p14:creationId xmlns:p14="http://schemas.microsoft.com/office/powerpoint/2010/main" val="202097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Bu</a:t>
            </a:r>
            <a:r>
              <a:rPr lang="tr-TR" baseline="0" dirty="0" smtClean="0"/>
              <a:t> veriler </a:t>
            </a:r>
            <a:r>
              <a:rPr lang="tr-TR" dirty="0" smtClean="0"/>
              <a:t>2018 yılına aittir. </a:t>
            </a:r>
          </a:p>
          <a:p>
            <a:r>
              <a:rPr lang="tr-TR" dirty="0" smtClean="0"/>
              <a:t>88.000mw</a:t>
            </a:r>
          </a:p>
          <a:p>
            <a:endParaRPr lang="tr-TR" dirty="0" smtClean="0"/>
          </a:p>
          <a:p>
            <a:r>
              <a:rPr lang="tr-TR" altLang="tr-TR" dirty="0" smtClean="0">
                <a:latin typeface="Times New Roman" panose="02020603050405020304" pitchFamily="18" charset="0"/>
                <a:cs typeface="Times New Roman" panose="02020603050405020304" pitchFamily="18" charset="0"/>
              </a:rPr>
              <a:t>Kurulan rüzgar türbini bir yıldan kısa sürede kendi imalatı için harcanan paranın karşılığı olan enerjiyi üretmektedir. </a:t>
            </a:r>
          </a:p>
          <a:p>
            <a:endParaRPr lang="tr-TR" altLang="tr-TR" dirty="0" smtClean="0">
              <a:latin typeface="Times New Roman" panose="02020603050405020304" pitchFamily="18" charset="0"/>
              <a:cs typeface="Times New Roman" panose="02020603050405020304" pitchFamily="18" charset="0"/>
            </a:endParaRPr>
          </a:p>
          <a:p>
            <a:r>
              <a:rPr lang="tr-TR" altLang="tr-TR" dirty="0" smtClean="0">
                <a:latin typeface="Times New Roman" panose="02020603050405020304" pitchFamily="18" charset="0"/>
                <a:cs typeface="Times New Roman" panose="02020603050405020304" pitchFamily="18" charset="0"/>
              </a:rPr>
              <a:t>Türbinlerin ömrü ortalama 20 yıl olarak tahmin edilmektedir. Kalan 19 yıllık süre net üretim zamanıdır. </a:t>
            </a:r>
          </a:p>
          <a:p>
            <a:endParaRPr lang="tr-TR" altLang="tr-TR" dirty="0" smtClean="0">
              <a:latin typeface="Times New Roman" panose="02020603050405020304" pitchFamily="18" charset="0"/>
              <a:cs typeface="Times New Roman" panose="02020603050405020304" pitchFamily="18" charset="0"/>
            </a:endParaRPr>
          </a:p>
          <a:p>
            <a:r>
              <a:rPr lang="tr-TR" altLang="tr-TR" dirty="0" smtClean="0">
                <a:latin typeface="Times New Roman" panose="02020603050405020304" pitchFamily="18" charset="0"/>
                <a:cs typeface="Times New Roman" panose="02020603050405020304" pitchFamily="18" charset="0"/>
              </a:rPr>
              <a:t>Ayrıca rüzgar çiftliği kurulduktan sonra yapılan işletme ve bakım harcamaları son derece düşüktür.</a:t>
            </a:r>
          </a:p>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12</a:t>
            </a:fld>
            <a:endParaRPr lang="tr-TR"/>
          </a:p>
        </p:txBody>
      </p:sp>
    </p:spTree>
    <p:extLst>
      <p:ext uri="{BB962C8B-B14F-4D97-AF65-F5344CB8AC3E}">
        <p14:creationId xmlns:p14="http://schemas.microsoft.com/office/powerpoint/2010/main" val="285678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12BF58-1EA6-4B97-9EFC-66311DB06DCA}" type="slidenum">
              <a:rPr lang="tr-TR" smtClean="0"/>
              <a:t>15</a:t>
            </a:fld>
            <a:endParaRPr lang="tr-TR"/>
          </a:p>
        </p:txBody>
      </p:sp>
    </p:spTree>
    <p:extLst>
      <p:ext uri="{BB962C8B-B14F-4D97-AF65-F5344CB8AC3E}">
        <p14:creationId xmlns:p14="http://schemas.microsoft.com/office/powerpoint/2010/main" val="14113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08.12.2018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08.12.2018</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ie.gov.tr/yenilenebilir/ruzgar-ruzgar_enerjisi.aspx" TargetMode="External"/><Relationship Id="rId2" Type="http://schemas.openxmlformats.org/officeDocument/2006/relationships/hyperlink" Target="http://www.enerjibroker.com/?title=ruzgar_haritalari_(repa)&amp;m=Urunler&amp;id=330&amp;ek=5&amp;ust=7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Aa\Desktop\gazi_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1880" y="260648"/>
            <a:ext cx="2232248" cy="223224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755576" y="2708920"/>
            <a:ext cx="7704856" cy="4093428"/>
          </a:xfrm>
          <a:prstGeom prst="rect">
            <a:avLst/>
          </a:prstGeom>
        </p:spPr>
        <p:txBody>
          <a:bodyPr wrap="square">
            <a:spAutoFit/>
          </a:bodyPr>
          <a:lstStyle/>
          <a:p>
            <a:pPr algn="ctr"/>
            <a:r>
              <a:rPr lang="tr-TR" sz="2000" b="1" dirty="0">
                <a:latin typeface="Times New Roman" panose="02020603050405020304" pitchFamily="18" charset="0"/>
                <a:cs typeface="Times New Roman" panose="02020603050405020304" pitchFamily="18" charset="0"/>
              </a:rPr>
              <a:t>GAZİ ÜNİVERSİTESİ </a:t>
            </a:r>
            <a:br>
              <a:rPr lang="tr-TR" sz="2000" b="1"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MÜHENDİSLİK FAKÜLTESİ </a:t>
            </a:r>
            <a:br>
              <a:rPr lang="tr-TR" sz="2000" b="1"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BİLGİSAYAR MÜHENDİSLİĞİ BÖLÜMÜ</a:t>
            </a:r>
            <a:br>
              <a:rPr lang="tr-TR" sz="2000" b="1"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
            </a:r>
            <a:br>
              <a:rPr lang="tr-TR" sz="2000" b="1"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PROJE ADI</a:t>
            </a: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RÜZGAR ENERJİ SANTRALLERİ TAKİP ve YOĞUNLUK GÖSTERİMİ</a:t>
            </a: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PROJE YÜRÜTÜCÜSÜ</a:t>
            </a: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ABDULLAH AVŞAR</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AKADEMİK</a:t>
            </a:r>
            <a:r>
              <a:rPr lang="en-US" sz="2000" dirty="0">
                <a:solidFill>
                  <a:srgbClr val="FF0000"/>
                </a:solidFill>
                <a:latin typeface="Times New Roman" panose="02020603050405020304" pitchFamily="18" charset="0"/>
                <a:cs typeface="Times New Roman" panose="02020603050405020304" pitchFamily="18" charset="0"/>
              </a:rPr>
              <a:t> </a:t>
            </a:r>
            <a:r>
              <a:rPr lang="tr-TR" sz="2000" b="1" dirty="0">
                <a:latin typeface="Times New Roman" panose="02020603050405020304" pitchFamily="18" charset="0"/>
                <a:cs typeface="Times New Roman" panose="02020603050405020304" pitchFamily="18" charset="0"/>
              </a:rPr>
              <a:t>DANIŞMAN</a:t>
            </a: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dirty="0" err="1" smtClean="0">
                <a:latin typeface="Times New Roman" panose="02020603050405020304" pitchFamily="18" charset="0"/>
                <a:cs typeface="Times New Roman" panose="02020603050405020304" pitchFamily="18" charset="0"/>
              </a:rPr>
              <a:t>Öğr</a:t>
            </a:r>
            <a:r>
              <a:rPr lang="tr-TR" sz="2000" dirty="0" smtClean="0">
                <a:latin typeface="Times New Roman" panose="02020603050405020304" pitchFamily="18" charset="0"/>
                <a:cs typeface="Times New Roman" panose="02020603050405020304" pitchFamily="18" charset="0"/>
              </a:rPr>
              <a:t>. Gör. TUNCAY </a:t>
            </a:r>
            <a:r>
              <a:rPr lang="tr-TR" sz="2000" dirty="0" smtClean="0">
                <a:latin typeface="Times New Roman" panose="02020603050405020304" pitchFamily="18" charset="0"/>
                <a:cs typeface="Times New Roman" panose="02020603050405020304" pitchFamily="18" charset="0"/>
              </a:rPr>
              <a:t>KÜÇÜKPEHLİVAN</a:t>
            </a:r>
            <a:endParaRPr lang="tr-TR" sz="2000" dirty="0"/>
          </a:p>
        </p:txBody>
      </p:sp>
    </p:spTree>
    <p:extLst>
      <p:ext uri="{BB962C8B-B14F-4D97-AF65-F5344CB8AC3E}">
        <p14:creationId xmlns:p14="http://schemas.microsoft.com/office/powerpoint/2010/main" val="2324655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ELEKTRİK ENERJİSİ KURULU GÜCÜ-1</a:t>
            </a:r>
            <a:endParaRPr lang="tr-TR" b="1" dirty="0"/>
          </a:p>
        </p:txBody>
      </p:sp>
      <p:sp>
        <p:nvSpPr>
          <p:cNvPr id="3" name="İçerik Yer Tutucusu 2"/>
          <p:cNvSpPr>
            <a:spLocks noGrp="1"/>
          </p:cNvSpPr>
          <p:nvPr>
            <p:ph idx="1"/>
          </p:nvPr>
        </p:nvSpPr>
        <p:spPr/>
        <p:txBody>
          <a:bodyPr/>
          <a:lstStyle/>
          <a:p>
            <a:endParaRPr lang="tr-TR"/>
          </a:p>
        </p:txBody>
      </p:sp>
      <p:pic>
        <p:nvPicPr>
          <p:cNvPr id="12290" name="Picture 2" descr="C:\Users\aAa\Desktop\image0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2776"/>
            <a:ext cx="8424936" cy="5112568"/>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529824" y="6237312"/>
            <a:ext cx="2156360" cy="507831"/>
          </a:xfrm>
          <a:prstGeom prst="rect">
            <a:avLst/>
          </a:prstGeom>
        </p:spPr>
        <p:txBody>
          <a:bodyPr wrap="none">
            <a:spAutoFit/>
          </a:bodyPr>
          <a:lstStyle/>
          <a:p>
            <a:r>
              <a:rPr lang="tr-TR" sz="2700" b="1" dirty="0">
                <a:latin typeface="Times New Roman" panose="02020603050405020304" pitchFamily="18" charset="0"/>
                <a:cs typeface="Times New Roman" panose="02020603050405020304" pitchFamily="18" charset="0"/>
              </a:rPr>
              <a:t>78.581,9 MW</a:t>
            </a:r>
            <a:endParaRPr lang="tr-TR"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96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ELEKTRİK ENERJİSİ KURULU GÜCÜ-2</a:t>
            </a:r>
            <a:endParaRPr lang="tr-TR" dirty="0"/>
          </a:p>
        </p:txBody>
      </p:sp>
      <p:sp>
        <p:nvSpPr>
          <p:cNvPr id="3" name="İçerik Yer Tutucusu 2"/>
          <p:cNvSpPr>
            <a:spLocks noGrp="1"/>
          </p:cNvSpPr>
          <p:nvPr>
            <p:ph idx="1"/>
          </p:nvPr>
        </p:nvSpPr>
        <p:spPr/>
        <p:txBody>
          <a:bodyPr/>
          <a:lstStyle/>
          <a:p>
            <a:endParaRPr lang="tr-TR"/>
          </a:p>
        </p:txBody>
      </p:sp>
      <p:pic>
        <p:nvPicPr>
          <p:cNvPr id="1026" name="Picture 2" descr="C:\Users\aAa\Desktop\Adsı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28089"/>
            <a:ext cx="8352928" cy="485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5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ELEKTRİK ENERJİSİ KURULU GÜCÜ-3</a:t>
            </a:r>
            <a:endParaRPr lang="tr-TR" dirty="0"/>
          </a:p>
        </p:txBody>
      </p:sp>
      <p:sp>
        <p:nvSpPr>
          <p:cNvPr id="3" name="İçerik Yer Tutucusu 2"/>
          <p:cNvSpPr>
            <a:spLocks noGrp="1"/>
          </p:cNvSpPr>
          <p:nvPr>
            <p:ph idx="1"/>
          </p:nvPr>
        </p:nvSpPr>
        <p:spPr/>
        <p:txBody>
          <a:bodyPr/>
          <a:lstStyle/>
          <a:p>
            <a:endParaRPr lang="tr-TR"/>
          </a:p>
        </p:txBody>
      </p:sp>
      <p:pic>
        <p:nvPicPr>
          <p:cNvPr id="2050" name="Picture 2" descr="C:\Users\aAa\Desktop\Adsı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53" y="1556790"/>
            <a:ext cx="8335911" cy="496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038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2636912"/>
            <a:ext cx="8229600" cy="1143000"/>
          </a:xfrm>
        </p:spPr>
        <p:txBody>
          <a:bodyPr>
            <a:normAutofit/>
          </a:bodyPr>
          <a:lstStyle/>
          <a:p>
            <a:r>
              <a:rPr lang="tr-TR" sz="4500" b="1" dirty="0" smtClean="0">
                <a:latin typeface="Times New Roman" panose="02020603050405020304" pitchFamily="18" charset="0"/>
                <a:cs typeface="Times New Roman" panose="02020603050405020304" pitchFamily="18" charset="0"/>
              </a:rPr>
              <a:t>PROJE İÇERİĞİ</a:t>
            </a:r>
            <a:endParaRPr lang="tr-TR"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428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VERİ SETİ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600200"/>
            <a:ext cx="8219256" cy="4525963"/>
          </a:xfrm>
        </p:spPr>
        <p:txBody>
          <a:bodyPr>
            <a:normAutofit/>
          </a:bodyPr>
          <a:lstStyle/>
          <a:p>
            <a:r>
              <a:rPr lang="tr-TR" dirty="0" smtClean="0">
                <a:latin typeface="Times New Roman" panose="02020603050405020304" pitchFamily="18" charset="0"/>
                <a:cs typeface="Times New Roman" panose="02020603050405020304" pitchFamily="18" charset="0"/>
              </a:rPr>
              <a:t>TÜİK ve çeşitli mercilerden (TEİAŞ vb.) elde ettiğim RES verileri.</a:t>
            </a:r>
          </a:p>
          <a:p>
            <a:r>
              <a:rPr lang="tr-TR" dirty="0" smtClean="0">
                <a:latin typeface="Times New Roman" panose="02020603050405020304" pitchFamily="18" charset="0"/>
                <a:cs typeface="Times New Roman" panose="02020603050405020304" pitchFamily="18" charset="0"/>
              </a:rPr>
              <a:t>Veriler </a:t>
            </a:r>
            <a:r>
              <a:rPr lang="tr-TR" b="1" dirty="0" smtClean="0">
                <a:latin typeface="Times New Roman" panose="02020603050405020304" pitchFamily="18" charset="0"/>
                <a:cs typeface="Times New Roman" panose="02020603050405020304" pitchFamily="18" charset="0"/>
              </a:rPr>
              <a:t>2016</a:t>
            </a:r>
            <a:r>
              <a:rPr lang="tr-TR" dirty="0" smtClean="0">
                <a:latin typeface="Times New Roman" panose="02020603050405020304" pitchFamily="18" charset="0"/>
                <a:cs typeface="Times New Roman" panose="02020603050405020304" pitchFamily="18" charset="0"/>
              </a:rPr>
              <a:t> yılından </a:t>
            </a:r>
            <a:r>
              <a:rPr lang="tr-TR" b="1" dirty="0" smtClean="0">
                <a:latin typeface="Times New Roman" panose="02020603050405020304" pitchFamily="18" charset="0"/>
                <a:cs typeface="Times New Roman" panose="02020603050405020304" pitchFamily="18" charset="0"/>
              </a:rPr>
              <a:t>günümüzü</a:t>
            </a:r>
            <a:r>
              <a:rPr lang="tr-TR" dirty="0" smtClean="0">
                <a:latin typeface="Times New Roman" panose="02020603050405020304" pitchFamily="18" charset="0"/>
                <a:cs typeface="Times New Roman" panose="02020603050405020304" pitchFamily="18" charset="0"/>
              </a:rPr>
              <a:t> içermektedir. Yaklaşık olarak </a:t>
            </a:r>
            <a:r>
              <a:rPr lang="tr-TR" b="1" dirty="0" smtClean="0">
                <a:latin typeface="Times New Roman" panose="02020603050405020304" pitchFamily="18" charset="0"/>
                <a:cs typeface="Times New Roman" panose="02020603050405020304" pitchFamily="18" charset="0"/>
              </a:rPr>
              <a:t>200</a:t>
            </a:r>
            <a:r>
              <a:rPr lang="tr-TR" dirty="0" smtClean="0">
                <a:latin typeface="Times New Roman" panose="02020603050405020304" pitchFamily="18" charset="0"/>
                <a:cs typeface="Times New Roman" panose="02020603050405020304" pitchFamily="18" charset="0"/>
              </a:rPr>
              <a:t> satırın üzerinde bulunmaktadır.</a:t>
            </a:r>
          </a:p>
          <a:p>
            <a:r>
              <a:rPr lang="tr-TR" dirty="0" smtClean="0">
                <a:latin typeface="Times New Roman" panose="02020603050405020304" pitchFamily="18" charset="0"/>
                <a:cs typeface="Times New Roman" panose="02020603050405020304" pitchFamily="18" charset="0"/>
              </a:rPr>
              <a:t>Ülkemizde bulunan RES bilgileri, her ilin rüzgar verimliliği bilgileri yer almaktadır.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6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NİYE YAPILACAK?</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sz="8000" b="1" dirty="0" smtClean="0">
                <a:solidFill>
                  <a:srgbClr val="FF0000"/>
                </a:solidFill>
                <a:latin typeface="Times New Roman" panose="02020603050405020304" pitchFamily="18" charset="0"/>
                <a:cs typeface="Times New Roman" panose="02020603050405020304" pitchFamily="18" charset="0"/>
              </a:rPr>
              <a:t>Çünkü</a:t>
            </a:r>
            <a:r>
              <a:rPr lang="tr-TR" sz="5000"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tr-TR" sz="4400" dirty="0" smtClean="0">
                <a:latin typeface="Times New Roman" panose="02020603050405020304" pitchFamily="18" charset="0"/>
                <a:cs typeface="Times New Roman" panose="02020603050405020304" pitchFamily="18" charset="0"/>
              </a:rPr>
              <a:t>Ülkemizde bulunan </a:t>
            </a:r>
            <a:r>
              <a:rPr lang="tr-TR" sz="4400" b="1" dirty="0" err="1" smtClean="0">
                <a:latin typeface="Times New Roman" panose="02020603050405020304" pitchFamily="18" charset="0"/>
                <a:cs typeface="Times New Roman" panose="02020603050405020304" pitchFamily="18" charset="0"/>
              </a:rPr>
              <a:t>RES</a:t>
            </a:r>
            <a:r>
              <a:rPr lang="tr-TR" sz="4400" dirty="0" err="1" smtClean="0">
                <a:latin typeface="Times New Roman" panose="02020603050405020304" pitchFamily="18" charset="0"/>
                <a:cs typeface="Times New Roman" panose="02020603050405020304" pitchFamily="18" charset="0"/>
              </a:rPr>
              <a:t>’lerin</a:t>
            </a:r>
            <a:r>
              <a:rPr lang="tr-TR" sz="4400" dirty="0" smtClean="0">
                <a:latin typeface="Times New Roman" panose="02020603050405020304" pitchFamily="18" charset="0"/>
                <a:cs typeface="Times New Roman" panose="02020603050405020304" pitchFamily="18" charset="0"/>
              </a:rPr>
              <a:t> </a:t>
            </a:r>
            <a:r>
              <a:rPr lang="tr-TR" sz="4400" b="1" dirty="0" smtClean="0">
                <a:latin typeface="Times New Roman" panose="02020603050405020304" pitchFamily="18" charset="0"/>
                <a:cs typeface="Times New Roman" panose="02020603050405020304" pitchFamily="18" charset="0"/>
              </a:rPr>
              <a:t>CBS</a:t>
            </a:r>
            <a:r>
              <a:rPr lang="tr-TR" sz="4400" dirty="0" smtClean="0">
                <a:latin typeface="Times New Roman" panose="02020603050405020304" pitchFamily="18" charset="0"/>
                <a:cs typeface="Times New Roman" panose="02020603050405020304" pitchFamily="18" charset="0"/>
              </a:rPr>
              <a:t> kullanarak takibi ve bulunduğu yere göre dağılım yapma işlemidir.</a:t>
            </a:r>
            <a:endParaRPr lang="tr-T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45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274638"/>
            <a:ext cx="9144000" cy="1143000"/>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YAPILACAK PROJE İÇİN KULLANILACAK ARAÇLAR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23528" y="1927373"/>
            <a:ext cx="8579296" cy="4525963"/>
          </a:xfrm>
        </p:spPr>
        <p:txBody>
          <a:bodyPr>
            <a:noAutofit/>
          </a:bodyPr>
          <a:lstStyle/>
          <a:p>
            <a:endParaRPr lang="tr-TR" sz="3700" dirty="0">
              <a:latin typeface="Times New Roman" panose="02020603050405020304" pitchFamily="18" charset="0"/>
              <a:cs typeface="Times New Roman" panose="02020603050405020304" pitchFamily="18" charset="0"/>
            </a:endParaRPr>
          </a:p>
        </p:txBody>
      </p:sp>
      <p:pic>
        <p:nvPicPr>
          <p:cNvPr id="5122" name="Picture 2" descr="C:\Users\aA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91" y="2237640"/>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aAa\Desktop\images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315" y="2237640"/>
            <a:ext cx="2143125" cy="208121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aAa\Desktop\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691" y="4875032"/>
            <a:ext cx="2257424" cy="1166922"/>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aAa\Desktop\images (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908" y="5030480"/>
            <a:ext cx="2347690" cy="10464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aAa\Desktop\c_c_sharp_1150_1_2018032517235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9906" y="2237640"/>
            <a:ext cx="2347691" cy="208121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Users\aAa\Desktop\Crystal-Report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4208" y="4325312"/>
            <a:ext cx="2143125" cy="19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37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8"/>
                                        </p:tgtEl>
                                        <p:attrNameLst>
                                          <p:attrName>style.visibility</p:attrName>
                                        </p:attrNameLst>
                                      </p:cBhvr>
                                      <p:to>
                                        <p:strVal val="visible"/>
                                      </p:to>
                                    </p:set>
                                    <p:anim calcmode="lin" valueType="num">
                                      <p:cBhvr>
                                        <p:cTn id="14" dur="500" fill="hold"/>
                                        <p:tgtEl>
                                          <p:spTgt spid="5128"/>
                                        </p:tgtEl>
                                        <p:attrNameLst>
                                          <p:attrName>ppt_w</p:attrName>
                                        </p:attrNameLst>
                                      </p:cBhvr>
                                      <p:tavLst>
                                        <p:tav tm="0">
                                          <p:val>
                                            <p:fltVal val="0"/>
                                          </p:val>
                                        </p:tav>
                                        <p:tav tm="100000">
                                          <p:val>
                                            <p:strVal val="#ppt_w"/>
                                          </p:val>
                                        </p:tav>
                                      </p:tavLst>
                                    </p:anim>
                                    <p:anim calcmode="lin" valueType="num">
                                      <p:cBhvr>
                                        <p:cTn id="15" dur="500" fill="hold"/>
                                        <p:tgtEl>
                                          <p:spTgt spid="5128"/>
                                        </p:tgtEl>
                                        <p:attrNameLst>
                                          <p:attrName>ppt_h</p:attrName>
                                        </p:attrNameLst>
                                      </p:cBhvr>
                                      <p:tavLst>
                                        <p:tav tm="0">
                                          <p:val>
                                            <p:fltVal val="0"/>
                                          </p:val>
                                        </p:tav>
                                        <p:tav tm="100000">
                                          <p:val>
                                            <p:strVal val="#ppt_h"/>
                                          </p:val>
                                        </p:tav>
                                      </p:tavLst>
                                    </p:anim>
                                    <p:animEffect transition="in" filter="fade">
                                      <p:cBhvr>
                                        <p:cTn id="16" dur="500"/>
                                        <p:tgtEl>
                                          <p:spTgt spid="51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6"/>
                                        </p:tgtEl>
                                        <p:attrNameLst>
                                          <p:attrName>style.visibility</p:attrName>
                                        </p:attrNameLst>
                                      </p:cBhvr>
                                      <p:to>
                                        <p:strVal val="visible"/>
                                      </p:to>
                                    </p:set>
                                    <p:anim calcmode="lin" valueType="num">
                                      <p:cBhvr>
                                        <p:cTn id="28" dur="500" fill="hold"/>
                                        <p:tgtEl>
                                          <p:spTgt spid="5126"/>
                                        </p:tgtEl>
                                        <p:attrNameLst>
                                          <p:attrName>ppt_w</p:attrName>
                                        </p:attrNameLst>
                                      </p:cBhvr>
                                      <p:tavLst>
                                        <p:tav tm="0">
                                          <p:val>
                                            <p:fltVal val="0"/>
                                          </p:val>
                                        </p:tav>
                                        <p:tav tm="100000">
                                          <p:val>
                                            <p:strVal val="#ppt_w"/>
                                          </p:val>
                                        </p:tav>
                                      </p:tavLst>
                                    </p:anim>
                                    <p:anim calcmode="lin" valueType="num">
                                      <p:cBhvr>
                                        <p:cTn id="29" dur="500" fill="hold"/>
                                        <p:tgtEl>
                                          <p:spTgt spid="5126"/>
                                        </p:tgtEl>
                                        <p:attrNameLst>
                                          <p:attrName>ppt_h</p:attrName>
                                        </p:attrNameLst>
                                      </p:cBhvr>
                                      <p:tavLst>
                                        <p:tav tm="0">
                                          <p:val>
                                            <p:fltVal val="0"/>
                                          </p:val>
                                        </p:tav>
                                        <p:tav tm="100000">
                                          <p:val>
                                            <p:strVal val="#ppt_h"/>
                                          </p:val>
                                        </p:tav>
                                      </p:tavLst>
                                    </p:anim>
                                    <p:animEffect transition="in" filter="fade">
                                      <p:cBhvr>
                                        <p:cTn id="30" dur="500"/>
                                        <p:tgtEl>
                                          <p:spTgt spid="512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127"/>
                                        </p:tgtEl>
                                        <p:attrNameLst>
                                          <p:attrName>style.visibility</p:attrName>
                                        </p:attrNameLst>
                                      </p:cBhvr>
                                      <p:to>
                                        <p:strVal val="visible"/>
                                      </p:to>
                                    </p:set>
                                    <p:anim calcmode="lin" valueType="num">
                                      <p:cBhvr>
                                        <p:cTn id="35" dur="500" fill="hold"/>
                                        <p:tgtEl>
                                          <p:spTgt spid="5127"/>
                                        </p:tgtEl>
                                        <p:attrNameLst>
                                          <p:attrName>ppt_w</p:attrName>
                                        </p:attrNameLst>
                                      </p:cBhvr>
                                      <p:tavLst>
                                        <p:tav tm="0">
                                          <p:val>
                                            <p:fltVal val="0"/>
                                          </p:val>
                                        </p:tav>
                                        <p:tav tm="100000">
                                          <p:val>
                                            <p:strVal val="#ppt_w"/>
                                          </p:val>
                                        </p:tav>
                                      </p:tavLst>
                                    </p:anim>
                                    <p:anim calcmode="lin" valueType="num">
                                      <p:cBhvr>
                                        <p:cTn id="36" dur="500" fill="hold"/>
                                        <p:tgtEl>
                                          <p:spTgt spid="5127"/>
                                        </p:tgtEl>
                                        <p:attrNameLst>
                                          <p:attrName>ppt_h</p:attrName>
                                        </p:attrNameLst>
                                      </p:cBhvr>
                                      <p:tavLst>
                                        <p:tav tm="0">
                                          <p:val>
                                            <p:fltVal val="0"/>
                                          </p:val>
                                        </p:tav>
                                        <p:tav tm="100000">
                                          <p:val>
                                            <p:strVal val="#ppt_h"/>
                                          </p:val>
                                        </p:tav>
                                      </p:tavLst>
                                    </p:anim>
                                    <p:animEffect transition="in" filter="fade">
                                      <p:cBhvr>
                                        <p:cTn id="37" dur="500"/>
                                        <p:tgtEl>
                                          <p:spTgt spid="512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129"/>
                                        </p:tgtEl>
                                        <p:attrNameLst>
                                          <p:attrName>style.visibility</p:attrName>
                                        </p:attrNameLst>
                                      </p:cBhvr>
                                      <p:to>
                                        <p:strVal val="visible"/>
                                      </p:to>
                                    </p:set>
                                    <p:anim calcmode="lin" valueType="num">
                                      <p:cBhvr>
                                        <p:cTn id="42" dur="500" fill="hold"/>
                                        <p:tgtEl>
                                          <p:spTgt spid="5129"/>
                                        </p:tgtEl>
                                        <p:attrNameLst>
                                          <p:attrName>ppt_w</p:attrName>
                                        </p:attrNameLst>
                                      </p:cBhvr>
                                      <p:tavLst>
                                        <p:tav tm="0">
                                          <p:val>
                                            <p:fltVal val="0"/>
                                          </p:val>
                                        </p:tav>
                                        <p:tav tm="100000">
                                          <p:val>
                                            <p:strVal val="#ppt_w"/>
                                          </p:val>
                                        </p:tav>
                                      </p:tavLst>
                                    </p:anim>
                                    <p:anim calcmode="lin" valueType="num">
                                      <p:cBhvr>
                                        <p:cTn id="43" dur="500" fill="hold"/>
                                        <p:tgtEl>
                                          <p:spTgt spid="5129"/>
                                        </p:tgtEl>
                                        <p:attrNameLst>
                                          <p:attrName>ppt_h</p:attrName>
                                        </p:attrNameLst>
                                      </p:cBhvr>
                                      <p:tavLst>
                                        <p:tav tm="0">
                                          <p:val>
                                            <p:fltVal val="0"/>
                                          </p:val>
                                        </p:tav>
                                        <p:tav tm="100000">
                                          <p:val>
                                            <p:strVal val="#ppt_h"/>
                                          </p:val>
                                        </p:tav>
                                      </p:tavLst>
                                    </p:anim>
                                    <p:animEffect transition="in" filter="fade">
                                      <p:cBhvr>
                                        <p:cTn id="44"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NELER YAPILACAK?</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r>
              <a:rPr lang="tr-TR" dirty="0" smtClean="0">
                <a:latin typeface="Times New Roman" panose="02020603050405020304" pitchFamily="18" charset="0"/>
                <a:cs typeface="Times New Roman" panose="02020603050405020304" pitchFamily="18" charset="0"/>
              </a:rPr>
              <a:t>Ülkemizde bulunan </a:t>
            </a:r>
            <a:r>
              <a:rPr lang="tr-TR" b="1" dirty="0" err="1" smtClean="0">
                <a:latin typeface="Times New Roman" panose="02020603050405020304" pitchFamily="18" charset="0"/>
                <a:cs typeface="Times New Roman" panose="02020603050405020304" pitchFamily="18" charset="0"/>
              </a:rPr>
              <a:t>RES</a:t>
            </a:r>
            <a:r>
              <a:rPr lang="tr-TR" dirty="0" err="1" smtClean="0">
                <a:latin typeface="Times New Roman" panose="02020603050405020304" pitchFamily="18" charset="0"/>
                <a:cs typeface="Times New Roman" panose="02020603050405020304" pitchFamily="18" charset="0"/>
              </a:rPr>
              <a:t>’leri</a:t>
            </a:r>
            <a:r>
              <a:rPr lang="tr-TR" dirty="0" smtClean="0">
                <a:latin typeface="Times New Roman" panose="02020603050405020304" pitchFamily="18" charset="0"/>
                <a:cs typeface="Times New Roman" panose="02020603050405020304" pitchFamily="18" charset="0"/>
              </a:rPr>
              <a:t> ve her ilimizde bulunan rüzgar verimliliğini canlı </a:t>
            </a:r>
            <a:r>
              <a:rPr lang="tr-TR" dirty="0">
                <a:latin typeface="Times New Roman" panose="02020603050405020304" pitchFamily="18" charset="0"/>
                <a:cs typeface="Times New Roman" panose="02020603050405020304" pitchFamily="18" charset="0"/>
              </a:rPr>
              <a:t>takip edebilmek </a:t>
            </a:r>
            <a:r>
              <a:rPr lang="tr-TR" dirty="0" smtClean="0">
                <a:latin typeface="Times New Roman" panose="02020603050405020304" pitchFamily="18" charset="0"/>
                <a:cs typeface="Times New Roman" panose="02020603050405020304" pitchFamily="18" charset="0"/>
              </a:rPr>
              <a:t>için sistem geliştirilecektir.</a:t>
            </a:r>
          </a:p>
          <a:p>
            <a:r>
              <a:rPr lang="tr-TR" dirty="0" smtClean="0">
                <a:latin typeface="Times New Roman" panose="02020603050405020304" pitchFamily="18" charset="0"/>
                <a:cs typeface="Times New Roman" panose="02020603050405020304" pitchFamily="18" charset="0"/>
              </a:rPr>
              <a:t>Projede her şey belli bir sistemde çalışmayı yapacaktır. Bunun için gerekli araçlar ve teknikler kullanılacaktır. </a:t>
            </a:r>
          </a:p>
          <a:p>
            <a:r>
              <a:rPr lang="tr-TR" b="1" dirty="0" smtClean="0">
                <a:latin typeface="Times New Roman" panose="02020603050405020304" pitchFamily="18" charset="0"/>
                <a:cs typeface="Times New Roman" panose="02020603050405020304" pitchFamily="18" charset="0"/>
              </a:rPr>
              <a:t>Katmanlı </a:t>
            </a:r>
            <a:r>
              <a:rPr lang="tr-TR" b="1" dirty="0" smtClean="0">
                <a:latin typeface="Times New Roman" panose="02020603050405020304" pitchFamily="18" charset="0"/>
                <a:cs typeface="Times New Roman" panose="02020603050405020304" pitchFamily="18" charset="0"/>
              </a:rPr>
              <a:t>Mimari </a:t>
            </a:r>
            <a:r>
              <a:rPr lang="tr-TR" b="1" dirty="0">
                <a:latin typeface="Times New Roman" panose="02020603050405020304" pitchFamily="18" charset="0"/>
                <a:cs typeface="Times New Roman" panose="02020603050405020304" pitchFamily="18" charset="0"/>
              </a:rPr>
              <a:t>M</a:t>
            </a:r>
            <a:r>
              <a:rPr lang="tr-TR" b="1" dirty="0" smtClean="0">
                <a:latin typeface="Times New Roman" panose="02020603050405020304" pitchFamily="18" charset="0"/>
                <a:cs typeface="Times New Roman" panose="02020603050405020304" pitchFamily="18" charset="0"/>
              </a:rPr>
              <a:t>odel</a:t>
            </a:r>
            <a:r>
              <a:rPr lang="tr-TR" b="1" dirty="0" smtClean="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OOP, </a:t>
            </a:r>
            <a:r>
              <a:rPr lang="tr-TR" b="1" dirty="0" err="1" smtClean="0">
                <a:latin typeface="Times New Roman" panose="02020603050405020304" pitchFamily="18" charset="0"/>
                <a:cs typeface="Times New Roman" panose="02020603050405020304" pitchFamily="18" charset="0"/>
              </a:rPr>
              <a:t>Desing</a:t>
            </a:r>
            <a:r>
              <a:rPr lang="tr-TR" b="1" dirty="0" smtClean="0">
                <a:latin typeface="Times New Roman" panose="02020603050405020304" pitchFamily="18" charset="0"/>
                <a:cs typeface="Times New Roman" panose="02020603050405020304" pitchFamily="18" charset="0"/>
              </a:rPr>
              <a:t> </a:t>
            </a:r>
            <a:r>
              <a:rPr lang="tr-TR" b="1" dirty="0" err="1" smtClean="0">
                <a:latin typeface="Times New Roman" panose="02020603050405020304" pitchFamily="18" charset="0"/>
                <a:cs typeface="Times New Roman" panose="02020603050405020304" pitchFamily="18" charset="0"/>
              </a:rPr>
              <a:t>Pattern</a:t>
            </a:r>
            <a:r>
              <a:rPr lang="tr-TR" b="1" dirty="0" smtClean="0">
                <a:latin typeface="Times New Roman" panose="02020603050405020304" pitchFamily="18" charset="0"/>
                <a:cs typeface="Times New Roman" panose="02020603050405020304" pitchFamily="18" charset="0"/>
              </a:rPr>
              <a:t>, </a:t>
            </a:r>
            <a:r>
              <a:rPr lang="tr-TR" b="1" dirty="0" err="1" smtClean="0">
                <a:latin typeface="Times New Roman" panose="02020603050405020304" pitchFamily="18" charset="0"/>
                <a:cs typeface="Times New Roman" panose="02020603050405020304" pitchFamily="18" charset="0"/>
              </a:rPr>
              <a:t>Clean</a:t>
            </a:r>
            <a:r>
              <a:rPr lang="tr-TR" b="1" dirty="0" smtClean="0">
                <a:latin typeface="Times New Roman" panose="02020603050405020304" pitchFamily="18" charset="0"/>
                <a:cs typeface="Times New Roman" panose="02020603050405020304" pitchFamily="18" charset="0"/>
              </a:rPr>
              <a:t> </a:t>
            </a:r>
            <a:r>
              <a:rPr lang="tr-TR" b="1" dirty="0" err="1" smtClean="0">
                <a:latin typeface="Times New Roman" panose="02020603050405020304" pitchFamily="18" charset="0"/>
                <a:cs typeface="Times New Roman" panose="02020603050405020304" pitchFamily="18" charset="0"/>
              </a:rPr>
              <a:t>Code</a:t>
            </a:r>
            <a:endParaRPr lang="tr-TR" b="1"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07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kdörtgen 19"/>
          <p:cNvSpPr/>
          <p:nvPr/>
        </p:nvSpPr>
        <p:spPr>
          <a:xfrm>
            <a:off x="2339752" y="3037602"/>
            <a:ext cx="4608512"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15" name="Dikdörtgen 14"/>
          <p:cNvSpPr/>
          <p:nvPr/>
        </p:nvSpPr>
        <p:spPr>
          <a:xfrm>
            <a:off x="2339752" y="1628800"/>
            <a:ext cx="4608512"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16" name="Metin kutusu 15"/>
          <p:cNvSpPr txBox="1"/>
          <p:nvPr/>
        </p:nvSpPr>
        <p:spPr>
          <a:xfrm>
            <a:off x="2987824" y="1732166"/>
            <a:ext cx="345638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VERİLER DÜZENLENECEK</a:t>
            </a:r>
          </a:p>
        </p:txBody>
      </p:sp>
      <p:sp>
        <p:nvSpPr>
          <p:cNvPr id="18" name="Metin kutusu 17"/>
          <p:cNvSpPr txBox="1"/>
          <p:nvPr/>
        </p:nvSpPr>
        <p:spPr>
          <a:xfrm>
            <a:off x="2483768" y="2430180"/>
            <a:ext cx="5112568"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MAPINFO ORTAMINA AKTARILACAK</a:t>
            </a:r>
            <a:endParaRPr lang="tr-TR" b="1" dirty="0">
              <a:latin typeface="Times New Roman" panose="02020603050405020304" pitchFamily="18" charset="0"/>
              <a:cs typeface="Times New Roman" panose="02020603050405020304" pitchFamily="18" charset="0"/>
            </a:endParaRPr>
          </a:p>
        </p:txBody>
      </p:sp>
      <p:sp>
        <p:nvSpPr>
          <p:cNvPr id="21" name="Dikdörtgen 20"/>
          <p:cNvSpPr/>
          <p:nvPr/>
        </p:nvSpPr>
        <p:spPr>
          <a:xfrm>
            <a:off x="683568" y="3798332"/>
            <a:ext cx="3960440"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22" name="Metin kutusu 21"/>
          <p:cNvSpPr txBox="1"/>
          <p:nvPr/>
        </p:nvSpPr>
        <p:spPr>
          <a:xfrm>
            <a:off x="827584" y="3942348"/>
            <a:ext cx="3816424"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ÖN TASARIM OLUŞTURULACAK</a:t>
            </a:r>
            <a:endParaRPr lang="tr-TR" b="1" dirty="0">
              <a:latin typeface="Times New Roman" panose="02020603050405020304" pitchFamily="18" charset="0"/>
              <a:cs typeface="Times New Roman" panose="02020603050405020304" pitchFamily="18" charset="0"/>
            </a:endParaRPr>
          </a:p>
        </p:txBody>
      </p:sp>
      <p:sp>
        <p:nvSpPr>
          <p:cNvPr id="23" name="Dikdörtgen 22"/>
          <p:cNvSpPr/>
          <p:nvPr/>
        </p:nvSpPr>
        <p:spPr>
          <a:xfrm>
            <a:off x="4716016" y="3798332"/>
            <a:ext cx="3960440"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24" name="Metin kutusu 23"/>
          <p:cNvSpPr txBox="1"/>
          <p:nvPr/>
        </p:nvSpPr>
        <p:spPr>
          <a:xfrm>
            <a:off x="4860032" y="3933056"/>
            <a:ext cx="3816424"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PROJE KODLARI YAZILACAK</a:t>
            </a:r>
            <a:endParaRPr lang="tr-TR" b="1" dirty="0">
              <a:latin typeface="Times New Roman" panose="02020603050405020304" pitchFamily="18" charset="0"/>
              <a:cs typeface="Times New Roman" panose="02020603050405020304" pitchFamily="18" charset="0"/>
            </a:endParaRPr>
          </a:p>
        </p:txBody>
      </p:sp>
      <p:sp>
        <p:nvSpPr>
          <p:cNvPr id="25" name="Dikdörtgen 24"/>
          <p:cNvSpPr/>
          <p:nvPr/>
        </p:nvSpPr>
        <p:spPr>
          <a:xfrm>
            <a:off x="2555776" y="4518412"/>
            <a:ext cx="4176464"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26" name="Metin kutusu 25"/>
          <p:cNvSpPr txBox="1"/>
          <p:nvPr/>
        </p:nvSpPr>
        <p:spPr>
          <a:xfrm>
            <a:off x="2699792" y="4662428"/>
            <a:ext cx="4752528"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ÇALIŞABİLİR HALE GETİRİLECEK</a:t>
            </a:r>
            <a:endParaRPr lang="tr-TR" b="1" dirty="0">
              <a:latin typeface="Times New Roman" panose="02020603050405020304" pitchFamily="18" charset="0"/>
              <a:cs typeface="Times New Roman" panose="02020603050405020304" pitchFamily="18" charset="0"/>
            </a:endParaRPr>
          </a:p>
        </p:txBody>
      </p:sp>
      <p:sp>
        <p:nvSpPr>
          <p:cNvPr id="27" name="Dikdörtgen 26"/>
          <p:cNvSpPr/>
          <p:nvPr/>
        </p:nvSpPr>
        <p:spPr>
          <a:xfrm>
            <a:off x="2339752" y="2317522"/>
            <a:ext cx="4608512"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29" name="Metin kutusu 28"/>
          <p:cNvSpPr txBox="1"/>
          <p:nvPr/>
        </p:nvSpPr>
        <p:spPr>
          <a:xfrm>
            <a:off x="2843808" y="3150260"/>
            <a:ext cx="4032448"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C# ORTAMINA AKTARILACAK</a:t>
            </a:r>
            <a:endParaRPr lang="tr-TR" b="1" dirty="0">
              <a:latin typeface="Times New Roman" panose="02020603050405020304" pitchFamily="18" charset="0"/>
              <a:cs typeface="Times New Roman" panose="02020603050405020304" pitchFamily="18" charset="0"/>
            </a:endParaRPr>
          </a:p>
        </p:txBody>
      </p:sp>
      <p:sp>
        <p:nvSpPr>
          <p:cNvPr id="31" name="Dikdörtgen 30"/>
          <p:cNvSpPr/>
          <p:nvPr/>
        </p:nvSpPr>
        <p:spPr>
          <a:xfrm>
            <a:off x="2195736" y="5269850"/>
            <a:ext cx="4824536"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32" name="Metin kutusu 31"/>
          <p:cNvSpPr txBox="1"/>
          <p:nvPr/>
        </p:nvSpPr>
        <p:spPr>
          <a:xfrm>
            <a:off x="3239852" y="5393541"/>
            <a:ext cx="3708412"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RAPORLAMA SİSTEMİ</a:t>
            </a:r>
            <a:endParaRPr lang="tr-TR" b="1" dirty="0">
              <a:latin typeface="Times New Roman" panose="02020603050405020304" pitchFamily="18" charset="0"/>
              <a:cs typeface="Times New Roman" panose="02020603050405020304" pitchFamily="18" charset="0"/>
            </a:endParaRPr>
          </a:p>
        </p:txBody>
      </p:sp>
      <p:sp>
        <p:nvSpPr>
          <p:cNvPr id="33" name="Dikdörtgen 32"/>
          <p:cNvSpPr/>
          <p:nvPr/>
        </p:nvSpPr>
        <p:spPr>
          <a:xfrm>
            <a:off x="2195736" y="5989930"/>
            <a:ext cx="4824536" cy="61671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
        <p:nvSpPr>
          <p:cNvPr id="34" name="Metin kutusu 33"/>
          <p:cNvSpPr txBox="1"/>
          <p:nvPr/>
        </p:nvSpPr>
        <p:spPr>
          <a:xfrm>
            <a:off x="3059832" y="6124654"/>
            <a:ext cx="3456384" cy="369332"/>
          </a:xfrm>
          <a:prstGeom prst="rect">
            <a:avLst/>
          </a:prstGeom>
          <a:noFill/>
        </p:spPr>
        <p:txBody>
          <a:bodyPr wrap="square" rtlCol="0">
            <a:spAutoFit/>
          </a:bodyPr>
          <a:lstStyle/>
          <a:p>
            <a:r>
              <a:rPr lang="tr-TR" b="1" dirty="0" smtClean="0">
                <a:latin typeface="Times New Roman" panose="02020603050405020304" pitchFamily="18" charset="0"/>
                <a:cs typeface="Times New Roman" panose="02020603050405020304" pitchFamily="18" charset="0"/>
              </a:rPr>
              <a:t>ANLIK OLARAK KONTROL</a:t>
            </a:r>
            <a:endParaRPr lang="tr-TR" b="1" dirty="0">
              <a:latin typeface="Times New Roman" panose="02020603050405020304" pitchFamily="18" charset="0"/>
              <a:cs typeface="Times New Roman" panose="02020603050405020304" pitchFamily="18" charset="0"/>
            </a:endParaRPr>
          </a:p>
        </p:txBody>
      </p:sp>
      <p:sp>
        <p:nvSpPr>
          <p:cNvPr id="19" name="Başlık 1"/>
          <p:cNvSpPr>
            <a:spLocks noGrp="1"/>
          </p:cNvSpPr>
          <p:nvPr>
            <p:ph type="title"/>
          </p:nvPr>
        </p:nvSpPr>
        <p:spPr>
          <a:xfrm>
            <a:off x="457200" y="269776"/>
            <a:ext cx="8229600" cy="1143000"/>
          </a:xfrm>
        </p:spPr>
        <p:txBody>
          <a:bodyPr/>
          <a:lstStyle/>
          <a:p>
            <a:r>
              <a:rPr lang="tr-TR" b="1" dirty="0" smtClean="0">
                <a:latin typeface="Times New Roman" panose="02020603050405020304" pitchFamily="18" charset="0"/>
                <a:cs typeface="Times New Roman" panose="02020603050405020304" pitchFamily="18" charset="0"/>
              </a:rPr>
              <a:t>PROJE YOLU</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9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500" fill="hold"/>
                                        <p:tgtEl>
                                          <p:spTgt spid="25"/>
                                        </p:tgtEl>
                                        <p:attrNameLst>
                                          <p:attrName>ppt_w</p:attrName>
                                        </p:attrNameLst>
                                      </p:cBhvr>
                                      <p:tavLst>
                                        <p:tav tm="0">
                                          <p:val>
                                            <p:fltVal val="0"/>
                                          </p:val>
                                        </p:tav>
                                        <p:tav tm="100000">
                                          <p:val>
                                            <p:strVal val="#ppt_w"/>
                                          </p:val>
                                        </p:tav>
                                      </p:tavLst>
                                    </p:anim>
                                    <p:anim calcmode="lin" valueType="num">
                                      <p:cBhvr>
                                        <p:cTn id="73" dur="500" fill="hold"/>
                                        <p:tgtEl>
                                          <p:spTgt spid="25"/>
                                        </p:tgtEl>
                                        <p:attrNameLst>
                                          <p:attrName>ppt_h</p:attrName>
                                        </p:attrNameLst>
                                      </p:cBhvr>
                                      <p:tavLst>
                                        <p:tav tm="0">
                                          <p:val>
                                            <p:fltVal val="0"/>
                                          </p:val>
                                        </p:tav>
                                        <p:tav tm="100000">
                                          <p:val>
                                            <p:strVal val="#ppt_h"/>
                                          </p:val>
                                        </p:tav>
                                      </p:tavLst>
                                    </p:anim>
                                    <p:animEffect transition="in" filter="fade">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500" fill="hold"/>
                                        <p:tgtEl>
                                          <p:spTgt spid="32"/>
                                        </p:tgtEl>
                                        <p:attrNameLst>
                                          <p:attrName>ppt_w</p:attrName>
                                        </p:attrNameLst>
                                      </p:cBhvr>
                                      <p:tavLst>
                                        <p:tav tm="0">
                                          <p:val>
                                            <p:fltVal val="0"/>
                                          </p:val>
                                        </p:tav>
                                        <p:tav tm="100000">
                                          <p:val>
                                            <p:strVal val="#ppt_w"/>
                                          </p:val>
                                        </p:tav>
                                      </p:tavLst>
                                    </p:anim>
                                    <p:anim calcmode="lin" valueType="num">
                                      <p:cBhvr>
                                        <p:cTn id="80" dur="500" fill="hold"/>
                                        <p:tgtEl>
                                          <p:spTgt spid="32"/>
                                        </p:tgtEl>
                                        <p:attrNameLst>
                                          <p:attrName>ppt_h</p:attrName>
                                        </p:attrNameLst>
                                      </p:cBhvr>
                                      <p:tavLst>
                                        <p:tav tm="0">
                                          <p:val>
                                            <p:fltVal val="0"/>
                                          </p:val>
                                        </p:tav>
                                        <p:tav tm="100000">
                                          <p:val>
                                            <p:strVal val="#ppt_h"/>
                                          </p:val>
                                        </p:tav>
                                      </p:tavLst>
                                    </p:anim>
                                    <p:animEffect transition="in" filter="fade">
                                      <p:cBhvr>
                                        <p:cTn id="81" dur="500"/>
                                        <p:tgtEl>
                                          <p:spTgt spid="32"/>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fill="hold"/>
                                        <p:tgtEl>
                                          <p:spTgt spid="31"/>
                                        </p:tgtEl>
                                        <p:attrNameLst>
                                          <p:attrName>ppt_w</p:attrName>
                                        </p:attrNameLst>
                                      </p:cBhvr>
                                      <p:tavLst>
                                        <p:tav tm="0">
                                          <p:val>
                                            <p:fltVal val="0"/>
                                          </p:val>
                                        </p:tav>
                                        <p:tav tm="100000">
                                          <p:val>
                                            <p:strVal val="#ppt_w"/>
                                          </p:val>
                                        </p:tav>
                                      </p:tavLst>
                                    </p:anim>
                                    <p:anim calcmode="lin" valueType="num">
                                      <p:cBhvr>
                                        <p:cTn id="85" dur="500" fill="hold"/>
                                        <p:tgtEl>
                                          <p:spTgt spid="31"/>
                                        </p:tgtEl>
                                        <p:attrNameLst>
                                          <p:attrName>ppt_h</p:attrName>
                                        </p:attrNameLst>
                                      </p:cBhvr>
                                      <p:tavLst>
                                        <p:tav tm="0">
                                          <p:val>
                                            <p:fltVal val="0"/>
                                          </p:val>
                                        </p:tav>
                                        <p:tav tm="100000">
                                          <p:val>
                                            <p:strVal val="#ppt_h"/>
                                          </p:val>
                                        </p:tav>
                                      </p:tavLst>
                                    </p:anim>
                                    <p:animEffect transition="in" filter="fade">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500" fill="hold"/>
                                        <p:tgtEl>
                                          <p:spTgt spid="34"/>
                                        </p:tgtEl>
                                        <p:attrNameLst>
                                          <p:attrName>ppt_w</p:attrName>
                                        </p:attrNameLst>
                                      </p:cBhvr>
                                      <p:tavLst>
                                        <p:tav tm="0">
                                          <p:val>
                                            <p:fltVal val="0"/>
                                          </p:val>
                                        </p:tav>
                                        <p:tav tm="100000">
                                          <p:val>
                                            <p:strVal val="#ppt_w"/>
                                          </p:val>
                                        </p:tav>
                                      </p:tavLst>
                                    </p:anim>
                                    <p:anim calcmode="lin" valueType="num">
                                      <p:cBhvr>
                                        <p:cTn id="92" dur="500" fill="hold"/>
                                        <p:tgtEl>
                                          <p:spTgt spid="34"/>
                                        </p:tgtEl>
                                        <p:attrNameLst>
                                          <p:attrName>ppt_h</p:attrName>
                                        </p:attrNameLst>
                                      </p:cBhvr>
                                      <p:tavLst>
                                        <p:tav tm="0">
                                          <p:val>
                                            <p:fltVal val="0"/>
                                          </p:val>
                                        </p:tav>
                                        <p:tav tm="100000">
                                          <p:val>
                                            <p:strVal val="#ppt_h"/>
                                          </p:val>
                                        </p:tav>
                                      </p:tavLst>
                                    </p:anim>
                                    <p:animEffect transition="in" filter="fade">
                                      <p:cBhvr>
                                        <p:cTn id="93" dur="500"/>
                                        <p:tgtEl>
                                          <p:spTgt spid="34"/>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p:cTn id="96" dur="500" fill="hold"/>
                                        <p:tgtEl>
                                          <p:spTgt spid="33"/>
                                        </p:tgtEl>
                                        <p:attrNameLst>
                                          <p:attrName>ppt_w</p:attrName>
                                        </p:attrNameLst>
                                      </p:cBhvr>
                                      <p:tavLst>
                                        <p:tav tm="0">
                                          <p:val>
                                            <p:fltVal val="0"/>
                                          </p:val>
                                        </p:tav>
                                        <p:tav tm="100000">
                                          <p:val>
                                            <p:strVal val="#ppt_w"/>
                                          </p:val>
                                        </p:tav>
                                      </p:tavLst>
                                    </p:anim>
                                    <p:anim calcmode="lin" valueType="num">
                                      <p:cBhvr>
                                        <p:cTn id="97" dur="500" fill="hold"/>
                                        <p:tgtEl>
                                          <p:spTgt spid="33"/>
                                        </p:tgtEl>
                                        <p:attrNameLst>
                                          <p:attrName>ppt_h</p:attrName>
                                        </p:attrNameLst>
                                      </p:cBhvr>
                                      <p:tavLst>
                                        <p:tav tm="0">
                                          <p:val>
                                            <p:fltVal val="0"/>
                                          </p:val>
                                        </p:tav>
                                        <p:tav tm="100000">
                                          <p:val>
                                            <p:strVal val="#ppt_h"/>
                                          </p:val>
                                        </p:tav>
                                      </p:tavLst>
                                    </p:anim>
                                    <p:animEffect transition="in" filter="fade">
                                      <p:cBhvr>
                                        <p:cTn id="9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16" grpId="0"/>
      <p:bldP spid="18" grpId="0"/>
      <p:bldP spid="21" grpId="0" animBg="1"/>
      <p:bldP spid="22" grpId="0"/>
      <p:bldP spid="23" grpId="0" animBg="1"/>
      <p:bldP spid="24" grpId="0"/>
      <p:bldP spid="25" grpId="0" animBg="1"/>
      <p:bldP spid="26" grpId="0"/>
      <p:bldP spid="27" grpId="0" animBg="1"/>
      <p:bldP spid="29" grpId="0"/>
      <p:bldP spid="31" grpId="0" animBg="1"/>
      <p:bldP spid="32" grpId="0"/>
      <p:bldP spid="33"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SONUÇ</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r>
              <a:rPr lang="tr-TR" b="1" dirty="0" smtClean="0"/>
              <a:t>Son 3 </a:t>
            </a:r>
            <a:r>
              <a:rPr lang="tr-TR" dirty="0" smtClean="0"/>
              <a:t>yılın rüzgar enerjisi verilerine bakarak takip sistemi oluşturulacaktır.</a:t>
            </a:r>
          </a:p>
          <a:p>
            <a:r>
              <a:rPr lang="tr-TR" dirty="0" smtClean="0"/>
              <a:t>Ülkemizin bulunan rüzgar enerjisinin daha verimli kullanması için gerekli yerler tespit edilecektir.</a:t>
            </a:r>
          </a:p>
          <a:p>
            <a:r>
              <a:rPr lang="tr-TR" dirty="0" smtClean="0"/>
              <a:t>Projeyi yaparken çok çeşitli araçlar kullanılacaktır.</a:t>
            </a:r>
          </a:p>
          <a:p>
            <a:endParaRPr lang="tr-TR" dirty="0"/>
          </a:p>
        </p:txBody>
      </p:sp>
    </p:spTree>
    <p:extLst>
      <p:ext uri="{BB962C8B-B14F-4D97-AF65-F5344CB8AC3E}">
        <p14:creationId xmlns:p14="http://schemas.microsoft.com/office/powerpoint/2010/main" val="1898043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dirty="0" smtClean="0">
                <a:latin typeface="Times New Roman" panose="02020603050405020304" pitchFamily="18" charset="0"/>
                <a:cs typeface="Times New Roman" panose="02020603050405020304" pitchFamily="18" charset="0"/>
              </a:rPr>
              <a:t>SUNUM PLANI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r>
              <a:rPr lang="tr-TR" dirty="0" smtClean="0">
                <a:latin typeface="Times New Roman" panose="02020603050405020304" pitchFamily="18" charset="0"/>
                <a:cs typeface="Times New Roman" panose="02020603050405020304" pitchFamily="18" charset="0"/>
              </a:rPr>
              <a:t>RÜZGAR ENERJİSİ (RE) NEDİR?,</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FAYDALARI, </a:t>
            </a:r>
            <a:r>
              <a:rPr lang="tr-TR" altLang="tr-TR" dirty="0" smtClean="0">
                <a:latin typeface="Times New Roman" panose="02020603050405020304" pitchFamily="18" charset="0"/>
                <a:cs typeface="Times New Roman" panose="02020603050405020304" pitchFamily="18" charset="0"/>
              </a:rPr>
              <a:t>DURUMU, </a:t>
            </a:r>
            <a:r>
              <a:rPr lang="tr-TR" dirty="0" smtClean="0">
                <a:latin typeface="Times New Roman" panose="02020603050405020304" pitchFamily="18" charset="0"/>
                <a:cs typeface="Times New Roman" panose="02020603050405020304" pitchFamily="18" charset="0"/>
              </a:rPr>
              <a:t>KURULU GÜCÜ</a:t>
            </a:r>
          </a:p>
          <a:p>
            <a:r>
              <a:rPr lang="tr-TR" dirty="0">
                <a:latin typeface="Times New Roman" panose="02020603050405020304" pitchFamily="18" charset="0"/>
                <a:cs typeface="Times New Roman" panose="02020603050405020304" pitchFamily="18" charset="0"/>
              </a:rPr>
              <a:t>YAPILACAK PROJE İÇİN KULLANILACAK </a:t>
            </a:r>
            <a:r>
              <a:rPr lang="tr-TR" dirty="0" smtClean="0">
                <a:latin typeface="Times New Roman" panose="02020603050405020304" pitchFamily="18" charset="0"/>
                <a:cs typeface="Times New Roman" panose="02020603050405020304" pitchFamily="18" charset="0"/>
              </a:rPr>
              <a:t>ARAÇLAR</a:t>
            </a:r>
          </a:p>
          <a:p>
            <a:r>
              <a:rPr lang="tr-TR" dirty="0" smtClean="0">
                <a:latin typeface="Times New Roman" panose="02020603050405020304" pitchFamily="18" charset="0"/>
                <a:cs typeface="Times New Roman" panose="02020603050405020304" pitchFamily="18" charset="0"/>
              </a:rPr>
              <a:t>NELER YAPILACAK</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SONUÇ</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SORULAR?</a:t>
            </a:r>
          </a:p>
          <a:p>
            <a:r>
              <a:rPr lang="tr-TR" dirty="0" smtClean="0">
                <a:latin typeface="Times New Roman" panose="02020603050405020304" pitchFamily="18" charset="0"/>
                <a:cs typeface="Times New Roman" panose="02020603050405020304" pitchFamily="18" charset="0"/>
              </a:rPr>
              <a:t>KAYNAKLAR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527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a:p>
        </p:txBody>
      </p:sp>
      <p:sp>
        <p:nvSpPr>
          <p:cNvPr id="4" name="Başlık 3"/>
          <p:cNvSpPr>
            <a:spLocks noGrp="1"/>
          </p:cNvSpPr>
          <p:nvPr>
            <p:ph type="title"/>
          </p:nvPr>
        </p:nvSpPr>
        <p:spPr/>
        <p:txBody>
          <a:bodyPr/>
          <a:lstStyle/>
          <a:p>
            <a:endParaRPr lang="tr-TR"/>
          </a:p>
        </p:txBody>
      </p:sp>
      <p:sp>
        <p:nvSpPr>
          <p:cNvPr id="5" name="Başlık 1"/>
          <p:cNvSpPr txBox="1">
            <a:spLocks/>
          </p:cNvSpPr>
          <p:nvPr/>
        </p:nvSpPr>
        <p:spPr>
          <a:xfrm>
            <a:off x="914400" y="282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b="1" smtClean="0">
                <a:latin typeface="Times New Roman" panose="02020603050405020304" pitchFamily="18" charset="0"/>
                <a:cs typeface="Times New Roman" panose="02020603050405020304" pitchFamily="18" charset="0"/>
              </a:rPr>
              <a:t>SORULAR?</a:t>
            </a:r>
            <a:endParaRPr lang="tr-TR" b="1" dirty="0">
              <a:latin typeface="Times New Roman" panose="02020603050405020304" pitchFamily="18" charset="0"/>
              <a:cs typeface="Times New Roman" panose="02020603050405020304" pitchFamily="18" charset="0"/>
            </a:endParaRPr>
          </a:p>
        </p:txBody>
      </p:sp>
      <p:pic>
        <p:nvPicPr>
          <p:cNvPr id="6" name="Picture 2" descr="C:\Users\aAa\Desktop\sorula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628800"/>
            <a:ext cx="3119708" cy="353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7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KAYNAKLAR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Autofit/>
          </a:bodyPr>
          <a:lstStyle/>
          <a:p>
            <a:r>
              <a:rPr lang="tr-TR" sz="1300" b="1" dirty="0" smtClean="0">
                <a:latin typeface="Times New Roman" panose="02020603050405020304" pitchFamily="18" charset="0"/>
                <a:cs typeface="Times New Roman" panose="02020603050405020304" pitchFamily="18" charset="0"/>
              </a:rPr>
              <a:t>[</a:t>
            </a:r>
            <a:r>
              <a:rPr lang="tr-TR" sz="1300" b="1" dirty="0">
                <a:latin typeface="Times New Roman" panose="02020603050405020304" pitchFamily="18" charset="0"/>
                <a:cs typeface="Times New Roman" panose="02020603050405020304" pitchFamily="18" charset="0"/>
              </a:rPr>
              <a:t>1]</a:t>
            </a:r>
            <a:r>
              <a:rPr lang="tr-TR" sz="1300" dirty="0">
                <a:latin typeface="Times New Roman" panose="02020603050405020304" pitchFamily="18" charset="0"/>
                <a:cs typeface="Times New Roman" panose="02020603050405020304" pitchFamily="18" charset="0"/>
              </a:rPr>
              <a:t> Alçı, M., Çarkıt, T., 2017, “</a:t>
            </a:r>
            <a:r>
              <a:rPr lang="tr-TR" sz="1300" dirty="0" err="1">
                <a:latin typeface="Times New Roman" panose="02020603050405020304" pitchFamily="18" charset="0"/>
                <a:cs typeface="Times New Roman" panose="02020603050405020304" pitchFamily="18" charset="0"/>
              </a:rPr>
              <a:t>Fotovoltaik</a:t>
            </a:r>
            <a:r>
              <a:rPr lang="tr-TR" sz="1300" dirty="0">
                <a:latin typeface="Times New Roman" panose="02020603050405020304" pitchFamily="18" charset="0"/>
                <a:cs typeface="Times New Roman" panose="02020603050405020304" pitchFamily="18" charset="0"/>
              </a:rPr>
              <a:t>(PV) Panellerde Sıcaklık Etkisinin İncelenmesi”, 8.Enerji Verimliliği Formu Bildiriler </a:t>
            </a:r>
            <a:r>
              <a:rPr lang="tr-TR" sz="1300" dirty="0" smtClean="0">
                <a:latin typeface="Times New Roman" panose="02020603050405020304" pitchFamily="18" charset="0"/>
                <a:cs typeface="Times New Roman" panose="02020603050405020304" pitchFamily="18" charset="0"/>
              </a:rPr>
              <a:t>Kitabı</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[2]</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Froggatt</a:t>
            </a:r>
            <a:r>
              <a:rPr lang="tr-TR" sz="1300" dirty="0">
                <a:latin typeface="Times New Roman" panose="02020603050405020304" pitchFamily="18" charset="0"/>
                <a:cs typeface="Times New Roman" panose="02020603050405020304" pitchFamily="18" charset="0"/>
              </a:rPr>
              <a:t>, A., 2000, “</a:t>
            </a:r>
            <a:r>
              <a:rPr lang="tr-TR" sz="1300" dirty="0" err="1">
                <a:latin typeface="Times New Roman" panose="02020603050405020304" pitchFamily="18" charset="0"/>
                <a:cs typeface="Times New Roman" panose="02020603050405020304" pitchFamily="18" charset="0"/>
              </a:rPr>
              <a:t>The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liberalisation</a:t>
            </a:r>
            <a:r>
              <a:rPr lang="tr-TR" sz="1300" dirty="0">
                <a:latin typeface="Times New Roman" panose="02020603050405020304" pitchFamily="18" charset="0"/>
                <a:cs typeface="Times New Roman" panose="02020603050405020304" pitchFamily="18" charset="0"/>
              </a:rPr>
              <a:t> of </a:t>
            </a:r>
            <a:r>
              <a:rPr lang="tr-TR" sz="1300" dirty="0" err="1">
                <a:latin typeface="Times New Roman" panose="02020603050405020304" pitchFamily="18" charset="0"/>
                <a:cs typeface="Times New Roman" panose="02020603050405020304" pitchFamily="18" charset="0"/>
              </a:rPr>
              <a:t>Europe’s</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electricity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markets</a:t>
            </a:r>
            <a:r>
              <a:rPr lang="tr-TR" sz="1300" dirty="0">
                <a:latin typeface="Times New Roman" panose="02020603050405020304" pitchFamily="18" charset="0"/>
                <a:cs typeface="Times New Roman" panose="02020603050405020304" pitchFamily="18" charset="0"/>
              </a:rPr>
              <a:t> – Is </a:t>
            </a:r>
            <a:r>
              <a:rPr lang="tr-TR" sz="1300" dirty="0" err="1">
                <a:latin typeface="Times New Roman" panose="02020603050405020304" pitchFamily="18" charset="0"/>
                <a:cs typeface="Times New Roman" panose="02020603050405020304" pitchFamily="18" charset="0"/>
              </a:rPr>
              <a:t>the</a:t>
            </a:r>
            <a:r>
              <a:rPr lang="tr-TR" sz="1300" dirty="0">
                <a:latin typeface="Times New Roman" panose="02020603050405020304" pitchFamily="18" charset="0"/>
                <a:cs typeface="Times New Roman" panose="02020603050405020304" pitchFamily="18" charset="0"/>
              </a:rPr>
              <a:t> Environment </a:t>
            </a:r>
            <a:r>
              <a:rPr lang="tr-TR" sz="1300" dirty="0" err="1">
                <a:latin typeface="Times New Roman" panose="02020603050405020304" pitchFamily="18" charset="0"/>
                <a:cs typeface="Times New Roman" panose="02020603050405020304" pitchFamily="18" charset="0"/>
              </a:rPr>
              <a:t>Paying</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the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Price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for</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Cheap</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Power</a:t>
            </a:r>
            <a:r>
              <a:rPr lang="tr-TR" sz="1300" dirty="0">
                <a:latin typeface="Times New Roman" panose="02020603050405020304" pitchFamily="18" charset="0"/>
                <a:cs typeface="Times New Roman" panose="02020603050405020304" pitchFamily="18" charset="0"/>
              </a:rPr>
              <a:t>”, Greenpeace, </a:t>
            </a:r>
            <a:r>
              <a:rPr lang="tr-TR" sz="1300" dirty="0" err="1">
                <a:latin typeface="Times New Roman" panose="02020603050405020304" pitchFamily="18" charset="0"/>
                <a:cs typeface="Times New Roman" panose="02020603050405020304" pitchFamily="18" charset="0"/>
              </a:rPr>
              <a:t>pp</a:t>
            </a:r>
            <a:r>
              <a:rPr lang="tr-TR" sz="1300" dirty="0">
                <a:latin typeface="Times New Roman" panose="02020603050405020304" pitchFamily="18" charset="0"/>
                <a:cs typeface="Times New Roman" panose="02020603050405020304" pitchFamily="18" charset="0"/>
              </a:rPr>
              <a:t>: </a:t>
            </a:r>
            <a:r>
              <a:rPr lang="tr-TR" sz="1300" dirty="0" smtClean="0">
                <a:latin typeface="Times New Roman" panose="02020603050405020304" pitchFamily="18" charset="0"/>
                <a:cs typeface="Times New Roman" panose="02020603050405020304" pitchFamily="18" charset="0"/>
              </a:rPr>
              <a:t>13</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[3]</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Farret</a:t>
            </a:r>
            <a:r>
              <a:rPr lang="tr-TR" sz="1300" dirty="0">
                <a:latin typeface="Times New Roman" panose="02020603050405020304" pitchFamily="18" charset="0"/>
                <a:cs typeface="Times New Roman" panose="02020603050405020304" pitchFamily="18" charset="0"/>
              </a:rPr>
              <a:t>, F.A., </a:t>
            </a:r>
            <a:r>
              <a:rPr lang="tr-TR" sz="1300" dirty="0" err="1">
                <a:latin typeface="Times New Roman" panose="02020603050405020304" pitchFamily="18" charset="0"/>
                <a:cs typeface="Times New Roman" panose="02020603050405020304" pitchFamily="18" charset="0"/>
              </a:rPr>
              <a:t>Simoes</a:t>
            </a:r>
            <a:r>
              <a:rPr lang="tr-TR" sz="1300" dirty="0">
                <a:latin typeface="Times New Roman" panose="02020603050405020304" pitchFamily="18" charset="0"/>
                <a:cs typeface="Times New Roman" panose="02020603050405020304" pitchFamily="18" charset="0"/>
              </a:rPr>
              <a:t>, M.G., 2006, “ Integration of </a:t>
            </a:r>
            <a:r>
              <a:rPr lang="tr-TR" sz="1300" dirty="0" err="1">
                <a:latin typeface="Times New Roman" panose="02020603050405020304" pitchFamily="18" charset="0"/>
                <a:cs typeface="Times New Roman" panose="02020603050405020304" pitchFamily="18" charset="0"/>
              </a:rPr>
              <a:t>Alternative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Sources</a:t>
            </a:r>
            <a:r>
              <a:rPr lang="tr-TR" sz="1300" dirty="0">
                <a:latin typeface="Times New Roman" panose="02020603050405020304" pitchFamily="18" charset="0"/>
                <a:cs typeface="Times New Roman" panose="02020603050405020304" pitchFamily="18" charset="0"/>
              </a:rPr>
              <a:t> of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John </a:t>
            </a:r>
            <a:r>
              <a:rPr lang="tr-TR" sz="1300" dirty="0" err="1">
                <a:latin typeface="Times New Roman" panose="02020603050405020304" pitchFamily="18" charset="0"/>
                <a:cs typeface="Times New Roman" panose="02020603050405020304" pitchFamily="18" charset="0"/>
              </a:rPr>
              <a:t>Miley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and</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Sons</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Inc</a:t>
            </a:r>
            <a:r>
              <a:rPr lang="tr-TR" sz="1300" dirty="0" smtClean="0">
                <a:latin typeface="Times New Roman" panose="02020603050405020304" pitchFamily="18" charset="0"/>
                <a:cs typeface="Times New Roman" panose="02020603050405020304" pitchFamily="18" charset="0"/>
              </a:rPr>
              <a:t>.</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[4]</a:t>
            </a:r>
            <a:r>
              <a:rPr lang="tr-TR" sz="1300" dirty="0">
                <a:latin typeface="Times New Roman" panose="02020603050405020304" pitchFamily="18" charset="0"/>
                <a:cs typeface="Times New Roman" panose="02020603050405020304" pitchFamily="18" charset="0"/>
              </a:rPr>
              <a:t> World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Council</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Turkish</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National</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Committe</a:t>
            </a:r>
            <a:r>
              <a:rPr lang="tr-TR" sz="1300" dirty="0">
                <a:latin typeface="Times New Roman" panose="02020603050405020304" pitchFamily="18" charset="0"/>
                <a:cs typeface="Times New Roman" panose="02020603050405020304" pitchFamily="18" charset="0"/>
              </a:rPr>
              <a:t>, 2009,  ”Dünya’da ve Türkiye’de Güneş Enerjisi”, </a:t>
            </a:r>
            <a:r>
              <a:rPr lang="tr-TR" sz="1300" dirty="0" smtClean="0">
                <a:latin typeface="Times New Roman" panose="02020603050405020304" pitchFamily="18" charset="0"/>
                <a:cs typeface="Times New Roman" panose="02020603050405020304" pitchFamily="18" charset="0"/>
              </a:rPr>
              <a:t>pp:1-212</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[5]</a:t>
            </a:r>
            <a:r>
              <a:rPr lang="tr-TR" sz="1300" dirty="0">
                <a:latin typeface="Times New Roman" panose="02020603050405020304" pitchFamily="18" charset="0"/>
                <a:cs typeface="Times New Roman" panose="02020603050405020304" pitchFamily="18" charset="0"/>
              </a:rPr>
              <a:t> Çetinkaya, H.B., 2012, “Enerji Yönetimi ve Enerji Verimliliği Açısından Akıllı Şebekeler  ve SCADA uygulamaları”, 3’ üncü Ulusal Enerji Verimliliği Forumu ve </a:t>
            </a:r>
            <a:r>
              <a:rPr lang="tr-TR" sz="1300" dirty="0" smtClean="0">
                <a:latin typeface="Times New Roman" panose="02020603050405020304" pitchFamily="18" charset="0"/>
                <a:cs typeface="Times New Roman" panose="02020603050405020304" pitchFamily="18" charset="0"/>
              </a:rPr>
              <a:t>Fuarı</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[6]</a:t>
            </a:r>
            <a:r>
              <a:rPr lang="tr-TR" sz="1300" dirty="0">
                <a:latin typeface="Times New Roman" panose="02020603050405020304" pitchFamily="18" charset="0"/>
                <a:cs typeface="Times New Roman" panose="02020603050405020304" pitchFamily="18" charset="0"/>
              </a:rPr>
              <a:t> World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Statistics</a:t>
            </a:r>
            <a:r>
              <a:rPr lang="tr-TR" sz="1300" dirty="0">
                <a:latin typeface="Times New Roman" panose="02020603050405020304" pitchFamily="18" charset="0"/>
                <a:cs typeface="Times New Roman" panose="02020603050405020304" pitchFamily="18" charset="0"/>
              </a:rPr>
              <a:t>, 2011, </a:t>
            </a:r>
            <a:r>
              <a:rPr lang="tr-TR" sz="1300" dirty="0" err="1">
                <a:latin typeface="Times New Roman" panose="02020603050405020304" pitchFamily="18" charset="0"/>
                <a:cs typeface="Times New Roman" panose="02020603050405020304" pitchFamily="18" charset="0"/>
              </a:rPr>
              <a:t>İnternational</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smtClean="0">
                <a:latin typeface="Times New Roman" panose="02020603050405020304" pitchFamily="18" charset="0"/>
                <a:cs typeface="Times New Roman" panose="02020603050405020304" pitchFamily="18" charset="0"/>
              </a:rPr>
              <a:t>Agency</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[7] </a:t>
            </a:r>
            <a:r>
              <a:rPr lang="tr-TR" sz="1300" dirty="0">
                <a:latin typeface="Times New Roman" panose="02020603050405020304" pitchFamily="18" charset="0"/>
                <a:cs typeface="Times New Roman" panose="02020603050405020304" pitchFamily="18" charset="0"/>
              </a:rPr>
              <a:t>UNDP(United Nations Development Program), 2014, “ </a:t>
            </a:r>
            <a:r>
              <a:rPr lang="tr-TR" sz="1300" dirty="0" err="1">
                <a:latin typeface="Times New Roman" panose="02020603050405020304" pitchFamily="18" charset="0"/>
                <a:cs typeface="Times New Roman" panose="02020603050405020304" pitchFamily="18" charset="0"/>
              </a:rPr>
              <a:t>Reneable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Snapshot</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Turkey</a:t>
            </a:r>
            <a:r>
              <a:rPr lang="tr-TR" sz="1300" dirty="0" smtClean="0">
                <a:latin typeface="Times New Roman" panose="02020603050405020304" pitchFamily="18" charset="0"/>
                <a:cs typeface="Times New Roman" panose="02020603050405020304" pitchFamily="18" charset="0"/>
              </a:rPr>
              <a:t>”</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[8] </a:t>
            </a:r>
            <a:r>
              <a:rPr lang="tr-TR" sz="1300" dirty="0">
                <a:latin typeface="Times New Roman" panose="02020603050405020304" pitchFamily="18" charset="0"/>
                <a:cs typeface="Times New Roman" panose="02020603050405020304" pitchFamily="18" charset="0"/>
                <a:hlinkClick r:id="rId2"/>
              </a:rPr>
              <a:t>http://www.enerjibroker.com/?title=ruzgar_haritalari_%</a:t>
            </a:r>
            <a:r>
              <a:rPr lang="tr-TR" sz="1300" dirty="0" smtClean="0">
                <a:latin typeface="Times New Roman" panose="02020603050405020304" pitchFamily="18" charset="0"/>
                <a:cs typeface="Times New Roman" panose="02020603050405020304" pitchFamily="18" charset="0"/>
                <a:hlinkClick r:id="rId2"/>
              </a:rPr>
              <a:t>28repa%29&amp;m=Urunler&amp;id=330&amp;ek=5&amp;ust=70</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[9]</a:t>
            </a:r>
            <a:r>
              <a:rPr lang="tr-TR" sz="1300" dirty="0">
                <a:latin typeface="Times New Roman" panose="02020603050405020304" pitchFamily="18" charset="0"/>
                <a:cs typeface="Times New Roman" panose="02020603050405020304" pitchFamily="18" charset="0"/>
              </a:rPr>
              <a:t> Çalışkan, M., 2010,  ”Türkiye Rüzgar Enerjisi Potansiyeli”, </a:t>
            </a:r>
            <a:r>
              <a:rPr lang="tr-TR" sz="1300" dirty="0" smtClean="0">
                <a:latin typeface="Times New Roman" panose="02020603050405020304" pitchFamily="18" charset="0"/>
                <a:cs typeface="Times New Roman" panose="02020603050405020304" pitchFamily="18" charset="0"/>
              </a:rPr>
              <a:t>pp:12</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[10]</a:t>
            </a:r>
            <a:r>
              <a:rPr lang="tr-TR" sz="1300" dirty="0">
                <a:latin typeface="Times New Roman" panose="02020603050405020304" pitchFamily="18" charset="0"/>
                <a:cs typeface="Times New Roman" panose="02020603050405020304" pitchFamily="18" charset="0"/>
              </a:rPr>
              <a:t> Solmaz, </a:t>
            </a:r>
            <a:r>
              <a:rPr lang="tr-TR" sz="1300" dirty="0" err="1">
                <a:latin typeface="Times New Roman" panose="02020603050405020304" pitchFamily="18" charset="0"/>
                <a:cs typeface="Times New Roman" panose="02020603050405020304" pitchFamily="18" charset="0"/>
              </a:rPr>
              <a:t>S.,Turan</a:t>
            </a:r>
            <a:r>
              <a:rPr lang="tr-TR" sz="1300" dirty="0">
                <a:latin typeface="Times New Roman" panose="02020603050405020304" pitchFamily="18" charset="0"/>
                <a:cs typeface="Times New Roman" panose="02020603050405020304" pitchFamily="18" charset="0"/>
              </a:rPr>
              <a:t>, R.A., 2015, “ Ortalama Geçmiş Rüzgar Verileri Üzerinden Rüzgar Enerjisi Santralleri İçin Ön Fizibilite Yapılması: Gediz Üniversitesi 100 kW Rüzgar Enerjisi Uygulaması”, pp:74, İzmir Rüzgar Sempozyumu</a:t>
            </a:r>
          </a:p>
          <a:p>
            <a:r>
              <a:rPr lang="tr-TR" sz="1300" b="1" dirty="0">
                <a:latin typeface="Times New Roman" panose="02020603050405020304" pitchFamily="18" charset="0"/>
                <a:cs typeface="Times New Roman" panose="02020603050405020304" pitchFamily="18" charset="0"/>
              </a:rPr>
              <a:t>[11]</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Baris</a:t>
            </a:r>
            <a:r>
              <a:rPr lang="tr-TR" sz="1300" dirty="0">
                <a:latin typeface="Times New Roman" panose="02020603050405020304" pitchFamily="18" charset="0"/>
                <a:cs typeface="Times New Roman" panose="02020603050405020304" pitchFamily="18" charset="0"/>
              </a:rPr>
              <a:t>, K., </a:t>
            </a:r>
            <a:r>
              <a:rPr lang="tr-TR" sz="1300" dirty="0" err="1">
                <a:latin typeface="Times New Roman" panose="02020603050405020304" pitchFamily="18" charset="0"/>
                <a:cs typeface="Times New Roman" panose="02020603050405020304" pitchFamily="18" charset="0"/>
              </a:rPr>
              <a:t>Kucukkali</a:t>
            </a:r>
            <a:r>
              <a:rPr lang="tr-TR" sz="1300" dirty="0">
                <a:latin typeface="Times New Roman" panose="02020603050405020304" pitchFamily="18" charset="0"/>
                <a:cs typeface="Times New Roman" panose="02020603050405020304" pitchFamily="18" charset="0"/>
              </a:rPr>
              <a:t>, S., 2011, “</a:t>
            </a:r>
            <a:r>
              <a:rPr lang="tr-TR" sz="1300" dirty="0" err="1">
                <a:latin typeface="Times New Roman" panose="02020603050405020304" pitchFamily="18" charset="0"/>
                <a:cs typeface="Times New Roman" panose="02020603050405020304" pitchFamily="18" charset="0"/>
              </a:rPr>
              <a:t>Availibility</a:t>
            </a:r>
            <a:r>
              <a:rPr lang="tr-TR" sz="1300" dirty="0">
                <a:latin typeface="Times New Roman" panose="02020603050405020304" pitchFamily="18" charset="0"/>
                <a:cs typeface="Times New Roman" panose="02020603050405020304" pitchFamily="18" charset="0"/>
              </a:rPr>
              <a:t> of </a:t>
            </a:r>
            <a:r>
              <a:rPr lang="tr-TR" sz="1300" dirty="0" err="1">
                <a:latin typeface="Times New Roman" panose="02020603050405020304" pitchFamily="18" charset="0"/>
                <a:cs typeface="Times New Roman" panose="02020603050405020304" pitchFamily="18" charset="0"/>
              </a:rPr>
              <a:t>renewable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sources</a:t>
            </a:r>
            <a:r>
              <a:rPr lang="tr-TR" sz="1300" dirty="0">
                <a:latin typeface="Times New Roman" panose="02020603050405020304" pitchFamily="18" charset="0"/>
                <a:cs typeface="Times New Roman" panose="02020603050405020304" pitchFamily="18" charset="0"/>
              </a:rPr>
              <a:t> in </a:t>
            </a:r>
            <a:r>
              <a:rPr lang="tr-TR" sz="1300" dirty="0" err="1">
                <a:latin typeface="Times New Roman" panose="02020603050405020304" pitchFamily="18" charset="0"/>
                <a:cs typeface="Times New Roman" panose="02020603050405020304" pitchFamily="18" charset="0"/>
              </a:rPr>
              <a:t>Turkey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Current</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situation</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potential</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government</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policies</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and</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the</a:t>
            </a:r>
            <a:r>
              <a:rPr lang="tr-TR" sz="1300" dirty="0">
                <a:latin typeface="Times New Roman" panose="02020603050405020304" pitchFamily="18" charset="0"/>
                <a:cs typeface="Times New Roman" panose="02020603050405020304" pitchFamily="18" charset="0"/>
              </a:rPr>
              <a:t> EU </a:t>
            </a:r>
            <a:r>
              <a:rPr lang="tr-TR" sz="1300" dirty="0" err="1">
                <a:latin typeface="Times New Roman" panose="02020603050405020304" pitchFamily="18" charset="0"/>
                <a:cs typeface="Times New Roman" panose="02020603050405020304" pitchFamily="18" charset="0"/>
              </a:rPr>
              <a:t>perspective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Policy</a:t>
            </a:r>
            <a:r>
              <a:rPr lang="tr-TR" sz="1300" dirty="0">
                <a:latin typeface="Times New Roman" panose="02020603050405020304" pitchFamily="18" charset="0"/>
                <a:cs typeface="Times New Roman" panose="02020603050405020304" pitchFamily="18" charset="0"/>
              </a:rPr>
              <a:t>” , </a:t>
            </a:r>
            <a:r>
              <a:rPr lang="tr-TR" sz="1300" dirty="0" err="1">
                <a:latin typeface="Times New Roman" panose="02020603050405020304" pitchFamily="18" charset="0"/>
                <a:cs typeface="Times New Roman" panose="02020603050405020304" pitchFamily="18" charset="0"/>
              </a:rPr>
              <a:t>Proc</a:t>
            </a:r>
            <a:r>
              <a:rPr lang="tr-TR" sz="1300" dirty="0">
                <a:latin typeface="Times New Roman" panose="02020603050405020304" pitchFamily="18" charset="0"/>
                <a:cs typeface="Times New Roman" panose="02020603050405020304" pitchFamily="18" charset="0"/>
              </a:rPr>
              <a:t>. of ELSEVIER, </a:t>
            </a:r>
            <a:r>
              <a:rPr lang="tr-TR" sz="1300" dirty="0" err="1">
                <a:latin typeface="Times New Roman" panose="02020603050405020304" pitchFamily="18" charset="0"/>
                <a:cs typeface="Times New Roman" panose="02020603050405020304" pitchFamily="18" charset="0"/>
              </a:rPr>
              <a:t>pp</a:t>
            </a:r>
            <a:r>
              <a:rPr lang="tr-TR" sz="1300" dirty="0">
                <a:latin typeface="Times New Roman" panose="02020603050405020304" pitchFamily="18" charset="0"/>
                <a:cs typeface="Times New Roman" panose="02020603050405020304" pitchFamily="18" charset="0"/>
              </a:rPr>
              <a:t>: </a:t>
            </a:r>
            <a:r>
              <a:rPr lang="tr-TR" sz="1300" dirty="0" smtClean="0">
                <a:latin typeface="Times New Roman" panose="02020603050405020304" pitchFamily="18" charset="0"/>
                <a:cs typeface="Times New Roman" panose="02020603050405020304" pitchFamily="18" charset="0"/>
              </a:rPr>
              <a:t>377-391</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[12]</a:t>
            </a:r>
            <a:r>
              <a:rPr lang="tr-TR" sz="1300" dirty="0">
                <a:latin typeface="Times New Roman" panose="02020603050405020304" pitchFamily="18" charset="0"/>
                <a:cs typeface="Times New Roman" panose="02020603050405020304" pitchFamily="18" charset="0"/>
              </a:rPr>
              <a:t>YEGM, </a:t>
            </a:r>
            <a:r>
              <a:rPr lang="tr-TR" sz="1300" dirty="0">
                <a:latin typeface="Times New Roman" panose="02020603050405020304" pitchFamily="18" charset="0"/>
                <a:cs typeface="Times New Roman" panose="02020603050405020304" pitchFamily="18" charset="0"/>
                <a:hlinkClick r:id="rId3"/>
              </a:rPr>
              <a:t>http://</a:t>
            </a:r>
            <a:r>
              <a:rPr lang="tr-TR" sz="1300" dirty="0" smtClean="0">
                <a:latin typeface="Times New Roman" panose="02020603050405020304" pitchFamily="18" charset="0"/>
                <a:cs typeface="Times New Roman" panose="02020603050405020304" pitchFamily="18" charset="0"/>
                <a:hlinkClick r:id="rId3"/>
              </a:rPr>
              <a:t>www.eie.gov.tr/yenilenebilir/ruzgar-ruzgar_enerjisi.aspx</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[13]</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M.Bilgili</a:t>
            </a:r>
            <a:r>
              <a:rPr lang="tr-TR" sz="1300" dirty="0">
                <a:latin typeface="Times New Roman" panose="02020603050405020304" pitchFamily="18" charset="0"/>
                <a:cs typeface="Times New Roman" panose="02020603050405020304" pitchFamily="18" charset="0"/>
              </a:rPr>
              <a:t>, 2010, “ </a:t>
            </a:r>
            <a:r>
              <a:rPr lang="tr-TR" sz="1300" dirty="0" err="1">
                <a:latin typeface="Times New Roman" panose="02020603050405020304" pitchFamily="18" charset="0"/>
                <a:cs typeface="Times New Roman" panose="02020603050405020304" pitchFamily="18" charset="0"/>
              </a:rPr>
              <a:t>Present</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Status</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and</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Future</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Projections</a:t>
            </a:r>
            <a:r>
              <a:rPr lang="tr-TR" sz="1300" dirty="0">
                <a:latin typeface="Times New Roman" panose="02020603050405020304" pitchFamily="18" charset="0"/>
                <a:cs typeface="Times New Roman" panose="02020603050405020304" pitchFamily="18" charset="0"/>
              </a:rPr>
              <a:t> of </a:t>
            </a:r>
            <a:r>
              <a:rPr lang="tr-TR" sz="1300" dirty="0" err="1">
                <a:latin typeface="Times New Roman" panose="02020603050405020304" pitchFamily="18" charset="0"/>
                <a:cs typeface="Times New Roman" panose="02020603050405020304" pitchFamily="18" charset="0"/>
              </a:rPr>
              <a:t>Electrical</a:t>
            </a:r>
            <a:r>
              <a:rPr lang="tr-TR" sz="1300" dirty="0">
                <a:latin typeface="Times New Roman" panose="02020603050405020304" pitchFamily="18" charset="0"/>
                <a:cs typeface="Times New Roman" panose="02020603050405020304" pitchFamily="18" charset="0"/>
              </a:rPr>
              <a:t> </a:t>
            </a:r>
            <a:r>
              <a:rPr lang="tr-TR" sz="1300" dirty="0" err="1">
                <a:latin typeface="Times New Roman" panose="02020603050405020304" pitchFamily="18" charset="0"/>
                <a:cs typeface="Times New Roman" panose="02020603050405020304" pitchFamily="18" charset="0"/>
              </a:rPr>
              <a:t>Energy</a:t>
            </a:r>
            <a:r>
              <a:rPr lang="tr-TR" sz="1300" dirty="0">
                <a:latin typeface="Times New Roman" panose="02020603050405020304" pitchFamily="18" charset="0"/>
                <a:cs typeface="Times New Roman" panose="02020603050405020304" pitchFamily="18" charset="0"/>
              </a:rPr>
              <a:t> in </a:t>
            </a:r>
            <a:r>
              <a:rPr lang="tr-TR" sz="1300" dirty="0" err="1">
                <a:latin typeface="Times New Roman" panose="02020603050405020304" pitchFamily="18" charset="0"/>
                <a:cs typeface="Times New Roman" panose="02020603050405020304" pitchFamily="18" charset="0"/>
              </a:rPr>
              <a:t>Turkey</a:t>
            </a:r>
            <a:r>
              <a:rPr lang="tr-TR" sz="1300" dirty="0">
                <a:latin typeface="Times New Roman" panose="02020603050405020304" pitchFamily="18" charset="0"/>
                <a:cs typeface="Times New Roman" panose="02020603050405020304" pitchFamily="18" charset="0"/>
              </a:rPr>
              <a:t>”, GUJS, </a:t>
            </a:r>
            <a:r>
              <a:rPr lang="tr-TR" sz="1300" dirty="0" smtClean="0">
                <a:latin typeface="Times New Roman" panose="02020603050405020304" pitchFamily="18" charset="0"/>
                <a:cs typeface="Times New Roman" panose="02020603050405020304" pitchFamily="18" charset="0"/>
              </a:rPr>
              <a:t>pp:237-248</a:t>
            </a:r>
            <a:endParaRPr lang="tr-TR" sz="1300" dirty="0">
              <a:latin typeface="Times New Roman" panose="02020603050405020304" pitchFamily="18" charset="0"/>
              <a:cs typeface="Times New Roman" panose="02020603050405020304" pitchFamily="18" charset="0"/>
            </a:endParaRPr>
          </a:p>
          <a:p>
            <a:r>
              <a:rPr lang="tr-TR" sz="1300" b="1" dirty="0">
                <a:latin typeface="Times New Roman" panose="02020603050405020304" pitchFamily="18" charset="0"/>
                <a:cs typeface="Times New Roman" panose="02020603050405020304" pitchFamily="18" charset="0"/>
              </a:rPr>
              <a:t>[14]</a:t>
            </a:r>
            <a:r>
              <a:rPr lang="tr-TR" sz="1300" dirty="0">
                <a:latin typeface="Times New Roman" panose="02020603050405020304" pitchFamily="18" charset="0"/>
                <a:cs typeface="Times New Roman" panose="02020603050405020304" pitchFamily="18" charset="0"/>
              </a:rPr>
              <a:t> TEİAŞ, 2016</a:t>
            </a:r>
          </a:p>
          <a:p>
            <a:endParaRPr lang="tr-TR"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69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endParaRPr lang="tr-TR" dirty="0"/>
          </a:p>
        </p:txBody>
      </p:sp>
      <p:sp>
        <p:nvSpPr>
          <p:cNvPr id="4" name="Dikdörtgen 3"/>
          <p:cNvSpPr/>
          <p:nvPr/>
        </p:nvSpPr>
        <p:spPr>
          <a:xfrm>
            <a:off x="302515" y="3068960"/>
            <a:ext cx="8586005" cy="1015663"/>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tr-TR" sz="60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TEŞEKKÜR EDERİM…</a:t>
            </a:r>
            <a:endParaRPr lang="tr-TR" sz="60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704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RÜZGAR ENERJİSİ NEDİR?</a:t>
            </a:r>
            <a:endParaRPr lang="tr-TR" b="1" dirty="0">
              <a:latin typeface="Times New Roman" panose="02020603050405020304" pitchFamily="18" charset="0"/>
              <a:cs typeface="Times New Roman" panose="02020603050405020304" pitchFamily="18" charset="0"/>
            </a:endParaRPr>
          </a:p>
        </p:txBody>
      </p:sp>
      <p:pic>
        <p:nvPicPr>
          <p:cNvPr id="4" name="Picture 2" descr="C:\Users\aAa\Desktop\image00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7662" y="1484784"/>
            <a:ext cx="770076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160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latin typeface="Times New Roman" panose="02020603050405020304" pitchFamily="18" charset="0"/>
                <a:cs typeface="Times New Roman" panose="02020603050405020304" pitchFamily="18" charset="0"/>
              </a:rPr>
              <a:t>RÜZGAR ENERJİSİ FAYDALARI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95536" y="1600201"/>
            <a:ext cx="8435280" cy="4421088"/>
          </a:xfrm>
        </p:spPr>
        <p:txBody>
          <a:bodyPr>
            <a:noAutofit/>
          </a:bodyPr>
          <a:lstStyle/>
          <a:p>
            <a:r>
              <a:rPr lang="tr-TR" dirty="0" smtClean="0">
                <a:latin typeface="Times New Roman" panose="02020603050405020304" pitchFamily="18" charset="0"/>
                <a:cs typeface="Times New Roman" panose="02020603050405020304" pitchFamily="18" charset="0"/>
              </a:rPr>
              <a:t>Atmosferde </a:t>
            </a:r>
            <a:r>
              <a:rPr lang="tr-TR" dirty="0">
                <a:latin typeface="Times New Roman" panose="02020603050405020304" pitchFamily="18" charset="0"/>
                <a:cs typeface="Times New Roman" panose="02020603050405020304" pitchFamily="18" charset="0"/>
              </a:rPr>
              <a:t>bol ve ücretsiz </a:t>
            </a:r>
            <a:r>
              <a:rPr lang="tr-TR" dirty="0" smtClean="0">
                <a:latin typeface="Times New Roman" panose="02020603050405020304" pitchFamily="18" charset="0"/>
                <a:cs typeface="Times New Roman" panose="02020603050405020304" pitchFamily="18" charset="0"/>
              </a:rPr>
              <a:t>olması,</a:t>
            </a:r>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Yenilenebilir </a:t>
            </a:r>
            <a:r>
              <a:rPr lang="tr-TR" dirty="0">
                <a:latin typeface="Times New Roman" panose="02020603050405020304" pitchFamily="18" charset="0"/>
                <a:cs typeface="Times New Roman" panose="02020603050405020304" pitchFamily="18" charset="0"/>
              </a:rPr>
              <a:t>ve temiz bir enerji kaynağı </a:t>
            </a:r>
            <a:r>
              <a:rPr lang="tr-TR" dirty="0" smtClean="0">
                <a:latin typeface="Times New Roman" panose="02020603050405020304" pitchFamily="18" charset="0"/>
                <a:cs typeface="Times New Roman" panose="02020603050405020304" pitchFamily="18" charset="0"/>
              </a:rPr>
              <a:t>olması,</a:t>
            </a:r>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Çevre </a:t>
            </a:r>
            <a:r>
              <a:rPr lang="tr-TR" dirty="0">
                <a:latin typeface="Times New Roman" panose="02020603050405020304" pitchFamily="18" charset="0"/>
                <a:cs typeface="Times New Roman" panose="02020603050405020304" pitchFamily="18" charset="0"/>
              </a:rPr>
              <a:t>dostu </a:t>
            </a:r>
            <a:r>
              <a:rPr lang="tr-TR" dirty="0" smtClean="0">
                <a:latin typeface="Times New Roman" panose="02020603050405020304" pitchFamily="18" charset="0"/>
                <a:cs typeface="Times New Roman" panose="02020603050405020304" pitchFamily="18" charset="0"/>
              </a:rPr>
              <a:t>olması,</a:t>
            </a:r>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Kaynağının </a:t>
            </a:r>
            <a:r>
              <a:rPr lang="tr-TR" dirty="0">
                <a:latin typeface="Times New Roman" panose="02020603050405020304" pitchFamily="18" charset="0"/>
                <a:cs typeface="Times New Roman" panose="02020603050405020304" pitchFamily="18" charset="0"/>
              </a:rPr>
              <a:t>güvenilir </a:t>
            </a:r>
            <a:r>
              <a:rPr lang="tr-TR" dirty="0" smtClean="0">
                <a:latin typeface="Times New Roman" panose="02020603050405020304" pitchFamily="18" charset="0"/>
                <a:cs typeface="Times New Roman" panose="02020603050405020304" pitchFamily="18" charset="0"/>
              </a:rPr>
              <a:t>olması,</a:t>
            </a:r>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İstihdam.</a:t>
            </a: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583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latin typeface="Times New Roman" panose="02020603050405020304" pitchFamily="18" charset="0"/>
                <a:cs typeface="Times New Roman" panose="02020603050405020304" pitchFamily="18" charset="0"/>
              </a:rPr>
              <a:t>RÜZGAR ENERJİSİ YOĞUNLUĞU</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endParaRPr lang="tr-TR" dirty="0"/>
          </a:p>
        </p:txBody>
      </p:sp>
      <p:pic>
        <p:nvPicPr>
          <p:cNvPr id="4" name="Picture 6" descr="türkiye rüzgar atlas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7544" y="1591371"/>
            <a:ext cx="8424936" cy="471794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6315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latin typeface="Times New Roman" panose="02020603050405020304" pitchFamily="18" charset="0"/>
                <a:cs typeface="Times New Roman" panose="02020603050405020304" pitchFamily="18" charset="0"/>
              </a:rPr>
              <a:t>RÜZGAR </a:t>
            </a:r>
            <a:r>
              <a:rPr lang="en-US" altLang="tr-TR" b="1" dirty="0">
                <a:latin typeface="Times New Roman" panose="02020603050405020304" pitchFamily="18" charset="0"/>
                <a:cs typeface="Times New Roman" panose="02020603050405020304" pitchFamily="18" charset="0"/>
              </a:rPr>
              <a:t>ENERJ</a:t>
            </a:r>
            <a:r>
              <a:rPr lang="tr-TR" altLang="tr-TR" b="1" dirty="0">
                <a:latin typeface="Times New Roman" panose="02020603050405020304" pitchFamily="18" charset="0"/>
                <a:cs typeface="Times New Roman" panose="02020603050405020304" pitchFamily="18" charset="0"/>
              </a:rPr>
              <a:t>İSİ</a:t>
            </a:r>
            <a:r>
              <a:rPr lang="en-US" altLang="tr-TR" b="1" dirty="0">
                <a:latin typeface="Times New Roman" panose="02020603050405020304" pitchFamily="18" charset="0"/>
                <a:cs typeface="Times New Roman" panose="02020603050405020304" pitchFamily="18" charset="0"/>
              </a:rPr>
              <a:t>N</a:t>
            </a:r>
            <a:r>
              <a:rPr lang="tr-TR" altLang="tr-TR" b="1" dirty="0">
                <a:latin typeface="Times New Roman" panose="02020603050405020304" pitchFamily="18" charset="0"/>
                <a:cs typeface="Times New Roman" panose="02020603050405020304" pitchFamily="18" charset="0"/>
              </a:rPr>
              <a:t>İN </a:t>
            </a:r>
            <a:r>
              <a:rPr lang="tr-TR" altLang="tr-TR" b="1" dirty="0" smtClean="0">
                <a:latin typeface="Times New Roman" panose="02020603050405020304" pitchFamily="18" charset="0"/>
                <a:cs typeface="Times New Roman" panose="02020603050405020304" pitchFamily="18" charset="0"/>
              </a:rPr>
              <a:t>DURUMU</a:t>
            </a:r>
            <a:endParaRPr lang="tr-TR"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0" y="1981200"/>
            <a:ext cx="5257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2200" dirty="0" smtClean="0">
                <a:latin typeface="Times New Roman" panose="02020603050405020304" pitchFamily="18" charset="0"/>
                <a:cs typeface="Times New Roman" panose="02020603050405020304" pitchFamily="18" charset="0"/>
              </a:rPr>
              <a:t>Rüzgar </a:t>
            </a:r>
            <a:r>
              <a:rPr lang="tr-TR" sz="2200" dirty="0">
                <a:latin typeface="Times New Roman" panose="02020603050405020304" pitchFamily="18" charset="0"/>
                <a:cs typeface="Times New Roman" panose="02020603050405020304" pitchFamily="18" charset="0"/>
              </a:rPr>
              <a:t>enerjisi potansiyeli </a:t>
            </a:r>
            <a:r>
              <a:rPr lang="tr-TR" sz="2200" b="1" dirty="0">
                <a:latin typeface="Times New Roman" panose="02020603050405020304" pitchFamily="18" charset="0"/>
                <a:cs typeface="Times New Roman" panose="02020603050405020304" pitchFamily="18" charset="0"/>
              </a:rPr>
              <a:t>48.000 MW</a:t>
            </a:r>
            <a:r>
              <a:rPr lang="tr-TR" sz="2200" dirty="0">
                <a:latin typeface="Times New Roman" panose="02020603050405020304" pitchFamily="18" charset="0"/>
                <a:cs typeface="Times New Roman" panose="02020603050405020304" pitchFamily="18" charset="0"/>
              </a:rPr>
              <a:t> olarak </a:t>
            </a:r>
            <a:r>
              <a:rPr lang="tr-TR" sz="2200" dirty="0" smtClean="0">
                <a:latin typeface="Times New Roman" panose="02020603050405020304" pitchFamily="18" charset="0"/>
                <a:cs typeface="Times New Roman" panose="02020603050405020304" pitchFamily="18" charset="0"/>
              </a:rPr>
              <a:t>belirlenmiştir</a:t>
            </a:r>
            <a:r>
              <a:rPr lang="tr-TR" altLang="tr-TR" sz="2200" dirty="0" smtClean="0">
                <a:latin typeface="Times New Roman" panose="02020603050405020304" pitchFamily="18" charset="0"/>
                <a:cs typeface="Times New Roman" panose="02020603050405020304" pitchFamily="18" charset="0"/>
              </a:rPr>
              <a:t>. Tüm potansiyel kullanılırsa </a:t>
            </a:r>
            <a:r>
              <a:rPr lang="tr-TR" altLang="tr-TR" sz="2200" b="1" dirty="0" smtClean="0">
                <a:latin typeface="Times New Roman" panose="02020603050405020304" pitchFamily="18" charset="0"/>
                <a:cs typeface="Times New Roman" panose="02020603050405020304" pitchFamily="18" charset="0"/>
              </a:rPr>
              <a:t>%44 </a:t>
            </a:r>
            <a:r>
              <a:rPr lang="tr-TR" altLang="tr-TR" sz="2200" dirty="0" smtClean="0">
                <a:latin typeface="Times New Roman" panose="02020603050405020304" pitchFamily="18" charset="0"/>
                <a:cs typeface="Times New Roman" panose="02020603050405020304" pitchFamily="18" charset="0"/>
              </a:rPr>
              <a:t>karşılanır.</a:t>
            </a:r>
          </a:p>
          <a:p>
            <a:r>
              <a:rPr lang="tr-TR" sz="2200" dirty="0" smtClean="0">
                <a:latin typeface="Times New Roman" panose="02020603050405020304" pitchFamily="18" charset="0"/>
                <a:cs typeface="Times New Roman" panose="02020603050405020304" pitchFamily="18" charset="0"/>
              </a:rPr>
              <a:t>Avrupa’da </a:t>
            </a:r>
            <a:r>
              <a:rPr lang="tr-TR" sz="2200" dirty="0">
                <a:latin typeface="Times New Roman" panose="02020603050405020304" pitchFamily="18" charset="0"/>
                <a:cs typeface="Times New Roman" panose="02020603050405020304" pitchFamily="18" charset="0"/>
              </a:rPr>
              <a:t>rüzgâr enerjisi potansiyeli bakımından en zengin ülkelerden birisidir.</a:t>
            </a:r>
          </a:p>
          <a:p>
            <a:pPr>
              <a:defRPr/>
            </a:pPr>
            <a:r>
              <a:rPr lang="tr-TR" sz="2200" dirty="0" smtClean="0">
                <a:latin typeface="Times New Roman" panose="02020603050405020304" pitchFamily="18" charset="0"/>
                <a:cs typeface="Times New Roman" panose="02020603050405020304" pitchFamily="18" charset="0"/>
              </a:rPr>
              <a:t>Marmara </a:t>
            </a:r>
            <a:r>
              <a:rPr lang="tr-TR" sz="2200" dirty="0">
                <a:latin typeface="Times New Roman" panose="02020603050405020304" pitchFamily="18" charset="0"/>
                <a:cs typeface="Times New Roman" panose="02020603050405020304" pitchFamily="18" charset="0"/>
              </a:rPr>
              <a:t>ve Ege kıyıları e elverişli bölgelerden biridir</a:t>
            </a:r>
            <a:r>
              <a:rPr lang="tr-TR" sz="2200" dirty="0" smtClean="0">
                <a:latin typeface="Times New Roman" panose="02020603050405020304" pitchFamily="18" charset="0"/>
                <a:cs typeface="Times New Roman" panose="02020603050405020304" pitchFamily="18" charset="0"/>
              </a:rPr>
              <a:t>.</a:t>
            </a:r>
          </a:p>
          <a:p>
            <a:r>
              <a:rPr lang="tr-TR" sz="2200" dirty="0" smtClean="0">
                <a:latin typeface="Times New Roman" panose="02020603050405020304" pitchFamily="18" charset="0"/>
                <a:cs typeface="Times New Roman" panose="02020603050405020304" pitchFamily="18" charset="0"/>
              </a:rPr>
              <a:t>Yüzde </a:t>
            </a:r>
            <a:r>
              <a:rPr lang="tr-TR" sz="2200" b="1" dirty="0">
                <a:latin typeface="Times New Roman" panose="02020603050405020304" pitchFamily="18" charset="0"/>
                <a:cs typeface="Times New Roman" panose="02020603050405020304" pitchFamily="18" charset="0"/>
              </a:rPr>
              <a:t>32,0’ı hidrolik enerji</a:t>
            </a:r>
            <a:r>
              <a:rPr lang="tr-TR" sz="2200" dirty="0">
                <a:latin typeface="Times New Roman" panose="02020603050405020304" pitchFamily="18" charset="0"/>
                <a:cs typeface="Times New Roman" panose="02020603050405020304" pitchFamily="18" charset="0"/>
              </a:rPr>
              <a:t>, yüzde </a:t>
            </a:r>
            <a:r>
              <a:rPr lang="tr-TR" sz="2200" b="1" dirty="0">
                <a:latin typeface="Times New Roman" panose="02020603050405020304" pitchFamily="18" charset="0"/>
                <a:cs typeface="Times New Roman" panose="02020603050405020304" pitchFamily="18" charset="0"/>
              </a:rPr>
              <a:t>26,4’ü doğal gaz</a:t>
            </a:r>
            <a:r>
              <a:rPr lang="tr-TR" sz="2200" dirty="0">
                <a:latin typeface="Times New Roman" panose="02020603050405020304" pitchFamily="18" charset="0"/>
                <a:cs typeface="Times New Roman" panose="02020603050405020304" pitchFamily="18" charset="0"/>
              </a:rPr>
              <a:t>, yüzde </a:t>
            </a:r>
            <a:r>
              <a:rPr lang="tr-TR" sz="2200" b="1" dirty="0">
                <a:latin typeface="Times New Roman" panose="02020603050405020304" pitchFamily="18" charset="0"/>
                <a:cs typeface="Times New Roman" panose="02020603050405020304" pitchFamily="18" charset="0"/>
              </a:rPr>
              <a:t>21,4’ü kömür</a:t>
            </a:r>
            <a:r>
              <a:rPr lang="tr-TR" sz="2200" dirty="0">
                <a:latin typeface="Times New Roman" panose="02020603050405020304" pitchFamily="18" charset="0"/>
                <a:cs typeface="Times New Roman" panose="02020603050405020304" pitchFamily="18" charset="0"/>
              </a:rPr>
              <a:t>, yüzde </a:t>
            </a:r>
            <a:r>
              <a:rPr lang="tr-TR" sz="2200" b="1" dirty="0">
                <a:latin typeface="Times New Roman" panose="02020603050405020304" pitchFamily="18" charset="0"/>
                <a:cs typeface="Times New Roman" panose="02020603050405020304" pitchFamily="18" charset="0"/>
              </a:rPr>
              <a:t>7,7’si rüzgâr</a:t>
            </a:r>
            <a:r>
              <a:rPr lang="tr-TR" sz="2200" dirty="0">
                <a:latin typeface="Times New Roman" panose="02020603050405020304" pitchFamily="18" charset="0"/>
                <a:cs typeface="Times New Roman" panose="02020603050405020304" pitchFamily="18" charset="0"/>
              </a:rPr>
              <a:t>, yüzde </a:t>
            </a:r>
            <a:r>
              <a:rPr lang="tr-TR" sz="2200" b="1" dirty="0">
                <a:latin typeface="Times New Roman" panose="02020603050405020304" pitchFamily="18" charset="0"/>
                <a:cs typeface="Times New Roman" panose="02020603050405020304" pitchFamily="18" charset="0"/>
              </a:rPr>
              <a:t>5,4’ü güneş</a:t>
            </a:r>
            <a:r>
              <a:rPr lang="tr-TR" sz="2200" dirty="0">
                <a:latin typeface="Times New Roman" panose="02020603050405020304" pitchFamily="18" charset="0"/>
                <a:cs typeface="Times New Roman" panose="02020603050405020304" pitchFamily="18" charset="0"/>
              </a:rPr>
              <a:t>, yüzde </a:t>
            </a:r>
            <a:r>
              <a:rPr lang="tr-TR" sz="2200" b="1" dirty="0">
                <a:latin typeface="Times New Roman" panose="02020603050405020304" pitchFamily="18" charset="0"/>
                <a:cs typeface="Times New Roman" panose="02020603050405020304" pitchFamily="18" charset="0"/>
              </a:rPr>
              <a:t>1,3’ü jeotermal </a:t>
            </a:r>
            <a:r>
              <a:rPr lang="tr-TR" sz="2200" dirty="0">
                <a:latin typeface="Times New Roman" panose="02020603050405020304" pitchFamily="18" charset="0"/>
                <a:cs typeface="Times New Roman" panose="02020603050405020304" pitchFamily="18" charset="0"/>
              </a:rPr>
              <a:t>ve yüzde </a:t>
            </a:r>
            <a:r>
              <a:rPr lang="tr-TR" sz="2200" b="1" dirty="0">
                <a:latin typeface="Times New Roman" panose="02020603050405020304" pitchFamily="18" charset="0"/>
                <a:cs typeface="Times New Roman" panose="02020603050405020304" pitchFamily="18" charset="0"/>
              </a:rPr>
              <a:t>5,8’i ise diğer </a:t>
            </a:r>
            <a:r>
              <a:rPr lang="tr-TR" sz="2200" dirty="0">
                <a:latin typeface="Times New Roman" panose="02020603050405020304" pitchFamily="18" charset="0"/>
                <a:cs typeface="Times New Roman" panose="02020603050405020304" pitchFamily="18" charset="0"/>
              </a:rPr>
              <a:t>kaynaklar şeklindedir.</a:t>
            </a:r>
          </a:p>
          <a:p>
            <a:pPr>
              <a:defRPr/>
            </a:pPr>
            <a:endParaRPr lang="tr-TR" altLang="tr-TR" sz="2200" dirty="0" smtClean="0">
              <a:latin typeface="Times New Roman" panose="02020603050405020304" pitchFamily="18" charset="0"/>
              <a:cs typeface="Times New Roman" panose="02020603050405020304" pitchFamily="18" charset="0"/>
            </a:endParaRPr>
          </a:p>
          <a:p>
            <a:endParaRPr lang="tr-TR" altLang="tr-TR" sz="2200" dirty="0" smtClean="0">
              <a:latin typeface="Times New Roman" panose="02020603050405020304" pitchFamily="18" charset="0"/>
              <a:cs typeface="Times New Roman" panose="02020603050405020304" pitchFamily="18" charset="0"/>
            </a:endParaRPr>
          </a:p>
          <a:p>
            <a:pPr marL="0" indent="0">
              <a:buNone/>
            </a:pPr>
            <a:endParaRPr lang="en-US" altLang="tr-TR" sz="2200" dirty="0">
              <a:latin typeface="Times New Roman" panose="02020603050405020304" pitchFamily="18" charset="0"/>
              <a:cs typeface="Times New Roman" panose="02020603050405020304" pitchFamily="18" charset="0"/>
            </a:endParaRPr>
          </a:p>
        </p:txBody>
      </p:sp>
      <p:pic>
        <p:nvPicPr>
          <p:cNvPr id="5" name="Picture 4" descr="ruzg_elektrik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81600" y="2060848"/>
            <a:ext cx="3854896" cy="35752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1876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Aa\Desktop\turkiye-ruzgar-enerjisi-potansiyeli-harita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1" y="2132856"/>
            <a:ext cx="8406003"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332656"/>
            <a:ext cx="8064896" cy="1938992"/>
          </a:xfrm>
          <a:prstGeom prst="rect">
            <a:avLst/>
          </a:prstGeom>
        </p:spPr>
        <p:txBody>
          <a:bodyPr wrap="square">
            <a:spAutoFit/>
          </a:bodyPr>
          <a:lstStyle/>
          <a:p>
            <a:pPr algn="ctr"/>
            <a:r>
              <a:rPr lang="tr-TR" altLang="tr-TR" sz="4000" b="1" dirty="0" smtClean="0">
                <a:latin typeface="Times New Roman" pitchFamily="18" charset="0"/>
              </a:rPr>
              <a:t>RÜZGAR ENERJİSİ SANTRALİ(</a:t>
            </a:r>
            <a:r>
              <a:rPr lang="tr-TR" altLang="tr-TR" sz="4000" b="1" dirty="0" smtClean="0">
                <a:latin typeface="Times New Roman" pitchFamily="18" charset="0"/>
              </a:rPr>
              <a:t>RES) </a:t>
            </a:r>
            <a:r>
              <a:rPr lang="tr-TR" altLang="tr-TR" sz="4000" b="1" dirty="0" smtClean="0">
                <a:latin typeface="Times New Roman" pitchFamily="18" charset="0"/>
              </a:rPr>
              <a:t>KURULU GÜCÜ-1</a:t>
            </a:r>
            <a:endParaRPr lang="tr-TR" altLang="tr-TR" sz="4000" b="1" dirty="0">
              <a:latin typeface="Times New Roman" pitchFamily="18" charset="0"/>
            </a:endParaRPr>
          </a:p>
        </p:txBody>
      </p:sp>
    </p:spTree>
    <p:extLst>
      <p:ext uri="{BB962C8B-B14F-4D97-AF65-F5344CB8AC3E}">
        <p14:creationId xmlns:p14="http://schemas.microsoft.com/office/powerpoint/2010/main" val="3274240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latin typeface="Times New Roman" panose="02020603050405020304" pitchFamily="18" charset="0"/>
                <a:cs typeface="Times New Roman" panose="02020603050405020304" pitchFamily="18" charset="0"/>
              </a:rPr>
              <a:t>RES’LEİRİN İLLERE GÖRE DAĞILIMI</a:t>
            </a:r>
            <a:endParaRPr lang="tr-TR" b="1" dirty="0">
              <a:latin typeface="Times New Roman" panose="02020603050405020304" pitchFamily="18" charset="0"/>
              <a:cs typeface="Times New Roman" panose="02020603050405020304" pitchFamily="18" charset="0"/>
            </a:endParaRPr>
          </a:p>
        </p:txBody>
      </p:sp>
      <p:pic>
        <p:nvPicPr>
          <p:cNvPr id="7170" name="Picture 2" descr="C:\Users\aAa\Desktop\image00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560840" cy="477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81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a:p>
        </p:txBody>
      </p:sp>
      <p:sp>
        <p:nvSpPr>
          <p:cNvPr id="4" name="Rectangle 2"/>
          <p:cNvSpPr txBox="1">
            <a:spLocks noChangeArrowheads="1"/>
          </p:cNvSpPr>
          <p:nvPr/>
        </p:nvSpPr>
        <p:spPr>
          <a:xfrm>
            <a:off x="994537" y="-42803"/>
            <a:ext cx="7793037" cy="12684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tr-TR" altLang="tr-TR" sz="4000" dirty="0"/>
          </a:p>
        </p:txBody>
      </p:sp>
      <p:pic>
        <p:nvPicPr>
          <p:cNvPr id="5" name="Picture 4" descr="HARİTA TEMİZ"/>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14727"/>
            <a:ext cx="897959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7"/>
          <p:cNvSpPr>
            <a:spLocks noChangeArrowheads="1"/>
          </p:cNvSpPr>
          <p:nvPr/>
        </p:nvSpPr>
        <p:spPr bwMode="auto">
          <a:xfrm rot="900000">
            <a:off x="1588" y="5031858"/>
            <a:ext cx="2124075" cy="660400"/>
          </a:xfrm>
          <a:prstGeom prst="ellipse">
            <a:avLst/>
          </a:prstGeom>
          <a:noFill/>
          <a:ln w="1016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7" name="Oval 9"/>
          <p:cNvSpPr>
            <a:spLocks noChangeArrowheads="1"/>
          </p:cNvSpPr>
          <p:nvPr/>
        </p:nvSpPr>
        <p:spPr bwMode="auto">
          <a:xfrm rot="900000">
            <a:off x="203200" y="2652196"/>
            <a:ext cx="1733550" cy="660400"/>
          </a:xfrm>
          <a:prstGeom prst="ellipse">
            <a:avLst/>
          </a:pr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8" name="Oval 10"/>
          <p:cNvSpPr>
            <a:spLocks noChangeArrowheads="1"/>
          </p:cNvSpPr>
          <p:nvPr/>
        </p:nvSpPr>
        <p:spPr bwMode="auto">
          <a:xfrm rot="19800000">
            <a:off x="1323975" y="3423721"/>
            <a:ext cx="2578100" cy="660400"/>
          </a:xfrm>
          <a:prstGeom prst="ellipse">
            <a:avLst/>
          </a:pr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9" name="Oval 11"/>
          <p:cNvSpPr>
            <a:spLocks noChangeArrowheads="1"/>
          </p:cNvSpPr>
          <p:nvPr/>
        </p:nvSpPr>
        <p:spPr bwMode="auto">
          <a:xfrm rot="20700000">
            <a:off x="2209800" y="4879458"/>
            <a:ext cx="2951163" cy="660400"/>
          </a:xfrm>
          <a:prstGeom prst="ellipse">
            <a:avLst/>
          </a:pr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10" name="Oval 12"/>
          <p:cNvSpPr>
            <a:spLocks noChangeArrowheads="1"/>
          </p:cNvSpPr>
          <p:nvPr/>
        </p:nvSpPr>
        <p:spPr bwMode="auto">
          <a:xfrm rot="20700000">
            <a:off x="3924300" y="5911333"/>
            <a:ext cx="1954213" cy="660400"/>
          </a:xfrm>
          <a:prstGeom prst="ellipse">
            <a:avLst/>
          </a:pr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grpSp>
        <p:nvGrpSpPr>
          <p:cNvPr id="11" name="Group 27"/>
          <p:cNvGrpSpPr>
            <a:grpSpLocks/>
          </p:cNvGrpSpPr>
          <p:nvPr/>
        </p:nvGrpSpPr>
        <p:grpSpPr bwMode="auto">
          <a:xfrm>
            <a:off x="1116013" y="1936233"/>
            <a:ext cx="1154112" cy="962025"/>
            <a:chOff x="2551" y="2119"/>
            <a:chExt cx="1944" cy="1651"/>
          </a:xfrm>
        </p:grpSpPr>
        <p:sp>
          <p:nvSpPr>
            <p:cNvPr id="12" name="AutoShape 13"/>
            <p:cNvSpPr>
              <a:spLocks noChangeArrowheads="1"/>
            </p:cNvSpPr>
            <p:nvPr/>
          </p:nvSpPr>
          <p:spPr bwMode="auto">
            <a:xfrm>
              <a:off x="2594" y="2119"/>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13" name="Text Box 19"/>
            <p:cNvSpPr txBox="1">
              <a:spLocks noChangeArrowheads="1"/>
            </p:cNvSpPr>
            <p:nvPr/>
          </p:nvSpPr>
          <p:spPr bwMode="auto">
            <a:xfrm>
              <a:off x="2551" y="2530"/>
              <a:ext cx="192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dirty="0"/>
                <a:t>349 MW</a:t>
              </a:r>
            </a:p>
          </p:txBody>
        </p:sp>
      </p:grpSp>
      <p:grpSp>
        <p:nvGrpSpPr>
          <p:cNvPr id="14" name="Group 26"/>
          <p:cNvGrpSpPr>
            <a:grpSpLocks/>
          </p:cNvGrpSpPr>
          <p:nvPr/>
        </p:nvGrpSpPr>
        <p:grpSpPr bwMode="auto">
          <a:xfrm>
            <a:off x="425450" y="3174483"/>
            <a:ext cx="1266825" cy="1177925"/>
            <a:chOff x="518" y="4379"/>
            <a:chExt cx="2066" cy="1651"/>
          </a:xfrm>
        </p:grpSpPr>
        <p:sp>
          <p:nvSpPr>
            <p:cNvPr id="15" name="AutoShape 17"/>
            <p:cNvSpPr>
              <a:spLocks noChangeArrowheads="1"/>
            </p:cNvSpPr>
            <p:nvPr/>
          </p:nvSpPr>
          <p:spPr bwMode="auto">
            <a:xfrm>
              <a:off x="612" y="4379"/>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16" name="Text Box 20"/>
            <p:cNvSpPr txBox="1">
              <a:spLocks noChangeArrowheads="1"/>
            </p:cNvSpPr>
            <p:nvPr/>
          </p:nvSpPr>
          <p:spPr bwMode="auto">
            <a:xfrm>
              <a:off x="518" y="4828"/>
              <a:ext cx="206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a:t>1046 MW</a:t>
              </a:r>
            </a:p>
          </p:txBody>
        </p:sp>
      </p:grpSp>
      <p:grpSp>
        <p:nvGrpSpPr>
          <p:cNvPr id="17" name="Group 28"/>
          <p:cNvGrpSpPr>
            <a:grpSpLocks/>
          </p:cNvGrpSpPr>
          <p:nvPr/>
        </p:nvGrpSpPr>
        <p:grpSpPr bwMode="auto">
          <a:xfrm>
            <a:off x="2293938" y="2642671"/>
            <a:ext cx="1358900" cy="1177925"/>
            <a:chOff x="4586" y="3592"/>
            <a:chExt cx="1901" cy="1651"/>
          </a:xfrm>
        </p:grpSpPr>
        <p:sp>
          <p:nvSpPr>
            <p:cNvPr id="18" name="AutoShape 14"/>
            <p:cNvSpPr>
              <a:spLocks noChangeArrowheads="1"/>
            </p:cNvSpPr>
            <p:nvPr/>
          </p:nvSpPr>
          <p:spPr bwMode="auto">
            <a:xfrm>
              <a:off x="4586" y="3592"/>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19" name="Text Box 21"/>
            <p:cNvSpPr txBox="1">
              <a:spLocks noChangeArrowheads="1"/>
            </p:cNvSpPr>
            <p:nvPr/>
          </p:nvSpPr>
          <p:spPr bwMode="auto">
            <a:xfrm>
              <a:off x="4688" y="4048"/>
              <a:ext cx="1595"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a:t>703 MW</a:t>
              </a:r>
            </a:p>
          </p:txBody>
        </p:sp>
      </p:grpSp>
      <p:grpSp>
        <p:nvGrpSpPr>
          <p:cNvPr id="20" name="Group 25"/>
          <p:cNvGrpSpPr>
            <a:grpSpLocks/>
          </p:cNvGrpSpPr>
          <p:nvPr/>
        </p:nvGrpSpPr>
        <p:grpSpPr bwMode="auto">
          <a:xfrm>
            <a:off x="1011238" y="4327008"/>
            <a:ext cx="1616075" cy="1174750"/>
            <a:chOff x="1224" y="6566"/>
            <a:chExt cx="1901" cy="1651"/>
          </a:xfrm>
        </p:grpSpPr>
        <p:sp>
          <p:nvSpPr>
            <p:cNvPr id="21" name="AutoShape 18"/>
            <p:cNvSpPr>
              <a:spLocks noChangeArrowheads="1"/>
            </p:cNvSpPr>
            <p:nvPr/>
          </p:nvSpPr>
          <p:spPr bwMode="auto">
            <a:xfrm>
              <a:off x="1224" y="6566"/>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22" name="Text Box 22"/>
            <p:cNvSpPr txBox="1">
              <a:spLocks noChangeArrowheads="1"/>
            </p:cNvSpPr>
            <p:nvPr/>
          </p:nvSpPr>
          <p:spPr bwMode="auto">
            <a:xfrm>
              <a:off x="1420" y="7014"/>
              <a:ext cx="1554"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a:t>1595 MW</a:t>
              </a:r>
            </a:p>
          </p:txBody>
        </p:sp>
      </p:grpSp>
      <p:grpSp>
        <p:nvGrpSpPr>
          <p:cNvPr id="23" name="Group 29"/>
          <p:cNvGrpSpPr>
            <a:grpSpLocks/>
          </p:cNvGrpSpPr>
          <p:nvPr/>
        </p:nvGrpSpPr>
        <p:grpSpPr bwMode="auto">
          <a:xfrm>
            <a:off x="3255963" y="4180958"/>
            <a:ext cx="1298575" cy="1109663"/>
            <a:chOff x="6813" y="6145"/>
            <a:chExt cx="1901" cy="1651"/>
          </a:xfrm>
        </p:grpSpPr>
        <p:sp>
          <p:nvSpPr>
            <p:cNvPr id="24" name="AutoShape 15"/>
            <p:cNvSpPr>
              <a:spLocks noChangeArrowheads="1"/>
            </p:cNvSpPr>
            <p:nvPr/>
          </p:nvSpPr>
          <p:spPr bwMode="auto">
            <a:xfrm>
              <a:off x="6813" y="6145"/>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25" name="Text Box 23"/>
            <p:cNvSpPr txBox="1">
              <a:spLocks noChangeArrowheads="1"/>
            </p:cNvSpPr>
            <p:nvPr/>
          </p:nvSpPr>
          <p:spPr bwMode="auto">
            <a:xfrm>
              <a:off x="7008" y="6653"/>
              <a:ext cx="1639"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a:t>835 MW</a:t>
              </a:r>
            </a:p>
          </p:txBody>
        </p:sp>
      </p:grpSp>
      <p:grpSp>
        <p:nvGrpSpPr>
          <p:cNvPr id="26" name="Group 30"/>
          <p:cNvGrpSpPr>
            <a:grpSpLocks/>
          </p:cNvGrpSpPr>
          <p:nvPr/>
        </p:nvGrpSpPr>
        <p:grpSpPr bwMode="auto">
          <a:xfrm>
            <a:off x="4716463" y="5119171"/>
            <a:ext cx="1308100" cy="1177925"/>
            <a:chOff x="10917" y="8565"/>
            <a:chExt cx="2352" cy="1651"/>
          </a:xfrm>
        </p:grpSpPr>
        <p:sp>
          <p:nvSpPr>
            <p:cNvPr id="27" name="AutoShape 16"/>
            <p:cNvSpPr>
              <a:spLocks noChangeArrowheads="1"/>
            </p:cNvSpPr>
            <p:nvPr/>
          </p:nvSpPr>
          <p:spPr bwMode="auto">
            <a:xfrm>
              <a:off x="11113" y="8565"/>
              <a:ext cx="1901" cy="1651"/>
            </a:xfrm>
            <a:prstGeom prst="wedgeEllipseCallout">
              <a:avLst>
                <a:gd name="adj1" fmla="val -48106"/>
                <a:gd name="adj2" fmla="val 54662"/>
              </a:avLst>
            </a:prstGeom>
            <a:solidFill>
              <a:srgbClr val="FFFFCC"/>
            </a:solidFill>
            <a:ln w="12700" algn="ctr">
              <a:solidFill>
                <a:schemeClr val="tx1"/>
              </a:solidFill>
              <a:miter lim="800000"/>
              <a:headEnd/>
              <a:tailEnd/>
            </a:ln>
          </p:spPr>
          <p:txBody>
            <a:bodyPr lIns="35177" tIns="18292" rIns="35177" bIns="18292" anchor="ct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28" name="Text Box 24"/>
            <p:cNvSpPr txBox="1">
              <a:spLocks noChangeArrowheads="1"/>
            </p:cNvSpPr>
            <p:nvPr/>
          </p:nvSpPr>
          <p:spPr bwMode="auto">
            <a:xfrm>
              <a:off x="10917" y="9086"/>
              <a:ext cx="235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5177" tIns="18292" rIns="35177" bIns="18292">
              <a:spAutoFit/>
            </a:bodyPr>
            <a:lstStyle>
              <a:lvl1pPr defTabSz="1022350">
                <a:defRPr>
                  <a:solidFill>
                    <a:schemeClr val="tx1"/>
                  </a:solidFill>
                  <a:latin typeface="Arial" charset="0"/>
                </a:defRPr>
              </a:lvl1pPr>
              <a:lvl2pPr marL="742950" indent="-285750" defTabSz="1022350">
                <a:defRPr>
                  <a:solidFill>
                    <a:schemeClr val="tx1"/>
                  </a:solidFill>
                  <a:latin typeface="Arial" charset="0"/>
                </a:defRPr>
              </a:lvl2pPr>
              <a:lvl3pPr marL="1143000" indent="-228600" defTabSz="1022350">
                <a:defRPr>
                  <a:solidFill>
                    <a:schemeClr val="tx1"/>
                  </a:solidFill>
                  <a:latin typeface="Arial" charset="0"/>
                </a:defRPr>
              </a:lvl3pPr>
              <a:lvl4pPr marL="1600200" indent="-228600" defTabSz="1022350">
                <a:defRPr>
                  <a:solidFill>
                    <a:schemeClr val="tx1"/>
                  </a:solidFill>
                  <a:latin typeface="Arial" charset="0"/>
                </a:defRPr>
              </a:lvl4pPr>
              <a:lvl5pPr marL="2057400" indent="-228600" defTabSz="1022350">
                <a:defRPr>
                  <a:solidFill>
                    <a:schemeClr val="tx1"/>
                  </a:solidFill>
                  <a:latin typeface="Arial" charset="0"/>
                </a:defRPr>
              </a:lvl5pPr>
              <a:lvl6pPr marL="2514600" indent="-228600" defTabSz="1022350" fontAlgn="base">
                <a:spcBef>
                  <a:spcPct val="0"/>
                </a:spcBef>
                <a:spcAft>
                  <a:spcPct val="0"/>
                </a:spcAft>
                <a:defRPr>
                  <a:solidFill>
                    <a:schemeClr val="tx1"/>
                  </a:solidFill>
                  <a:latin typeface="Arial" charset="0"/>
                </a:defRPr>
              </a:lvl6pPr>
              <a:lvl7pPr marL="2971800" indent="-228600" defTabSz="1022350" fontAlgn="base">
                <a:spcBef>
                  <a:spcPct val="0"/>
                </a:spcBef>
                <a:spcAft>
                  <a:spcPct val="0"/>
                </a:spcAft>
                <a:defRPr>
                  <a:solidFill>
                    <a:schemeClr val="tx1"/>
                  </a:solidFill>
                  <a:latin typeface="Arial" charset="0"/>
                </a:defRPr>
              </a:lvl7pPr>
              <a:lvl8pPr marL="3429000" indent="-228600" defTabSz="1022350" fontAlgn="base">
                <a:spcBef>
                  <a:spcPct val="0"/>
                </a:spcBef>
                <a:spcAft>
                  <a:spcPct val="0"/>
                </a:spcAft>
                <a:defRPr>
                  <a:solidFill>
                    <a:schemeClr val="tx1"/>
                  </a:solidFill>
                  <a:latin typeface="Arial" charset="0"/>
                </a:defRPr>
              </a:lvl8pPr>
              <a:lvl9pPr marL="3886200" indent="-228600" defTabSz="1022350" fontAlgn="base">
                <a:spcBef>
                  <a:spcPct val="0"/>
                </a:spcBef>
                <a:spcAft>
                  <a:spcPct val="0"/>
                </a:spcAft>
                <a:defRPr>
                  <a:solidFill>
                    <a:schemeClr val="tx1"/>
                  </a:solidFill>
                  <a:latin typeface="Arial" charset="0"/>
                </a:defRPr>
              </a:lvl9pPr>
            </a:lstStyle>
            <a:p>
              <a:pPr algn="ctr" eaLnBrk="1" hangingPunct="1"/>
              <a:r>
                <a:rPr lang="tr-TR" altLang="tr-TR" sz="2100"/>
                <a:t>618 MW</a:t>
              </a:r>
            </a:p>
          </p:txBody>
        </p:sp>
      </p:grpSp>
      <p:sp>
        <p:nvSpPr>
          <p:cNvPr id="29" name="Oval 9"/>
          <p:cNvSpPr>
            <a:spLocks noChangeArrowheads="1"/>
          </p:cNvSpPr>
          <p:nvPr/>
        </p:nvSpPr>
        <p:spPr bwMode="auto">
          <a:xfrm rot="900000">
            <a:off x="-118571" y="3163400"/>
            <a:ext cx="1846320" cy="1278268"/>
          </a:xfrm>
          <a:prstGeom prst="ellipse">
            <a:avLst/>
          </a:pr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101897" tIns="52986" rIns="101897" bIns="52986" anchor="ctr">
            <a:spAutoFit/>
          </a:bodyPr>
          <a:lstStyle>
            <a:lvl1pPr defTabSz="1074738">
              <a:defRPr>
                <a:solidFill>
                  <a:schemeClr val="tx1"/>
                </a:solidFill>
                <a:latin typeface="Arial" charset="0"/>
              </a:defRPr>
            </a:lvl1pPr>
            <a:lvl2pPr marL="742950" indent="-285750" defTabSz="1074738">
              <a:defRPr>
                <a:solidFill>
                  <a:schemeClr val="tx1"/>
                </a:solidFill>
                <a:latin typeface="Arial" charset="0"/>
              </a:defRPr>
            </a:lvl2pPr>
            <a:lvl3pPr marL="1143000" indent="-228600" defTabSz="1074738">
              <a:defRPr>
                <a:solidFill>
                  <a:schemeClr val="tx1"/>
                </a:solidFill>
                <a:latin typeface="Arial" charset="0"/>
              </a:defRPr>
            </a:lvl3pPr>
            <a:lvl4pPr marL="1600200" indent="-228600" defTabSz="1074738">
              <a:defRPr>
                <a:solidFill>
                  <a:schemeClr val="tx1"/>
                </a:solidFill>
                <a:latin typeface="Arial" charset="0"/>
              </a:defRPr>
            </a:lvl4pPr>
            <a:lvl5pPr marL="2057400" indent="-228600" defTabSz="1074738">
              <a:defRPr>
                <a:solidFill>
                  <a:schemeClr val="tx1"/>
                </a:solidFill>
                <a:latin typeface="Arial" charset="0"/>
              </a:defRPr>
            </a:lvl5pPr>
            <a:lvl6pPr marL="2514600" indent="-228600" defTabSz="1074738" fontAlgn="base">
              <a:spcBef>
                <a:spcPct val="0"/>
              </a:spcBef>
              <a:spcAft>
                <a:spcPct val="0"/>
              </a:spcAft>
              <a:defRPr>
                <a:solidFill>
                  <a:schemeClr val="tx1"/>
                </a:solidFill>
                <a:latin typeface="Arial" charset="0"/>
              </a:defRPr>
            </a:lvl6pPr>
            <a:lvl7pPr marL="2971800" indent="-228600" defTabSz="1074738" fontAlgn="base">
              <a:spcBef>
                <a:spcPct val="0"/>
              </a:spcBef>
              <a:spcAft>
                <a:spcPct val="0"/>
              </a:spcAft>
              <a:defRPr>
                <a:solidFill>
                  <a:schemeClr val="tx1"/>
                </a:solidFill>
                <a:latin typeface="Arial" charset="0"/>
              </a:defRPr>
            </a:lvl7pPr>
            <a:lvl8pPr marL="3429000" indent="-228600" defTabSz="1074738" fontAlgn="base">
              <a:spcBef>
                <a:spcPct val="0"/>
              </a:spcBef>
              <a:spcAft>
                <a:spcPct val="0"/>
              </a:spcAft>
              <a:defRPr>
                <a:solidFill>
                  <a:schemeClr val="tx1"/>
                </a:solidFill>
                <a:latin typeface="Arial" charset="0"/>
              </a:defRPr>
            </a:lvl8pPr>
            <a:lvl9pPr marL="3886200" indent="-228600" defTabSz="1074738" fontAlgn="base">
              <a:spcBef>
                <a:spcPct val="0"/>
              </a:spcBef>
              <a:spcAft>
                <a:spcPct val="0"/>
              </a:spcAft>
              <a:defRPr>
                <a:solidFill>
                  <a:schemeClr val="tx1"/>
                </a:solidFill>
                <a:latin typeface="Arial" charset="0"/>
              </a:defRPr>
            </a:lvl9pPr>
          </a:lstStyle>
          <a:p>
            <a:pPr algn="ctr" eaLnBrk="1" hangingPunct="1"/>
            <a:endParaRPr lang="tr-TR" altLang="tr-TR" sz="2100"/>
          </a:p>
        </p:txBody>
      </p:sp>
      <p:sp>
        <p:nvSpPr>
          <p:cNvPr id="30" name="Dikdörtgen 29"/>
          <p:cNvSpPr/>
          <p:nvPr/>
        </p:nvSpPr>
        <p:spPr>
          <a:xfrm>
            <a:off x="683568" y="332656"/>
            <a:ext cx="8064896" cy="707886"/>
          </a:xfrm>
          <a:prstGeom prst="rect">
            <a:avLst/>
          </a:prstGeom>
        </p:spPr>
        <p:txBody>
          <a:bodyPr wrap="square">
            <a:spAutoFit/>
          </a:bodyPr>
          <a:lstStyle/>
          <a:p>
            <a:pPr algn="ctr"/>
            <a:r>
              <a:rPr lang="tr-TR" altLang="tr-TR" sz="4000" b="1" dirty="0" smtClean="0">
                <a:latin typeface="Times New Roman" pitchFamily="18" charset="0"/>
              </a:rPr>
              <a:t>RES KURULU GÜCÜ-2</a:t>
            </a:r>
            <a:endParaRPr lang="tr-TR" altLang="tr-TR" sz="4000" b="1" dirty="0">
              <a:latin typeface="Times New Roman" pitchFamily="18" charset="0"/>
            </a:endParaRPr>
          </a:p>
        </p:txBody>
      </p:sp>
    </p:spTree>
    <p:extLst>
      <p:ext uri="{BB962C8B-B14F-4D97-AF65-F5344CB8AC3E}">
        <p14:creationId xmlns:p14="http://schemas.microsoft.com/office/powerpoint/2010/main" val="41087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500" fill="hold"/>
                                        <p:tgtEl>
                                          <p:spTgt spid="26"/>
                                        </p:tgtEl>
                                        <p:attrNameLst>
                                          <p:attrName>ppt_w</p:attrName>
                                        </p:attrNameLst>
                                      </p:cBhvr>
                                      <p:tavLst>
                                        <p:tav tm="0">
                                          <p:val>
                                            <p:fltVal val="0"/>
                                          </p:val>
                                        </p:tav>
                                        <p:tav tm="100000">
                                          <p:val>
                                            <p:strVal val="#ppt_w"/>
                                          </p:val>
                                        </p:tav>
                                      </p:tavLst>
                                    </p:anim>
                                    <p:anim calcmode="lin" valueType="num">
                                      <p:cBhvr>
                                        <p:cTn id="67" dur="500" fill="hold"/>
                                        <p:tgtEl>
                                          <p:spTgt spid="26"/>
                                        </p:tgtEl>
                                        <p:attrNameLst>
                                          <p:attrName>ppt_h</p:attrName>
                                        </p:attrNameLst>
                                      </p:cBhvr>
                                      <p:tavLst>
                                        <p:tav tm="0">
                                          <p:val>
                                            <p:fltVal val="0"/>
                                          </p:val>
                                        </p:tav>
                                        <p:tav tm="100000">
                                          <p:val>
                                            <p:strVal val="#ppt_h"/>
                                          </p:val>
                                        </p:tav>
                                      </p:tavLst>
                                    </p:anim>
                                    <p:animEffect transition="in" filter="fade">
                                      <p:cBhvr>
                                        <p:cTn id="68" dur="500"/>
                                        <p:tgtEl>
                                          <p:spTgt spid="26"/>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9" grpId="0" animBg="1"/>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1054</Words>
  <Application>Microsoft Office PowerPoint</Application>
  <PresentationFormat>Ekran Gösterisi (4:3)</PresentationFormat>
  <Paragraphs>147</Paragraphs>
  <Slides>22</Slides>
  <Notes>12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Ofis Teması</vt:lpstr>
      <vt:lpstr>PowerPoint Sunusu</vt:lpstr>
      <vt:lpstr>SUNUM PLANI</vt:lpstr>
      <vt:lpstr>RÜZGAR ENERJİSİ NEDİR?</vt:lpstr>
      <vt:lpstr>RÜZGAR ENERJİSİ FAYDALARI</vt:lpstr>
      <vt:lpstr>RÜZGAR ENERJİSİ YOĞUNLUĞU</vt:lpstr>
      <vt:lpstr>RÜZGAR ENERJİSİNİN DURUMU</vt:lpstr>
      <vt:lpstr>PowerPoint Sunusu</vt:lpstr>
      <vt:lpstr>RES’LEİRİN İLLERE GÖRE DAĞILIMI</vt:lpstr>
      <vt:lpstr>PowerPoint Sunusu</vt:lpstr>
      <vt:lpstr>ELEKTRİK ENERJİSİ KURULU GÜCÜ-1</vt:lpstr>
      <vt:lpstr>ELEKTRİK ENERJİSİ KURULU GÜCÜ-2</vt:lpstr>
      <vt:lpstr>ELEKTRİK ENERJİSİ KURULU GÜCÜ-3</vt:lpstr>
      <vt:lpstr>PROJE İÇERİĞİ</vt:lpstr>
      <vt:lpstr>VERİ SETİ</vt:lpstr>
      <vt:lpstr>NİYE YAPILACAK?</vt:lpstr>
      <vt:lpstr>YAPILACAK PROJE İÇİN KULLANILACAK ARAÇLAR</vt:lpstr>
      <vt:lpstr>NELER YAPILACAK?</vt:lpstr>
      <vt:lpstr>PROJE YOLU</vt:lpstr>
      <vt:lpstr>SONUÇ</vt:lpstr>
      <vt:lpstr>PowerPoint Sunusu</vt:lpstr>
      <vt:lpstr>KAYNAKLAR</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aAa</dc:creator>
  <cp:lastModifiedBy>aAa</cp:lastModifiedBy>
  <cp:revision>240</cp:revision>
  <dcterms:created xsi:type="dcterms:W3CDTF">2018-11-17T18:08:06Z</dcterms:created>
  <dcterms:modified xsi:type="dcterms:W3CDTF">2018-12-08T09:42:57Z</dcterms:modified>
</cp:coreProperties>
</file>