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BB108D-F2FF-4976-84F3-BE6C82AAB47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CCC46-A636-49F5-B155-4621DE781800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A2213-85ED-47D8-9F4B-E7BCA2418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9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A2213-85ED-47D8-9F4B-E7BCA24188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A2213-85ED-47D8-9F4B-E7BCA24188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0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A2213-85ED-47D8-9F4B-E7BCA24188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4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9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4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66D-372A-4968-B1B5-9AD20DA05A7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8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D66D-372A-4968-B1B5-9AD20DA05A7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D5AF-85CA-47D4-958D-55358F310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 221 Recitation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Ralphs</a:t>
            </a:r>
          </a:p>
          <a:p>
            <a:r>
              <a:rPr lang="en-US" dirty="0" smtClean="0"/>
              <a:t>Geometric Optics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8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" y="1524000"/>
            <a:ext cx="9129623" cy="372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44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-1" y="1524000"/>
            <a:ext cx="9124489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57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Optics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Geometric optics is an approximation scheme that allows us to approximate light as rays</a:t>
            </a:r>
          </a:p>
          <a:p>
            <a:pPr lvl="1"/>
            <a:r>
              <a:rPr lang="en-US" dirty="0" smtClean="0"/>
              <a:t>Applicable when the wavelength of light is very small compared to the objects and features with which it is interacting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Diagram Terminology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40000">
            <a:off x="333288" y="1904301"/>
            <a:ext cx="8689891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of Refraction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What does it tell me?</a:t>
                </a:r>
              </a:p>
              <a:p>
                <a:pPr lvl="1"/>
                <a:r>
                  <a:rPr lang="en-US" dirty="0" smtClean="0"/>
                  <a:t>The ratio of the speed of a wave in a reference medium (we choose the vacuum) and another medium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2100" dirty="0" smtClean="0"/>
                  <a:t>n: Index of refraction for a medium, c: Speed of light in the vacuum, </a:t>
                </a:r>
                <a:br>
                  <a:rPr lang="en-US" sz="2100" dirty="0" smtClean="0"/>
                </a:br>
                <a:r>
                  <a:rPr lang="en-US" sz="2100" dirty="0" smtClean="0"/>
                  <a:t>v: Speed of light in the medium</a:t>
                </a:r>
              </a:p>
              <a:p>
                <a:pPr lvl="1"/>
                <a:r>
                  <a:rPr lang="en-US" sz="2900" dirty="0" smtClean="0"/>
                  <a:t>The right hand side shows that n depends on the how well the medium responds to electric and magnetic fields</a:t>
                </a:r>
                <a:endParaRPr lang="en-US" sz="2900" dirty="0" smtClean="0"/>
              </a:p>
              <a:p>
                <a:r>
                  <a:rPr lang="en-US" dirty="0" smtClean="0"/>
                  <a:t>Why should I care?</a:t>
                </a:r>
              </a:p>
              <a:p>
                <a:pPr lvl="1"/>
                <a:r>
                  <a:rPr lang="en-US" dirty="0" smtClean="0"/>
                  <a:t>The index of refraction influences nearly all optical phenomena in some way</a:t>
                </a:r>
              </a:p>
              <a:p>
                <a:r>
                  <a:rPr lang="en-US" dirty="0" smtClean="0"/>
                  <a:t>Depends on electrical and magnetic properties of the medium – sensitive to frequency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), a phenomenon known as </a:t>
                </a:r>
                <a:r>
                  <a:rPr lang="en-US" i="1" dirty="0" smtClean="0"/>
                  <a:t>dispersion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7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Cherenkov Radiation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696200" cy="510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6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Snell’s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What does it tell me?</a:t>
                </a:r>
              </a:p>
              <a:p>
                <a:pPr lvl="1"/>
                <a:r>
                  <a:rPr lang="en-US" dirty="0" smtClean="0"/>
                  <a:t>The relationship between</a:t>
                </a:r>
                <a:br>
                  <a:rPr lang="en-US" dirty="0" smtClean="0"/>
                </a:br>
                <a:r>
                  <a:rPr lang="en-US" dirty="0" smtClean="0"/>
                  <a:t>the indices of refraction and</a:t>
                </a:r>
                <a:br>
                  <a:rPr lang="en-US" dirty="0" smtClean="0"/>
                </a:br>
                <a:r>
                  <a:rPr lang="en-US" dirty="0" smtClean="0"/>
                  <a:t>the angles of refraction and</a:t>
                </a:r>
                <a:br>
                  <a:rPr lang="en-US" dirty="0" smtClean="0"/>
                </a:br>
                <a:r>
                  <a:rPr lang="en-US" dirty="0" smtClean="0"/>
                  <a:t>reflection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Why should I care?</a:t>
                </a:r>
              </a:p>
              <a:p>
                <a:pPr lvl="1"/>
                <a:r>
                  <a:rPr lang="en-US" dirty="0" smtClean="0"/>
                  <a:t>This concept is the “building block” for more advanced concepts such as thin film interference</a:t>
                </a:r>
              </a:p>
              <a:p>
                <a:r>
                  <a:rPr lang="en-US" dirty="0" smtClean="0"/>
                  <a:t>Remember that ALL angles are measured from the NORMAL of the surface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90137"/>
            <a:ext cx="2790825" cy="2220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Mirrors &amp; Lenses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thin lens equation and the mirror equation are identical</a:t>
            </a:r>
          </a:p>
          <a:p>
            <a:r>
              <a:rPr lang="en-US" dirty="0" smtClean="0"/>
              <a:t>The main challenge is observing the proper sign convention</a:t>
            </a:r>
          </a:p>
          <a:p>
            <a:pPr lvl="1"/>
            <a:r>
              <a:rPr lang="en-US" dirty="0" smtClean="0"/>
              <a:t>Virtual objects and images </a:t>
            </a:r>
            <a:r>
              <a:rPr lang="en-US" i="1" dirty="0" smtClean="0"/>
              <a:t>always</a:t>
            </a:r>
            <a:r>
              <a:rPr lang="en-US" dirty="0" smtClean="0"/>
              <a:t> have negative distances</a:t>
            </a:r>
          </a:p>
          <a:p>
            <a:r>
              <a:rPr lang="en-US" dirty="0" smtClean="0"/>
              <a:t>There are complicated tables that tell you based on what type of mirror/lens and the relative position of the object and the focal length whether the image is upright, virtual, etc.</a:t>
            </a:r>
          </a:p>
          <a:p>
            <a:pPr lvl="1"/>
            <a:r>
              <a:rPr lang="en-US" dirty="0" smtClean="0"/>
              <a:t>These are unnecessary (and sometimes confusing); A ray diagram or the use of the equations with inequalities can tell you all of this</a:t>
            </a:r>
          </a:p>
        </p:txBody>
      </p:sp>
    </p:spTree>
    <p:extLst>
      <p:ext uri="{BB962C8B-B14F-4D97-AF65-F5344CB8AC3E}">
        <p14:creationId xmlns:p14="http://schemas.microsoft.com/office/powerpoint/2010/main" val="19618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Mirrors &amp; Lenses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8001000" cy="56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6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858125" cy="521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76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220</Words>
  <Application>Microsoft Office PowerPoint</Application>
  <PresentationFormat>On-screen Show (4:3)</PresentationFormat>
  <Paragraphs>40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PHYS 221 Recitation</vt:lpstr>
      <vt:lpstr>Geometric Optics</vt:lpstr>
      <vt:lpstr>Ray Diagram Terminology</vt:lpstr>
      <vt:lpstr>Index of Refraction</vt:lpstr>
      <vt:lpstr>Cherenkov Radiation</vt:lpstr>
      <vt:lpstr>Snell’s Law</vt:lpstr>
      <vt:lpstr>Mirrors &amp; Lenses</vt:lpstr>
      <vt:lpstr>Mirrors &amp; Lenses</vt:lpstr>
      <vt:lpstr>Quiz Question</vt:lpstr>
      <vt:lpstr>Quiz Question</vt:lpstr>
      <vt:lpstr>Quiz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221 Recitation</dc:title>
  <dc:creator>Kevin</dc:creator>
  <cp:lastModifiedBy>Kevin</cp:lastModifiedBy>
  <cp:revision>6</cp:revision>
  <dcterms:created xsi:type="dcterms:W3CDTF">2014-04-04T09:48:57Z</dcterms:created>
  <dcterms:modified xsi:type="dcterms:W3CDTF">2014-04-04T10:56:19Z</dcterms:modified>
</cp:coreProperties>
</file>