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6" r:id="rId7"/>
    <p:sldId id="267" r:id="rId8"/>
    <p:sldId id="258" r:id="rId9"/>
    <p:sldId id="259" r:id="rId10"/>
    <p:sldId id="268" r:id="rId11"/>
    <p:sldId id="260" r:id="rId12"/>
    <p:sldId id="269" r:id="rId13"/>
    <p:sldId id="270" r:id="rId14"/>
    <p:sldId id="271" r:id="rId15"/>
    <p:sldId id="272" r:id="rId16"/>
    <p:sldId id="273" r:id="rId17"/>
    <p:sldId id="274" r:id="rId18"/>
    <p:sldId id="275" r:id="rId19"/>
    <p:sldId id="277"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92" r:id="rId33"/>
    <p:sldId id="289" r:id="rId34"/>
    <p:sldId id="290" r:id="rId35"/>
    <p:sldId id="291" r:id="rId36"/>
    <p:sldId id="293" r:id="rId37"/>
    <p:sldId id="294" r:id="rId38"/>
    <p:sldId id="295"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5" d="100"/>
          <a:sy n="115" d="100"/>
        </p:scale>
        <p:origin x="31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0F1323-5693-42E2-8A56-7727EF0A628E}"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43961-E1CC-4939-A55D-8B9E38BA214C}" type="slidenum">
              <a:rPr lang="en-IN" smtClean="0"/>
              <a:t>‹#›</a:t>
            </a:fld>
            <a:endParaRPr lang="en-IN"/>
          </a:p>
        </p:txBody>
      </p:sp>
    </p:spTree>
    <p:extLst>
      <p:ext uri="{BB962C8B-B14F-4D97-AF65-F5344CB8AC3E}">
        <p14:creationId xmlns:p14="http://schemas.microsoft.com/office/powerpoint/2010/main" val="3468699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0F1323-5693-42E2-8A56-7727EF0A628E}"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43961-E1CC-4939-A55D-8B9E38BA214C}" type="slidenum">
              <a:rPr lang="en-IN" smtClean="0"/>
              <a:t>‹#›</a:t>
            </a:fld>
            <a:endParaRPr lang="en-IN"/>
          </a:p>
        </p:txBody>
      </p:sp>
    </p:spTree>
    <p:extLst>
      <p:ext uri="{BB962C8B-B14F-4D97-AF65-F5344CB8AC3E}">
        <p14:creationId xmlns:p14="http://schemas.microsoft.com/office/powerpoint/2010/main" val="196882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0F1323-5693-42E2-8A56-7727EF0A628E}"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43961-E1CC-4939-A55D-8B9E38BA214C}" type="slidenum">
              <a:rPr lang="en-IN" smtClean="0"/>
              <a:t>‹#›</a:t>
            </a:fld>
            <a:endParaRPr lang="en-IN"/>
          </a:p>
        </p:txBody>
      </p:sp>
    </p:spTree>
    <p:extLst>
      <p:ext uri="{BB962C8B-B14F-4D97-AF65-F5344CB8AC3E}">
        <p14:creationId xmlns:p14="http://schemas.microsoft.com/office/powerpoint/2010/main" val="198737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0F1323-5693-42E2-8A56-7727EF0A628E}"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43961-E1CC-4939-A55D-8B9E38BA214C}" type="slidenum">
              <a:rPr lang="en-IN" smtClean="0"/>
              <a:t>‹#›</a:t>
            </a:fld>
            <a:endParaRPr lang="en-IN"/>
          </a:p>
        </p:txBody>
      </p:sp>
    </p:spTree>
    <p:extLst>
      <p:ext uri="{BB962C8B-B14F-4D97-AF65-F5344CB8AC3E}">
        <p14:creationId xmlns:p14="http://schemas.microsoft.com/office/powerpoint/2010/main" val="59047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0F1323-5693-42E2-8A56-7727EF0A628E}"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E43961-E1CC-4939-A55D-8B9E38BA214C}" type="slidenum">
              <a:rPr lang="en-IN" smtClean="0"/>
              <a:t>‹#›</a:t>
            </a:fld>
            <a:endParaRPr lang="en-IN"/>
          </a:p>
        </p:txBody>
      </p:sp>
    </p:spTree>
    <p:extLst>
      <p:ext uri="{BB962C8B-B14F-4D97-AF65-F5344CB8AC3E}">
        <p14:creationId xmlns:p14="http://schemas.microsoft.com/office/powerpoint/2010/main" val="863092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A0F1323-5693-42E2-8A56-7727EF0A628E}" type="datetimeFigureOut">
              <a:rPr lang="en-IN" smtClean="0"/>
              <a:t>18-03-2024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E43961-E1CC-4939-A55D-8B9E38BA214C}" type="slidenum">
              <a:rPr lang="en-IN" smtClean="0"/>
              <a:t>‹#›</a:t>
            </a:fld>
            <a:endParaRPr lang="en-IN"/>
          </a:p>
        </p:txBody>
      </p:sp>
    </p:spTree>
    <p:extLst>
      <p:ext uri="{BB962C8B-B14F-4D97-AF65-F5344CB8AC3E}">
        <p14:creationId xmlns:p14="http://schemas.microsoft.com/office/powerpoint/2010/main" val="2207010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A0F1323-5693-42E2-8A56-7727EF0A628E}" type="datetimeFigureOut">
              <a:rPr lang="en-IN" smtClean="0"/>
              <a:t>18-03-2024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E43961-E1CC-4939-A55D-8B9E38BA214C}" type="slidenum">
              <a:rPr lang="en-IN" smtClean="0"/>
              <a:t>‹#›</a:t>
            </a:fld>
            <a:endParaRPr lang="en-IN"/>
          </a:p>
        </p:txBody>
      </p:sp>
    </p:spTree>
    <p:extLst>
      <p:ext uri="{BB962C8B-B14F-4D97-AF65-F5344CB8AC3E}">
        <p14:creationId xmlns:p14="http://schemas.microsoft.com/office/powerpoint/2010/main" val="259284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A0F1323-5693-42E2-8A56-7727EF0A628E}" type="datetimeFigureOut">
              <a:rPr lang="en-IN" smtClean="0"/>
              <a:t>18-03-2024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E43961-E1CC-4939-A55D-8B9E38BA214C}" type="slidenum">
              <a:rPr lang="en-IN" smtClean="0"/>
              <a:t>‹#›</a:t>
            </a:fld>
            <a:endParaRPr lang="en-IN"/>
          </a:p>
        </p:txBody>
      </p:sp>
    </p:spTree>
    <p:extLst>
      <p:ext uri="{BB962C8B-B14F-4D97-AF65-F5344CB8AC3E}">
        <p14:creationId xmlns:p14="http://schemas.microsoft.com/office/powerpoint/2010/main" val="224688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F1323-5693-42E2-8A56-7727EF0A628E}" type="datetimeFigureOut">
              <a:rPr lang="en-IN" smtClean="0"/>
              <a:t>18-03-2024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E43961-E1CC-4939-A55D-8B9E38BA214C}" type="slidenum">
              <a:rPr lang="en-IN" smtClean="0"/>
              <a:t>‹#›</a:t>
            </a:fld>
            <a:endParaRPr lang="en-IN"/>
          </a:p>
        </p:txBody>
      </p:sp>
    </p:spTree>
    <p:extLst>
      <p:ext uri="{BB962C8B-B14F-4D97-AF65-F5344CB8AC3E}">
        <p14:creationId xmlns:p14="http://schemas.microsoft.com/office/powerpoint/2010/main" val="801543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0F1323-5693-42E2-8A56-7727EF0A628E}" type="datetimeFigureOut">
              <a:rPr lang="en-IN" smtClean="0"/>
              <a:t>18-03-2024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E43961-E1CC-4939-A55D-8B9E38BA214C}" type="slidenum">
              <a:rPr lang="en-IN" smtClean="0"/>
              <a:t>‹#›</a:t>
            </a:fld>
            <a:endParaRPr lang="en-IN"/>
          </a:p>
        </p:txBody>
      </p:sp>
    </p:spTree>
    <p:extLst>
      <p:ext uri="{BB962C8B-B14F-4D97-AF65-F5344CB8AC3E}">
        <p14:creationId xmlns:p14="http://schemas.microsoft.com/office/powerpoint/2010/main" val="98720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0F1323-5693-42E2-8A56-7727EF0A628E}" type="datetimeFigureOut">
              <a:rPr lang="en-IN" smtClean="0"/>
              <a:t>18-03-2024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E43961-E1CC-4939-A55D-8B9E38BA214C}" type="slidenum">
              <a:rPr lang="en-IN" smtClean="0"/>
              <a:t>‹#›</a:t>
            </a:fld>
            <a:endParaRPr lang="en-IN"/>
          </a:p>
        </p:txBody>
      </p:sp>
    </p:spTree>
    <p:extLst>
      <p:ext uri="{BB962C8B-B14F-4D97-AF65-F5344CB8AC3E}">
        <p14:creationId xmlns:p14="http://schemas.microsoft.com/office/powerpoint/2010/main" val="21768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F1323-5693-42E2-8A56-7727EF0A628E}" type="datetimeFigureOut">
              <a:rPr lang="en-IN" smtClean="0"/>
              <a:t>18-03-2024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43961-E1CC-4939-A55D-8B9E38BA214C}" type="slidenum">
              <a:rPr lang="en-IN" smtClean="0"/>
              <a:t>‹#›</a:t>
            </a:fld>
            <a:endParaRPr lang="en-IN"/>
          </a:p>
        </p:txBody>
      </p:sp>
    </p:spTree>
    <p:extLst>
      <p:ext uri="{BB962C8B-B14F-4D97-AF65-F5344CB8AC3E}">
        <p14:creationId xmlns:p14="http://schemas.microsoft.com/office/powerpoint/2010/main" val="3786481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6536" y="271574"/>
            <a:ext cx="9144000" cy="698486"/>
          </a:xfrm>
        </p:spPr>
        <p:txBody>
          <a:bodyPr>
            <a:noAutofit/>
          </a:bodyPr>
          <a:lstStyle/>
          <a:p>
            <a:r>
              <a:rPr lang="en-US" sz="5400" u="sng" dirty="0" err="1" smtClean="0"/>
              <a:t>IoT</a:t>
            </a:r>
            <a:r>
              <a:rPr lang="en-US" sz="5400" u="sng" dirty="0" smtClean="0"/>
              <a:t>- Introduction</a:t>
            </a:r>
            <a:endParaRPr lang="en-IN" sz="5400" u="sng" dirty="0"/>
          </a:p>
        </p:txBody>
      </p:sp>
      <p:sp>
        <p:nvSpPr>
          <p:cNvPr id="3" name="Subtitle 2"/>
          <p:cNvSpPr>
            <a:spLocks noGrp="1"/>
          </p:cNvSpPr>
          <p:nvPr>
            <p:ph type="subTitle" idx="1"/>
          </p:nvPr>
        </p:nvSpPr>
        <p:spPr>
          <a:xfrm>
            <a:off x="814039" y="1126273"/>
            <a:ext cx="10560205" cy="5352586"/>
          </a:xfrm>
        </p:spPr>
        <p:txBody>
          <a:bodyPr>
            <a:normAutofit/>
          </a:bodyPr>
          <a:lstStyle/>
          <a:p>
            <a:pPr marL="342900" indent="-342900" algn="just">
              <a:buFont typeface="Arial" panose="020B0604020202020204" pitchFamily="34" charset="0"/>
              <a:buChar char="•"/>
            </a:pPr>
            <a:r>
              <a:rPr lang="en-US" dirty="0" err="1"/>
              <a:t>IoT</a:t>
            </a:r>
            <a:r>
              <a:rPr lang="en-US" dirty="0"/>
              <a:t> stands for Internet of Things</a:t>
            </a:r>
            <a:r>
              <a:rPr lang="en-US" dirty="0" smtClean="0"/>
              <a:t>.</a:t>
            </a:r>
          </a:p>
          <a:p>
            <a:pPr marL="342900" indent="-342900" algn="just">
              <a:buFont typeface="Arial" panose="020B0604020202020204" pitchFamily="34" charset="0"/>
              <a:buChar char="•"/>
            </a:pPr>
            <a:r>
              <a:rPr lang="en-US" dirty="0" smtClean="0"/>
              <a:t>It </a:t>
            </a:r>
            <a:r>
              <a:rPr lang="en-US" dirty="0"/>
              <a:t>refers to a network of interconnected devices embedded with sensors, software, and other technologies that enable them to collect and exchange data over the internet. </a:t>
            </a:r>
            <a:endParaRPr lang="en-US" dirty="0" smtClean="0"/>
          </a:p>
          <a:p>
            <a:pPr marL="342900" indent="-342900" algn="just">
              <a:buFont typeface="Arial" panose="020B0604020202020204" pitchFamily="34" charset="0"/>
              <a:buChar char="•"/>
            </a:pPr>
            <a:r>
              <a:rPr lang="en-US" dirty="0"/>
              <a:t>These devices can range from everyday objects such as household appliances, wearable devices, and industrial machines to vehicles and infrastructure components like smart grids and smart cities</a:t>
            </a:r>
            <a:r>
              <a:rPr lang="en-US" dirty="0" smtClean="0"/>
              <a:t>.</a:t>
            </a:r>
          </a:p>
          <a:p>
            <a:pPr marL="342900" indent="-342900" algn="just">
              <a:buFont typeface="Arial" panose="020B0604020202020204" pitchFamily="34" charset="0"/>
              <a:buChar char="•"/>
            </a:pPr>
            <a:r>
              <a:rPr lang="en-US" dirty="0"/>
              <a:t>The key concept behind </a:t>
            </a:r>
            <a:r>
              <a:rPr lang="en-US" dirty="0" err="1"/>
              <a:t>IoT</a:t>
            </a:r>
            <a:r>
              <a:rPr lang="en-US" dirty="0"/>
              <a:t> is the ability of these devices to communicate with each other and with centralized systems, often referred to as the "</a:t>
            </a:r>
            <a:r>
              <a:rPr lang="en-US" dirty="0" smtClean="0"/>
              <a:t>cloud” (Store, </a:t>
            </a:r>
            <a:r>
              <a:rPr lang="en-US" dirty="0" err="1" smtClean="0"/>
              <a:t>analyse</a:t>
            </a:r>
            <a:r>
              <a:rPr lang="en-US" dirty="0" smtClean="0"/>
              <a:t>, monitor, decision)</a:t>
            </a:r>
          </a:p>
          <a:p>
            <a:pPr marL="342900" indent="-342900" algn="just">
              <a:buFont typeface="Arial" panose="020B0604020202020204" pitchFamily="34" charset="0"/>
              <a:buChar char="•"/>
            </a:pPr>
            <a:r>
              <a:rPr lang="en-US" dirty="0" err="1" smtClean="0"/>
              <a:t>IoT</a:t>
            </a:r>
            <a:r>
              <a:rPr lang="en-US" dirty="0" smtClean="0"/>
              <a:t> application is seen in </a:t>
            </a:r>
            <a:r>
              <a:rPr lang="en-US" dirty="0"/>
              <a:t>various domains, </a:t>
            </a:r>
            <a:r>
              <a:rPr lang="en-US" dirty="0" smtClean="0"/>
              <a:t>including home automation, healthcare</a:t>
            </a:r>
            <a:r>
              <a:rPr lang="en-US" dirty="0"/>
              <a:t>, agriculture, manufacturing, transportation, and more</a:t>
            </a:r>
            <a:r>
              <a:rPr lang="en-US" dirty="0" smtClean="0"/>
              <a:t>.</a:t>
            </a:r>
          </a:p>
        </p:txBody>
      </p:sp>
    </p:spTree>
    <p:extLst>
      <p:ext uri="{BB962C8B-B14F-4D97-AF65-F5344CB8AC3E}">
        <p14:creationId xmlns:p14="http://schemas.microsoft.com/office/powerpoint/2010/main" val="819894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6387"/>
          </a:xfrm>
        </p:spPr>
        <p:txBody>
          <a:bodyPr>
            <a:normAutofit fontScale="90000"/>
          </a:bodyPr>
          <a:lstStyle/>
          <a:p>
            <a:pPr algn="ctr"/>
            <a:r>
              <a:rPr lang="en-US" b="1" u="sng" dirty="0" smtClean="0"/>
              <a:t>Benefits of Digitization</a:t>
            </a:r>
            <a:endParaRPr lang="en-IN" b="1" u="sng" dirty="0"/>
          </a:p>
        </p:txBody>
      </p:sp>
      <p:sp>
        <p:nvSpPr>
          <p:cNvPr id="3" name="Content Placeholder 2"/>
          <p:cNvSpPr>
            <a:spLocks noGrp="1"/>
          </p:cNvSpPr>
          <p:nvPr>
            <p:ph idx="1"/>
          </p:nvPr>
        </p:nvSpPr>
        <p:spPr>
          <a:xfrm>
            <a:off x="838200" y="1266738"/>
            <a:ext cx="10515600" cy="4910225"/>
          </a:xfrm>
        </p:spPr>
        <p:txBody>
          <a:bodyPr>
            <a:normAutofit fontScale="85000" lnSpcReduction="10000"/>
          </a:bodyPr>
          <a:lstStyle/>
          <a:p>
            <a:r>
              <a:rPr lang="en-US" b="1" dirty="0"/>
              <a:t>Ease of Storage</a:t>
            </a:r>
            <a:r>
              <a:rPr lang="en-US" dirty="0"/>
              <a:t>: Digital data can be stored more efficiently than analog information, occupying less physical space and enabling easy retrieval and backup.</a:t>
            </a:r>
          </a:p>
          <a:p>
            <a:r>
              <a:rPr lang="en-US" b="1" dirty="0"/>
              <a:t>Ease of Transmission</a:t>
            </a:r>
            <a:r>
              <a:rPr lang="en-US" dirty="0"/>
              <a:t>: Digital data can be transmitted over various communication networks, including the internet, with minimal degradation or loss of quality.</a:t>
            </a:r>
          </a:p>
          <a:p>
            <a:r>
              <a:rPr lang="en-US" b="1" dirty="0"/>
              <a:t>Ease of Manipulation</a:t>
            </a:r>
            <a:r>
              <a:rPr lang="en-US" dirty="0"/>
              <a:t>: Digital data can be easily manipulated and processed using software applications, allowing for editing, analysis, and transformation.</a:t>
            </a:r>
          </a:p>
          <a:p>
            <a:r>
              <a:rPr lang="en-US" b="1" dirty="0"/>
              <a:t>Durability</a:t>
            </a:r>
            <a:r>
              <a:rPr lang="en-US" dirty="0"/>
              <a:t>: Digital data can be more durable than analog formats, as it is less susceptible to degradation over time.</a:t>
            </a:r>
          </a:p>
          <a:p>
            <a:r>
              <a:rPr lang="en-US" b="1" dirty="0" smtClean="0"/>
              <a:t>Search ability</a:t>
            </a:r>
            <a:r>
              <a:rPr lang="en-US" dirty="0" smtClean="0"/>
              <a:t>: </a:t>
            </a:r>
            <a:r>
              <a:rPr lang="en-US" dirty="0"/>
              <a:t>Digital data can be indexed and searched quickly, enabling rapid retrieval of specific information.</a:t>
            </a:r>
          </a:p>
          <a:p>
            <a:r>
              <a:rPr lang="en-US" b="1" dirty="0"/>
              <a:t>Interoperability</a:t>
            </a:r>
            <a:r>
              <a:rPr lang="en-US" dirty="0"/>
              <a:t>: Digital data can be easily shared and integrated across different systems and platforms, promoting interoperability and collaboration.</a:t>
            </a:r>
          </a:p>
          <a:p>
            <a:endParaRPr lang="en-IN" dirty="0"/>
          </a:p>
        </p:txBody>
      </p:sp>
    </p:spTree>
    <p:extLst>
      <p:ext uri="{BB962C8B-B14F-4D97-AF65-F5344CB8AC3E}">
        <p14:creationId xmlns:p14="http://schemas.microsoft.com/office/powerpoint/2010/main" val="1573779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u="sng" dirty="0" smtClean="0"/>
              <a:t>Example of digitization from traditional method</a:t>
            </a:r>
            <a:endParaRPr lang="en-IN" sz="4200" b="1" u="sng" dirty="0"/>
          </a:p>
        </p:txBody>
      </p:sp>
      <p:sp>
        <p:nvSpPr>
          <p:cNvPr id="3" name="Content Placeholder 2"/>
          <p:cNvSpPr>
            <a:spLocks noGrp="1"/>
          </p:cNvSpPr>
          <p:nvPr>
            <p:ph idx="1"/>
          </p:nvPr>
        </p:nvSpPr>
        <p:spPr/>
        <p:txBody>
          <a:bodyPr>
            <a:normAutofit/>
          </a:bodyPr>
          <a:lstStyle/>
          <a:p>
            <a:pPr marL="0" indent="0" algn="just">
              <a:buNone/>
            </a:pPr>
            <a:r>
              <a:rPr lang="en-US" dirty="0"/>
              <a:t>For example, </a:t>
            </a:r>
          </a:p>
          <a:p>
            <a:pPr marL="0" indent="0" algn="just">
              <a:buNone/>
            </a:pPr>
            <a:r>
              <a:rPr lang="en-US" dirty="0"/>
              <a:t>1</a:t>
            </a:r>
            <a:r>
              <a:rPr lang="en-US" dirty="0" smtClean="0"/>
              <a:t>)</a:t>
            </a:r>
            <a:r>
              <a:rPr lang="en-US" dirty="0"/>
              <a:t> Home Automation </a:t>
            </a:r>
          </a:p>
          <a:p>
            <a:pPr marL="0" indent="0" algn="just">
              <a:buNone/>
            </a:pPr>
            <a:r>
              <a:rPr lang="en-US" dirty="0"/>
              <a:t>2) Digital </a:t>
            </a:r>
            <a:r>
              <a:rPr lang="en-US" dirty="0" smtClean="0"/>
              <a:t>Camera</a:t>
            </a:r>
          </a:p>
          <a:p>
            <a:pPr marL="0" indent="0" algn="just">
              <a:buNone/>
            </a:pPr>
            <a:r>
              <a:rPr lang="en-US" dirty="0" smtClean="0"/>
              <a:t>3)</a:t>
            </a:r>
            <a:r>
              <a:rPr lang="en-US" dirty="0"/>
              <a:t> </a:t>
            </a:r>
            <a:r>
              <a:rPr lang="en-US" dirty="0" smtClean="0"/>
              <a:t>Newspapers and advertisement services </a:t>
            </a:r>
            <a:r>
              <a:rPr lang="en-US" dirty="0"/>
              <a:t>started to offer online subscriptions and introduced digital advertising models to monetize their digital content.</a:t>
            </a:r>
          </a:p>
          <a:p>
            <a:pPr marL="0" indent="0" algn="just">
              <a:buNone/>
            </a:pPr>
            <a:r>
              <a:rPr lang="en-US" dirty="0"/>
              <a:t>3) Digital Video </a:t>
            </a:r>
            <a:r>
              <a:rPr lang="en-US" dirty="0" smtClean="0"/>
              <a:t>Streaming-Recorded and Live Streaming</a:t>
            </a:r>
            <a:endParaRPr lang="en-US" dirty="0"/>
          </a:p>
          <a:p>
            <a:pPr marL="0" indent="0" algn="just">
              <a:buNone/>
            </a:pPr>
            <a:r>
              <a:rPr lang="en-US" dirty="0"/>
              <a:t>4) Digital Transportation Industry</a:t>
            </a:r>
          </a:p>
          <a:p>
            <a:pPr marL="0" indent="0" algn="just">
              <a:buNone/>
            </a:pPr>
            <a:r>
              <a:rPr lang="en-US" dirty="0"/>
              <a:t>5) </a:t>
            </a:r>
            <a:r>
              <a:rPr lang="en-US" dirty="0" smtClean="0"/>
              <a:t>In </a:t>
            </a:r>
            <a:r>
              <a:rPr lang="en-US" dirty="0"/>
              <a:t>a shopping mall where Wi-Fi location tracking is deployed.</a:t>
            </a:r>
          </a:p>
          <a:p>
            <a:endParaRPr lang="en-IN" dirty="0"/>
          </a:p>
        </p:txBody>
      </p:sp>
    </p:spTree>
    <p:extLst>
      <p:ext uri="{BB962C8B-B14F-4D97-AF65-F5344CB8AC3E}">
        <p14:creationId xmlns:p14="http://schemas.microsoft.com/office/powerpoint/2010/main" val="4116888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721"/>
          </a:xfrm>
        </p:spPr>
        <p:txBody>
          <a:bodyPr>
            <a:normAutofit fontScale="90000"/>
          </a:bodyPr>
          <a:lstStyle/>
          <a:p>
            <a:pPr algn="ctr"/>
            <a:r>
              <a:rPr lang="en-US" u="sng" dirty="0" smtClean="0"/>
              <a:t>Impact of </a:t>
            </a:r>
            <a:r>
              <a:rPr lang="en-US" u="sng" dirty="0" err="1" smtClean="0"/>
              <a:t>IoT</a:t>
            </a:r>
            <a:endParaRPr lang="en-IN" u="sng" dirty="0"/>
          </a:p>
        </p:txBody>
      </p:sp>
      <p:sp>
        <p:nvSpPr>
          <p:cNvPr id="3" name="Content Placeholder 2"/>
          <p:cNvSpPr>
            <a:spLocks noGrp="1"/>
          </p:cNvSpPr>
          <p:nvPr>
            <p:ph idx="1"/>
          </p:nvPr>
        </p:nvSpPr>
        <p:spPr>
          <a:xfrm>
            <a:off x="838200" y="1031846"/>
            <a:ext cx="10981888" cy="5826154"/>
          </a:xfrm>
        </p:spPr>
        <p:txBody>
          <a:bodyPr/>
          <a:lstStyle/>
          <a:p>
            <a:pPr algn="just"/>
            <a:r>
              <a:rPr lang="en-US" dirty="0" smtClean="0"/>
              <a:t>Only 40% of the “Things” are inter-connected.</a:t>
            </a:r>
          </a:p>
          <a:p>
            <a:pPr algn="just"/>
            <a:r>
              <a:rPr lang="en-US" dirty="0" smtClean="0"/>
              <a:t>Cisco </a:t>
            </a:r>
            <a:r>
              <a:rPr lang="en-US" dirty="0"/>
              <a:t>Systems </a:t>
            </a:r>
            <a:r>
              <a:rPr lang="en-US" dirty="0" smtClean="0"/>
              <a:t>predicted </a:t>
            </a:r>
            <a:r>
              <a:rPr lang="en-US" dirty="0"/>
              <a:t>that by 2020, </a:t>
            </a:r>
            <a:r>
              <a:rPr lang="en-US" dirty="0" smtClean="0"/>
              <a:t>this number </a:t>
            </a:r>
            <a:r>
              <a:rPr lang="en-US" dirty="0"/>
              <a:t>will reach 50 billion</a:t>
            </a:r>
            <a:r>
              <a:rPr lang="en-US" dirty="0" smtClean="0"/>
              <a:t>.</a:t>
            </a:r>
          </a:p>
          <a:p>
            <a:pPr algn="just"/>
            <a:r>
              <a:rPr lang="en-US" dirty="0" smtClean="0"/>
              <a:t>Helps Managing </a:t>
            </a:r>
            <a:r>
              <a:rPr lang="en-US" dirty="0"/>
              <a:t>and monitoring smart </a:t>
            </a:r>
            <a:r>
              <a:rPr lang="en-US" dirty="0" smtClean="0"/>
              <a:t>objects using </a:t>
            </a:r>
            <a:r>
              <a:rPr lang="en-US" dirty="0"/>
              <a:t>real-time connectivity </a:t>
            </a:r>
            <a:r>
              <a:rPr lang="en-US" dirty="0" smtClean="0"/>
              <a:t>and enables easy data-driven </a:t>
            </a:r>
            <a:r>
              <a:rPr lang="en-US" dirty="0"/>
              <a:t>decision making</a:t>
            </a:r>
            <a:r>
              <a:rPr lang="en-US" dirty="0" smtClean="0"/>
              <a:t>.</a:t>
            </a:r>
          </a:p>
          <a:p>
            <a:pPr algn="just"/>
            <a:r>
              <a:rPr lang="en-US" dirty="0"/>
              <a:t>This in turn results in the optimization of systems and processes and delivers </a:t>
            </a:r>
            <a:r>
              <a:rPr lang="en-US" dirty="0" smtClean="0"/>
              <a:t>new services, </a:t>
            </a:r>
            <a:r>
              <a:rPr lang="en-US" dirty="0"/>
              <a:t>save </a:t>
            </a:r>
            <a:r>
              <a:rPr lang="en-US" dirty="0" smtClean="0"/>
              <a:t>time, increase in performance and improve the overall quality </a:t>
            </a:r>
            <a:r>
              <a:rPr lang="en-US" dirty="0"/>
              <a:t>of life</a:t>
            </a:r>
            <a:r>
              <a:rPr lang="en-US" dirty="0" smtClean="0"/>
              <a:t>.</a:t>
            </a:r>
          </a:p>
          <a:p>
            <a:pPr marL="0" indent="0" algn="just">
              <a:buNone/>
            </a:pPr>
            <a:endParaRPr lang="en-IN" dirty="0"/>
          </a:p>
        </p:txBody>
      </p:sp>
      <p:pic>
        <p:nvPicPr>
          <p:cNvPr id="4" name="Picture 3"/>
          <p:cNvPicPr>
            <a:picLocks noChangeAspect="1"/>
          </p:cNvPicPr>
          <p:nvPr/>
        </p:nvPicPr>
        <p:blipFill>
          <a:blip r:embed="rId2"/>
          <a:stretch>
            <a:fillRect/>
          </a:stretch>
        </p:blipFill>
        <p:spPr>
          <a:xfrm>
            <a:off x="4808261" y="3877619"/>
            <a:ext cx="5410955" cy="2743583"/>
          </a:xfrm>
          <a:prstGeom prst="rect">
            <a:avLst/>
          </a:prstGeom>
        </p:spPr>
      </p:pic>
    </p:spTree>
    <p:extLst>
      <p:ext uri="{BB962C8B-B14F-4D97-AF65-F5344CB8AC3E}">
        <p14:creationId xmlns:p14="http://schemas.microsoft.com/office/powerpoint/2010/main" val="118640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2831"/>
          </a:xfrm>
        </p:spPr>
        <p:txBody>
          <a:bodyPr>
            <a:normAutofit fontScale="90000"/>
          </a:bodyPr>
          <a:lstStyle/>
          <a:p>
            <a:pPr algn="ctr"/>
            <a:r>
              <a:rPr lang="en-IN" b="1" u="sng" dirty="0"/>
              <a:t>Connected Roadways</a:t>
            </a:r>
          </a:p>
        </p:txBody>
      </p:sp>
      <p:sp>
        <p:nvSpPr>
          <p:cNvPr id="3" name="Content Placeholder 2"/>
          <p:cNvSpPr>
            <a:spLocks noGrp="1"/>
          </p:cNvSpPr>
          <p:nvPr>
            <p:ph idx="1"/>
          </p:nvPr>
        </p:nvSpPr>
        <p:spPr>
          <a:xfrm>
            <a:off x="838200" y="1140903"/>
            <a:ext cx="10515600" cy="5036060"/>
          </a:xfrm>
        </p:spPr>
        <p:txBody>
          <a:bodyPr>
            <a:normAutofit fontScale="62500" lnSpcReduction="20000"/>
          </a:bodyPr>
          <a:lstStyle/>
          <a:p>
            <a:pPr algn="just"/>
            <a:r>
              <a:rPr lang="en-US" dirty="0" smtClean="0"/>
              <a:t>Fantasizing </a:t>
            </a:r>
            <a:r>
              <a:rPr lang="en-US" dirty="0"/>
              <a:t>about the </a:t>
            </a:r>
            <a:r>
              <a:rPr lang="en-US" b="1" dirty="0"/>
              <a:t>self-driving </a:t>
            </a:r>
            <a:r>
              <a:rPr lang="en-US" b="1" dirty="0" smtClean="0"/>
              <a:t>car </a:t>
            </a:r>
            <a:r>
              <a:rPr lang="en-US" b="1" dirty="0"/>
              <a:t>or autonomous </a:t>
            </a:r>
            <a:r>
              <a:rPr lang="en-US" dirty="0" smtClean="0"/>
              <a:t>vehicle</a:t>
            </a:r>
            <a:r>
              <a:rPr lang="en-US" dirty="0"/>
              <a:t> </a:t>
            </a:r>
            <a:r>
              <a:rPr lang="en-US" dirty="0" smtClean="0"/>
              <a:t>which gets  </a:t>
            </a:r>
            <a:r>
              <a:rPr lang="en-US" dirty="0"/>
              <a:t>connected </a:t>
            </a:r>
            <a:r>
              <a:rPr lang="en-US" dirty="0" smtClean="0"/>
              <a:t>and interact with </a:t>
            </a:r>
            <a:r>
              <a:rPr lang="en-US" b="1" dirty="0" smtClean="0"/>
              <a:t>smart transportation </a:t>
            </a:r>
            <a:r>
              <a:rPr lang="en-US" b="1" dirty="0"/>
              <a:t>infrastructure</a:t>
            </a:r>
            <a:r>
              <a:rPr lang="en-US" b="1" dirty="0" smtClean="0"/>
              <a:t>.</a:t>
            </a:r>
          </a:p>
          <a:p>
            <a:pPr algn="just"/>
            <a:r>
              <a:rPr lang="en-US" dirty="0" smtClean="0"/>
              <a:t>Smart </a:t>
            </a:r>
            <a:r>
              <a:rPr lang="en-US" dirty="0"/>
              <a:t>connected roadways, also known as </a:t>
            </a:r>
            <a:r>
              <a:rPr lang="en-US" b="1" dirty="0"/>
              <a:t>I</a:t>
            </a:r>
            <a:r>
              <a:rPr lang="en-US" b="1" dirty="0" smtClean="0"/>
              <a:t>ntelligent </a:t>
            </a:r>
            <a:r>
              <a:rPr lang="en-US" b="1" dirty="0"/>
              <a:t>T</a:t>
            </a:r>
            <a:r>
              <a:rPr lang="en-US" b="1" dirty="0" smtClean="0"/>
              <a:t>ransportation </a:t>
            </a:r>
            <a:r>
              <a:rPr lang="en-US" b="1" dirty="0"/>
              <a:t>S</a:t>
            </a:r>
            <a:r>
              <a:rPr lang="en-US" b="1" dirty="0" smtClean="0"/>
              <a:t>ystems </a:t>
            </a:r>
            <a:r>
              <a:rPr lang="en-US" b="1" dirty="0"/>
              <a:t>(ITS) </a:t>
            </a:r>
            <a:r>
              <a:rPr lang="en-US" dirty="0"/>
              <a:t>or smart </a:t>
            </a:r>
            <a:r>
              <a:rPr lang="en-US" dirty="0" smtClean="0"/>
              <a:t>highways, </a:t>
            </a:r>
            <a:r>
              <a:rPr lang="en-US" dirty="0"/>
              <a:t>utilize advanced technologies to enhance </a:t>
            </a:r>
            <a:r>
              <a:rPr lang="en-US" b="1" dirty="0"/>
              <a:t>safety, efficiency, and sustainability </a:t>
            </a:r>
            <a:r>
              <a:rPr lang="en-US" dirty="0"/>
              <a:t>in transportation </a:t>
            </a:r>
            <a:r>
              <a:rPr lang="en-US" dirty="0" smtClean="0"/>
              <a:t>infrastructure.</a:t>
            </a:r>
          </a:p>
          <a:p>
            <a:pPr marL="0" indent="0" algn="just">
              <a:buNone/>
            </a:pPr>
            <a:r>
              <a:rPr lang="en-GB" b="1" dirty="0" smtClean="0"/>
              <a:t>Equipped with:</a:t>
            </a:r>
          </a:p>
          <a:p>
            <a:pPr algn="just"/>
            <a:r>
              <a:rPr lang="en-GB" b="1" dirty="0" smtClean="0"/>
              <a:t>Smart </a:t>
            </a:r>
            <a:r>
              <a:rPr lang="en-GB" b="1" dirty="0"/>
              <a:t>roads are equipped with </a:t>
            </a:r>
            <a:r>
              <a:rPr lang="en-GB" b="1" dirty="0" smtClean="0"/>
              <a:t>sensors</a:t>
            </a:r>
            <a:r>
              <a:rPr lang="en-GB" dirty="0" smtClean="0"/>
              <a:t>. </a:t>
            </a:r>
            <a:r>
              <a:rPr lang="en-GB" dirty="0"/>
              <a:t>These sensors collect data on traffic flow, vehicle speeds, road surface conditions, weather, and other relevant parameters</a:t>
            </a:r>
            <a:r>
              <a:rPr lang="en-GB" dirty="0" smtClean="0"/>
              <a:t>.</a:t>
            </a:r>
          </a:p>
          <a:p>
            <a:pPr algn="just"/>
            <a:r>
              <a:rPr lang="en-GB" b="1" dirty="0"/>
              <a:t>Vehicle-to-Infrastructure (V2I) Communication</a:t>
            </a:r>
            <a:r>
              <a:rPr lang="en-GB" dirty="0"/>
              <a:t>: Smart roads enable communication between vehicles and infrastructure elements such as </a:t>
            </a:r>
            <a:r>
              <a:rPr lang="en-GB" b="1" dirty="0" err="1" smtClean="0"/>
              <a:t>wi-fi</a:t>
            </a:r>
            <a:r>
              <a:rPr lang="en-GB" b="1" dirty="0" smtClean="0"/>
              <a:t> enabled access points/cellular network</a:t>
            </a:r>
            <a:r>
              <a:rPr lang="en-GB" dirty="0" smtClean="0"/>
              <a:t>, </a:t>
            </a:r>
            <a:r>
              <a:rPr lang="en-GB" b="1" dirty="0" smtClean="0"/>
              <a:t>traffic </a:t>
            </a:r>
            <a:r>
              <a:rPr lang="en-GB" b="1" dirty="0"/>
              <a:t>lights, </a:t>
            </a:r>
            <a:r>
              <a:rPr lang="en-GB" b="1" dirty="0" smtClean="0"/>
              <a:t>traffic signals, sign boards, road lane</a:t>
            </a:r>
            <a:r>
              <a:rPr lang="en-GB" dirty="0" smtClean="0"/>
              <a:t>. </a:t>
            </a:r>
            <a:r>
              <a:rPr lang="en-GB" dirty="0"/>
              <a:t>This communication allows for real-time traffic management, optimization of traffic flow, and enhanced safety features like collision avoidance warnings</a:t>
            </a:r>
            <a:r>
              <a:rPr lang="en-GB" dirty="0" smtClean="0"/>
              <a:t>.</a:t>
            </a:r>
          </a:p>
          <a:p>
            <a:pPr algn="just"/>
            <a:r>
              <a:rPr lang="en-GB" b="1" dirty="0"/>
              <a:t>Intelligent Traffic Management Systems (ITMS)</a:t>
            </a:r>
            <a:r>
              <a:rPr lang="en-GB" dirty="0"/>
              <a:t>: Smart roads utilize intelligent traffic management systems that </a:t>
            </a:r>
            <a:r>
              <a:rPr lang="en-GB" dirty="0" err="1"/>
              <a:t>analyze</a:t>
            </a:r>
            <a:r>
              <a:rPr lang="en-GB" dirty="0"/>
              <a:t> data from sensors and cameras to </a:t>
            </a:r>
            <a:r>
              <a:rPr lang="en-GB" b="1" dirty="0"/>
              <a:t>monitor traffic conditions in real-time</a:t>
            </a:r>
            <a:r>
              <a:rPr lang="en-GB" dirty="0"/>
              <a:t>. These systems can predict traffic congestion, detect incidents, and provide automated responses such as </a:t>
            </a:r>
            <a:r>
              <a:rPr lang="en-GB" b="1" dirty="0"/>
              <a:t>adjusting signal timings</a:t>
            </a:r>
            <a:r>
              <a:rPr lang="en-GB" b="1" dirty="0" smtClean="0"/>
              <a:t>, </a:t>
            </a:r>
            <a:r>
              <a:rPr lang="en-GB" b="1" dirty="0"/>
              <a:t>diverting </a:t>
            </a:r>
            <a:r>
              <a:rPr lang="en-GB" b="1" dirty="0" smtClean="0"/>
              <a:t>traffic.</a:t>
            </a:r>
          </a:p>
          <a:p>
            <a:pPr algn="just"/>
            <a:r>
              <a:rPr lang="en-GB" b="1" dirty="0"/>
              <a:t>Dynamic Lane Management</a:t>
            </a:r>
            <a:r>
              <a:rPr lang="en-GB" dirty="0"/>
              <a:t>: Smart roads can </a:t>
            </a:r>
            <a:r>
              <a:rPr lang="en-GB" b="1" dirty="0"/>
              <a:t>dynamically adjust lane configurations </a:t>
            </a:r>
            <a:r>
              <a:rPr lang="en-GB" dirty="0"/>
              <a:t>and markings based on traffic conditions and demand. This flexibility helps optimize lane usage, reduce congestion, and improve traffic flow, especially during peak hours or in areas with variable traffic patterns</a:t>
            </a:r>
            <a:r>
              <a:rPr lang="en-GB" dirty="0" smtClean="0"/>
              <a:t>.</a:t>
            </a:r>
          </a:p>
          <a:p>
            <a:pPr algn="just"/>
            <a:r>
              <a:rPr lang="en-GB" b="1" dirty="0"/>
              <a:t>Environmental Monitoring and Mitigation</a:t>
            </a:r>
            <a:r>
              <a:rPr lang="en-GB" dirty="0"/>
              <a:t>: Smart roads may include environmental monitoring systems to measure </a:t>
            </a:r>
            <a:r>
              <a:rPr lang="en-GB" b="1" dirty="0"/>
              <a:t>air quality, noise levels, and other environmental factors</a:t>
            </a:r>
            <a:r>
              <a:rPr lang="en-GB" dirty="0"/>
              <a:t>. This data can inform pollution mitigation </a:t>
            </a:r>
            <a:r>
              <a:rPr lang="en-GB" dirty="0" smtClean="0"/>
              <a:t>strategies which </a:t>
            </a:r>
            <a:r>
              <a:rPr lang="en-GB" b="1" dirty="0" smtClean="0"/>
              <a:t>helps in urban planning and controlling impact on environment.</a:t>
            </a:r>
            <a:endParaRPr lang="en-US" b="1" dirty="0" smtClean="0"/>
          </a:p>
        </p:txBody>
      </p:sp>
    </p:spTree>
    <p:extLst>
      <p:ext uri="{BB962C8B-B14F-4D97-AF65-F5344CB8AC3E}">
        <p14:creationId xmlns:p14="http://schemas.microsoft.com/office/powerpoint/2010/main" val="3329557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3615"/>
            <a:ext cx="10515600" cy="788565"/>
          </a:xfrm>
        </p:spPr>
        <p:txBody>
          <a:bodyPr/>
          <a:lstStyle/>
          <a:p>
            <a:pPr algn="ctr"/>
            <a:r>
              <a:rPr lang="en-US" b="1" u="sng" dirty="0" smtClean="0"/>
              <a:t>Challenges</a:t>
            </a:r>
            <a:endParaRPr lang="en-IN" b="1" u="sn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55635159"/>
              </p:ext>
            </p:extLst>
          </p:nvPr>
        </p:nvGraphicFramePr>
        <p:xfrm>
          <a:off x="1031147" y="1112561"/>
          <a:ext cx="10515600" cy="3114040"/>
        </p:xfrm>
        <a:graphic>
          <a:graphicData uri="http://schemas.openxmlformats.org/drawingml/2006/table">
            <a:tbl>
              <a:tblPr firstRow="1" bandRow="1">
                <a:tableStyleId>{5C22544A-7EE6-4342-B048-85BDC9FD1C3A}</a:tableStyleId>
              </a:tblPr>
              <a:tblGrid>
                <a:gridCol w="1443606">
                  <a:extLst>
                    <a:ext uri="{9D8B030D-6E8A-4147-A177-3AD203B41FA5}">
                      <a16:colId xmlns:a16="http://schemas.microsoft.com/office/drawing/2014/main" val="2638989181"/>
                    </a:ext>
                  </a:extLst>
                </a:gridCol>
                <a:gridCol w="9071994">
                  <a:extLst>
                    <a:ext uri="{9D8B030D-6E8A-4147-A177-3AD203B41FA5}">
                      <a16:colId xmlns:a16="http://schemas.microsoft.com/office/drawing/2014/main" val="236434530"/>
                    </a:ext>
                  </a:extLst>
                </a:gridCol>
              </a:tblGrid>
              <a:tr h="370840">
                <a:tc>
                  <a:txBody>
                    <a:bodyPr/>
                    <a:lstStyle/>
                    <a:p>
                      <a:r>
                        <a:rPr lang="en-US" dirty="0" smtClean="0"/>
                        <a:t>Challenges</a:t>
                      </a:r>
                      <a:endParaRPr lang="en-IN" dirty="0"/>
                    </a:p>
                  </a:txBody>
                  <a:tcPr/>
                </a:tc>
                <a:tc>
                  <a:txBody>
                    <a:bodyPr/>
                    <a:lstStyle/>
                    <a:p>
                      <a:r>
                        <a:rPr lang="en-US" dirty="0" smtClean="0"/>
                        <a:t>Support by IOT Connected</a:t>
                      </a:r>
                      <a:r>
                        <a:rPr lang="en-US" baseline="0" dirty="0" smtClean="0"/>
                        <a:t> Roadways</a:t>
                      </a:r>
                      <a:endParaRPr lang="en-IN" dirty="0"/>
                    </a:p>
                  </a:txBody>
                  <a:tcPr/>
                </a:tc>
                <a:extLst>
                  <a:ext uri="{0D108BD9-81ED-4DB2-BD59-A6C34878D82A}">
                    <a16:rowId xmlns:a16="http://schemas.microsoft.com/office/drawing/2014/main" val="2066616333"/>
                  </a:ext>
                </a:extLst>
              </a:tr>
              <a:tr h="370840">
                <a:tc>
                  <a:txBody>
                    <a:bodyPr/>
                    <a:lstStyle/>
                    <a:p>
                      <a:pPr algn="just"/>
                      <a:r>
                        <a:rPr lang="en-US" dirty="0" smtClean="0"/>
                        <a:t>Safety</a:t>
                      </a:r>
                      <a:endParaRPr lang="en-IN" dirty="0"/>
                    </a:p>
                  </a:txBody>
                  <a:tcPr/>
                </a:tc>
                <a:tc>
                  <a:txBody>
                    <a:bodyPr/>
                    <a:lstStyle/>
                    <a:p>
                      <a:pPr algn="just"/>
                      <a:r>
                        <a:rPr lang="en-US" dirty="0" smtClean="0"/>
                        <a:t>More crashes</a:t>
                      </a:r>
                      <a:r>
                        <a:rPr lang="en-US" baseline="0" dirty="0" smtClean="0"/>
                        <a:t> and fatalities were reported.</a:t>
                      </a:r>
                    </a:p>
                    <a:p>
                      <a:pPr algn="just"/>
                      <a:r>
                        <a:rPr lang="en-US" dirty="0" smtClean="0"/>
                        <a:t>anticipate potential crashes(by considering speed of the other vehicles, debris, pits, weather </a:t>
                      </a:r>
                      <a:r>
                        <a:rPr lang="en-US" dirty="0" err="1" smtClean="0"/>
                        <a:t>etc</a:t>
                      </a:r>
                      <a:r>
                        <a:rPr lang="en-US" dirty="0" smtClean="0"/>
                        <a:t>) and</a:t>
                      </a:r>
                      <a:r>
                        <a:rPr lang="en-US" baseline="0" dirty="0" smtClean="0"/>
                        <a:t> s</a:t>
                      </a:r>
                      <a:r>
                        <a:rPr lang="en-US" dirty="0" smtClean="0"/>
                        <a:t>ignificantly reduce the number of lives lost each year.</a:t>
                      </a:r>
                      <a:endParaRPr lang="en-IN" dirty="0"/>
                    </a:p>
                  </a:txBody>
                  <a:tcPr/>
                </a:tc>
                <a:extLst>
                  <a:ext uri="{0D108BD9-81ED-4DB2-BD59-A6C34878D82A}">
                    <a16:rowId xmlns:a16="http://schemas.microsoft.com/office/drawing/2014/main" val="1336899628"/>
                  </a:ext>
                </a:extLst>
              </a:tr>
              <a:tr h="370840">
                <a:tc>
                  <a:txBody>
                    <a:bodyPr/>
                    <a:lstStyle/>
                    <a:p>
                      <a:pPr algn="just"/>
                      <a:r>
                        <a:rPr lang="en-US" dirty="0" smtClean="0"/>
                        <a:t>Mobility</a:t>
                      </a:r>
                      <a:endParaRPr lang="en-IN" dirty="0"/>
                    </a:p>
                  </a:txBody>
                  <a:tcPr/>
                </a:tc>
                <a:tc>
                  <a:txBody>
                    <a:bodyPr/>
                    <a:lstStyle/>
                    <a:p>
                      <a:pPr algn="just"/>
                      <a:r>
                        <a:rPr lang="en-US" dirty="0" smtClean="0"/>
                        <a:t>Applications can enable system operators and drivers to make</a:t>
                      </a:r>
                      <a:r>
                        <a:rPr lang="en-US" baseline="0" dirty="0" smtClean="0"/>
                        <a:t> </a:t>
                      </a:r>
                      <a:r>
                        <a:rPr lang="en-US" dirty="0" smtClean="0"/>
                        <a:t>more informed decisions, which can, in turn, reduce travel delays</a:t>
                      </a:r>
                      <a:r>
                        <a:rPr lang="en-US" baseline="0" dirty="0" smtClean="0"/>
                        <a:t> by </a:t>
                      </a:r>
                      <a:r>
                        <a:rPr lang="en-US" b="1" baseline="0" dirty="0" smtClean="0"/>
                        <a:t>optimizing the routing of the vehicles. –Dynamic rerouting(through GPS communication)</a:t>
                      </a:r>
                      <a:endParaRPr lang="en-US" b="1" dirty="0" smtClean="0"/>
                    </a:p>
                  </a:txBody>
                  <a:tcPr/>
                </a:tc>
                <a:extLst>
                  <a:ext uri="{0D108BD9-81ED-4DB2-BD59-A6C34878D82A}">
                    <a16:rowId xmlns:a16="http://schemas.microsoft.com/office/drawing/2014/main" val="1010210832"/>
                  </a:ext>
                </a:extLst>
              </a:tr>
              <a:tr h="370840">
                <a:tc>
                  <a:txBody>
                    <a:bodyPr/>
                    <a:lstStyle/>
                    <a:p>
                      <a:pPr algn="just"/>
                      <a:r>
                        <a:rPr lang="en-US" dirty="0" smtClean="0"/>
                        <a:t>Environment</a:t>
                      </a:r>
                      <a:endParaRPr lang="en-IN" dirty="0"/>
                    </a:p>
                  </a:txBody>
                  <a:tcPr/>
                </a:tc>
                <a:tc>
                  <a:txBody>
                    <a:bodyPr/>
                    <a:lstStyle/>
                    <a:p>
                      <a:pPr algn="just"/>
                      <a:r>
                        <a:rPr lang="en-US" dirty="0" smtClean="0"/>
                        <a:t>Public Transportation Association, each year</a:t>
                      </a:r>
                      <a:r>
                        <a:rPr lang="en-US" baseline="0" dirty="0" smtClean="0"/>
                        <a:t> </a:t>
                      </a:r>
                      <a:r>
                        <a:rPr lang="en-US" dirty="0" smtClean="0"/>
                        <a:t>transit systems can collectively reduce carbon dioxide (CO2) emissions-by</a:t>
                      </a:r>
                      <a:r>
                        <a:rPr lang="en-US" baseline="0" dirty="0" smtClean="0"/>
                        <a:t> giving all travelers the real-time information they need and managing the transportation system effectively by reducing traffic jams</a:t>
                      </a:r>
                      <a:endParaRPr lang="en-IN" dirty="0"/>
                    </a:p>
                  </a:txBody>
                  <a:tcPr/>
                </a:tc>
                <a:extLst>
                  <a:ext uri="{0D108BD9-81ED-4DB2-BD59-A6C34878D82A}">
                    <a16:rowId xmlns:a16="http://schemas.microsoft.com/office/drawing/2014/main" val="3627553648"/>
                  </a:ext>
                </a:extLst>
              </a:tr>
            </a:tbl>
          </a:graphicData>
        </a:graphic>
      </p:graphicFrame>
      <p:pic>
        <p:nvPicPr>
          <p:cNvPr id="6" name="Picture 5"/>
          <p:cNvPicPr>
            <a:picLocks noChangeAspect="1"/>
          </p:cNvPicPr>
          <p:nvPr/>
        </p:nvPicPr>
        <p:blipFill>
          <a:blip r:embed="rId2"/>
          <a:stretch>
            <a:fillRect/>
          </a:stretch>
        </p:blipFill>
        <p:spPr>
          <a:xfrm>
            <a:off x="3129094" y="4226600"/>
            <a:ext cx="5617646" cy="2631399"/>
          </a:xfrm>
          <a:prstGeom prst="rect">
            <a:avLst/>
          </a:prstGeom>
        </p:spPr>
      </p:pic>
    </p:spTree>
    <p:extLst>
      <p:ext uri="{BB962C8B-B14F-4D97-AF65-F5344CB8AC3E}">
        <p14:creationId xmlns:p14="http://schemas.microsoft.com/office/powerpoint/2010/main" val="492985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1220"/>
          </a:xfrm>
        </p:spPr>
        <p:txBody>
          <a:bodyPr>
            <a:normAutofit fontScale="90000"/>
          </a:bodyPr>
          <a:lstStyle/>
          <a:p>
            <a:pPr algn="ctr"/>
            <a:r>
              <a:rPr lang="en-US" b="1" u="sng" dirty="0" smtClean="0"/>
              <a:t>Connected Factory</a:t>
            </a:r>
            <a:endParaRPr lang="en-IN" b="1" u="sng" dirty="0"/>
          </a:p>
        </p:txBody>
      </p:sp>
      <p:sp>
        <p:nvSpPr>
          <p:cNvPr id="3" name="Content Placeholder 2"/>
          <p:cNvSpPr>
            <a:spLocks noGrp="1"/>
          </p:cNvSpPr>
          <p:nvPr>
            <p:ph idx="1"/>
          </p:nvPr>
        </p:nvSpPr>
        <p:spPr>
          <a:xfrm>
            <a:off x="838200" y="1065402"/>
            <a:ext cx="10515600" cy="5352176"/>
          </a:xfrm>
        </p:spPr>
        <p:txBody>
          <a:bodyPr>
            <a:noAutofit/>
          </a:bodyPr>
          <a:lstStyle/>
          <a:p>
            <a:r>
              <a:rPr lang="en-GB" sz="1600" dirty="0" smtClean="0"/>
              <a:t>connected smart factories represent the next evolution in manufacturing, offering significant improvements in </a:t>
            </a:r>
            <a:r>
              <a:rPr lang="en-GB" sz="1600" b="1" dirty="0" smtClean="0"/>
              <a:t>efficiency, flexibility, and competitiveness </a:t>
            </a:r>
            <a:r>
              <a:rPr lang="en-GB" sz="1600" dirty="0" smtClean="0"/>
              <a:t>in today's rapidly changing industrial landscape.</a:t>
            </a:r>
          </a:p>
          <a:p>
            <a:pPr marL="0" indent="0">
              <a:buNone/>
            </a:pPr>
            <a:endParaRPr lang="en-GB" sz="1600" dirty="0" smtClean="0"/>
          </a:p>
          <a:p>
            <a:pPr marL="0" indent="0">
              <a:buNone/>
            </a:pPr>
            <a:r>
              <a:rPr lang="en-GB" sz="1600" b="1" dirty="0" smtClean="0"/>
              <a:t>Key characteristics of a connected smart factory include:</a:t>
            </a:r>
          </a:p>
          <a:p>
            <a:r>
              <a:rPr lang="en-GB" sz="1600" b="1" dirty="0" smtClean="0"/>
              <a:t>Interconnectedness</a:t>
            </a:r>
            <a:r>
              <a:rPr lang="en-GB" sz="1600" dirty="0" smtClean="0"/>
              <a:t>: Machines, equipment, and systems are interconnected through </a:t>
            </a:r>
            <a:r>
              <a:rPr lang="en-GB" sz="1600" dirty="0" err="1" smtClean="0"/>
              <a:t>IoT</a:t>
            </a:r>
            <a:r>
              <a:rPr lang="en-GB" sz="1600" dirty="0" smtClean="0"/>
              <a:t> devices and networks, enabling seamless communication and data sharing.</a:t>
            </a:r>
          </a:p>
          <a:p>
            <a:r>
              <a:rPr lang="en-GB" sz="1600" b="1" dirty="0" smtClean="0"/>
              <a:t>Data-driven decision-making</a:t>
            </a:r>
            <a:r>
              <a:rPr lang="en-GB" sz="1600" dirty="0" smtClean="0"/>
              <a:t>: The factory collects vast amounts of data from various sources. This data is then analysed using advanced analytics tools to derive insights and form decision-making processes.</a:t>
            </a:r>
          </a:p>
          <a:p>
            <a:r>
              <a:rPr lang="en-GB" sz="1600" b="1" dirty="0" smtClean="0"/>
              <a:t>Automation and robotics</a:t>
            </a:r>
            <a:r>
              <a:rPr lang="en-GB" sz="1600" dirty="0" smtClean="0"/>
              <a:t>: Connected smart factories leverage automation and robotics to streamline production processes, </a:t>
            </a:r>
            <a:r>
              <a:rPr lang="en-GB" sz="1600" b="1" dirty="0" smtClean="0"/>
              <a:t>reduce manual </a:t>
            </a:r>
            <a:r>
              <a:rPr lang="en-GB" sz="1600" b="1" dirty="0" err="1" smtClean="0"/>
              <a:t>labor</a:t>
            </a:r>
            <a:r>
              <a:rPr lang="en-GB" sz="1600" b="1" dirty="0" smtClean="0"/>
              <a:t> and improve consistency in manufacturing</a:t>
            </a:r>
            <a:r>
              <a:rPr lang="en-GB" sz="1600" dirty="0" smtClean="0"/>
              <a:t>, </a:t>
            </a:r>
            <a:r>
              <a:rPr lang="en-GB" sz="1600" b="1" dirty="0" smtClean="0"/>
              <a:t>reduction of hazards </a:t>
            </a:r>
            <a:r>
              <a:rPr lang="en-GB" sz="1600" dirty="0" smtClean="0"/>
              <a:t>caused during manufacturing or uplifting any machinery.</a:t>
            </a:r>
          </a:p>
          <a:p>
            <a:r>
              <a:rPr lang="en-GB" sz="1600" b="1" dirty="0" smtClean="0"/>
              <a:t>Predictive maintenance</a:t>
            </a:r>
            <a:r>
              <a:rPr lang="en-GB" sz="1600" dirty="0" smtClean="0"/>
              <a:t>: By continuously monitoring equipment and machinery performance, smart factories </a:t>
            </a:r>
            <a:r>
              <a:rPr lang="en-GB" sz="1600" b="1" dirty="0" smtClean="0"/>
              <a:t>can predict when servicing and maintenance </a:t>
            </a:r>
            <a:r>
              <a:rPr lang="en-GB" sz="1600" dirty="0" smtClean="0"/>
              <a:t>is required for the machines and optimizing maintenance schedules.</a:t>
            </a:r>
          </a:p>
          <a:p>
            <a:r>
              <a:rPr lang="en-GB" sz="1600" b="1" dirty="0" smtClean="0"/>
              <a:t>Flexibility and agility</a:t>
            </a:r>
            <a:r>
              <a:rPr lang="en-GB" sz="1600" dirty="0" smtClean="0"/>
              <a:t>: Connected smart factories are designed to be </a:t>
            </a:r>
            <a:r>
              <a:rPr lang="en-GB" sz="1600" b="1" dirty="0" smtClean="0"/>
              <a:t>adaptable to changing market demands </a:t>
            </a:r>
            <a:r>
              <a:rPr lang="en-GB" sz="1600" dirty="0" smtClean="0"/>
              <a:t>and production requirements. They can quickly reconfigure production lines and processes to accommodate new products or variations.-(</a:t>
            </a:r>
            <a:r>
              <a:rPr lang="en-GB" sz="1600" b="1" dirty="0" smtClean="0"/>
              <a:t>This real-time monitoring enables manufacturers to quickly identify bottlenecks, inefficiencies, or deviations </a:t>
            </a:r>
            <a:r>
              <a:rPr lang="en-GB" sz="1600" dirty="0" smtClean="0"/>
              <a:t>from production targets, allowing for prompt adjustments and optimization of production lines.)</a:t>
            </a:r>
          </a:p>
          <a:p>
            <a:r>
              <a:rPr lang="en-GB" sz="1600" b="1" dirty="0" smtClean="0"/>
              <a:t>Preventive Quality control and line maintenance</a:t>
            </a:r>
            <a:r>
              <a:rPr lang="en-GB" sz="1600" dirty="0" smtClean="0"/>
              <a:t>: Real-time monitoring and analytics enable early detection of defects or deviations from quality standards, allowing for immediate corrective actions to maintain product quality</a:t>
            </a:r>
          </a:p>
          <a:p>
            <a:endParaRPr lang="en-IN" sz="1600" dirty="0"/>
          </a:p>
        </p:txBody>
      </p:sp>
    </p:spTree>
    <p:extLst>
      <p:ext uri="{BB962C8B-B14F-4D97-AF65-F5344CB8AC3E}">
        <p14:creationId xmlns:p14="http://schemas.microsoft.com/office/powerpoint/2010/main" val="2625552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2281"/>
          </a:xfrm>
        </p:spPr>
        <p:txBody>
          <a:bodyPr/>
          <a:lstStyle/>
          <a:p>
            <a:pPr algn="ctr"/>
            <a:r>
              <a:rPr lang="en-GB" b="1" u="sng" dirty="0" smtClean="0"/>
              <a:t>Smart Building</a:t>
            </a:r>
            <a:endParaRPr lang="en-GB" b="1" u="sng" dirty="0"/>
          </a:p>
        </p:txBody>
      </p:sp>
      <p:sp>
        <p:nvSpPr>
          <p:cNvPr id="3" name="Content Placeholder 2"/>
          <p:cNvSpPr>
            <a:spLocks noGrp="1"/>
          </p:cNvSpPr>
          <p:nvPr>
            <p:ph idx="1"/>
          </p:nvPr>
        </p:nvSpPr>
        <p:spPr>
          <a:xfrm>
            <a:off x="821422" y="1347453"/>
            <a:ext cx="10515600" cy="5195960"/>
          </a:xfrm>
        </p:spPr>
        <p:txBody>
          <a:bodyPr>
            <a:noAutofit/>
          </a:bodyPr>
          <a:lstStyle/>
          <a:p>
            <a:pPr algn="just"/>
            <a:r>
              <a:rPr lang="en-GB" sz="2000" dirty="0"/>
              <a:t>Buildings have become increasingly complex intersections of </a:t>
            </a:r>
            <a:r>
              <a:rPr lang="en-GB" sz="2000" dirty="0" smtClean="0"/>
              <a:t>structural, mechanical</a:t>
            </a:r>
            <a:r>
              <a:rPr lang="en-GB" sz="2000" dirty="0"/>
              <a:t>, electrical, and IT components</a:t>
            </a:r>
            <a:r>
              <a:rPr lang="en-GB" sz="2000" dirty="0" smtClean="0"/>
              <a:t>.</a:t>
            </a:r>
            <a:endParaRPr lang="en-GB" sz="2000" dirty="0"/>
          </a:p>
          <a:p>
            <a:pPr algn="just"/>
            <a:r>
              <a:rPr lang="en-GB" sz="2000" dirty="0"/>
              <a:t>The function of a </a:t>
            </a:r>
            <a:r>
              <a:rPr lang="en-GB" sz="2000" dirty="0" smtClean="0"/>
              <a:t>building is </a:t>
            </a:r>
            <a:r>
              <a:rPr lang="en-GB" sz="2000" dirty="0"/>
              <a:t>to provide a work environment that keeps the </a:t>
            </a:r>
            <a:r>
              <a:rPr lang="en-GB" sz="2000" dirty="0" smtClean="0"/>
              <a:t>person at home or workers at office comfortable</a:t>
            </a:r>
            <a:r>
              <a:rPr lang="en-GB" sz="2000" dirty="0"/>
              <a:t>, </a:t>
            </a:r>
            <a:r>
              <a:rPr lang="en-GB" sz="2000" dirty="0" smtClean="0"/>
              <a:t>efficient and </a:t>
            </a:r>
            <a:r>
              <a:rPr lang="en-GB" sz="2000" dirty="0"/>
              <a:t>safe</a:t>
            </a:r>
            <a:r>
              <a:rPr lang="en-GB" sz="2000" dirty="0" smtClean="0"/>
              <a:t>.</a:t>
            </a:r>
            <a:endParaRPr lang="en-GB" sz="2000" dirty="0"/>
          </a:p>
          <a:p>
            <a:pPr algn="just"/>
            <a:r>
              <a:rPr lang="en-GB" sz="2000" dirty="0" smtClean="0"/>
              <a:t>Home or Work </a:t>
            </a:r>
            <a:r>
              <a:rPr lang="en-GB" sz="2000" dirty="0"/>
              <a:t>areas need to be well lit and kept at a </a:t>
            </a:r>
            <a:r>
              <a:rPr lang="en-GB" sz="2000" b="1" dirty="0"/>
              <a:t>comfortable </a:t>
            </a:r>
            <a:r>
              <a:rPr lang="en-GB" sz="2000" b="1" dirty="0" smtClean="0"/>
              <a:t>temperature and lighting system</a:t>
            </a:r>
            <a:r>
              <a:rPr lang="en-GB" sz="2000" dirty="0" smtClean="0"/>
              <a:t>.</a:t>
            </a:r>
            <a:endParaRPr lang="en-GB" sz="2000" dirty="0"/>
          </a:p>
          <a:p>
            <a:pPr algn="just"/>
            <a:r>
              <a:rPr lang="en-GB" sz="2000" b="1" dirty="0" smtClean="0"/>
              <a:t>Detect occupancy </a:t>
            </a:r>
            <a:r>
              <a:rPr lang="en-GB" sz="2000" dirty="0" smtClean="0"/>
              <a:t>- These </a:t>
            </a:r>
            <a:r>
              <a:rPr lang="en-GB" sz="2000" dirty="0"/>
              <a:t>tend to be motion </a:t>
            </a:r>
            <a:r>
              <a:rPr lang="en-GB" sz="2000" dirty="0" smtClean="0"/>
              <a:t>sensors-Motion </a:t>
            </a:r>
            <a:r>
              <a:rPr lang="en-GB" sz="2000" dirty="0"/>
              <a:t>detection occupancy sensors work great if everyone is moving around </a:t>
            </a:r>
            <a:r>
              <a:rPr lang="en-GB" sz="2000" dirty="0" smtClean="0"/>
              <a:t>in a room </a:t>
            </a:r>
            <a:r>
              <a:rPr lang="en-GB" sz="2000" dirty="0"/>
              <a:t>and can automatically shut the lights off when everyone </a:t>
            </a:r>
            <a:r>
              <a:rPr lang="en-GB" sz="2000" dirty="0" smtClean="0"/>
              <a:t>has left-Conserves energy.</a:t>
            </a:r>
          </a:p>
          <a:p>
            <a:pPr algn="just"/>
            <a:r>
              <a:rPr lang="en-GB" sz="2000" dirty="0" smtClean="0"/>
              <a:t>Occupancy can also be integrated with </a:t>
            </a:r>
            <a:r>
              <a:rPr lang="en-GB" sz="2000" b="1" dirty="0" smtClean="0"/>
              <a:t>HVAC system</a:t>
            </a:r>
            <a:r>
              <a:rPr lang="en-GB" sz="2000" dirty="0" smtClean="0"/>
              <a:t>, where detection of person inside a room automatically regulates air flow and automatic moderate temperature adjustment.</a:t>
            </a:r>
          </a:p>
          <a:p>
            <a:pPr algn="just"/>
            <a:r>
              <a:rPr lang="en-GB" sz="2000" b="1" dirty="0" smtClean="0"/>
              <a:t>Smart Locking system </a:t>
            </a:r>
            <a:r>
              <a:rPr lang="en-GB" sz="2000" dirty="0" smtClean="0"/>
              <a:t>for safety of the users.</a:t>
            </a:r>
          </a:p>
          <a:p>
            <a:pPr algn="just"/>
            <a:r>
              <a:rPr lang="en-GB" sz="2000" b="1" dirty="0" smtClean="0"/>
              <a:t>Fire alarm sensor </a:t>
            </a:r>
            <a:r>
              <a:rPr lang="en-GB" sz="2000" dirty="0" smtClean="0"/>
              <a:t>to sense smoke and fire at the time of disaster.</a:t>
            </a:r>
          </a:p>
          <a:p>
            <a:pPr algn="just"/>
            <a:r>
              <a:rPr lang="en-GB" sz="2000" b="1" dirty="0" smtClean="0"/>
              <a:t>Smart refrigerator</a:t>
            </a:r>
            <a:r>
              <a:rPr lang="en-GB" sz="2000" dirty="0" smtClean="0"/>
              <a:t>-gives the status of freshness of the food items inside it, remind to order or purchase certain food items etc.(recognise food items available and list the recipes on hand</a:t>
            </a:r>
            <a:endParaRPr lang="en-GB" sz="2000" dirty="0"/>
          </a:p>
        </p:txBody>
      </p:sp>
    </p:spTree>
    <p:extLst>
      <p:ext uri="{BB962C8B-B14F-4D97-AF65-F5344CB8AC3E}">
        <p14:creationId xmlns:p14="http://schemas.microsoft.com/office/powerpoint/2010/main" val="185441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5836"/>
          </a:xfrm>
        </p:spPr>
        <p:txBody>
          <a:bodyPr/>
          <a:lstStyle/>
          <a:p>
            <a:pPr algn="ctr"/>
            <a:r>
              <a:rPr lang="en-GB" b="1" u="sng" dirty="0" smtClean="0"/>
              <a:t>Smart Creatures</a:t>
            </a:r>
            <a:endParaRPr lang="en-GB" b="1" u="sng" dirty="0"/>
          </a:p>
        </p:txBody>
      </p:sp>
      <p:sp>
        <p:nvSpPr>
          <p:cNvPr id="3" name="Content Placeholder 2"/>
          <p:cNvSpPr>
            <a:spLocks noGrp="1"/>
          </p:cNvSpPr>
          <p:nvPr>
            <p:ph idx="1"/>
          </p:nvPr>
        </p:nvSpPr>
        <p:spPr>
          <a:xfrm>
            <a:off x="838200" y="1359017"/>
            <a:ext cx="10515600" cy="4817946"/>
          </a:xfrm>
        </p:spPr>
        <p:txBody>
          <a:bodyPr/>
          <a:lstStyle/>
          <a:p>
            <a:r>
              <a:rPr lang="en-GB" b="1" u="sng" dirty="0" smtClean="0"/>
              <a:t>Smart electronic backpack on roaches</a:t>
            </a:r>
          </a:p>
          <a:p>
            <a:r>
              <a:rPr lang="en-GB" dirty="0" smtClean="0"/>
              <a:t>To </a:t>
            </a:r>
            <a:r>
              <a:rPr lang="en-GB" dirty="0"/>
              <a:t>help with finding a person trapped in the rubble of a collapsed </a:t>
            </a:r>
            <a:r>
              <a:rPr lang="en-GB" dirty="0" smtClean="0"/>
              <a:t>building.</a:t>
            </a:r>
          </a:p>
          <a:p>
            <a:r>
              <a:rPr lang="en-GB" dirty="0" smtClean="0"/>
              <a:t>The electronic backpack </a:t>
            </a:r>
            <a:r>
              <a:rPr lang="en-GB" dirty="0"/>
              <a:t>is equipped with directional microphones that </a:t>
            </a:r>
            <a:r>
              <a:rPr lang="en-GB" dirty="0" smtClean="0"/>
              <a:t>can detect certain sounds </a:t>
            </a:r>
            <a:r>
              <a:rPr lang="en-GB" dirty="0"/>
              <a:t>and the direction from which they are coming.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817" y="3552737"/>
            <a:ext cx="6371132" cy="215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399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8115"/>
          </a:xfrm>
        </p:spPr>
        <p:txBody>
          <a:bodyPr/>
          <a:lstStyle/>
          <a:p>
            <a:pPr algn="ctr"/>
            <a:r>
              <a:rPr lang="en-GB" b="1" u="sng" dirty="0" smtClean="0"/>
              <a:t>Smart Creatures</a:t>
            </a:r>
            <a:endParaRPr lang="en-GB" b="1" u="sng" dirty="0"/>
          </a:p>
        </p:txBody>
      </p:sp>
      <p:sp>
        <p:nvSpPr>
          <p:cNvPr id="3" name="Content Placeholder 2"/>
          <p:cNvSpPr>
            <a:spLocks noGrp="1"/>
          </p:cNvSpPr>
          <p:nvPr>
            <p:ph idx="1"/>
          </p:nvPr>
        </p:nvSpPr>
        <p:spPr>
          <a:xfrm>
            <a:off x="838200" y="1308683"/>
            <a:ext cx="10515600" cy="4868280"/>
          </a:xfrm>
        </p:spPr>
        <p:txBody>
          <a:bodyPr>
            <a:normAutofit fontScale="77500" lnSpcReduction="20000"/>
          </a:bodyPr>
          <a:lstStyle/>
          <a:p>
            <a:pPr marL="0" indent="0" algn="just">
              <a:buNone/>
            </a:pPr>
            <a:r>
              <a:rPr lang="en-GB" b="1" u="sng" dirty="0"/>
              <a:t>Smart </a:t>
            </a:r>
            <a:r>
              <a:rPr lang="en-GB" b="1" u="sng" dirty="0" smtClean="0"/>
              <a:t>sensors in </a:t>
            </a:r>
            <a:r>
              <a:rPr lang="en-GB" b="1" u="sng" dirty="0" err="1" smtClean="0"/>
              <a:t>cattles</a:t>
            </a:r>
            <a:r>
              <a:rPr lang="en-GB" b="1" u="sng" dirty="0" smtClean="0"/>
              <a:t>:</a:t>
            </a:r>
          </a:p>
          <a:p>
            <a:pPr algn="just"/>
            <a:r>
              <a:rPr lang="en-GB" b="1" dirty="0"/>
              <a:t>Identification Tags</a:t>
            </a:r>
            <a:r>
              <a:rPr lang="en-GB" dirty="0"/>
              <a:t>: </a:t>
            </a:r>
            <a:r>
              <a:rPr lang="en-GB" b="1" dirty="0"/>
              <a:t>Electronic identification (EID) tags or RFID tags </a:t>
            </a:r>
            <a:r>
              <a:rPr lang="en-GB" dirty="0"/>
              <a:t>are commonly used to uniquely identify individual cattle within a </a:t>
            </a:r>
            <a:r>
              <a:rPr lang="en-GB" dirty="0" smtClean="0"/>
              <a:t>herd.</a:t>
            </a:r>
          </a:p>
          <a:p>
            <a:pPr algn="just"/>
            <a:r>
              <a:rPr lang="en-GB" b="1" dirty="0"/>
              <a:t>Health Monitoring Sensors</a:t>
            </a:r>
            <a:r>
              <a:rPr lang="en-GB" dirty="0"/>
              <a:t>: Health monitoring sensors measure vital signs such as body </a:t>
            </a:r>
            <a:r>
              <a:rPr lang="en-GB" b="1" dirty="0"/>
              <a:t>temperature, heart rate, and respiratory rate</a:t>
            </a:r>
            <a:r>
              <a:rPr lang="en-GB" dirty="0"/>
              <a:t>. These sensors can help detect signs of illness or stress early, enabling prompt treatment and </a:t>
            </a:r>
            <a:r>
              <a:rPr lang="en-GB" b="1" dirty="0"/>
              <a:t>preventing the spread of diseases within the herd.</a:t>
            </a:r>
            <a:endParaRPr lang="en-GB" b="1" dirty="0" smtClean="0"/>
          </a:p>
          <a:p>
            <a:pPr algn="just"/>
            <a:r>
              <a:rPr lang="en-GB" b="1" dirty="0"/>
              <a:t>Milk Yield Monitors</a:t>
            </a:r>
            <a:r>
              <a:rPr lang="en-GB" dirty="0"/>
              <a:t>: In dairy farming, sensors can be used to </a:t>
            </a:r>
            <a:r>
              <a:rPr lang="en-GB" b="1" dirty="0"/>
              <a:t>monitor milk production </a:t>
            </a:r>
            <a:r>
              <a:rPr lang="en-GB" dirty="0"/>
              <a:t>and </a:t>
            </a:r>
            <a:r>
              <a:rPr lang="en-GB" b="1" dirty="0"/>
              <a:t>milk quality parameters </a:t>
            </a:r>
            <a:r>
              <a:rPr lang="en-GB" dirty="0"/>
              <a:t>such as fat content and protein content. This information helps dairy </a:t>
            </a:r>
            <a:r>
              <a:rPr lang="en-GB" dirty="0" smtClean="0"/>
              <a:t>farmers to optimise feeding and milk production in </a:t>
            </a:r>
            <a:r>
              <a:rPr lang="en-GB" dirty="0" err="1" smtClean="0"/>
              <a:t>cattles</a:t>
            </a:r>
            <a:r>
              <a:rPr lang="en-GB" dirty="0" smtClean="0"/>
              <a:t>.</a:t>
            </a:r>
          </a:p>
          <a:p>
            <a:pPr algn="just"/>
            <a:r>
              <a:rPr lang="en-GB" b="1" dirty="0"/>
              <a:t>GPS Tracking</a:t>
            </a:r>
            <a:r>
              <a:rPr lang="en-GB" dirty="0"/>
              <a:t>: GPS tracking devices are used to monitor the </a:t>
            </a:r>
            <a:r>
              <a:rPr lang="en-GB" b="1" dirty="0"/>
              <a:t>location and movement of cattle</a:t>
            </a:r>
            <a:r>
              <a:rPr lang="en-GB" dirty="0"/>
              <a:t>, particularly in extensive grazing systems. Farmers can use GPS data to track grazing patterns, monitor herd movements, and </a:t>
            </a:r>
            <a:r>
              <a:rPr lang="en-GB" b="1" dirty="0" smtClean="0"/>
              <a:t>prevent </a:t>
            </a:r>
            <a:r>
              <a:rPr lang="en-GB" b="1" dirty="0"/>
              <a:t>theft or predation</a:t>
            </a:r>
            <a:r>
              <a:rPr lang="en-GB" dirty="0"/>
              <a:t>.</a:t>
            </a:r>
          </a:p>
          <a:p>
            <a:pPr algn="just"/>
            <a:r>
              <a:rPr lang="en-GB" b="1" dirty="0"/>
              <a:t>Feed Intake Sensors</a:t>
            </a:r>
            <a:r>
              <a:rPr lang="en-GB" dirty="0"/>
              <a:t>: These sensors measure the </a:t>
            </a:r>
            <a:r>
              <a:rPr lang="en-GB" b="1" dirty="0"/>
              <a:t>amount of feed consumed</a:t>
            </a:r>
            <a:r>
              <a:rPr lang="en-GB" dirty="0"/>
              <a:t> by individual cattle or groups of cattle. Monitoring feed intake can help optimize feeding strategies, </a:t>
            </a:r>
            <a:r>
              <a:rPr lang="en-GB" b="1" dirty="0"/>
              <a:t>detect changes in appetite </a:t>
            </a:r>
            <a:r>
              <a:rPr lang="en-GB" dirty="0"/>
              <a:t>or feeding </a:t>
            </a:r>
            <a:r>
              <a:rPr lang="en-GB" dirty="0" err="1"/>
              <a:t>behavior</a:t>
            </a:r>
            <a:r>
              <a:rPr lang="en-GB" dirty="0"/>
              <a:t>, and identify health problems such as digestive disorders.</a:t>
            </a:r>
          </a:p>
          <a:p>
            <a:pPr algn="just"/>
            <a:endParaRPr lang="en-GB" b="1" u="sng" dirty="0"/>
          </a:p>
          <a:p>
            <a:pPr algn="just"/>
            <a:endParaRPr lang="en-GB" dirty="0"/>
          </a:p>
        </p:txBody>
      </p:sp>
    </p:spTree>
    <p:extLst>
      <p:ext uri="{BB962C8B-B14F-4D97-AF65-F5344CB8AC3E}">
        <p14:creationId xmlns:p14="http://schemas.microsoft.com/office/powerpoint/2010/main" val="1680922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3558"/>
          </a:xfrm>
        </p:spPr>
        <p:txBody>
          <a:bodyPr/>
          <a:lstStyle/>
          <a:p>
            <a:pPr algn="ctr"/>
            <a:r>
              <a:rPr lang="en-GB" b="1" u="sng" dirty="0" smtClean="0"/>
              <a:t>IT and OT</a:t>
            </a:r>
            <a:endParaRPr lang="en-GB" b="1" u="sng" dirty="0"/>
          </a:p>
        </p:txBody>
      </p:sp>
      <p:sp>
        <p:nvSpPr>
          <p:cNvPr id="3" name="Content Placeholder 2"/>
          <p:cNvSpPr>
            <a:spLocks noGrp="1"/>
          </p:cNvSpPr>
          <p:nvPr>
            <p:ph idx="1"/>
          </p:nvPr>
        </p:nvSpPr>
        <p:spPr>
          <a:xfrm>
            <a:off x="838200" y="1426128"/>
            <a:ext cx="10515600" cy="5134063"/>
          </a:xfrm>
        </p:spPr>
        <p:txBody>
          <a:bodyPr>
            <a:normAutofit fontScale="77500" lnSpcReduction="20000"/>
          </a:bodyPr>
          <a:lstStyle/>
          <a:p>
            <a:pPr marL="0" indent="0" algn="just">
              <a:buNone/>
            </a:pPr>
            <a:r>
              <a:rPr lang="en-GB" b="1" dirty="0" smtClean="0"/>
              <a:t>Information Technology</a:t>
            </a:r>
          </a:p>
          <a:p>
            <a:pPr algn="just"/>
            <a:r>
              <a:rPr lang="en-GB" dirty="0" smtClean="0"/>
              <a:t>IT  </a:t>
            </a:r>
            <a:r>
              <a:rPr lang="en-GB" b="1" dirty="0" smtClean="0"/>
              <a:t>data centric and Utility </a:t>
            </a:r>
            <a:r>
              <a:rPr lang="en-GB" dirty="0" smtClean="0"/>
              <a:t>with just computing. </a:t>
            </a:r>
          </a:p>
          <a:p>
            <a:pPr algn="just"/>
            <a:r>
              <a:rPr lang="en-GB" dirty="0" smtClean="0"/>
              <a:t>IT </a:t>
            </a:r>
            <a:r>
              <a:rPr lang="en-GB" dirty="0"/>
              <a:t>typically deals with digital data management, networking, and computing systems, </a:t>
            </a:r>
            <a:r>
              <a:rPr lang="en-GB" dirty="0" smtClean="0"/>
              <a:t>IT </a:t>
            </a:r>
            <a:r>
              <a:rPr lang="en-GB" dirty="0"/>
              <a:t>refers to the </a:t>
            </a:r>
            <a:r>
              <a:rPr lang="en-GB" b="1" dirty="0"/>
              <a:t>use of computers, storage, networking, and other computing </a:t>
            </a:r>
            <a:r>
              <a:rPr lang="en-GB" dirty="0"/>
              <a:t>devices to manage and process data</a:t>
            </a:r>
            <a:r>
              <a:rPr lang="en-GB" dirty="0" smtClean="0"/>
              <a:t>.</a:t>
            </a:r>
          </a:p>
          <a:p>
            <a:pPr algn="just"/>
            <a:r>
              <a:rPr lang="en-GB" dirty="0"/>
              <a:t>IT systems are typically used for administrative, </a:t>
            </a:r>
            <a:r>
              <a:rPr lang="en-GB" dirty="0" smtClean="0"/>
              <a:t>communication purpose only.</a:t>
            </a:r>
          </a:p>
          <a:p>
            <a:pPr algn="just"/>
            <a:r>
              <a:rPr lang="en-GB" dirty="0"/>
              <a:t>Examples of IT systems include </a:t>
            </a:r>
            <a:r>
              <a:rPr lang="en-GB" b="1" dirty="0"/>
              <a:t>enterprise resource planning (ERP) software, </a:t>
            </a:r>
            <a:r>
              <a:rPr lang="en-GB" b="1" dirty="0" smtClean="0"/>
              <a:t>email </a:t>
            </a:r>
            <a:r>
              <a:rPr lang="en-GB" b="1" dirty="0"/>
              <a:t>servers, and office productivity tools like word processors and </a:t>
            </a:r>
            <a:r>
              <a:rPr lang="en-GB" b="1" dirty="0" smtClean="0"/>
              <a:t>spread sheets.</a:t>
            </a:r>
          </a:p>
          <a:p>
            <a:pPr marL="0" indent="0" algn="just">
              <a:buNone/>
            </a:pPr>
            <a:endParaRPr lang="en-GB" b="1" dirty="0"/>
          </a:p>
          <a:p>
            <a:pPr marL="0" indent="0" algn="just">
              <a:buNone/>
            </a:pPr>
            <a:r>
              <a:rPr lang="en-GB" b="1" dirty="0" smtClean="0"/>
              <a:t>Operational Technology</a:t>
            </a:r>
          </a:p>
          <a:p>
            <a:pPr algn="just"/>
            <a:r>
              <a:rPr lang="en-GB" dirty="0" smtClean="0"/>
              <a:t>OT Monitoring and controlling the system computing.</a:t>
            </a:r>
          </a:p>
          <a:p>
            <a:pPr algn="just"/>
            <a:r>
              <a:rPr lang="en-GB" dirty="0"/>
              <a:t>while OT focuses on the hardware and software used to </a:t>
            </a:r>
            <a:r>
              <a:rPr lang="en-GB" b="1" dirty="0"/>
              <a:t>monitor </a:t>
            </a:r>
            <a:r>
              <a:rPr lang="en-GB" dirty="0"/>
              <a:t>and </a:t>
            </a:r>
            <a:r>
              <a:rPr lang="en-GB" b="1" dirty="0"/>
              <a:t>control physical </a:t>
            </a:r>
            <a:r>
              <a:rPr lang="en-GB" b="1" dirty="0" smtClean="0"/>
              <a:t>devices</a:t>
            </a:r>
            <a:r>
              <a:rPr lang="en-GB" dirty="0" smtClean="0"/>
              <a:t>.</a:t>
            </a:r>
          </a:p>
          <a:p>
            <a:pPr algn="just"/>
            <a:r>
              <a:rPr lang="en-GB" dirty="0" smtClean="0"/>
              <a:t>OT</a:t>
            </a:r>
            <a:r>
              <a:rPr lang="en-GB" dirty="0"/>
              <a:t>, on the other hand, focuses on </a:t>
            </a:r>
            <a:r>
              <a:rPr lang="en-GB" dirty="0" smtClean="0"/>
              <a:t>the </a:t>
            </a:r>
            <a:r>
              <a:rPr lang="en-GB" b="1" dirty="0" smtClean="0"/>
              <a:t>integration of </a:t>
            </a:r>
            <a:r>
              <a:rPr lang="en-GB" b="1" dirty="0"/>
              <a:t>hardware </a:t>
            </a:r>
            <a:r>
              <a:rPr lang="en-GB" b="1" dirty="0" smtClean="0"/>
              <a:t>and ample software </a:t>
            </a:r>
            <a:r>
              <a:rPr lang="en-GB" dirty="0" smtClean="0"/>
              <a:t>systems that </a:t>
            </a:r>
            <a:r>
              <a:rPr lang="en-GB" b="1" dirty="0" smtClean="0"/>
              <a:t>detect changes </a:t>
            </a:r>
            <a:r>
              <a:rPr lang="en-GB" dirty="0" smtClean="0"/>
              <a:t>through </a:t>
            </a:r>
            <a:r>
              <a:rPr lang="en-GB" b="1" dirty="0" smtClean="0"/>
              <a:t>direct monitoring or through industrial equipment </a:t>
            </a:r>
            <a:r>
              <a:rPr lang="en-GB" dirty="0"/>
              <a:t>and </a:t>
            </a:r>
            <a:r>
              <a:rPr lang="en-GB" b="1" dirty="0"/>
              <a:t>control </a:t>
            </a:r>
            <a:r>
              <a:rPr lang="en-GB" b="1" dirty="0" smtClean="0"/>
              <a:t>those physical devices.</a:t>
            </a:r>
          </a:p>
          <a:p>
            <a:pPr algn="just"/>
            <a:endParaRPr lang="en-GB" dirty="0"/>
          </a:p>
        </p:txBody>
      </p:sp>
    </p:spTree>
    <p:extLst>
      <p:ext uri="{BB962C8B-B14F-4D97-AF65-F5344CB8AC3E}">
        <p14:creationId xmlns:p14="http://schemas.microsoft.com/office/powerpoint/2010/main" val="102263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543"/>
          </a:xfrm>
        </p:spPr>
        <p:txBody>
          <a:bodyPr/>
          <a:lstStyle/>
          <a:p>
            <a:pPr algn="ctr"/>
            <a:r>
              <a:rPr lang="en-US" u="sng" dirty="0" smtClean="0"/>
              <a:t>Genesis of </a:t>
            </a:r>
            <a:r>
              <a:rPr lang="en-US" u="sng" dirty="0" err="1" smtClean="0"/>
              <a:t>IoT</a:t>
            </a:r>
            <a:endParaRPr lang="en-IN" u="sng" dirty="0"/>
          </a:p>
        </p:txBody>
      </p:sp>
      <p:sp>
        <p:nvSpPr>
          <p:cNvPr id="3" name="Content Placeholder 2"/>
          <p:cNvSpPr>
            <a:spLocks noGrp="1"/>
          </p:cNvSpPr>
          <p:nvPr>
            <p:ph idx="1"/>
          </p:nvPr>
        </p:nvSpPr>
        <p:spPr>
          <a:xfrm>
            <a:off x="838200" y="1271239"/>
            <a:ext cx="10515600" cy="4905724"/>
          </a:xfrm>
        </p:spPr>
        <p:txBody>
          <a:bodyPr>
            <a:normAutofit lnSpcReduction="10000"/>
          </a:bodyPr>
          <a:lstStyle/>
          <a:p>
            <a:r>
              <a:rPr lang="en-US" dirty="0" smtClean="0"/>
              <a:t>The person credited with creation of the term “</a:t>
            </a:r>
            <a:r>
              <a:rPr lang="en-US" dirty="0" err="1" smtClean="0"/>
              <a:t>IoT</a:t>
            </a:r>
            <a:r>
              <a:rPr lang="en-US" dirty="0" smtClean="0"/>
              <a:t>” is Kevin Ashton.</a:t>
            </a:r>
          </a:p>
          <a:p>
            <a:r>
              <a:rPr lang="en-US" dirty="0" smtClean="0"/>
              <a:t>20</a:t>
            </a:r>
            <a:r>
              <a:rPr lang="en-US" baseline="30000" dirty="0" smtClean="0"/>
              <a:t>th</a:t>
            </a:r>
            <a:r>
              <a:rPr lang="en-US" dirty="0" smtClean="0"/>
              <a:t> Century- Computers were brain without sensors- input data and knowledge</a:t>
            </a:r>
          </a:p>
          <a:p>
            <a:r>
              <a:rPr lang="en-US" dirty="0" smtClean="0"/>
              <a:t>21</a:t>
            </a:r>
            <a:r>
              <a:rPr lang="en-US" baseline="30000" dirty="0" smtClean="0"/>
              <a:t>st</a:t>
            </a:r>
            <a:r>
              <a:rPr lang="en-US" dirty="0" smtClean="0"/>
              <a:t> Century- Brain with sensors-themselves.</a:t>
            </a:r>
          </a:p>
          <a:p>
            <a:pPr marL="0" indent="0">
              <a:buNone/>
            </a:pPr>
            <a:endParaRPr lang="en-US" dirty="0" smtClean="0"/>
          </a:p>
          <a:p>
            <a:pPr marL="0" indent="0">
              <a:buNone/>
            </a:pPr>
            <a:r>
              <a:rPr lang="en-US" u="sng" dirty="0" smtClean="0"/>
              <a:t>Evolutionary Phases of </a:t>
            </a:r>
            <a:r>
              <a:rPr lang="en-US" u="sng" dirty="0" err="1" smtClean="0"/>
              <a:t>IoT</a:t>
            </a:r>
            <a:r>
              <a:rPr lang="en-US" u="sng" dirty="0" smtClean="0"/>
              <a:t>:</a:t>
            </a:r>
          </a:p>
          <a:p>
            <a:r>
              <a:rPr lang="en-US" dirty="0" smtClean="0"/>
              <a:t>Connectivity</a:t>
            </a:r>
          </a:p>
          <a:p>
            <a:r>
              <a:rPr lang="en-US" dirty="0" smtClean="0"/>
              <a:t>Networked Economy </a:t>
            </a:r>
          </a:p>
          <a:p>
            <a:r>
              <a:rPr lang="en-US" dirty="0" smtClean="0"/>
              <a:t>Immersive Experiences</a:t>
            </a:r>
          </a:p>
          <a:p>
            <a:r>
              <a:rPr lang="en-US" dirty="0" smtClean="0"/>
              <a:t>Internet Of Things</a:t>
            </a:r>
            <a:endParaRPr lang="en-IN" dirty="0"/>
          </a:p>
        </p:txBody>
      </p:sp>
      <p:pic>
        <p:nvPicPr>
          <p:cNvPr id="4" name="Picture 3"/>
          <p:cNvPicPr>
            <a:picLocks noChangeAspect="1"/>
          </p:cNvPicPr>
          <p:nvPr/>
        </p:nvPicPr>
        <p:blipFill>
          <a:blip r:embed="rId2"/>
          <a:stretch>
            <a:fillRect/>
          </a:stretch>
        </p:blipFill>
        <p:spPr>
          <a:xfrm>
            <a:off x="5730216" y="3344204"/>
            <a:ext cx="5800145" cy="3022329"/>
          </a:xfrm>
          <a:prstGeom prst="rect">
            <a:avLst/>
          </a:prstGeom>
        </p:spPr>
      </p:pic>
    </p:spTree>
    <p:extLst>
      <p:ext uri="{BB962C8B-B14F-4D97-AF65-F5344CB8AC3E}">
        <p14:creationId xmlns:p14="http://schemas.microsoft.com/office/powerpoint/2010/main" val="153528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1003"/>
          </a:xfrm>
        </p:spPr>
        <p:txBody>
          <a:bodyPr/>
          <a:lstStyle/>
          <a:p>
            <a:pPr algn="ctr"/>
            <a:r>
              <a:rPr lang="en-GB" b="1" u="sng" dirty="0" smtClean="0"/>
              <a:t>Convergence of IT and OT</a:t>
            </a:r>
            <a:endParaRPr lang="en-GB" b="1" u="sng" dirty="0"/>
          </a:p>
        </p:txBody>
      </p:sp>
      <p:sp>
        <p:nvSpPr>
          <p:cNvPr id="3" name="Content Placeholder 2"/>
          <p:cNvSpPr>
            <a:spLocks noGrp="1"/>
          </p:cNvSpPr>
          <p:nvPr>
            <p:ph idx="1"/>
          </p:nvPr>
        </p:nvSpPr>
        <p:spPr>
          <a:xfrm>
            <a:off x="838200" y="1426128"/>
            <a:ext cx="10515600" cy="4750835"/>
          </a:xfrm>
        </p:spPr>
        <p:txBody>
          <a:bodyPr>
            <a:normAutofit fontScale="85000" lnSpcReduction="20000"/>
          </a:bodyPr>
          <a:lstStyle/>
          <a:p>
            <a:pPr marL="0" indent="0">
              <a:buNone/>
            </a:pPr>
            <a:r>
              <a:rPr lang="en-GB" dirty="0" smtClean="0"/>
              <a:t>Convergence </a:t>
            </a:r>
            <a:r>
              <a:rPr lang="en-GB" dirty="0"/>
              <a:t>refers to the coming together or integration of different elements, entities, or technologies into a unified whole or common point. It can occur in various contexts, including</a:t>
            </a:r>
            <a:r>
              <a:rPr lang="en-GB" dirty="0" smtClean="0"/>
              <a:t>:</a:t>
            </a:r>
          </a:p>
          <a:p>
            <a:pPr marL="0" indent="0">
              <a:buNone/>
            </a:pPr>
            <a:endParaRPr lang="en-GB" dirty="0"/>
          </a:p>
          <a:p>
            <a:r>
              <a:rPr lang="en-GB" b="1" dirty="0"/>
              <a:t>Technological Convergence</a:t>
            </a:r>
            <a:r>
              <a:rPr lang="en-GB" dirty="0"/>
              <a:t>: This is when different technologies merge or evolve to perform similar functions or operate on similar platforms. For example, the convergence of telecommunications, computing, and media technologies in the form of smartphones.</a:t>
            </a:r>
          </a:p>
          <a:p>
            <a:r>
              <a:rPr lang="en-GB" b="1" dirty="0"/>
              <a:t>Media Convergence</a:t>
            </a:r>
            <a:r>
              <a:rPr lang="en-GB" dirty="0"/>
              <a:t>: This refers to the merging of traditional media forms (such as newspapers, television, and radio) with digital technologies and platforms (like the internet and social media). It involves the integration of content across multiple media channels.</a:t>
            </a:r>
          </a:p>
          <a:p>
            <a:r>
              <a:rPr lang="en-GB" b="1" dirty="0"/>
              <a:t>Industrial Convergence</a:t>
            </a:r>
            <a:r>
              <a:rPr lang="en-GB" dirty="0"/>
              <a:t>: Industries that were once distinct may converge due to technological advancements or changing market dynamics. For instance, the automotive and technology industries are converging with the development of autonomous vehicles and electric cars.</a:t>
            </a:r>
          </a:p>
          <a:p>
            <a:endParaRPr lang="en-GB" dirty="0"/>
          </a:p>
        </p:txBody>
      </p:sp>
    </p:spTree>
    <p:extLst>
      <p:ext uri="{BB962C8B-B14F-4D97-AF65-F5344CB8AC3E}">
        <p14:creationId xmlns:p14="http://schemas.microsoft.com/office/powerpoint/2010/main" val="2827440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a:t>O</a:t>
            </a:r>
            <a:r>
              <a:rPr lang="en-GB" b="1" u="sng" dirty="0" smtClean="0"/>
              <a:t>bjectives of convergence of IT and OT</a:t>
            </a:r>
            <a:endParaRPr lang="en-GB" b="1" u="sng" dirty="0"/>
          </a:p>
        </p:txBody>
      </p:sp>
      <p:sp>
        <p:nvSpPr>
          <p:cNvPr id="3" name="Content Placeholder 2"/>
          <p:cNvSpPr>
            <a:spLocks noGrp="1"/>
          </p:cNvSpPr>
          <p:nvPr>
            <p:ph idx="1"/>
          </p:nvPr>
        </p:nvSpPr>
        <p:spPr/>
        <p:txBody>
          <a:bodyPr>
            <a:normAutofit fontScale="92500" lnSpcReduction="20000"/>
          </a:bodyPr>
          <a:lstStyle/>
          <a:p>
            <a:pPr algn="just"/>
            <a:r>
              <a:rPr lang="en-GB" b="1" dirty="0"/>
              <a:t>Enhanced Visibility and Insights</a:t>
            </a:r>
            <a:r>
              <a:rPr lang="en-GB" dirty="0"/>
              <a:t>: Integrating IT and OT systems enables organizations to </a:t>
            </a:r>
            <a:r>
              <a:rPr lang="en-GB" b="1" dirty="0"/>
              <a:t>gather and </a:t>
            </a:r>
            <a:r>
              <a:rPr lang="en-GB" b="1" dirty="0" smtClean="0"/>
              <a:t>analyse </a:t>
            </a:r>
            <a:r>
              <a:rPr lang="en-GB" b="1" dirty="0"/>
              <a:t>data from both digital and physical sources,</a:t>
            </a:r>
            <a:r>
              <a:rPr lang="en-GB" dirty="0"/>
              <a:t> providing deeper insights into </a:t>
            </a:r>
            <a:r>
              <a:rPr lang="en-GB" b="1" dirty="0"/>
              <a:t>operations, performance, and potential areas for improvement</a:t>
            </a:r>
            <a:r>
              <a:rPr lang="en-GB" b="1" dirty="0" smtClean="0"/>
              <a:t>.</a:t>
            </a:r>
          </a:p>
          <a:p>
            <a:pPr marL="0" indent="0" algn="just">
              <a:buNone/>
            </a:pPr>
            <a:endParaRPr lang="en-GB" dirty="0"/>
          </a:p>
          <a:p>
            <a:pPr algn="just"/>
            <a:r>
              <a:rPr lang="en-GB" b="1" dirty="0"/>
              <a:t>Real-Time Decision Making</a:t>
            </a:r>
            <a:r>
              <a:rPr lang="en-GB" dirty="0"/>
              <a:t>: By accessing real-time data from OT systems and integrating it with IT systems, </a:t>
            </a:r>
            <a:r>
              <a:rPr lang="en-GB" b="1" dirty="0" smtClean="0"/>
              <a:t>system </a:t>
            </a:r>
            <a:r>
              <a:rPr lang="en-GB" b="1" dirty="0"/>
              <a:t>can make faster and more informed decisions, enabling proactive </a:t>
            </a:r>
            <a:r>
              <a:rPr lang="en-GB" b="1" dirty="0" smtClean="0"/>
              <a:t>responses.</a:t>
            </a:r>
          </a:p>
          <a:p>
            <a:pPr marL="0" indent="0" algn="just">
              <a:buNone/>
            </a:pPr>
            <a:endParaRPr lang="en-GB" b="1" dirty="0"/>
          </a:p>
          <a:p>
            <a:pPr algn="just"/>
            <a:r>
              <a:rPr lang="en-GB" b="1" dirty="0"/>
              <a:t>Innovation and New Opportunities</a:t>
            </a:r>
            <a:r>
              <a:rPr lang="en-GB" dirty="0"/>
              <a:t>: The convergence of IT and OT </a:t>
            </a:r>
            <a:r>
              <a:rPr lang="en-GB" b="1" dirty="0"/>
              <a:t>opens up new possibilities for innovation</a:t>
            </a:r>
            <a:r>
              <a:rPr lang="en-GB" dirty="0"/>
              <a:t>, such as the development of predictive maintenance solutions, smart manufacturing processes, and connected supply chains.</a:t>
            </a:r>
          </a:p>
        </p:txBody>
      </p:sp>
    </p:spTree>
    <p:extLst>
      <p:ext uri="{BB962C8B-B14F-4D97-AF65-F5344CB8AC3E}">
        <p14:creationId xmlns:p14="http://schemas.microsoft.com/office/powerpoint/2010/main" val="2018411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780"/>
          </a:xfrm>
        </p:spPr>
        <p:txBody>
          <a:bodyPr/>
          <a:lstStyle/>
          <a:p>
            <a:pPr algn="ctr"/>
            <a:r>
              <a:rPr lang="en-GB" b="1" u="sng" dirty="0" err="1" smtClean="0"/>
              <a:t>IoT</a:t>
            </a:r>
            <a:r>
              <a:rPr lang="en-GB" b="1" u="sng" dirty="0" smtClean="0"/>
              <a:t> Challenges</a:t>
            </a:r>
            <a:endParaRPr lang="en-GB" b="1" u="sng" dirty="0"/>
          </a:p>
        </p:txBody>
      </p:sp>
      <p:sp>
        <p:nvSpPr>
          <p:cNvPr id="3" name="Content Placeholder 2"/>
          <p:cNvSpPr>
            <a:spLocks noGrp="1"/>
          </p:cNvSpPr>
          <p:nvPr>
            <p:ph idx="1"/>
          </p:nvPr>
        </p:nvSpPr>
        <p:spPr>
          <a:xfrm>
            <a:off x="838200" y="1333850"/>
            <a:ext cx="10515600" cy="4843113"/>
          </a:xfrm>
        </p:spPr>
        <p:txBody>
          <a:bodyPr>
            <a:normAutofit fontScale="62500" lnSpcReduction="20000"/>
          </a:bodyPr>
          <a:lstStyle/>
          <a:p>
            <a:pPr marL="0" indent="0" algn="just">
              <a:buNone/>
            </a:pPr>
            <a:r>
              <a:rPr lang="en-GB" dirty="0"/>
              <a:t>While an </a:t>
            </a:r>
            <a:r>
              <a:rPr lang="en-GB" dirty="0" err="1" smtClean="0"/>
              <a:t>IoT</a:t>
            </a:r>
            <a:r>
              <a:rPr lang="en-GB" dirty="0" smtClean="0"/>
              <a:t>-enables impressive </a:t>
            </a:r>
            <a:r>
              <a:rPr lang="en-GB" dirty="0"/>
              <a:t>picture, it does not come without </a:t>
            </a:r>
            <a:r>
              <a:rPr lang="en-GB" dirty="0" smtClean="0"/>
              <a:t>significant </a:t>
            </a:r>
            <a:r>
              <a:rPr lang="en-GB" dirty="0"/>
              <a:t>challenges</a:t>
            </a:r>
            <a:r>
              <a:rPr lang="en-GB" dirty="0" smtClean="0"/>
              <a:t>.</a:t>
            </a:r>
          </a:p>
          <a:p>
            <a:pPr marL="0" indent="0" algn="just">
              <a:buNone/>
            </a:pPr>
            <a:r>
              <a:rPr lang="en-GB" b="1" dirty="0" smtClean="0"/>
              <a:t>1) Security </a:t>
            </a:r>
          </a:p>
          <a:p>
            <a:pPr algn="just"/>
            <a:r>
              <a:rPr lang="en-GB" dirty="0" smtClean="0"/>
              <a:t>With </a:t>
            </a:r>
            <a:r>
              <a:rPr lang="en-GB" dirty="0"/>
              <a:t>more “things” becoming connected with other “things” and </a:t>
            </a:r>
            <a:r>
              <a:rPr lang="en-GB" dirty="0" smtClean="0"/>
              <a:t>people, security </a:t>
            </a:r>
            <a:r>
              <a:rPr lang="en-GB" dirty="0"/>
              <a:t>is an increasingly complex issue for </a:t>
            </a:r>
            <a:r>
              <a:rPr lang="en-GB" dirty="0" err="1"/>
              <a:t>IoT</a:t>
            </a:r>
            <a:r>
              <a:rPr lang="en-GB" dirty="0"/>
              <a:t>. </a:t>
            </a:r>
            <a:endParaRPr lang="en-GB" dirty="0" smtClean="0"/>
          </a:p>
          <a:p>
            <a:pPr algn="just"/>
            <a:r>
              <a:rPr lang="en-GB" dirty="0" smtClean="0"/>
              <a:t>The </a:t>
            </a:r>
            <a:r>
              <a:rPr lang="en-GB" b="1" dirty="0"/>
              <a:t>threat surface is </a:t>
            </a:r>
            <a:r>
              <a:rPr lang="en-GB" b="1" dirty="0" smtClean="0"/>
              <a:t>now greatly </a:t>
            </a:r>
            <a:r>
              <a:rPr lang="en-GB" b="1" dirty="0"/>
              <a:t>expanded</a:t>
            </a:r>
            <a:r>
              <a:rPr lang="en-GB" dirty="0"/>
              <a:t>, and if a device gets hacked, its connectivity is a </a:t>
            </a:r>
            <a:r>
              <a:rPr lang="en-GB" dirty="0" smtClean="0"/>
              <a:t>major concern</a:t>
            </a:r>
            <a:r>
              <a:rPr lang="en-GB" dirty="0"/>
              <a:t>. </a:t>
            </a:r>
            <a:endParaRPr lang="en-GB" dirty="0" smtClean="0"/>
          </a:p>
          <a:p>
            <a:pPr algn="just"/>
            <a:r>
              <a:rPr lang="en-GB" dirty="0" smtClean="0"/>
              <a:t>A </a:t>
            </a:r>
            <a:r>
              <a:rPr lang="en-GB" dirty="0"/>
              <a:t>compromised device can serve as a </a:t>
            </a:r>
            <a:r>
              <a:rPr lang="en-GB" b="1" dirty="0"/>
              <a:t>launching point to </a:t>
            </a:r>
            <a:r>
              <a:rPr lang="en-GB" b="1" dirty="0" smtClean="0"/>
              <a:t>attack </a:t>
            </a:r>
            <a:r>
              <a:rPr lang="en-GB" dirty="0" smtClean="0"/>
              <a:t>other </a:t>
            </a:r>
            <a:r>
              <a:rPr lang="en-GB" dirty="0"/>
              <a:t>devices and systems</a:t>
            </a:r>
            <a:r>
              <a:rPr lang="en-GB" dirty="0" smtClean="0"/>
              <a:t>.</a:t>
            </a:r>
          </a:p>
          <a:p>
            <a:pPr marL="0" indent="0" algn="just">
              <a:buNone/>
            </a:pPr>
            <a:r>
              <a:rPr lang="en-GB" dirty="0"/>
              <a:t>2</a:t>
            </a:r>
            <a:r>
              <a:rPr lang="en-GB" dirty="0" smtClean="0"/>
              <a:t>) </a:t>
            </a:r>
            <a:r>
              <a:rPr lang="en-GB" b="1" dirty="0" smtClean="0"/>
              <a:t>Privacy</a:t>
            </a:r>
          </a:p>
          <a:p>
            <a:pPr algn="just"/>
            <a:r>
              <a:rPr lang="en-GB" dirty="0" smtClean="0"/>
              <a:t>As </a:t>
            </a:r>
            <a:r>
              <a:rPr lang="en-GB" dirty="0"/>
              <a:t>sensors become more prolific in our everyday lives, much of the </a:t>
            </a:r>
            <a:r>
              <a:rPr lang="en-GB" dirty="0" smtClean="0"/>
              <a:t>data they </a:t>
            </a:r>
            <a:r>
              <a:rPr lang="en-GB" dirty="0"/>
              <a:t>gather will be specific to individuals and their activities</a:t>
            </a:r>
            <a:r>
              <a:rPr lang="en-GB" dirty="0" smtClean="0"/>
              <a:t>.</a:t>
            </a:r>
          </a:p>
          <a:p>
            <a:pPr algn="just"/>
            <a:r>
              <a:rPr lang="en-GB" dirty="0" smtClean="0"/>
              <a:t> </a:t>
            </a:r>
            <a:r>
              <a:rPr lang="en-GB" dirty="0"/>
              <a:t>This </a:t>
            </a:r>
            <a:r>
              <a:rPr lang="en-GB" dirty="0" smtClean="0"/>
              <a:t>data can </a:t>
            </a:r>
            <a:r>
              <a:rPr lang="en-GB" dirty="0"/>
              <a:t>range from health information to shopping patterns and </a:t>
            </a:r>
            <a:r>
              <a:rPr lang="en-GB" dirty="0" smtClean="0"/>
              <a:t>payment transactions</a:t>
            </a:r>
            <a:endParaRPr lang="en-GB" dirty="0"/>
          </a:p>
          <a:p>
            <a:pPr algn="just"/>
            <a:r>
              <a:rPr lang="en-GB" dirty="0" smtClean="0"/>
              <a:t>For </a:t>
            </a:r>
            <a:r>
              <a:rPr lang="en-GB" dirty="0"/>
              <a:t>businesses, this data has monetary value</a:t>
            </a:r>
            <a:r>
              <a:rPr lang="en-GB" dirty="0" smtClean="0"/>
              <a:t>.</a:t>
            </a:r>
          </a:p>
          <a:p>
            <a:pPr marL="0" indent="0" algn="just">
              <a:buNone/>
            </a:pPr>
            <a:r>
              <a:rPr lang="en-GB" b="1" dirty="0" smtClean="0"/>
              <a:t>3) Scale</a:t>
            </a:r>
          </a:p>
          <a:p>
            <a:pPr algn="just"/>
            <a:r>
              <a:rPr lang="en-GB" dirty="0" smtClean="0"/>
              <a:t>Devices are getting connected in a larger number and various sector-banking/health science/industry</a:t>
            </a:r>
          </a:p>
          <a:p>
            <a:pPr algn="just"/>
            <a:r>
              <a:rPr lang="en-GB" dirty="0"/>
              <a:t>This means the scale of the network </a:t>
            </a:r>
            <a:r>
              <a:rPr lang="en-GB" dirty="0" smtClean="0"/>
              <a:t>utility has increased.</a:t>
            </a:r>
          </a:p>
          <a:p>
            <a:pPr algn="just"/>
            <a:r>
              <a:rPr lang="en-GB" dirty="0" smtClean="0"/>
              <a:t>Challenge is on managing the increasing network usage and security issues within the network.</a:t>
            </a:r>
          </a:p>
        </p:txBody>
      </p:sp>
    </p:spTree>
    <p:extLst>
      <p:ext uri="{BB962C8B-B14F-4D97-AF65-F5344CB8AC3E}">
        <p14:creationId xmlns:p14="http://schemas.microsoft.com/office/powerpoint/2010/main" val="609823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47288"/>
            <a:ext cx="10515600" cy="5329675"/>
          </a:xfrm>
        </p:spPr>
        <p:txBody>
          <a:bodyPr>
            <a:normAutofit fontScale="85000" lnSpcReduction="10000"/>
          </a:bodyPr>
          <a:lstStyle/>
          <a:p>
            <a:pPr marL="0" indent="0" algn="just">
              <a:buNone/>
            </a:pPr>
            <a:r>
              <a:rPr lang="en-GB" b="1" dirty="0"/>
              <a:t>4) Big Data and Analytics</a:t>
            </a:r>
          </a:p>
          <a:p>
            <a:pPr algn="just"/>
            <a:r>
              <a:rPr lang="en-GB" dirty="0" err="1"/>
              <a:t>IoT</a:t>
            </a:r>
            <a:r>
              <a:rPr lang="en-GB" dirty="0"/>
              <a:t> and its large number of sensors is going to trigger a </a:t>
            </a:r>
            <a:r>
              <a:rPr lang="en-GB" dirty="0" smtClean="0"/>
              <a:t>massive amount </a:t>
            </a:r>
            <a:r>
              <a:rPr lang="en-GB" dirty="0"/>
              <a:t>of data </a:t>
            </a:r>
            <a:r>
              <a:rPr lang="en-GB" dirty="0" smtClean="0"/>
              <a:t>that must </a:t>
            </a:r>
            <a:r>
              <a:rPr lang="en-GB" dirty="0"/>
              <a:t>be handled. </a:t>
            </a:r>
            <a:endParaRPr lang="en-GB" dirty="0" smtClean="0"/>
          </a:p>
          <a:p>
            <a:pPr algn="just"/>
            <a:r>
              <a:rPr lang="en-GB" dirty="0" smtClean="0"/>
              <a:t>This </a:t>
            </a:r>
            <a:r>
              <a:rPr lang="en-GB" dirty="0"/>
              <a:t>data will provide critical information and </a:t>
            </a:r>
            <a:r>
              <a:rPr lang="en-GB" dirty="0" smtClean="0"/>
              <a:t>insights with various parameter.</a:t>
            </a:r>
            <a:endParaRPr lang="en-GB" dirty="0"/>
          </a:p>
          <a:p>
            <a:pPr algn="just"/>
            <a:r>
              <a:rPr lang="en-GB" dirty="0" smtClean="0"/>
              <a:t>The </a:t>
            </a:r>
            <a:r>
              <a:rPr lang="en-GB" dirty="0"/>
              <a:t>challenge, however, </a:t>
            </a:r>
            <a:r>
              <a:rPr lang="en-GB" dirty="0" smtClean="0"/>
              <a:t>is evaluating </a:t>
            </a:r>
            <a:r>
              <a:rPr lang="en-GB" dirty="0"/>
              <a:t>massive amounts of data arriving from </a:t>
            </a:r>
            <a:r>
              <a:rPr lang="en-GB" b="1" dirty="0"/>
              <a:t>different </a:t>
            </a:r>
            <a:r>
              <a:rPr lang="en-GB" b="1" dirty="0" smtClean="0"/>
              <a:t>sources, in various </a:t>
            </a:r>
            <a:r>
              <a:rPr lang="en-GB" b="1" dirty="0"/>
              <a:t>forms </a:t>
            </a:r>
            <a:r>
              <a:rPr lang="en-GB" dirty="0"/>
              <a:t>and doing so in a </a:t>
            </a:r>
            <a:r>
              <a:rPr lang="en-GB" dirty="0" smtClean="0"/>
              <a:t>timely and real time </a:t>
            </a:r>
            <a:r>
              <a:rPr lang="en-GB" dirty="0"/>
              <a:t>manner. </a:t>
            </a:r>
          </a:p>
          <a:p>
            <a:pPr marL="0" indent="0" algn="just">
              <a:buNone/>
            </a:pPr>
            <a:r>
              <a:rPr lang="en-GB" b="1" dirty="0" smtClean="0"/>
              <a:t>5) Interoperability</a:t>
            </a:r>
          </a:p>
          <a:p>
            <a:pPr algn="just"/>
            <a:r>
              <a:rPr lang="en-GB" dirty="0" smtClean="0"/>
              <a:t>various </a:t>
            </a:r>
            <a:r>
              <a:rPr lang="en-GB" dirty="0"/>
              <a:t>protocols </a:t>
            </a:r>
            <a:r>
              <a:rPr lang="en-GB"/>
              <a:t>and </a:t>
            </a:r>
            <a:r>
              <a:rPr lang="en-GB" smtClean="0"/>
              <a:t>software architectures </a:t>
            </a:r>
            <a:r>
              <a:rPr lang="en-GB" dirty="0" smtClean="0"/>
              <a:t>are evolving in </a:t>
            </a:r>
            <a:r>
              <a:rPr lang="en-GB" dirty="0"/>
              <a:t>market share </a:t>
            </a:r>
            <a:r>
              <a:rPr lang="en-GB" dirty="0" smtClean="0"/>
              <a:t>for </a:t>
            </a:r>
            <a:r>
              <a:rPr lang="en-GB" dirty="0"/>
              <a:t>standardization within </a:t>
            </a:r>
            <a:r>
              <a:rPr lang="en-GB" dirty="0" err="1"/>
              <a:t>IoT</a:t>
            </a:r>
            <a:r>
              <a:rPr lang="en-GB" dirty="0" smtClean="0"/>
              <a:t>.</a:t>
            </a:r>
          </a:p>
          <a:p>
            <a:pPr algn="just"/>
            <a:r>
              <a:rPr lang="en-GB" dirty="0"/>
              <a:t>Some </a:t>
            </a:r>
            <a:r>
              <a:rPr lang="en-GB" dirty="0" smtClean="0"/>
              <a:t>of these </a:t>
            </a:r>
            <a:r>
              <a:rPr lang="en-GB" dirty="0"/>
              <a:t>protocols and architectures are based on proprietary elements, </a:t>
            </a:r>
            <a:r>
              <a:rPr lang="en-GB" dirty="0" smtClean="0"/>
              <a:t>and others </a:t>
            </a:r>
            <a:r>
              <a:rPr lang="en-GB" dirty="0"/>
              <a:t>are open</a:t>
            </a:r>
            <a:r>
              <a:rPr lang="en-GB" dirty="0" smtClean="0"/>
              <a:t>.</a:t>
            </a:r>
          </a:p>
          <a:p>
            <a:pPr algn="just"/>
            <a:r>
              <a:rPr lang="en-GB" dirty="0" smtClean="0"/>
              <a:t>Proprietary elements are new challenges to the </a:t>
            </a:r>
            <a:r>
              <a:rPr lang="en-GB" dirty="0" err="1" smtClean="0"/>
              <a:t>IoT</a:t>
            </a:r>
            <a:r>
              <a:rPr lang="en-GB" dirty="0" smtClean="0"/>
              <a:t> technology in terms of (privacy and security issues, compatibility ,rules and regulatory risk, cost, limited customisation, </a:t>
            </a:r>
            <a:r>
              <a:rPr lang="en-GB" dirty="0" err="1" smtClean="0"/>
              <a:t>etc</a:t>
            </a:r>
            <a:r>
              <a:rPr lang="en-GB" dirty="0" smtClean="0"/>
              <a:t>)</a:t>
            </a:r>
            <a:endParaRPr lang="en-GB" dirty="0"/>
          </a:p>
          <a:p>
            <a:pPr algn="just"/>
            <a:endParaRPr lang="en-GB" dirty="0"/>
          </a:p>
        </p:txBody>
      </p:sp>
    </p:spTree>
    <p:extLst>
      <p:ext uri="{BB962C8B-B14F-4D97-AF65-F5344CB8AC3E}">
        <p14:creationId xmlns:p14="http://schemas.microsoft.com/office/powerpoint/2010/main" val="2415481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4225"/>
          </a:xfrm>
        </p:spPr>
        <p:txBody>
          <a:bodyPr/>
          <a:lstStyle/>
          <a:p>
            <a:pPr algn="ctr"/>
            <a:r>
              <a:rPr lang="en-GB" u="sng" dirty="0" err="1" smtClean="0"/>
              <a:t>IoT</a:t>
            </a:r>
            <a:r>
              <a:rPr lang="en-GB" u="sng" dirty="0" smtClean="0"/>
              <a:t> Network Architecture</a:t>
            </a:r>
            <a:endParaRPr lang="en-GB" u="sng" dirty="0"/>
          </a:p>
        </p:txBody>
      </p:sp>
      <p:sp>
        <p:nvSpPr>
          <p:cNvPr id="3" name="Content Placeholder 2"/>
          <p:cNvSpPr>
            <a:spLocks noGrp="1"/>
          </p:cNvSpPr>
          <p:nvPr>
            <p:ph idx="1"/>
          </p:nvPr>
        </p:nvSpPr>
        <p:spPr/>
        <p:txBody>
          <a:bodyPr/>
          <a:lstStyle/>
          <a:p>
            <a:pPr algn="just"/>
            <a:r>
              <a:rPr lang="en-GB" dirty="0" smtClean="0"/>
              <a:t> </a:t>
            </a:r>
            <a:r>
              <a:rPr lang="en-GB" dirty="0" err="1" smtClean="0"/>
              <a:t>IoT</a:t>
            </a:r>
            <a:r>
              <a:rPr lang="en-GB" dirty="0" smtClean="0"/>
              <a:t> Network </a:t>
            </a:r>
            <a:r>
              <a:rPr lang="en-GB" dirty="0"/>
              <a:t>architecture refers to the </a:t>
            </a:r>
            <a:r>
              <a:rPr lang="en-GB" b="1" dirty="0"/>
              <a:t>design and structure</a:t>
            </a:r>
            <a:r>
              <a:rPr lang="en-GB" dirty="0"/>
              <a:t> of a </a:t>
            </a:r>
            <a:r>
              <a:rPr lang="en-GB" dirty="0" err="1" smtClean="0"/>
              <a:t>IoT</a:t>
            </a:r>
            <a:r>
              <a:rPr lang="en-GB" dirty="0" smtClean="0"/>
              <a:t>  </a:t>
            </a:r>
            <a:r>
              <a:rPr lang="en-GB" dirty="0"/>
              <a:t>network. </a:t>
            </a:r>
            <a:endParaRPr lang="en-GB" dirty="0" smtClean="0"/>
          </a:p>
          <a:p>
            <a:pPr algn="just"/>
            <a:r>
              <a:rPr lang="en-GB" dirty="0" smtClean="0"/>
              <a:t>It </a:t>
            </a:r>
            <a:r>
              <a:rPr lang="en-GB" dirty="0"/>
              <a:t>encompasses various </a:t>
            </a:r>
            <a:r>
              <a:rPr lang="en-GB" b="1" dirty="0"/>
              <a:t>components, protocols, and technologies </a:t>
            </a:r>
            <a:r>
              <a:rPr lang="en-GB" dirty="0"/>
              <a:t>that define how devices communicate and exchange data within the network</a:t>
            </a:r>
            <a:r>
              <a:rPr lang="en-GB" dirty="0" smtClean="0"/>
              <a:t>.</a:t>
            </a:r>
          </a:p>
          <a:p>
            <a:pPr algn="just"/>
            <a:r>
              <a:rPr lang="en-GB" dirty="0" smtClean="0"/>
              <a:t>Network </a:t>
            </a:r>
            <a:r>
              <a:rPr lang="en-GB" dirty="0"/>
              <a:t>architecture plays a crucial role in ensuring the </a:t>
            </a:r>
            <a:r>
              <a:rPr lang="en-GB" b="1" dirty="0"/>
              <a:t>efficient, secure, and reliable operation of a network</a:t>
            </a:r>
            <a:r>
              <a:rPr lang="en-GB" b="1" dirty="0" smtClean="0"/>
              <a:t>.</a:t>
            </a:r>
          </a:p>
          <a:p>
            <a:pPr algn="just"/>
            <a:r>
              <a:rPr lang="en-GB" dirty="0" err="1" smtClean="0"/>
              <a:t>IoT</a:t>
            </a:r>
            <a:r>
              <a:rPr lang="en-GB" dirty="0" smtClean="0"/>
              <a:t> is different technology than existing IT Technology and thus, requires new </a:t>
            </a:r>
            <a:r>
              <a:rPr lang="en-GB" dirty="0" err="1" smtClean="0"/>
              <a:t>IoT</a:t>
            </a:r>
            <a:r>
              <a:rPr lang="en-GB" dirty="0" smtClean="0"/>
              <a:t> architecture models.</a:t>
            </a:r>
            <a:endParaRPr lang="en-GB" dirty="0"/>
          </a:p>
        </p:txBody>
      </p:sp>
    </p:spTree>
    <p:extLst>
      <p:ext uri="{BB962C8B-B14F-4D97-AF65-F5344CB8AC3E}">
        <p14:creationId xmlns:p14="http://schemas.microsoft.com/office/powerpoint/2010/main" val="2953229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6504"/>
          </a:xfrm>
        </p:spPr>
        <p:txBody>
          <a:bodyPr/>
          <a:lstStyle/>
          <a:p>
            <a:pPr algn="ctr"/>
            <a:r>
              <a:rPr lang="en-GB" b="1" i="1" u="sng" dirty="0" err="1"/>
              <a:t>IoT</a:t>
            </a:r>
            <a:r>
              <a:rPr lang="en-GB" b="1" i="1" u="sng" dirty="0"/>
              <a:t> Architectural Drivers</a:t>
            </a:r>
            <a:endParaRPr lang="en-GB" b="1" u="sng" dirty="0"/>
          </a:p>
        </p:txBody>
      </p:sp>
      <p:sp>
        <p:nvSpPr>
          <p:cNvPr id="3" name="Content Placeholder 2"/>
          <p:cNvSpPr>
            <a:spLocks noGrp="1"/>
          </p:cNvSpPr>
          <p:nvPr>
            <p:ph idx="1"/>
          </p:nvPr>
        </p:nvSpPr>
        <p:spPr>
          <a:xfrm>
            <a:off x="838200" y="1392572"/>
            <a:ext cx="10515600" cy="4784391"/>
          </a:xfrm>
        </p:spPr>
        <p:txBody>
          <a:bodyPr>
            <a:normAutofit lnSpcReduction="10000"/>
          </a:bodyPr>
          <a:lstStyle/>
          <a:p>
            <a:pPr algn="just"/>
            <a:r>
              <a:rPr lang="en-GB" b="1" dirty="0" smtClean="0"/>
              <a:t>Scale</a:t>
            </a:r>
            <a:r>
              <a:rPr lang="en-GB" dirty="0" smtClean="0"/>
              <a:t>- </a:t>
            </a:r>
            <a:r>
              <a:rPr lang="en-GB" dirty="0"/>
              <a:t>The </a:t>
            </a:r>
            <a:r>
              <a:rPr lang="en-GB" b="1" dirty="0"/>
              <a:t>massive scale of </a:t>
            </a:r>
            <a:r>
              <a:rPr lang="en-GB" b="1" dirty="0" err="1"/>
              <a:t>IoT</a:t>
            </a:r>
            <a:r>
              <a:rPr lang="en-GB" b="1" dirty="0"/>
              <a:t> </a:t>
            </a:r>
            <a:r>
              <a:rPr lang="en-GB" b="1" dirty="0" smtClean="0"/>
              <a:t>endpoints </a:t>
            </a:r>
            <a:r>
              <a:rPr lang="en-GB" dirty="0" smtClean="0"/>
              <a:t>- </a:t>
            </a:r>
            <a:r>
              <a:rPr lang="en-GB" dirty="0"/>
              <a:t>The IPv4 address space has </a:t>
            </a:r>
            <a:r>
              <a:rPr lang="en-GB" dirty="0" smtClean="0"/>
              <a:t>reached exhaustion </a:t>
            </a:r>
            <a:r>
              <a:rPr lang="en-GB" dirty="0"/>
              <a:t>and is unable to meet </a:t>
            </a:r>
            <a:r>
              <a:rPr lang="en-GB" dirty="0" err="1" smtClean="0"/>
              <a:t>IoT’s</a:t>
            </a:r>
            <a:r>
              <a:rPr lang="en-GB" dirty="0"/>
              <a:t> </a:t>
            </a:r>
            <a:r>
              <a:rPr lang="en-GB" dirty="0" smtClean="0"/>
              <a:t>scalability requirements (IPv6 and NAT technology)</a:t>
            </a:r>
          </a:p>
          <a:p>
            <a:pPr algn="just"/>
            <a:r>
              <a:rPr lang="en-GB" b="1" dirty="0" smtClean="0"/>
              <a:t>Security</a:t>
            </a:r>
            <a:r>
              <a:rPr lang="en-GB" dirty="0" smtClean="0"/>
              <a:t>- </a:t>
            </a:r>
            <a:r>
              <a:rPr lang="en-GB" dirty="0" err="1"/>
              <a:t>IoT</a:t>
            </a:r>
            <a:r>
              <a:rPr lang="en-GB" dirty="0"/>
              <a:t> devices, especially </a:t>
            </a:r>
            <a:r>
              <a:rPr lang="en-GB" dirty="0" smtClean="0"/>
              <a:t>those on </a:t>
            </a:r>
            <a:r>
              <a:rPr lang="en-GB" dirty="0"/>
              <a:t>wireless sensor </a:t>
            </a:r>
            <a:r>
              <a:rPr lang="en-GB" dirty="0" smtClean="0"/>
              <a:t>networks (WSNs</a:t>
            </a:r>
            <a:r>
              <a:rPr lang="en-GB" dirty="0"/>
              <a:t>), are often </a:t>
            </a:r>
            <a:r>
              <a:rPr lang="en-GB" dirty="0" smtClean="0"/>
              <a:t>physically </a:t>
            </a:r>
            <a:r>
              <a:rPr lang="en-GB" b="1" dirty="0" smtClean="0"/>
              <a:t>exposed </a:t>
            </a:r>
            <a:r>
              <a:rPr lang="en-GB" b="1" dirty="0"/>
              <a:t>to the </a:t>
            </a:r>
            <a:r>
              <a:rPr lang="en-GB" b="1" dirty="0" smtClean="0"/>
              <a:t>threat world </a:t>
            </a:r>
            <a:r>
              <a:rPr lang="en-GB" dirty="0" smtClean="0"/>
              <a:t>(modification to design </a:t>
            </a:r>
            <a:r>
              <a:rPr lang="en-GB" dirty="0"/>
              <a:t>of </a:t>
            </a:r>
            <a:r>
              <a:rPr lang="en-GB" dirty="0" smtClean="0"/>
              <a:t>an existing </a:t>
            </a:r>
            <a:r>
              <a:rPr lang="en-GB" dirty="0"/>
              <a:t>network with a primary focus on implementing </a:t>
            </a:r>
            <a:r>
              <a:rPr lang="en-GB" b="1" dirty="0"/>
              <a:t>robust security measures to protect against various cyber threats and </a:t>
            </a:r>
            <a:r>
              <a:rPr lang="en-GB" b="1" dirty="0" smtClean="0"/>
              <a:t>vulnerabilities</a:t>
            </a:r>
            <a:r>
              <a:rPr lang="en-GB" dirty="0" smtClean="0"/>
              <a:t>)</a:t>
            </a:r>
          </a:p>
          <a:p>
            <a:pPr algn="just"/>
            <a:r>
              <a:rPr lang="en-GB" b="1" dirty="0" smtClean="0"/>
              <a:t>Constrained </a:t>
            </a:r>
            <a:r>
              <a:rPr lang="en-GB" b="1" dirty="0"/>
              <a:t>Devices </a:t>
            </a:r>
            <a:r>
              <a:rPr lang="en-GB" b="1" dirty="0" smtClean="0"/>
              <a:t>and Networks </a:t>
            </a:r>
            <a:r>
              <a:rPr lang="en-GB" dirty="0" smtClean="0"/>
              <a:t>– Due to devices constrained by power, CPU, memory and speed and bandwidth network are always </a:t>
            </a:r>
            <a:r>
              <a:rPr lang="en-GB" dirty="0" err="1" smtClean="0"/>
              <a:t>lossy</a:t>
            </a:r>
            <a:r>
              <a:rPr lang="en-GB" dirty="0"/>
              <a:t> </a:t>
            </a:r>
            <a:r>
              <a:rPr lang="en-GB" dirty="0" smtClean="0"/>
              <a:t>and supports minimal data rates- </a:t>
            </a:r>
            <a:r>
              <a:rPr lang="en-GB" dirty="0"/>
              <a:t>wireless technologies </a:t>
            </a:r>
            <a:r>
              <a:rPr lang="en-GB" dirty="0" smtClean="0"/>
              <a:t>are needed upgrade in network and transport layer to </a:t>
            </a:r>
            <a:r>
              <a:rPr lang="en-GB" dirty="0"/>
              <a:t>support constrained </a:t>
            </a:r>
            <a:r>
              <a:rPr lang="en-GB" dirty="0" err="1"/>
              <a:t>IoT</a:t>
            </a:r>
            <a:r>
              <a:rPr lang="en-GB" dirty="0"/>
              <a:t> </a:t>
            </a:r>
            <a:r>
              <a:rPr lang="en-GB" dirty="0" smtClean="0"/>
              <a:t>devices over </a:t>
            </a:r>
            <a:r>
              <a:rPr lang="en-GB" dirty="0"/>
              <a:t>long distances.</a:t>
            </a:r>
            <a:endParaRPr lang="en-GB" dirty="0" smtClean="0"/>
          </a:p>
          <a:p>
            <a:pPr marL="0" indent="0" algn="just">
              <a:buNone/>
            </a:pPr>
            <a:endParaRPr lang="en-GB" dirty="0"/>
          </a:p>
        </p:txBody>
      </p:sp>
    </p:spTree>
    <p:extLst>
      <p:ext uri="{BB962C8B-B14F-4D97-AF65-F5344CB8AC3E}">
        <p14:creationId xmlns:p14="http://schemas.microsoft.com/office/powerpoint/2010/main" val="1400198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5343"/>
            <a:ext cx="10515600" cy="5371620"/>
          </a:xfrm>
        </p:spPr>
        <p:txBody>
          <a:bodyPr>
            <a:normAutofit fontScale="92500" lnSpcReduction="20000"/>
          </a:bodyPr>
          <a:lstStyle/>
          <a:p>
            <a:pPr algn="just"/>
            <a:r>
              <a:rPr lang="en-GB" b="1" dirty="0" smtClean="0"/>
              <a:t>Data Analytics- </a:t>
            </a:r>
            <a:r>
              <a:rPr lang="en-GB" dirty="0"/>
              <a:t>The sensors generate a </a:t>
            </a:r>
            <a:r>
              <a:rPr lang="en-GB" dirty="0" smtClean="0"/>
              <a:t>massive amount </a:t>
            </a:r>
            <a:r>
              <a:rPr lang="en-GB" dirty="0"/>
              <a:t>of data on a daily </a:t>
            </a:r>
            <a:r>
              <a:rPr lang="en-GB" dirty="0" smtClean="0"/>
              <a:t>basis, causing </a:t>
            </a:r>
            <a:r>
              <a:rPr lang="en-GB" b="1" dirty="0"/>
              <a:t>network </a:t>
            </a:r>
            <a:r>
              <a:rPr lang="en-GB" b="1" dirty="0" smtClean="0"/>
              <a:t>bottlenecks and </a:t>
            </a:r>
            <a:r>
              <a:rPr lang="en-GB" b="1" dirty="0"/>
              <a:t>slow analytics in the </a:t>
            </a:r>
            <a:r>
              <a:rPr lang="en-GB" b="1" dirty="0" smtClean="0"/>
              <a:t>cloud- </a:t>
            </a:r>
            <a:r>
              <a:rPr lang="en-GB" b="1" dirty="0"/>
              <a:t>Data analytics capabilities need to </a:t>
            </a:r>
            <a:r>
              <a:rPr lang="en-GB" b="1" dirty="0" smtClean="0"/>
              <a:t>be distributed </a:t>
            </a:r>
            <a:r>
              <a:rPr lang="en-GB" dirty="0"/>
              <a:t>throughout the </a:t>
            </a:r>
            <a:r>
              <a:rPr lang="en-GB" dirty="0" err="1"/>
              <a:t>IoT</a:t>
            </a:r>
            <a:r>
              <a:rPr lang="en-GB" dirty="0"/>
              <a:t> </a:t>
            </a:r>
            <a:r>
              <a:rPr lang="en-GB" dirty="0" smtClean="0"/>
              <a:t>network, from </a:t>
            </a:r>
            <a:r>
              <a:rPr lang="en-GB" dirty="0"/>
              <a:t>the edge to the cloud</a:t>
            </a:r>
            <a:r>
              <a:rPr lang="en-GB" dirty="0" smtClean="0"/>
              <a:t>.(</a:t>
            </a:r>
            <a:r>
              <a:rPr lang="en-GB" dirty="0"/>
              <a:t>Analytics refers to the systematic analysis of data or statistics to uncover meaningful </a:t>
            </a:r>
            <a:r>
              <a:rPr lang="en-GB" dirty="0" smtClean="0"/>
              <a:t>patterns-</a:t>
            </a:r>
            <a:r>
              <a:rPr lang="en-GB" dirty="0"/>
              <a:t>It involves applying various techniques, methods, and </a:t>
            </a:r>
            <a:r>
              <a:rPr lang="en-GB" dirty="0" smtClean="0"/>
              <a:t>tools)</a:t>
            </a:r>
          </a:p>
          <a:p>
            <a:pPr algn="just"/>
            <a:r>
              <a:rPr lang="en-GB" b="1" dirty="0"/>
              <a:t>The need for data to be processed in real time- </a:t>
            </a:r>
            <a:r>
              <a:rPr lang="en-GB" dirty="0"/>
              <a:t>Whereas traditional IT networks perform scheduled batch processing of data, </a:t>
            </a:r>
            <a:r>
              <a:rPr lang="en-GB" dirty="0" err="1"/>
              <a:t>IoT</a:t>
            </a:r>
            <a:r>
              <a:rPr lang="en-GB" dirty="0"/>
              <a:t> data needs to be </a:t>
            </a:r>
            <a:r>
              <a:rPr lang="en-GB" dirty="0" err="1"/>
              <a:t>analyzed</a:t>
            </a:r>
            <a:r>
              <a:rPr lang="en-GB" dirty="0"/>
              <a:t> and responded to in real-time- Analytics software and processing needs to be positioned closer to the edge and should support real time processing</a:t>
            </a:r>
            <a:r>
              <a:rPr lang="en-GB" dirty="0" smtClean="0"/>
              <a:t>.</a:t>
            </a:r>
          </a:p>
          <a:p>
            <a:pPr algn="just"/>
            <a:r>
              <a:rPr lang="en-GB" b="1" dirty="0" smtClean="0"/>
              <a:t>Support for legacy devices-</a:t>
            </a:r>
            <a:r>
              <a:rPr lang="en-GB" dirty="0"/>
              <a:t>An </a:t>
            </a:r>
            <a:r>
              <a:rPr lang="en-GB" dirty="0" err="1"/>
              <a:t>IoT</a:t>
            </a:r>
            <a:r>
              <a:rPr lang="en-GB" dirty="0"/>
              <a:t> network often </a:t>
            </a:r>
            <a:r>
              <a:rPr lang="en-GB" dirty="0" smtClean="0"/>
              <a:t>comprises a </a:t>
            </a:r>
            <a:r>
              <a:rPr lang="en-GB" dirty="0"/>
              <a:t>collection of </a:t>
            </a:r>
            <a:r>
              <a:rPr lang="en-GB" b="1" dirty="0" smtClean="0"/>
              <a:t>modern, IP-capable </a:t>
            </a:r>
            <a:r>
              <a:rPr lang="en-GB" dirty="0"/>
              <a:t>endpoints as </a:t>
            </a:r>
            <a:r>
              <a:rPr lang="en-GB" dirty="0" smtClean="0"/>
              <a:t>well as </a:t>
            </a:r>
            <a:r>
              <a:rPr lang="en-GB" b="1" dirty="0"/>
              <a:t>legacy, non-IP </a:t>
            </a:r>
            <a:r>
              <a:rPr lang="en-GB" b="1" dirty="0" smtClean="0"/>
              <a:t>devices- </a:t>
            </a:r>
            <a:r>
              <a:rPr lang="en-GB" dirty="0"/>
              <a:t>Integrating </a:t>
            </a:r>
            <a:r>
              <a:rPr lang="en-GB" dirty="0" err="1"/>
              <a:t>IoT</a:t>
            </a:r>
            <a:r>
              <a:rPr lang="en-GB" dirty="0"/>
              <a:t> with legacy systems can be challenging due to differences in technology, protocols, and data </a:t>
            </a:r>
            <a:r>
              <a:rPr lang="en-GB" dirty="0" smtClean="0"/>
              <a:t>formats (</a:t>
            </a:r>
            <a:r>
              <a:rPr lang="en-GB" dirty="0" err="1" smtClean="0"/>
              <a:t>upgradation</a:t>
            </a:r>
            <a:r>
              <a:rPr lang="en-GB" dirty="0" smtClean="0"/>
              <a:t> in data normalisation, gateways, transmission network, middleware </a:t>
            </a:r>
            <a:r>
              <a:rPr lang="en-GB" dirty="0" err="1" smtClean="0"/>
              <a:t>platform,etc</a:t>
            </a:r>
            <a:r>
              <a:rPr lang="en-GB" dirty="0" smtClean="0"/>
              <a:t>)</a:t>
            </a:r>
          </a:p>
        </p:txBody>
      </p:sp>
    </p:spTree>
    <p:extLst>
      <p:ext uri="{BB962C8B-B14F-4D97-AF65-F5344CB8AC3E}">
        <p14:creationId xmlns:p14="http://schemas.microsoft.com/office/powerpoint/2010/main" val="1065652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a:t>The </a:t>
            </a:r>
            <a:r>
              <a:rPr lang="en-GB" b="1" u="sng" dirty="0" err="1"/>
              <a:t>IoT</a:t>
            </a:r>
            <a:r>
              <a:rPr lang="en-GB" b="1" u="sng" dirty="0"/>
              <a:t> World Forum (</a:t>
            </a:r>
            <a:r>
              <a:rPr lang="en-GB" b="1" u="sng" dirty="0" err="1"/>
              <a:t>IoTWF</a:t>
            </a:r>
            <a:r>
              <a:rPr lang="en-GB" b="1" u="sng" dirty="0"/>
              <a:t>) Standardized Architecture</a:t>
            </a:r>
            <a:endParaRPr lang="en-GB" u="sng" dirty="0"/>
          </a:p>
        </p:txBody>
      </p:sp>
      <p:sp>
        <p:nvSpPr>
          <p:cNvPr id="3" name="Content Placeholder 2"/>
          <p:cNvSpPr>
            <a:spLocks noGrp="1"/>
          </p:cNvSpPr>
          <p:nvPr>
            <p:ph idx="1"/>
          </p:nvPr>
        </p:nvSpPr>
        <p:spPr>
          <a:xfrm>
            <a:off x="913701" y="1691400"/>
            <a:ext cx="10515600" cy="4961069"/>
          </a:xfrm>
        </p:spPr>
        <p:txBody>
          <a:bodyPr/>
          <a:lstStyle/>
          <a:p>
            <a:pPr algn="just"/>
            <a:r>
              <a:rPr lang="en-GB" dirty="0"/>
              <a:t>the </a:t>
            </a:r>
            <a:r>
              <a:rPr lang="en-GB" dirty="0" err="1"/>
              <a:t>IoTWF</a:t>
            </a:r>
            <a:r>
              <a:rPr lang="en-GB" dirty="0"/>
              <a:t> architectural </a:t>
            </a:r>
            <a:r>
              <a:rPr lang="en-GB" dirty="0" smtClean="0"/>
              <a:t>committee </a:t>
            </a:r>
            <a:r>
              <a:rPr lang="en-GB" dirty="0"/>
              <a:t>published a </a:t>
            </a:r>
            <a:r>
              <a:rPr lang="en-GB" b="1" dirty="0"/>
              <a:t>seven-layer </a:t>
            </a:r>
            <a:r>
              <a:rPr lang="en-GB" b="1" dirty="0" err="1"/>
              <a:t>IoT</a:t>
            </a:r>
            <a:r>
              <a:rPr lang="en-GB" b="1" dirty="0"/>
              <a:t> architectural reference </a:t>
            </a:r>
            <a:r>
              <a:rPr lang="en-GB" b="1" dirty="0" smtClean="0"/>
              <a:t>model.</a:t>
            </a:r>
          </a:p>
          <a:p>
            <a:pPr algn="just"/>
            <a:r>
              <a:rPr lang="en-GB" dirty="0"/>
              <a:t>While various </a:t>
            </a:r>
            <a:r>
              <a:rPr lang="en-GB" dirty="0" err="1" smtClean="0"/>
              <a:t>IoT</a:t>
            </a:r>
            <a:r>
              <a:rPr lang="en-GB" dirty="0"/>
              <a:t> </a:t>
            </a:r>
            <a:r>
              <a:rPr lang="en-GB" dirty="0" smtClean="0"/>
              <a:t>reference </a:t>
            </a:r>
            <a:r>
              <a:rPr lang="en-GB" dirty="0"/>
              <a:t>models exist, the one put forth by the </a:t>
            </a:r>
            <a:r>
              <a:rPr lang="en-GB" dirty="0" err="1"/>
              <a:t>IoT</a:t>
            </a:r>
            <a:r>
              <a:rPr lang="en-GB" dirty="0"/>
              <a:t> World Forum offers a </a:t>
            </a:r>
            <a:r>
              <a:rPr lang="en-GB" b="1" dirty="0" smtClean="0"/>
              <a:t>clean and simplified perspective </a:t>
            </a:r>
            <a:r>
              <a:rPr lang="en-GB" b="1" dirty="0"/>
              <a:t>on </a:t>
            </a:r>
            <a:r>
              <a:rPr lang="en-GB" b="1" dirty="0" err="1" smtClean="0"/>
              <a:t>IoT</a:t>
            </a:r>
            <a:r>
              <a:rPr lang="en-GB" b="1" dirty="0" smtClean="0"/>
              <a:t>.</a:t>
            </a:r>
          </a:p>
          <a:p>
            <a:pPr marL="0" indent="0" algn="just">
              <a:buNone/>
            </a:pP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314" y="3526172"/>
            <a:ext cx="6442745" cy="3126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2898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2789"/>
            <a:ext cx="10515600" cy="5254174"/>
          </a:xfrm>
        </p:spPr>
        <p:txBody>
          <a:bodyPr>
            <a:normAutofit fontScale="92500" lnSpcReduction="20000"/>
          </a:bodyPr>
          <a:lstStyle/>
          <a:p>
            <a:pPr algn="just"/>
            <a:r>
              <a:rPr lang="en-GB" b="1" dirty="0" smtClean="0"/>
              <a:t>Perception/ Physical </a:t>
            </a:r>
            <a:r>
              <a:rPr lang="en-GB" b="1" dirty="0"/>
              <a:t>Layer:</a:t>
            </a:r>
            <a:r>
              <a:rPr lang="en-GB" dirty="0"/>
              <a:t> The Perception Layer is the lowest layer of the </a:t>
            </a:r>
            <a:r>
              <a:rPr lang="en-GB" dirty="0" err="1"/>
              <a:t>IoT</a:t>
            </a:r>
            <a:r>
              <a:rPr lang="en-GB" dirty="0"/>
              <a:t> reference model and represents the physical world where sensors, actuators, and other </a:t>
            </a:r>
            <a:r>
              <a:rPr lang="en-GB" dirty="0" err="1"/>
              <a:t>IoT</a:t>
            </a:r>
            <a:r>
              <a:rPr lang="en-GB" dirty="0"/>
              <a:t> devices collect data from the environment. This layer is responsible for </a:t>
            </a:r>
            <a:r>
              <a:rPr lang="en-GB" b="1" dirty="0"/>
              <a:t>sensing and capturing real-world data</a:t>
            </a:r>
            <a:r>
              <a:rPr lang="en-GB" dirty="0"/>
              <a:t> such as temperature, humidity, motion, and </a:t>
            </a:r>
            <a:r>
              <a:rPr lang="en-GB" dirty="0" smtClean="0"/>
              <a:t>location.</a:t>
            </a:r>
          </a:p>
          <a:p>
            <a:pPr algn="just"/>
            <a:r>
              <a:rPr lang="en-GB" b="1" dirty="0" smtClean="0"/>
              <a:t>Connectivity Layer</a:t>
            </a:r>
            <a:r>
              <a:rPr lang="en-GB" dirty="0" smtClean="0"/>
              <a:t>: The Connectivity </a:t>
            </a:r>
            <a:r>
              <a:rPr lang="en-GB" dirty="0"/>
              <a:t>Layer is responsible for transporting data collected by </a:t>
            </a:r>
            <a:r>
              <a:rPr lang="en-GB" dirty="0" err="1"/>
              <a:t>IoT</a:t>
            </a:r>
            <a:r>
              <a:rPr lang="en-GB" dirty="0"/>
              <a:t> devices to the next layer of the </a:t>
            </a:r>
            <a:r>
              <a:rPr lang="en-GB" dirty="0" err="1"/>
              <a:t>IoT</a:t>
            </a:r>
            <a:r>
              <a:rPr lang="en-GB" dirty="0"/>
              <a:t> architecture, typically through wired or wireless communication networks. This layer </a:t>
            </a:r>
            <a:r>
              <a:rPr lang="en-GB" dirty="0" smtClean="0"/>
              <a:t>concentrate on </a:t>
            </a:r>
            <a:r>
              <a:rPr lang="en-GB" b="1" dirty="0"/>
              <a:t>protocols, standards, and technologies </a:t>
            </a:r>
            <a:r>
              <a:rPr lang="en-GB" dirty="0"/>
              <a:t>for connecting </a:t>
            </a:r>
            <a:r>
              <a:rPr lang="en-GB" dirty="0" err="1"/>
              <a:t>IoT</a:t>
            </a:r>
            <a:r>
              <a:rPr lang="en-GB" dirty="0"/>
              <a:t> devices to the internet and other network </a:t>
            </a:r>
            <a:r>
              <a:rPr lang="en-GB" dirty="0" smtClean="0"/>
              <a:t>infrastructure.</a:t>
            </a:r>
          </a:p>
          <a:p>
            <a:pPr algn="just"/>
            <a:r>
              <a:rPr lang="en-GB" b="1" dirty="0"/>
              <a:t>Edge </a:t>
            </a:r>
            <a:r>
              <a:rPr lang="en-GB" b="1" dirty="0" smtClean="0"/>
              <a:t>computing (Edge Server): </a:t>
            </a:r>
            <a:r>
              <a:rPr lang="en-GB" dirty="0" smtClean="0"/>
              <a:t>in </a:t>
            </a:r>
            <a:r>
              <a:rPr lang="en-GB" dirty="0" err="1"/>
              <a:t>IoT</a:t>
            </a:r>
            <a:r>
              <a:rPr lang="en-GB" dirty="0"/>
              <a:t> refers to the practice of processing data closer to the source of generation, typically </a:t>
            </a:r>
            <a:r>
              <a:rPr lang="en-GB" b="1" dirty="0"/>
              <a:t>at or near the edge </a:t>
            </a:r>
            <a:r>
              <a:rPr lang="en-GB" dirty="0"/>
              <a:t>of the </a:t>
            </a:r>
            <a:r>
              <a:rPr lang="en-GB" dirty="0" smtClean="0"/>
              <a:t>physical network</a:t>
            </a:r>
            <a:r>
              <a:rPr lang="en-GB" dirty="0"/>
              <a:t>, rather than </a:t>
            </a:r>
            <a:r>
              <a:rPr lang="en-GB" b="1" dirty="0"/>
              <a:t>relying solely </a:t>
            </a:r>
            <a:r>
              <a:rPr lang="en-GB" dirty="0"/>
              <a:t>on centralized cloud computing resources. In edge computing, data is processed </a:t>
            </a:r>
            <a:r>
              <a:rPr lang="en-GB" b="1" dirty="0"/>
              <a:t>locally on </a:t>
            </a:r>
            <a:r>
              <a:rPr lang="en-GB" b="1" dirty="0" err="1"/>
              <a:t>IoT</a:t>
            </a:r>
            <a:r>
              <a:rPr lang="en-GB" b="1" dirty="0"/>
              <a:t> devices, gateways, or edge servers</a:t>
            </a:r>
            <a:r>
              <a:rPr lang="en-GB" dirty="0"/>
              <a:t>, before being transmitted to the cloud or data </a:t>
            </a:r>
            <a:r>
              <a:rPr lang="en-GB" dirty="0" err="1"/>
              <a:t>center</a:t>
            </a:r>
            <a:r>
              <a:rPr lang="en-GB" dirty="0"/>
              <a:t> for further analysis or storage</a:t>
            </a:r>
            <a:r>
              <a:rPr lang="en-GB" dirty="0" smtClean="0"/>
              <a:t>.</a:t>
            </a:r>
          </a:p>
          <a:p>
            <a:pPr marL="0" indent="0" algn="just">
              <a:buNone/>
            </a:pPr>
            <a:endParaRPr lang="en-GB" dirty="0" smtClean="0"/>
          </a:p>
          <a:p>
            <a:pPr algn="just"/>
            <a:endParaRPr lang="en-GB" dirty="0" smtClean="0"/>
          </a:p>
          <a:p>
            <a:pPr algn="just"/>
            <a:endParaRPr lang="en-GB" dirty="0"/>
          </a:p>
        </p:txBody>
      </p:sp>
    </p:spTree>
    <p:extLst>
      <p:ext uri="{BB962C8B-B14F-4D97-AF65-F5344CB8AC3E}">
        <p14:creationId xmlns:p14="http://schemas.microsoft.com/office/powerpoint/2010/main" val="606188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4835"/>
          </a:xfrm>
        </p:spPr>
        <p:txBody>
          <a:bodyPr/>
          <a:lstStyle/>
          <a:p>
            <a:r>
              <a:rPr lang="en-GB" u="sng" dirty="0" smtClean="0"/>
              <a:t>Purpose of Edge Computing</a:t>
            </a:r>
            <a:endParaRPr lang="en-GB" u="sng" dirty="0"/>
          </a:p>
        </p:txBody>
      </p:sp>
      <p:sp>
        <p:nvSpPr>
          <p:cNvPr id="3" name="Content Placeholder 2"/>
          <p:cNvSpPr>
            <a:spLocks noGrp="1"/>
          </p:cNvSpPr>
          <p:nvPr>
            <p:ph idx="1"/>
          </p:nvPr>
        </p:nvSpPr>
        <p:spPr>
          <a:xfrm>
            <a:off x="838200" y="1359017"/>
            <a:ext cx="10515600" cy="4817946"/>
          </a:xfrm>
        </p:spPr>
        <p:txBody>
          <a:bodyPr>
            <a:normAutofit fontScale="77500" lnSpcReduction="20000"/>
          </a:bodyPr>
          <a:lstStyle/>
          <a:p>
            <a:pPr algn="just"/>
            <a:r>
              <a:rPr lang="en-GB" b="1" dirty="0"/>
              <a:t>Reduced Latency:</a:t>
            </a:r>
            <a:r>
              <a:rPr lang="en-GB" dirty="0"/>
              <a:t> By processing data locally at the edge of the network, edge computing </a:t>
            </a:r>
            <a:r>
              <a:rPr lang="en-GB" b="1" dirty="0"/>
              <a:t>reduces the latency associated with transmitting data to centralized cloud servers </a:t>
            </a:r>
            <a:r>
              <a:rPr lang="en-GB" dirty="0"/>
              <a:t>for processing. This is particularly important for applications that require real-time or low-latency </a:t>
            </a:r>
            <a:r>
              <a:rPr lang="en-GB" dirty="0" smtClean="0"/>
              <a:t>processing.</a:t>
            </a:r>
          </a:p>
          <a:p>
            <a:pPr algn="just"/>
            <a:r>
              <a:rPr lang="en-GB" b="1" dirty="0"/>
              <a:t>Bandwidth Optimization:</a:t>
            </a:r>
            <a:r>
              <a:rPr lang="en-GB" dirty="0"/>
              <a:t> Edge computing helps optimize network bandwidth by </a:t>
            </a:r>
            <a:r>
              <a:rPr lang="en-GB" b="1" dirty="0"/>
              <a:t>reducing the amount of data that needs to be transmitted to the cloud</a:t>
            </a:r>
            <a:r>
              <a:rPr lang="en-GB" dirty="0"/>
              <a:t>. By processing data locally and transmitting only relevant or aggregated data to the cloud, edge computing </a:t>
            </a:r>
            <a:r>
              <a:rPr lang="en-GB" b="1" dirty="0"/>
              <a:t>minimizes network </a:t>
            </a:r>
            <a:r>
              <a:rPr lang="en-GB" b="1" dirty="0" smtClean="0"/>
              <a:t>congestion.</a:t>
            </a:r>
          </a:p>
          <a:p>
            <a:pPr algn="just"/>
            <a:r>
              <a:rPr lang="en-GB" b="1" dirty="0"/>
              <a:t>Improved Privacy and Security:</a:t>
            </a:r>
            <a:r>
              <a:rPr lang="en-GB" dirty="0"/>
              <a:t> Edge computing enhances data privacy and security by processing sensitive data locally on </a:t>
            </a:r>
            <a:r>
              <a:rPr lang="en-GB" dirty="0" err="1"/>
              <a:t>IoT</a:t>
            </a:r>
            <a:r>
              <a:rPr lang="en-GB" dirty="0"/>
              <a:t> devices or edge servers, rather than transmitting it </a:t>
            </a:r>
            <a:r>
              <a:rPr lang="en-GB" b="1" dirty="0"/>
              <a:t>over potentially insecure network connections </a:t>
            </a:r>
            <a:r>
              <a:rPr lang="en-GB" dirty="0"/>
              <a:t>to centralized cloud servers</a:t>
            </a:r>
            <a:r>
              <a:rPr lang="en-GB" dirty="0" smtClean="0"/>
              <a:t>.</a:t>
            </a:r>
          </a:p>
          <a:p>
            <a:pPr algn="just"/>
            <a:r>
              <a:rPr lang="en-GB" b="1" dirty="0"/>
              <a:t>Resilience and Reliability:</a:t>
            </a:r>
            <a:r>
              <a:rPr lang="en-GB" dirty="0"/>
              <a:t> Edge computing improves the resilience and reliability of </a:t>
            </a:r>
            <a:r>
              <a:rPr lang="en-GB" dirty="0" err="1"/>
              <a:t>IoT</a:t>
            </a:r>
            <a:r>
              <a:rPr lang="en-GB" dirty="0"/>
              <a:t> systems by enabling local processing and decision-making capabilities, </a:t>
            </a:r>
            <a:r>
              <a:rPr lang="en-GB" b="1" dirty="0"/>
              <a:t>even in the absence of network connectivity </a:t>
            </a:r>
            <a:r>
              <a:rPr lang="en-GB" dirty="0"/>
              <a:t>or during network outages. </a:t>
            </a:r>
            <a:r>
              <a:rPr lang="en-GB" b="1" dirty="0"/>
              <a:t>This ensures that critical functions can continue to operate autonomously at the edge, without relying on continuous access to cloud </a:t>
            </a:r>
            <a:r>
              <a:rPr lang="en-GB" b="1" dirty="0" smtClean="0"/>
              <a:t>services</a:t>
            </a:r>
          </a:p>
          <a:p>
            <a:pPr marL="0" indent="0" algn="just">
              <a:buNone/>
            </a:pPr>
            <a:endParaRPr lang="en-GB" dirty="0"/>
          </a:p>
        </p:txBody>
      </p:sp>
    </p:spTree>
    <p:extLst>
      <p:ext uri="{BB962C8B-B14F-4D97-AF65-F5344CB8AC3E}">
        <p14:creationId xmlns:p14="http://schemas.microsoft.com/office/powerpoint/2010/main" val="171534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Grp="1"/>
          </p:cNvGraphicFramePr>
          <p:nvPr/>
        </p:nvGraphicFramePr>
        <p:xfrm>
          <a:off x="1100556" y="1695387"/>
          <a:ext cx="10551159" cy="4763007"/>
        </p:xfrm>
        <a:graphic>
          <a:graphicData uri="http://schemas.openxmlformats.org/drawingml/2006/table">
            <a:tbl>
              <a:tblPr firstRow="1" bandRow="1">
                <a:tableStyleId>{2D5ABB26-0587-4C30-8999-92F81FD0307C}</a:tableStyleId>
              </a:tblPr>
              <a:tblGrid>
                <a:gridCol w="2844165">
                  <a:extLst>
                    <a:ext uri="{9D8B030D-6E8A-4147-A177-3AD203B41FA5}">
                      <a16:colId xmlns:a16="http://schemas.microsoft.com/office/drawing/2014/main" val="20000"/>
                    </a:ext>
                  </a:extLst>
                </a:gridCol>
                <a:gridCol w="7706994">
                  <a:extLst>
                    <a:ext uri="{9D8B030D-6E8A-4147-A177-3AD203B41FA5}">
                      <a16:colId xmlns:a16="http://schemas.microsoft.com/office/drawing/2014/main" val="20001"/>
                    </a:ext>
                  </a:extLst>
                </a:gridCol>
              </a:tblGrid>
              <a:tr h="452374">
                <a:tc>
                  <a:txBody>
                    <a:bodyPr/>
                    <a:lstStyle/>
                    <a:p>
                      <a:pPr marL="645160">
                        <a:lnSpc>
                          <a:spcPct val="100000"/>
                        </a:lnSpc>
                        <a:spcBef>
                          <a:spcPts val="315"/>
                        </a:spcBef>
                      </a:pPr>
                      <a:r>
                        <a:rPr sz="1800" b="1" spc="-5" dirty="0">
                          <a:solidFill>
                            <a:srgbClr val="FFFFFF"/>
                          </a:solidFill>
                          <a:latin typeface="Segoe UI"/>
                          <a:cs typeface="Segoe UI"/>
                        </a:rPr>
                        <a:t>Internet</a:t>
                      </a:r>
                      <a:r>
                        <a:rPr sz="1800" b="1" spc="-10" dirty="0">
                          <a:solidFill>
                            <a:srgbClr val="FFFFFF"/>
                          </a:solidFill>
                          <a:latin typeface="Segoe UI"/>
                          <a:cs typeface="Segoe UI"/>
                        </a:rPr>
                        <a:t> </a:t>
                      </a:r>
                      <a:r>
                        <a:rPr sz="1800" b="1" spc="-5" dirty="0">
                          <a:solidFill>
                            <a:srgbClr val="FFFFFF"/>
                          </a:solidFill>
                          <a:latin typeface="Segoe UI"/>
                          <a:cs typeface="Segoe UI"/>
                        </a:rPr>
                        <a:t>Phase</a:t>
                      </a:r>
                      <a:endParaRPr sz="1800">
                        <a:latin typeface="Segoe UI"/>
                        <a:cs typeface="Segoe UI"/>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gn="ctr">
                        <a:lnSpc>
                          <a:spcPct val="100000"/>
                        </a:lnSpc>
                        <a:spcBef>
                          <a:spcPts val="315"/>
                        </a:spcBef>
                      </a:pPr>
                      <a:r>
                        <a:rPr sz="1800" b="1" spc="-5" dirty="0">
                          <a:solidFill>
                            <a:srgbClr val="FFFFFF"/>
                          </a:solidFill>
                          <a:latin typeface="Segoe UI"/>
                          <a:cs typeface="Segoe UI"/>
                        </a:rPr>
                        <a:t>Definition</a:t>
                      </a:r>
                      <a:endParaRPr sz="1800" dirty="0">
                        <a:latin typeface="Segoe UI"/>
                        <a:cs typeface="Segoe UI"/>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791844">
                <a:tc>
                  <a:txBody>
                    <a:bodyPr/>
                    <a:lstStyle/>
                    <a:p>
                      <a:pPr marL="91440" marR="981710">
                        <a:lnSpc>
                          <a:spcPct val="100000"/>
                        </a:lnSpc>
                        <a:spcBef>
                          <a:spcPts val="315"/>
                        </a:spcBef>
                      </a:pPr>
                      <a:r>
                        <a:rPr sz="1800" b="1" spc="-5" dirty="0">
                          <a:latin typeface="Segoe UI"/>
                          <a:cs typeface="Segoe UI"/>
                        </a:rPr>
                        <a:t>Connectivity  (Digitize</a:t>
                      </a:r>
                      <a:r>
                        <a:rPr sz="1800" b="1" spc="-60" dirty="0">
                          <a:latin typeface="Segoe UI"/>
                          <a:cs typeface="Segoe UI"/>
                        </a:rPr>
                        <a:t> </a:t>
                      </a:r>
                      <a:r>
                        <a:rPr sz="1800" b="1" spc="-5" dirty="0">
                          <a:latin typeface="Segoe UI"/>
                          <a:cs typeface="Segoe UI"/>
                        </a:rPr>
                        <a:t>Access)</a:t>
                      </a:r>
                      <a:endParaRPr sz="1800" dirty="0">
                        <a:latin typeface="Segoe UI"/>
                        <a:cs typeface="Segoe UI"/>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1440" marR="85725">
                        <a:lnSpc>
                          <a:spcPct val="100000"/>
                        </a:lnSpc>
                        <a:spcBef>
                          <a:spcPts val="315"/>
                        </a:spcBef>
                      </a:pPr>
                      <a:r>
                        <a:rPr sz="1800" b="1" dirty="0">
                          <a:latin typeface="Segoe UI"/>
                          <a:cs typeface="Segoe UI"/>
                        </a:rPr>
                        <a:t>This </a:t>
                      </a:r>
                      <a:r>
                        <a:rPr sz="1800" b="1" spc="-5" dirty="0">
                          <a:latin typeface="Segoe UI"/>
                          <a:cs typeface="Segoe UI"/>
                        </a:rPr>
                        <a:t>phase connected people </a:t>
                      </a:r>
                      <a:r>
                        <a:rPr sz="1800" b="1" spc="-10" dirty="0">
                          <a:latin typeface="Segoe UI"/>
                          <a:cs typeface="Segoe UI"/>
                        </a:rPr>
                        <a:t>to </a:t>
                      </a:r>
                      <a:r>
                        <a:rPr sz="1800" b="1" spc="-5" dirty="0">
                          <a:latin typeface="Segoe UI"/>
                          <a:cs typeface="Segoe UI"/>
                        </a:rPr>
                        <a:t>email, web </a:t>
                      </a:r>
                      <a:r>
                        <a:rPr sz="1800" b="1" spc="5" dirty="0">
                          <a:latin typeface="Segoe UI"/>
                          <a:cs typeface="Segoe UI"/>
                        </a:rPr>
                        <a:t>services </a:t>
                      </a:r>
                      <a:r>
                        <a:rPr sz="1800" b="1" dirty="0">
                          <a:latin typeface="Segoe UI"/>
                          <a:cs typeface="Segoe UI"/>
                        </a:rPr>
                        <a:t>and </a:t>
                      </a:r>
                      <a:r>
                        <a:rPr sz="1800" b="1" spc="-10" dirty="0">
                          <a:latin typeface="Segoe UI"/>
                          <a:cs typeface="Segoe UI"/>
                        </a:rPr>
                        <a:t>search, </a:t>
                      </a:r>
                      <a:r>
                        <a:rPr sz="1800" b="1" spc="-15" dirty="0">
                          <a:latin typeface="Segoe UI"/>
                          <a:cs typeface="Segoe UI"/>
                        </a:rPr>
                        <a:t>so  </a:t>
                      </a:r>
                      <a:r>
                        <a:rPr sz="1800" b="1" spc="-5" dirty="0">
                          <a:latin typeface="Segoe UI"/>
                          <a:cs typeface="Segoe UI"/>
                        </a:rPr>
                        <a:t>that information </a:t>
                      </a:r>
                      <a:r>
                        <a:rPr sz="1800" b="1" dirty="0">
                          <a:latin typeface="Segoe UI"/>
                          <a:cs typeface="Segoe UI"/>
                        </a:rPr>
                        <a:t>is easily</a:t>
                      </a:r>
                      <a:r>
                        <a:rPr sz="1800" b="1" spc="-30" dirty="0">
                          <a:latin typeface="Segoe UI"/>
                          <a:cs typeface="Segoe UI"/>
                        </a:rPr>
                        <a:t> </a:t>
                      </a:r>
                      <a:r>
                        <a:rPr sz="1800" b="1" spc="-5" dirty="0">
                          <a:latin typeface="Segoe UI"/>
                          <a:cs typeface="Segoe UI"/>
                        </a:rPr>
                        <a:t>accessed.</a:t>
                      </a:r>
                      <a:endParaRPr sz="1800">
                        <a:latin typeface="Segoe UI"/>
                        <a:cs typeface="Segoe UI"/>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1131189">
                <a:tc>
                  <a:txBody>
                    <a:bodyPr/>
                    <a:lstStyle/>
                    <a:p>
                      <a:pPr marL="91440" marR="502920">
                        <a:lnSpc>
                          <a:spcPct val="100000"/>
                        </a:lnSpc>
                        <a:spcBef>
                          <a:spcPts val="315"/>
                        </a:spcBef>
                      </a:pPr>
                      <a:r>
                        <a:rPr sz="1800" b="1" spc="-10" dirty="0">
                          <a:latin typeface="Segoe UI"/>
                          <a:cs typeface="Segoe UI"/>
                        </a:rPr>
                        <a:t>Networked</a:t>
                      </a:r>
                      <a:r>
                        <a:rPr sz="1800" b="1" spc="-55" dirty="0">
                          <a:latin typeface="Segoe UI"/>
                          <a:cs typeface="Segoe UI"/>
                        </a:rPr>
                        <a:t> </a:t>
                      </a:r>
                      <a:r>
                        <a:rPr sz="1800" b="1" dirty="0">
                          <a:latin typeface="Segoe UI"/>
                          <a:cs typeface="Segoe UI"/>
                        </a:rPr>
                        <a:t>Economy  </a:t>
                      </a:r>
                      <a:r>
                        <a:rPr sz="1800" b="1" spc="-5" dirty="0">
                          <a:latin typeface="Segoe UI"/>
                          <a:cs typeface="Segoe UI"/>
                        </a:rPr>
                        <a:t>(Digitize</a:t>
                      </a:r>
                      <a:r>
                        <a:rPr sz="1800" b="1" spc="-15" dirty="0">
                          <a:latin typeface="Segoe UI"/>
                          <a:cs typeface="Segoe UI"/>
                        </a:rPr>
                        <a:t> </a:t>
                      </a:r>
                      <a:r>
                        <a:rPr sz="1800" b="1" spc="-5" dirty="0">
                          <a:latin typeface="Segoe UI"/>
                          <a:cs typeface="Segoe UI"/>
                        </a:rPr>
                        <a:t>Business)</a:t>
                      </a:r>
                      <a:endParaRPr sz="1800">
                        <a:latin typeface="Segoe UI"/>
                        <a:cs typeface="Segoe UI"/>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marR="81915" algn="just">
                        <a:lnSpc>
                          <a:spcPct val="100000"/>
                        </a:lnSpc>
                        <a:spcBef>
                          <a:spcPts val="315"/>
                        </a:spcBef>
                      </a:pPr>
                      <a:r>
                        <a:rPr sz="1800" b="1" dirty="0">
                          <a:latin typeface="Segoe UI"/>
                          <a:cs typeface="Segoe UI"/>
                        </a:rPr>
                        <a:t>This </a:t>
                      </a:r>
                      <a:r>
                        <a:rPr sz="1800" b="1" spc="-5" dirty="0">
                          <a:latin typeface="Segoe UI"/>
                          <a:cs typeface="Segoe UI"/>
                        </a:rPr>
                        <a:t>phase enabled e-commerce </a:t>
                      </a:r>
                      <a:r>
                        <a:rPr sz="1800" b="1" dirty="0">
                          <a:latin typeface="Segoe UI"/>
                          <a:cs typeface="Segoe UI"/>
                        </a:rPr>
                        <a:t>and </a:t>
                      </a:r>
                      <a:r>
                        <a:rPr sz="1800" b="1" spc="-5" dirty="0">
                          <a:latin typeface="Segoe UI"/>
                          <a:cs typeface="Segoe UI"/>
                        </a:rPr>
                        <a:t>supply chain </a:t>
                      </a:r>
                      <a:r>
                        <a:rPr sz="1800" b="1" dirty="0">
                          <a:latin typeface="Segoe UI"/>
                          <a:cs typeface="Segoe UI"/>
                        </a:rPr>
                        <a:t>enhancements  </a:t>
                      </a:r>
                      <a:r>
                        <a:rPr sz="1800" b="1" spc="-5" dirty="0">
                          <a:latin typeface="Segoe UI"/>
                          <a:cs typeface="Segoe UI"/>
                        </a:rPr>
                        <a:t>along with collaborative engagement </a:t>
                      </a:r>
                      <a:r>
                        <a:rPr sz="1800" b="1" spc="-10" dirty="0">
                          <a:latin typeface="Segoe UI"/>
                          <a:cs typeface="Segoe UI"/>
                        </a:rPr>
                        <a:t>to </a:t>
                      </a:r>
                      <a:r>
                        <a:rPr sz="1800" b="1" spc="-5" dirty="0">
                          <a:latin typeface="Segoe UI"/>
                          <a:cs typeface="Segoe UI"/>
                        </a:rPr>
                        <a:t>drive </a:t>
                      </a:r>
                      <a:r>
                        <a:rPr sz="1800" b="1" spc="-10" dirty="0">
                          <a:latin typeface="Segoe UI"/>
                          <a:cs typeface="Segoe UI"/>
                        </a:rPr>
                        <a:t>increased </a:t>
                      </a:r>
                      <a:r>
                        <a:rPr sz="1800" b="1" spc="-5" dirty="0">
                          <a:latin typeface="Segoe UI"/>
                          <a:cs typeface="Segoe UI"/>
                        </a:rPr>
                        <a:t>efficiency </a:t>
                      </a:r>
                      <a:r>
                        <a:rPr sz="1800" b="1" dirty="0">
                          <a:latin typeface="Segoe UI"/>
                          <a:cs typeface="Segoe UI"/>
                        </a:rPr>
                        <a:t>in  business.</a:t>
                      </a:r>
                      <a:endParaRPr sz="1800">
                        <a:latin typeface="Segoe UI"/>
                        <a:cs typeface="Segoe UI"/>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1270000">
                <a:tc>
                  <a:txBody>
                    <a:bodyPr/>
                    <a:lstStyle/>
                    <a:p>
                      <a:pPr marL="91440" marR="232410">
                        <a:lnSpc>
                          <a:spcPct val="100000"/>
                        </a:lnSpc>
                        <a:spcBef>
                          <a:spcPts val="320"/>
                        </a:spcBef>
                      </a:pPr>
                      <a:r>
                        <a:rPr sz="1800" b="1" spc="-5" dirty="0">
                          <a:latin typeface="Segoe UI"/>
                          <a:cs typeface="Segoe UI"/>
                        </a:rPr>
                        <a:t>Immersive Experiences  (Digitize</a:t>
                      </a:r>
                      <a:r>
                        <a:rPr sz="1800" b="1" spc="-15" dirty="0">
                          <a:latin typeface="Segoe UI"/>
                          <a:cs typeface="Segoe UI"/>
                        </a:rPr>
                        <a:t> </a:t>
                      </a:r>
                      <a:r>
                        <a:rPr sz="1800" b="1" spc="-5" dirty="0">
                          <a:latin typeface="Segoe UI"/>
                          <a:cs typeface="Segoe UI"/>
                        </a:rPr>
                        <a:t>Interactions)</a:t>
                      </a:r>
                      <a:endParaRPr sz="1800">
                        <a:latin typeface="Segoe UI"/>
                        <a:cs typeface="Segoe UI"/>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1440" marR="82550" algn="just">
                        <a:lnSpc>
                          <a:spcPct val="100000"/>
                        </a:lnSpc>
                        <a:spcBef>
                          <a:spcPts val="320"/>
                        </a:spcBef>
                      </a:pPr>
                      <a:r>
                        <a:rPr sz="1800" b="1" dirty="0">
                          <a:latin typeface="Segoe UI"/>
                          <a:cs typeface="Segoe UI"/>
                        </a:rPr>
                        <a:t>This </a:t>
                      </a:r>
                      <a:r>
                        <a:rPr sz="1800" b="1" spc="-5" dirty="0">
                          <a:latin typeface="Segoe UI"/>
                          <a:cs typeface="Segoe UI"/>
                        </a:rPr>
                        <a:t>phase </a:t>
                      </a:r>
                      <a:r>
                        <a:rPr sz="1800" b="1" dirty="0">
                          <a:latin typeface="Segoe UI"/>
                          <a:cs typeface="Segoe UI"/>
                        </a:rPr>
                        <a:t>extended the </a:t>
                      </a:r>
                      <a:r>
                        <a:rPr sz="1800" b="1" spc="-5" dirty="0">
                          <a:latin typeface="Segoe UI"/>
                          <a:cs typeface="Segoe UI"/>
                        </a:rPr>
                        <a:t>Internet Experience to encompass  widespread </a:t>
                      </a:r>
                      <a:r>
                        <a:rPr sz="1800" b="1" dirty="0">
                          <a:latin typeface="Segoe UI"/>
                          <a:cs typeface="Segoe UI"/>
                        </a:rPr>
                        <a:t>video and social </a:t>
                      </a:r>
                      <a:r>
                        <a:rPr sz="1800" b="1" spc="-5" dirty="0">
                          <a:latin typeface="Segoe UI"/>
                          <a:cs typeface="Segoe UI"/>
                        </a:rPr>
                        <a:t>media while always being connected  through </a:t>
                      </a:r>
                      <a:r>
                        <a:rPr sz="1800" b="1" spc="-15" dirty="0">
                          <a:latin typeface="Segoe UI"/>
                          <a:cs typeface="Segoe UI"/>
                        </a:rPr>
                        <a:t>mobility. </a:t>
                      </a:r>
                      <a:r>
                        <a:rPr sz="1800" b="1" spc="-5" dirty="0">
                          <a:latin typeface="Segoe UI"/>
                          <a:cs typeface="Segoe UI"/>
                        </a:rPr>
                        <a:t>More </a:t>
                      </a:r>
                      <a:r>
                        <a:rPr sz="1800" b="1" dirty="0">
                          <a:latin typeface="Segoe UI"/>
                          <a:cs typeface="Segoe UI"/>
                        </a:rPr>
                        <a:t>and </a:t>
                      </a:r>
                      <a:r>
                        <a:rPr sz="1800" b="1" spc="-5" dirty="0">
                          <a:latin typeface="Segoe UI"/>
                          <a:cs typeface="Segoe UI"/>
                        </a:rPr>
                        <a:t>more applications are moved </a:t>
                      </a:r>
                      <a:r>
                        <a:rPr sz="1800" b="1" spc="-10" dirty="0">
                          <a:latin typeface="Segoe UI"/>
                          <a:cs typeface="Segoe UI"/>
                        </a:rPr>
                        <a:t>to</a:t>
                      </a:r>
                      <a:r>
                        <a:rPr sz="1800" b="1" spc="-30" dirty="0">
                          <a:latin typeface="Segoe UI"/>
                          <a:cs typeface="Segoe UI"/>
                        </a:rPr>
                        <a:t> </a:t>
                      </a:r>
                      <a:r>
                        <a:rPr sz="1800" b="1" dirty="0">
                          <a:latin typeface="Segoe UI"/>
                          <a:cs typeface="Segoe UI"/>
                        </a:rPr>
                        <a:t>Cloud.</a:t>
                      </a:r>
                      <a:endParaRPr sz="1800">
                        <a:latin typeface="Segoe UI"/>
                        <a:cs typeface="Segoe UI"/>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1093345">
                <a:tc>
                  <a:txBody>
                    <a:bodyPr/>
                    <a:lstStyle/>
                    <a:p>
                      <a:pPr marL="91440" marR="610235">
                        <a:lnSpc>
                          <a:spcPct val="100000"/>
                        </a:lnSpc>
                        <a:spcBef>
                          <a:spcPts val="320"/>
                        </a:spcBef>
                      </a:pPr>
                      <a:r>
                        <a:rPr sz="1800" b="1" spc="-5" dirty="0">
                          <a:latin typeface="Segoe UI"/>
                          <a:cs typeface="Segoe UI"/>
                        </a:rPr>
                        <a:t>Internet </a:t>
                      </a:r>
                      <a:r>
                        <a:rPr sz="1800" b="1" spc="-15" dirty="0">
                          <a:latin typeface="Segoe UI"/>
                          <a:cs typeface="Segoe UI"/>
                        </a:rPr>
                        <a:t>of </a:t>
                      </a:r>
                      <a:r>
                        <a:rPr sz="1800" b="1" dirty="0">
                          <a:latin typeface="Segoe UI"/>
                          <a:cs typeface="Segoe UI"/>
                        </a:rPr>
                        <a:t>Things  </a:t>
                      </a:r>
                      <a:r>
                        <a:rPr sz="1800" b="1" spc="-5" dirty="0">
                          <a:latin typeface="Segoe UI"/>
                          <a:cs typeface="Segoe UI"/>
                        </a:rPr>
                        <a:t>(Digitize the</a:t>
                      </a:r>
                      <a:r>
                        <a:rPr sz="1800" b="1" spc="-70" dirty="0">
                          <a:latin typeface="Segoe UI"/>
                          <a:cs typeface="Segoe UI"/>
                        </a:rPr>
                        <a:t> </a:t>
                      </a:r>
                      <a:r>
                        <a:rPr sz="1800" b="1" spc="-10" dirty="0">
                          <a:latin typeface="Segoe UI"/>
                          <a:cs typeface="Segoe UI"/>
                        </a:rPr>
                        <a:t>World)</a:t>
                      </a:r>
                      <a:endParaRPr sz="1800">
                        <a:latin typeface="Segoe UI"/>
                        <a:cs typeface="Segoe UI"/>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marR="83185" algn="just">
                        <a:lnSpc>
                          <a:spcPct val="100000"/>
                        </a:lnSpc>
                        <a:spcBef>
                          <a:spcPts val="320"/>
                        </a:spcBef>
                      </a:pPr>
                      <a:r>
                        <a:rPr sz="1800" b="1" dirty="0">
                          <a:latin typeface="Segoe UI"/>
                          <a:cs typeface="Segoe UI"/>
                        </a:rPr>
                        <a:t>This </a:t>
                      </a:r>
                      <a:r>
                        <a:rPr sz="1800" b="1" spc="-5" dirty="0">
                          <a:latin typeface="Segoe UI"/>
                          <a:cs typeface="Segoe UI"/>
                        </a:rPr>
                        <a:t>phase </a:t>
                      </a:r>
                      <a:r>
                        <a:rPr sz="1800" b="1" dirty="0">
                          <a:latin typeface="Segoe UI"/>
                          <a:cs typeface="Segoe UI"/>
                        </a:rPr>
                        <a:t>is </a:t>
                      </a:r>
                      <a:r>
                        <a:rPr sz="1800" b="1" spc="-5" dirty="0">
                          <a:latin typeface="Segoe UI"/>
                          <a:cs typeface="Segoe UI"/>
                        </a:rPr>
                        <a:t>adding connectivity </a:t>
                      </a:r>
                      <a:r>
                        <a:rPr sz="1800" b="1" spc="-10" dirty="0">
                          <a:latin typeface="Segoe UI"/>
                          <a:cs typeface="Segoe UI"/>
                        </a:rPr>
                        <a:t>to </a:t>
                      </a:r>
                      <a:r>
                        <a:rPr sz="1800" b="1" spc="-5" dirty="0">
                          <a:latin typeface="Segoe UI"/>
                          <a:cs typeface="Segoe UI"/>
                        </a:rPr>
                        <a:t>Objects </a:t>
                      </a:r>
                      <a:r>
                        <a:rPr sz="1800" b="1" dirty="0">
                          <a:latin typeface="Segoe UI"/>
                          <a:cs typeface="Segoe UI"/>
                        </a:rPr>
                        <a:t>and machines </a:t>
                      </a:r>
                      <a:r>
                        <a:rPr sz="1800" b="1" spc="-10" dirty="0">
                          <a:latin typeface="Segoe UI"/>
                          <a:cs typeface="Segoe UI"/>
                        </a:rPr>
                        <a:t>to </a:t>
                      </a:r>
                      <a:r>
                        <a:rPr sz="1800" b="1" spc="5" dirty="0">
                          <a:latin typeface="Segoe UI"/>
                          <a:cs typeface="Segoe UI"/>
                        </a:rPr>
                        <a:t>the  </a:t>
                      </a:r>
                      <a:r>
                        <a:rPr sz="1800" b="1" spc="-5" dirty="0">
                          <a:latin typeface="Segoe UI"/>
                          <a:cs typeface="Segoe UI"/>
                        </a:rPr>
                        <a:t>world around </a:t>
                      </a:r>
                      <a:r>
                        <a:rPr sz="1800" b="1" dirty="0">
                          <a:latin typeface="Segoe UI"/>
                          <a:cs typeface="Segoe UI"/>
                        </a:rPr>
                        <a:t>us </a:t>
                      </a:r>
                      <a:r>
                        <a:rPr sz="1800" b="1" spc="-10" dirty="0">
                          <a:latin typeface="Segoe UI"/>
                          <a:cs typeface="Segoe UI"/>
                        </a:rPr>
                        <a:t>to </a:t>
                      </a:r>
                      <a:r>
                        <a:rPr sz="1800" b="1" dirty="0">
                          <a:latin typeface="Segoe UI"/>
                          <a:cs typeface="Segoe UI"/>
                        </a:rPr>
                        <a:t>enable new </a:t>
                      </a:r>
                      <a:r>
                        <a:rPr sz="1800" b="1" spc="5" dirty="0">
                          <a:latin typeface="Segoe UI"/>
                          <a:cs typeface="Segoe UI"/>
                        </a:rPr>
                        <a:t>services </a:t>
                      </a:r>
                      <a:r>
                        <a:rPr sz="1800" b="1" dirty="0">
                          <a:latin typeface="Segoe UI"/>
                          <a:cs typeface="Segoe UI"/>
                        </a:rPr>
                        <a:t>and experiences. It </a:t>
                      </a:r>
                      <a:r>
                        <a:rPr sz="1800" b="1" spc="-10" dirty="0">
                          <a:latin typeface="Segoe UI"/>
                          <a:cs typeface="Segoe UI"/>
                        </a:rPr>
                        <a:t>is  </a:t>
                      </a:r>
                      <a:r>
                        <a:rPr sz="1800" b="1" dirty="0">
                          <a:latin typeface="Segoe UI"/>
                          <a:cs typeface="Segoe UI"/>
                        </a:rPr>
                        <a:t>connecting </a:t>
                      </a:r>
                      <a:r>
                        <a:rPr sz="1800" b="1" spc="-5" dirty="0">
                          <a:latin typeface="Segoe UI"/>
                          <a:cs typeface="Segoe UI"/>
                        </a:rPr>
                        <a:t>the</a:t>
                      </a:r>
                      <a:r>
                        <a:rPr sz="1800" b="1" spc="-15" dirty="0">
                          <a:latin typeface="Segoe UI"/>
                          <a:cs typeface="Segoe UI"/>
                        </a:rPr>
                        <a:t> </a:t>
                      </a:r>
                      <a:r>
                        <a:rPr sz="1800" b="1" spc="-5" dirty="0">
                          <a:latin typeface="Segoe UI"/>
                          <a:cs typeface="Segoe UI"/>
                        </a:rPr>
                        <a:t>unconnected.</a:t>
                      </a:r>
                      <a:endParaRPr sz="1800" dirty="0">
                        <a:latin typeface="Segoe UI"/>
                        <a:cs typeface="Segoe UI"/>
                      </a:endParaRPr>
                    </a:p>
                    <a:p>
                      <a:pPr marL="1258570">
                        <a:lnSpc>
                          <a:spcPts val="505"/>
                        </a:lnSpc>
                        <a:spcBef>
                          <a:spcPts val="1500"/>
                        </a:spcBef>
                        <a:tabLst>
                          <a:tab pos="7146290" algn="l"/>
                        </a:tabLst>
                      </a:pPr>
                      <a:r>
                        <a:rPr sz="1200" spc="-15" dirty="0" smtClean="0">
                          <a:solidFill>
                            <a:srgbClr val="888888"/>
                          </a:solidFill>
                          <a:latin typeface="Segoe UI"/>
                          <a:cs typeface="Segoe UI"/>
                        </a:rPr>
                        <a:t>.</a:t>
                      </a:r>
                      <a:r>
                        <a:rPr sz="1200" spc="-15" dirty="0">
                          <a:solidFill>
                            <a:srgbClr val="888888"/>
                          </a:solidFill>
                          <a:latin typeface="Segoe UI"/>
                          <a:cs typeface="Segoe UI"/>
                        </a:rPr>
                        <a:t>	</a:t>
                      </a:r>
                      <a:r>
                        <a:rPr sz="1200" spc="-5" dirty="0">
                          <a:solidFill>
                            <a:srgbClr val="888888"/>
                          </a:solidFill>
                          <a:latin typeface="Segoe UI"/>
                          <a:cs typeface="Segoe UI"/>
                        </a:rPr>
                        <a:t>15</a:t>
                      </a:r>
                      <a:endParaRPr sz="1200" dirty="0">
                        <a:latin typeface="Segoe UI"/>
                        <a:cs typeface="Segoe UI"/>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bl>
          </a:graphicData>
        </a:graphic>
      </p:graphicFrame>
      <p:graphicFrame>
        <p:nvGraphicFramePr>
          <p:cNvPr id="5" name="object 4"/>
          <p:cNvGraphicFramePr>
            <a:graphicFrameLocks noGrp="1"/>
          </p:cNvGraphicFramePr>
          <p:nvPr>
            <p:extLst>
              <p:ext uri="{D42A27DB-BD31-4B8C-83A1-F6EECF244321}">
                <p14:modId xmlns:p14="http://schemas.microsoft.com/office/powerpoint/2010/main" val="4190424505"/>
              </p:ext>
            </p:extLst>
          </p:nvPr>
        </p:nvGraphicFramePr>
        <p:xfrm>
          <a:off x="1066800" y="588724"/>
          <a:ext cx="10551159" cy="5832344"/>
        </p:xfrm>
        <a:graphic>
          <a:graphicData uri="http://schemas.openxmlformats.org/drawingml/2006/table">
            <a:tbl>
              <a:tblPr firstRow="1" bandRow="1">
                <a:tableStyleId>{2D5ABB26-0587-4C30-8999-92F81FD0307C}</a:tableStyleId>
              </a:tblPr>
              <a:tblGrid>
                <a:gridCol w="2844165">
                  <a:extLst>
                    <a:ext uri="{9D8B030D-6E8A-4147-A177-3AD203B41FA5}">
                      <a16:colId xmlns:a16="http://schemas.microsoft.com/office/drawing/2014/main" val="20000"/>
                    </a:ext>
                  </a:extLst>
                </a:gridCol>
                <a:gridCol w="7706994">
                  <a:extLst>
                    <a:ext uri="{9D8B030D-6E8A-4147-A177-3AD203B41FA5}">
                      <a16:colId xmlns:a16="http://schemas.microsoft.com/office/drawing/2014/main" val="20001"/>
                    </a:ext>
                  </a:extLst>
                </a:gridCol>
              </a:tblGrid>
              <a:tr h="553936">
                <a:tc>
                  <a:txBody>
                    <a:bodyPr/>
                    <a:lstStyle/>
                    <a:p>
                      <a:pPr marL="645160">
                        <a:lnSpc>
                          <a:spcPct val="100000"/>
                        </a:lnSpc>
                        <a:spcBef>
                          <a:spcPts val="315"/>
                        </a:spcBef>
                      </a:pPr>
                      <a:r>
                        <a:rPr sz="1800" b="1" spc="-5" dirty="0">
                          <a:solidFill>
                            <a:srgbClr val="FFFFFF"/>
                          </a:solidFill>
                          <a:latin typeface="Segoe UI"/>
                          <a:cs typeface="Segoe UI"/>
                        </a:rPr>
                        <a:t>Internet</a:t>
                      </a:r>
                      <a:r>
                        <a:rPr sz="1800" b="1" spc="-10" dirty="0">
                          <a:solidFill>
                            <a:srgbClr val="FFFFFF"/>
                          </a:solidFill>
                          <a:latin typeface="Segoe UI"/>
                          <a:cs typeface="Segoe UI"/>
                        </a:rPr>
                        <a:t> </a:t>
                      </a:r>
                      <a:r>
                        <a:rPr sz="1800" b="1" spc="-5" dirty="0">
                          <a:solidFill>
                            <a:srgbClr val="FFFFFF"/>
                          </a:solidFill>
                          <a:latin typeface="Segoe UI"/>
                          <a:cs typeface="Segoe UI"/>
                        </a:rPr>
                        <a:t>Phase</a:t>
                      </a:r>
                      <a:endParaRPr sz="1800">
                        <a:latin typeface="Segoe UI"/>
                        <a:cs typeface="Segoe UI"/>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gn="ctr">
                        <a:lnSpc>
                          <a:spcPct val="100000"/>
                        </a:lnSpc>
                        <a:spcBef>
                          <a:spcPts val="315"/>
                        </a:spcBef>
                      </a:pPr>
                      <a:r>
                        <a:rPr sz="1800" b="1" spc="-5" dirty="0">
                          <a:solidFill>
                            <a:srgbClr val="FFFFFF"/>
                          </a:solidFill>
                          <a:latin typeface="Segoe UI"/>
                          <a:cs typeface="Segoe UI"/>
                        </a:rPr>
                        <a:t>Definition</a:t>
                      </a:r>
                      <a:endParaRPr sz="1800" dirty="0">
                        <a:latin typeface="Segoe UI"/>
                        <a:cs typeface="Segoe UI"/>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969620">
                <a:tc>
                  <a:txBody>
                    <a:bodyPr/>
                    <a:lstStyle/>
                    <a:p>
                      <a:pPr marL="91440" marR="981710">
                        <a:lnSpc>
                          <a:spcPct val="100000"/>
                        </a:lnSpc>
                        <a:spcBef>
                          <a:spcPts val="315"/>
                        </a:spcBef>
                      </a:pPr>
                      <a:r>
                        <a:rPr sz="1800" b="1" spc="-5" dirty="0">
                          <a:latin typeface="Segoe UI"/>
                          <a:cs typeface="Segoe UI"/>
                        </a:rPr>
                        <a:t>Connectivity  (Digitize</a:t>
                      </a:r>
                      <a:r>
                        <a:rPr sz="1800" b="1" spc="-60" dirty="0">
                          <a:latin typeface="Segoe UI"/>
                          <a:cs typeface="Segoe UI"/>
                        </a:rPr>
                        <a:t> </a:t>
                      </a:r>
                      <a:r>
                        <a:rPr sz="1800" b="1" spc="-5" dirty="0">
                          <a:latin typeface="Segoe UI"/>
                          <a:cs typeface="Segoe UI"/>
                        </a:rPr>
                        <a:t>Access)</a:t>
                      </a:r>
                      <a:endParaRPr sz="1800" dirty="0">
                        <a:latin typeface="Segoe UI"/>
                        <a:cs typeface="Segoe UI"/>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1440" marR="85725">
                        <a:lnSpc>
                          <a:spcPct val="100000"/>
                        </a:lnSpc>
                        <a:spcBef>
                          <a:spcPts val="315"/>
                        </a:spcBef>
                      </a:pPr>
                      <a:r>
                        <a:rPr sz="1800" b="1" dirty="0">
                          <a:latin typeface="Segoe UI"/>
                          <a:cs typeface="Segoe UI"/>
                        </a:rPr>
                        <a:t>This </a:t>
                      </a:r>
                      <a:r>
                        <a:rPr sz="1800" b="1" spc="-5" dirty="0">
                          <a:latin typeface="Segoe UI"/>
                          <a:cs typeface="Segoe UI"/>
                        </a:rPr>
                        <a:t>phase connected people </a:t>
                      </a:r>
                      <a:r>
                        <a:rPr sz="1800" b="1" spc="-10" dirty="0">
                          <a:latin typeface="Segoe UI"/>
                          <a:cs typeface="Segoe UI"/>
                        </a:rPr>
                        <a:t>to </a:t>
                      </a:r>
                      <a:r>
                        <a:rPr sz="1800" b="1" spc="-5" dirty="0">
                          <a:latin typeface="Segoe UI"/>
                          <a:cs typeface="Segoe UI"/>
                        </a:rPr>
                        <a:t>email, web </a:t>
                      </a:r>
                      <a:r>
                        <a:rPr sz="1800" b="1" spc="5" dirty="0">
                          <a:latin typeface="Segoe UI"/>
                          <a:cs typeface="Segoe UI"/>
                        </a:rPr>
                        <a:t>services </a:t>
                      </a:r>
                      <a:r>
                        <a:rPr sz="1800" b="1" dirty="0">
                          <a:latin typeface="Segoe UI"/>
                          <a:cs typeface="Segoe UI"/>
                        </a:rPr>
                        <a:t>and </a:t>
                      </a:r>
                      <a:r>
                        <a:rPr sz="1800" b="1" spc="-10" dirty="0">
                          <a:latin typeface="Segoe UI"/>
                          <a:cs typeface="Segoe UI"/>
                        </a:rPr>
                        <a:t>search, </a:t>
                      </a:r>
                      <a:r>
                        <a:rPr sz="1800" b="1" spc="-15" dirty="0">
                          <a:latin typeface="Segoe UI"/>
                          <a:cs typeface="Segoe UI"/>
                        </a:rPr>
                        <a:t>so  </a:t>
                      </a:r>
                      <a:r>
                        <a:rPr sz="1800" b="1" spc="-5" dirty="0">
                          <a:latin typeface="Segoe UI"/>
                          <a:cs typeface="Segoe UI"/>
                        </a:rPr>
                        <a:t>that information </a:t>
                      </a:r>
                      <a:r>
                        <a:rPr sz="1800" b="1" dirty="0">
                          <a:latin typeface="Segoe UI"/>
                          <a:cs typeface="Segoe UI"/>
                        </a:rPr>
                        <a:t>is easily</a:t>
                      </a:r>
                      <a:r>
                        <a:rPr sz="1800" b="1" spc="-30" dirty="0">
                          <a:latin typeface="Segoe UI"/>
                          <a:cs typeface="Segoe UI"/>
                        </a:rPr>
                        <a:t> </a:t>
                      </a:r>
                      <a:r>
                        <a:rPr sz="1800" b="1" spc="-5" dirty="0">
                          <a:latin typeface="Segoe UI"/>
                          <a:cs typeface="Segoe UI"/>
                        </a:rPr>
                        <a:t>accessed.</a:t>
                      </a:r>
                      <a:endParaRPr sz="1800" dirty="0">
                        <a:latin typeface="Segoe UI"/>
                        <a:cs typeface="Segoe UI"/>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1385151">
                <a:tc>
                  <a:txBody>
                    <a:bodyPr/>
                    <a:lstStyle/>
                    <a:p>
                      <a:pPr marL="91440" marR="502920">
                        <a:lnSpc>
                          <a:spcPct val="100000"/>
                        </a:lnSpc>
                        <a:spcBef>
                          <a:spcPts val="315"/>
                        </a:spcBef>
                      </a:pPr>
                      <a:r>
                        <a:rPr sz="1800" b="1" spc="-10" dirty="0">
                          <a:latin typeface="Segoe UI"/>
                          <a:cs typeface="Segoe UI"/>
                        </a:rPr>
                        <a:t>Networked</a:t>
                      </a:r>
                      <a:r>
                        <a:rPr sz="1800" b="1" spc="-55" dirty="0">
                          <a:latin typeface="Segoe UI"/>
                          <a:cs typeface="Segoe UI"/>
                        </a:rPr>
                        <a:t> </a:t>
                      </a:r>
                      <a:r>
                        <a:rPr sz="1800" b="1" dirty="0">
                          <a:latin typeface="Segoe UI"/>
                          <a:cs typeface="Segoe UI"/>
                        </a:rPr>
                        <a:t>Economy  </a:t>
                      </a:r>
                      <a:r>
                        <a:rPr sz="1800" b="1" spc="-5" dirty="0">
                          <a:latin typeface="Segoe UI"/>
                          <a:cs typeface="Segoe UI"/>
                        </a:rPr>
                        <a:t>(Digitize</a:t>
                      </a:r>
                      <a:r>
                        <a:rPr sz="1800" b="1" spc="-15" dirty="0">
                          <a:latin typeface="Segoe UI"/>
                          <a:cs typeface="Segoe UI"/>
                        </a:rPr>
                        <a:t> </a:t>
                      </a:r>
                      <a:r>
                        <a:rPr sz="1800" b="1" spc="-5" dirty="0">
                          <a:latin typeface="Segoe UI"/>
                          <a:cs typeface="Segoe UI"/>
                        </a:rPr>
                        <a:t>Business)</a:t>
                      </a:r>
                      <a:endParaRPr sz="1800">
                        <a:latin typeface="Segoe UI"/>
                        <a:cs typeface="Segoe UI"/>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marR="81915" algn="just">
                        <a:lnSpc>
                          <a:spcPct val="100000"/>
                        </a:lnSpc>
                        <a:spcBef>
                          <a:spcPts val="315"/>
                        </a:spcBef>
                      </a:pPr>
                      <a:r>
                        <a:rPr sz="1800" b="1" dirty="0">
                          <a:latin typeface="Segoe UI"/>
                          <a:cs typeface="Segoe UI"/>
                        </a:rPr>
                        <a:t>This </a:t>
                      </a:r>
                      <a:r>
                        <a:rPr sz="1800" b="1" spc="-5" dirty="0">
                          <a:latin typeface="Segoe UI"/>
                          <a:cs typeface="Segoe UI"/>
                        </a:rPr>
                        <a:t>phase enabled e-commerce </a:t>
                      </a:r>
                      <a:r>
                        <a:rPr sz="1800" b="1" dirty="0">
                          <a:latin typeface="Segoe UI"/>
                          <a:cs typeface="Segoe UI"/>
                        </a:rPr>
                        <a:t>and </a:t>
                      </a:r>
                      <a:r>
                        <a:rPr sz="1800" b="1" spc="-5" dirty="0">
                          <a:latin typeface="Segoe UI"/>
                          <a:cs typeface="Segoe UI"/>
                        </a:rPr>
                        <a:t>supply chain </a:t>
                      </a:r>
                      <a:r>
                        <a:rPr sz="1800" b="1" dirty="0">
                          <a:latin typeface="Segoe UI"/>
                          <a:cs typeface="Segoe UI"/>
                        </a:rPr>
                        <a:t>enhancements  </a:t>
                      </a:r>
                      <a:r>
                        <a:rPr sz="1800" b="1" spc="-5" dirty="0">
                          <a:latin typeface="Segoe UI"/>
                          <a:cs typeface="Segoe UI"/>
                        </a:rPr>
                        <a:t>along with collaborative engagement </a:t>
                      </a:r>
                      <a:r>
                        <a:rPr sz="1800" b="1" spc="-10" dirty="0">
                          <a:latin typeface="Segoe UI"/>
                          <a:cs typeface="Segoe UI"/>
                        </a:rPr>
                        <a:t>to </a:t>
                      </a:r>
                      <a:r>
                        <a:rPr sz="1800" b="1" spc="-5" dirty="0">
                          <a:latin typeface="Segoe UI"/>
                          <a:cs typeface="Segoe UI"/>
                        </a:rPr>
                        <a:t>drive </a:t>
                      </a:r>
                      <a:r>
                        <a:rPr sz="1800" b="1" spc="-10" dirty="0">
                          <a:latin typeface="Segoe UI"/>
                          <a:cs typeface="Segoe UI"/>
                        </a:rPr>
                        <a:t>increased </a:t>
                      </a:r>
                      <a:r>
                        <a:rPr sz="1800" b="1" spc="-5" dirty="0">
                          <a:latin typeface="Segoe UI"/>
                          <a:cs typeface="Segoe UI"/>
                        </a:rPr>
                        <a:t>efficiency </a:t>
                      </a:r>
                      <a:r>
                        <a:rPr sz="1800" b="1" dirty="0">
                          <a:latin typeface="Segoe UI"/>
                          <a:cs typeface="Segoe UI"/>
                        </a:rPr>
                        <a:t>in  business.</a:t>
                      </a:r>
                      <a:endParaRPr sz="1800" dirty="0">
                        <a:latin typeface="Segoe UI"/>
                        <a:cs typeface="Segoe UI"/>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1555126">
                <a:tc>
                  <a:txBody>
                    <a:bodyPr/>
                    <a:lstStyle/>
                    <a:p>
                      <a:pPr marL="91440" marR="232410">
                        <a:lnSpc>
                          <a:spcPct val="100000"/>
                        </a:lnSpc>
                        <a:spcBef>
                          <a:spcPts val="320"/>
                        </a:spcBef>
                      </a:pPr>
                      <a:r>
                        <a:rPr sz="1800" b="1" spc="-5" dirty="0">
                          <a:latin typeface="Segoe UI"/>
                          <a:cs typeface="Segoe UI"/>
                        </a:rPr>
                        <a:t>Immersive Experiences  (Digitize</a:t>
                      </a:r>
                      <a:r>
                        <a:rPr sz="1800" b="1" spc="-15" dirty="0">
                          <a:latin typeface="Segoe UI"/>
                          <a:cs typeface="Segoe UI"/>
                        </a:rPr>
                        <a:t> </a:t>
                      </a:r>
                      <a:r>
                        <a:rPr sz="1800" b="1" spc="-5" dirty="0">
                          <a:latin typeface="Segoe UI"/>
                          <a:cs typeface="Segoe UI"/>
                        </a:rPr>
                        <a:t>Interactions)</a:t>
                      </a:r>
                      <a:endParaRPr sz="1800">
                        <a:latin typeface="Segoe UI"/>
                        <a:cs typeface="Segoe UI"/>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1440" marR="82550" algn="just">
                        <a:lnSpc>
                          <a:spcPct val="100000"/>
                        </a:lnSpc>
                        <a:spcBef>
                          <a:spcPts val="320"/>
                        </a:spcBef>
                      </a:pPr>
                      <a:r>
                        <a:rPr sz="1800" b="1" dirty="0">
                          <a:latin typeface="Segoe UI"/>
                          <a:cs typeface="Segoe UI"/>
                        </a:rPr>
                        <a:t>This </a:t>
                      </a:r>
                      <a:r>
                        <a:rPr sz="1800" b="1" spc="-5" dirty="0">
                          <a:latin typeface="Segoe UI"/>
                          <a:cs typeface="Segoe UI"/>
                        </a:rPr>
                        <a:t>phase </a:t>
                      </a:r>
                      <a:r>
                        <a:rPr sz="1800" b="1" dirty="0">
                          <a:latin typeface="Segoe UI"/>
                          <a:cs typeface="Segoe UI"/>
                        </a:rPr>
                        <a:t>extended the </a:t>
                      </a:r>
                      <a:r>
                        <a:rPr sz="1800" b="1" spc="-5" dirty="0">
                          <a:latin typeface="Segoe UI"/>
                          <a:cs typeface="Segoe UI"/>
                        </a:rPr>
                        <a:t>Internet Experience to encompass  widespread </a:t>
                      </a:r>
                      <a:r>
                        <a:rPr sz="1800" b="1" dirty="0">
                          <a:latin typeface="Segoe UI"/>
                          <a:cs typeface="Segoe UI"/>
                        </a:rPr>
                        <a:t>video and social </a:t>
                      </a:r>
                      <a:r>
                        <a:rPr sz="1800" b="1" spc="-5" dirty="0">
                          <a:latin typeface="Segoe UI"/>
                          <a:cs typeface="Segoe UI"/>
                        </a:rPr>
                        <a:t>media while always being connected  through </a:t>
                      </a:r>
                      <a:r>
                        <a:rPr sz="1800" b="1" spc="-15" dirty="0">
                          <a:latin typeface="Segoe UI"/>
                          <a:cs typeface="Segoe UI"/>
                        </a:rPr>
                        <a:t>mobility. </a:t>
                      </a:r>
                      <a:r>
                        <a:rPr sz="1800" b="1" spc="-5" dirty="0">
                          <a:latin typeface="Segoe UI"/>
                          <a:cs typeface="Segoe UI"/>
                        </a:rPr>
                        <a:t>More </a:t>
                      </a:r>
                      <a:r>
                        <a:rPr sz="1800" b="1" dirty="0">
                          <a:latin typeface="Segoe UI"/>
                          <a:cs typeface="Segoe UI"/>
                        </a:rPr>
                        <a:t>and </a:t>
                      </a:r>
                      <a:r>
                        <a:rPr sz="1800" b="1" spc="-5" dirty="0">
                          <a:latin typeface="Segoe UI"/>
                          <a:cs typeface="Segoe UI"/>
                        </a:rPr>
                        <a:t>more applications are moved </a:t>
                      </a:r>
                      <a:r>
                        <a:rPr sz="1800" b="1" spc="-10" dirty="0">
                          <a:latin typeface="Segoe UI"/>
                          <a:cs typeface="Segoe UI"/>
                        </a:rPr>
                        <a:t>to</a:t>
                      </a:r>
                      <a:r>
                        <a:rPr sz="1800" b="1" spc="-30" dirty="0">
                          <a:latin typeface="Segoe UI"/>
                          <a:cs typeface="Segoe UI"/>
                        </a:rPr>
                        <a:t> </a:t>
                      </a:r>
                      <a:r>
                        <a:rPr sz="1800" b="1" dirty="0">
                          <a:latin typeface="Segoe UI"/>
                          <a:cs typeface="Segoe UI"/>
                        </a:rPr>
                        <a:t>Cloud.</a:t>
                      </a:r>
                      <a:endParaRPr sz="1800">
                        <a:latin typeface="Segoe UI"/>
                        <a:cs typeface="Segoe UI"/>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1368511">
                <a:tc>
                  <a:txBody>
                    <a:bodyPr/>
                    <a:lstStyle/>
                    <a:p>
                      <a:pPr marL="91440" marR="610235">
                        <a:lnSpc>
                          <a:spcPct val="100000"/>
                        </a:lnSpc>
                        <a:spcBef>
                          <a:spcPts val="320"/>
                        </a:spcBef>
                      </a:pPr>
                      <a:r>
                        <a:rPr sz="1800" b="1" spc="-5" dirty="0">
                          <a:latin typeface="Segoe UI"/>
                          <a:cs typeface="Segoe UI"/>
                        </a:rPr>
                        <a:t>Internet </a:t>
                      </a:r>
                      <a:r>
                        <a:rPr sz="1800" b="1" spc="-15" dirty="0">
                          <a:latin typeface="Segoe UI"/>
                          <a:cs typeface="Segoe UI"/>
                        </a:rPr>
                        <a:t>of </a:t>
                      </a:r>
                      <a:r>
                        <a:rPr sz="1800" b="1" dirty="0">
                          <a:latin typeface="Segoe UI"/>
                          <a:cs typeface="Segoe UI"/>
                        </a:rPr>
                        <a:t>Things  </a:t>
                      </a:r>
                      <a:r>
                        <a:rPr sz="1800" b="1" spc="-5" dirty="0">
                          <a:latin typeface="Segoe UI"/>
                          <a:cs typeface="Segoe UI"/>
                        </a:rPr>
                        <a:t>(Digitize the</a:t>
                      </a:r>
                      <a:r>
                        <a:rPr sz="1800" b="1" spc="-70" dirty="0">
                          <a:latin typeface="Segoe UI"/>
                          <a:cs typeface="Segoe UI"/>
                        </a:rPr>
                        <a:t> </a:t>
                      </a:r>
                      <a:r>
                        <a:rPr sz="1800" b="1" spc="-10" dirty="0">
                          <a:latin typeface="Segoe UI"/>
                          <a:cs typeface="Segoe UI"/>
                        </a:rPr>
                        <a:t>World)</a:t>
                      </a:r>
                      <a:endParaRPr sz="1800">
                        <a:latin typeface="Segoe UI"/>
                        <a:cs typeface="Segoe UI"/>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marR="83185" algn="just">
                        <a:lnSpc>
                          <a:spcPct val="100000"/>
                        </a:lnSpc>
                        <a:spcBef>
                          <a:spcPts val="320"/>
                        </a:spcBef>
                      </a:pPr>
                      <a:r>
                        <a:rPr sz="1800" b="1" dirty="0">
                          <a:latin typeface="Segoe UI"/>
                          <a:cs typeface="Segoe UI"/>
                        </a:rPr>
                        <a:t>This </a:t>
                      </a:r>
                      <a:r>
                        <a:rPr sz="1800" b="1" spc="-5" dirty="0">
                          <a:latin typeface="Segoe UI"/>
                          <a:cs typeface="Segoe UI"/>
                        </a:rPr>
                        <a:t>phase </a:t>
                      </a:r>
                      <a:r>
                        <a:rPr sz="1800" b="1" dirty="0">
                          <a:latin typeface="Segoe UI"/>
                          <a:cs typeface="Segoe UI"/>
                        </a:rPr>
                        <a:t>is </a:t>
                      </a:r>
                      <a:r>
                        <a:rPr sz="1800" b="1" spc="-5" dirty="0">
                          <a:latin typeface="Segoe UI"/>
                          <a:cs typeface="Segoe UI"/>
                        </a:rPr>
                        <a:t>adding connectivity </a:t>
                      </a:r>
                      <a:r>
                        <a:rPr sz="1800" b="1" spc="-10" dirty="0">
                          <a:latin typeface="Segoe UI"/>
                          <a:cs typeface="Segoe UI"/>
                        </a:rPr>
                        <a:t>to </a:t>
                      </a:r>
                      <a:r>
                        <a:rPr sz="1800" b="1" spc="-5" dirty="0">
                          <a:latin typeface="Segoe UI"/>
                          <a:cs typeface="Segoe UI"/>
                        </a:rPr>
                        <a:t>Objects </a:t>
                      </a:r>
                      <a:r>
                        <a:rPr sz="1800" b="1" dirty="0">
                          <a:latin typeface="Segoe UI"/>
                          <a:cs typeface="Segoe UI"/>
                        </a:rPr>
                        <a:t>and machines </a:t>
                      </a:r>
                      <a:r>
                        <a:rPr sz="1800" b="1" spc="-10" dirty="0">
                          <a:latin typeface="Segoe UI"/>
                          <a:cs typeface="Segoe UI"/>
                        </a:rPr>
                        <a:t>to </a:t>
                      </a:r>
                      <a:r>
                        <a:rPr sz="1800" b="1" spc="5" dirty="0">
                          <a:latin typeface="Segoe UI"/>
                          <a:cs typeface="Segoe UI"/>
                        </a:rPr>
                        <a:t>the  </a:t>
                      </a:r>
                      <a:r>
                        <a:rPr sz="1800" b="1" spc="-5" dirty="0">
                          <a:latin typeface="Segoe UI"/>
                          <a:cs typeface="Segoe UI"/>
                        </a:rPr>
                        <a:t>world around </a:t>
                      </a:r>
                      <a:r>
                        <a:rPr sz="1800" b="1" dirty="0">
                          <a:latin typeface="Segoe UI"/>
                          <a:cs typeface="Segoe UI"/>
                        </a:rPr>
                        <a:t>us </a:t>
                      </a:r>
                      <a:r>
                        <a:rPr sz="1800" b="1" spc="-10" dirty="0">
                          <a:latin typeface="Segoe UI"/>
                          <a:cs typeface="Segoe UI"/>
                        </a:rPr>
                        <a:t>to </a:t>
                      </a:r>
                      <a:r>
                        <a:rPr sz="1800" b="1" dirty="0">
                          <a:latin typeface="Segoe UI"/>
                          <a:cs typeface="Segoe UI"/>
                        </a:rPr>
                        <a:t>enable new </a:t>
                      </a:r>
                      <a:r>
                        <a:rPr sz="1800" b="1" spc="5" dirty="0">
                          <a:latin typeface="Segoe UI"/>
                          <a:cs typeface="Segoe UI"/>
                        </a:rPr>
                        <a:t>services </a:t>
                      </a:r>
                      <a:r>
                        <a:rPr sz="1800" b="1" dirty="0">
                          <a:latin typeface="Segoe UI"/>
                          <a:cs typeface="Segoe UI"/>
                        </a:rPr>
                        <a:t>and experiences. It </a:t>
                      </a:r>
                      <a:r>
                        <a:rPr sz="1800" b="1" spc="-10" dirty="0">
                          <a:latin typeface="Segoe UI"/>
                          <a:cs typeface="Segoe UI"/>
                        </a:rPr>
                        <a:t>is  </a:t>
                      </a:r>
                      <a:r>
                        <a:rPr sz="1800" b="1" dirty="0">
                          <a:latin typeface="Segoe UI"/>
                          <a:cs typeface="Segoe UI"/>
                        </a:rPr>
                        <a:t>connecting </a:t>
                      </a:r>
                      <a:r>
                        <a:rPr sz="1800" b="1" spc="-5" dirty="0">
                          <a:latin typeface="Segoe UI"/>
                          <a:cs typeface="Segoe UI"/>
                        </a:rPr>
                        <a:t>the</a:t>
                      </a:r>
                      <a:r>
                        <a:rPr sz="1800" b="1" spc="-15" dirty="0">
                          <a:latin typeface="Segoe UI"/>
                          <a:cs typeface="Segoe UI"/>
                        </a:rPr>
                        <a:t> </a:t>
                      </a:r>
                      <a:r>
                        <a:rPr sz="1800" b="1" spc="-5" dirty="0">
                          <a:latin typeface="Segoe UI"/>
                          <a:cs typeface="Segoe UI"/>
                        </a:rPr>
                        <a:t>unconnected.</a:t>
                      </a:r>
                      <a:endParaRPr sz="1800" dirty="0">
                        <a:latin typeface="Segoe UI"/>
                        <a:cs typeface="Segoe UI"/>
                      </a:endParaRPr>
                    </a:p>
                    <a:p>
                      <a:pPr marL="1258570">
                        <a:lnSpc>
                          <a:spcPts val="505"/>
                        </a:lnSpc>
                        <a:spcBef>
                          <a:spcPts val="1500"/>
                        </a:spcBef>
                        <a:tabLst>
                          <a:tab pos="7146290" algn="l"/>
                        </a:tabLst>
                      </a:pPr>
                      <a:r>
                        <a:rPr sz="1200" spc="-15" dirty="0" smtClean="0">
                          <a:solidFill>
                            <a:srgbClr val="888888"/>
                          </a:solidFill>
                          <a:latin typeface="Segoe UI"/>
                          <a:cs typeface="Segoe UI"/>
                        </a:rPr>
                        <a:t>.</a:t>
                      </a:r>
                      <a:r>
                        <a:rPr sz="1200" spc="-15" dirty="0">
                          <a:solidFill>
                            <a:srgbClr val="888888"/>
                          </a:solidFill>
                          <a:latin typeface="Segoe UI"/>
                          <a:cs typeface="Segoe UI"/>
                        </a:rPr>
                        <a:t>	</a:t>
                      </a:r>
                      <a:r>
                        <a:rPr sz="1200" spc="-5" dirty="0">
                          <a:solidFill>
                            <a:srgbClr val="888888"/>
                          </a:solidFill>
                          <a:latin typeface="Segoe UI"/>
                          <a:cs typeface="Segoe UI"/>
                        </a:rPr>
                        <a:t>15</a:t>
                      </a:r>
                      <a:endParaRPr sz="1200" dirty="0">
                        <a:latin typeface="Segoe UI"/>
                        <a:cs typeface="Segoe UI"/>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394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1571"/>
            <a:ext cx="10515600" cy="4935392"/>
          </a:xfrm>
        </p:spPr>
        <p:txBody>
          <a:bodyPr>
            <a:normAutofit fontScale="85000" lnSpcReduction="20000"/>
          </a:bodyPr>
          <a:lstStyle/>
          <a:p>
            <a:r>
              <a:rPr lang="en-GB" b="1" dirty="0" smtClean="0"/>
              <a:t>Data Accumulation (Storage): </a:t>
            </a:r>
            <a:r>
              <a:rPr lang="en-GB" dirty="0"/>
              <a:t>The cloud plays a significant role in </a:t>
            </a:r>
            <a:r>
              <a:rPr lang="en-GB" dirty="0" err="1"/>
              <a:t>IoT</a:t>
            </a:r>
            <a:r>
              <a:rPr lang="en-GB" dirty="0"/>
              <a:t> (Internet of Things) deployments by providing a scalable, flexible, and </a:t>
            </a:r>
            <a:r>
              <a:rPr lang="en-GB" b="1" dirty="0"/>
              <a:t>centralized platform for storing</a:t>
            </a:r>
            <a:r>
              <a:rPr lang="en-GB" dirty="0"/>
              <a:t>, </a:t>
            </a:r>
            <a:r>
              <a:rPr lang="en-GB" b="1" dirty="0"/>
              <a:t>processing, and </a:t>
            </a:r>
            <a:r>
              <a:rPr lang="en-GB" b="1" dirty="0" err="1"/>
              <a:t>analyzing</a:t>
            </a:r>
            <a:r>
              <a:rPr lang="en-GB" b="1" dirty="0"/>
              <a:t> data </a:t>
            </a:r>
            <a:r>
              <a:rPr lang="en-GB" dirty="0"/>
              <a:t>generated by </a:t>
            </a:r>
            <a:r>
              <a:rPr lang="en-GB" dirty="0" err="1"/>
              <a:t>IoT</a:t>
            </a:r>
            <a:r>
              <a:rPr lang="en-GB" dirty="0"/>
              <a:t> devices</a:t>
            </a:r>
            <a:r>
              <a:rPr lang="en-GB" dirty="0" smtClean="0"/>
              <a:t>.</a:t>
            </a:r>
          </a:p>
          <a:p>
            <a:pPr marL="0" indent="0">
              <a:buNone/>
            </a:pPr>
            <a:r>
              <a:rPr lang="en-GB" b="1" u="sng" dirty="0" smtClean="0"/>
              <a:t>Purpose of Cloud:</a:t>
            </a:r>
          </a:p>
          <a:p>
            <a:r>
              <a:rPr lang="en-GB" b="1" dirty="0"/>
              <a:t>Data Storage:</a:t>
            </a:r>
            <a:r>
              <a:rPr lang="en-GB" dirty="0"/>
              <a:t> The cloud serves as a </a:t>
            </a:r>
            <a:r>
              <a:rPr lang="en-GB" dirty="0" smtClean="0"/>
              <a:t>reliable, scalable and centralized </a:t>
            </a:r>
            <a:r>
              <a:rPr lang="en-GB" dirty="0"/>
              <a:t>repository for storing large volumes of data generated by </a:t>
            </a:r>
            <a:r>
              <a:rPr lang="en-GB" dirty="0" err="1"/>
              <a:t>IoT</a:t>
            </a:r>
            <a:r>
              <a:rPr lang="en-GB" dirty="0"/>
              <a:t> </a:t>
            </a:r>
            <a:r>
              <a:rPr lang="en-GB" dirty="0" smtClean="0"/>
              <a:t>devices.</a:t>
            </a:r>
          </a:p>
          <a:p>
            <a:r>
              <a:rPr lang="en-GB" b="1" dirty="0"/>
              <a:t>Data Processing:</a:t>
            </a:r>
            <a:r>
              <a:rPr lang="en-GB" dirty="0"/>
              <a:t> The cloud provides powerful computing resources for processing and </a:t>
            </a:r>
            <a:r>
              <a:rPr lang="en-GB" dirty="0" err="1"/>
              <a:t>analyzing</a:t>
            </a:r>
            <a:r>
              <a:rPr lang="en-GB" dirty="0"/>
              <a:t> </a:t>
            </a:r>
            <a:r>
              <a:rPr lang="en-GB" dirty="0" smtClean="0"/>
              <a:t>large volume of </a:t>
            </a:r>
            <a:r>
              <a:rPr lang="en-GB" dirty="0" err="1" smtClean="0"/>
              <a:t>IoT</a:t>
            </a:r>
            <a:r>
              <a:rPr lang="en-GB" dirty="0" smtClean="0"/>
              <a:t> </a:t>
            </a:r>
            <a:r>
              <a:rPr lang="en-GB" dirty="0"/>
              <a:t>data in </a:t>
            </a:r>
            <a:r>
              <a:rPr lang="en-GB" dirty="0" smtClean="0"/>
              <a:t>real-time by </a:t>
            </a:r>
            <a:r>
              <a:rPr lang="en-GB" b="1" dirty="0" smtClean="0"/>
              <a:t>using big data analytics platform </a:t>
            </a:r>
            <a:r>
              <a:rPr lang="en-GB" dirty="0" smtClean="0"/>
              <a:t>on the stored data. </a:t>
            </a:r>
          </a:p>
          <a:p>
            <a:r>
              <a:rPr lang="en-GB" b="1" dirty="0" smtClean="0"/>
              <a:t>Security:</a:t>
            </a:r>
            <a:r>
              <a:rPr lang="en-GB" dirty="0" smtClean="0"/>
              <a:t> </a:t>
            </a:r>
            <a:r>
              <a:rPr lang="en-GB" dirty="0"/>
              <a:t>Cloud providers offer robust security measures, data encryption</a:t>
            </a:r>
            <a:r>
              <a:rPr lang="en-GB" dirty="0" smtClean="0"/>
              <a:t>,</a:t>
            </a:r>
            <a:r>
              <a:rPr lang="en-GB" dirty="0"/>
              <a:t> protect </a:t>
            </a:r>
            <a:r>
              <a:rPr lang="en-GB" dirty="0" err="1"/>
              <a:t>IoT</a:t>
            </a:r>
            <a:r>
              <a:rPr lang="en-GB" dirty="0"/>
              <a:t> data and applications from unauthorized access, data breaches, and cyber </a:t>
            </a:r>
            <a:r>
              <a:rPr lang="en-GB" dirty="0" smtClean="0"/>
              <a:t>threats</a:t>
            </a:r>
          </a:p>
          <a:p>
            <a:r>
              <a:rPr lang="en-GB" b="1" dirty="0"/>
              <a:t>Device Management:</a:t>
            </a:r>
            <a:r>
              <a:rPr lang="en-GB" dirty="0"/>
              <a:t> Cloud-based device management platforms enable organizations to </a:t>
            </a:r>
            <a:r>
              <a:rPr lang="en-GB" dirty="0" smtClean="0"/>
              <a:t>remotely </a:t>
            </a:r>
            <a:r>
              <a:rPr lang="en-GB" dirty="0"/>
              <a:t>monitor, </a:t>
            </a:r>
            <a:r>
              <a:rPr lang="en-GB" dirty="0" smtClean="0"/>
              <a:t>manage, control </a:t>
            </a:r>
            <a:r>
              <a:rPr lang="en-GB" dirty="0"/>
              <a:t>and </a:t>
            </a:r>
            <a:r>
              <a:rPr lang="en-GB" dirty="0" smtClean="0"/>
              <a:t>update the gathered data </a:t>
            </a:r>
            <a:r>
              <a:rPr lang="en-GB" dirty="0"/>
              <a:t>at scale</a:t>
            </a:r>
            <a:r>
              <a:rPr lang="en-GB" dirty="0" smtClean="0"/>
              <a:t> </a:t>
            </a:r>
            <a:endParaRPr lang="en-GB" b="1" dirty="0"/>
          </a:p>
        </p:txBody>
      </p:sp>
    </p:spTree>
    <p:extLst>
      <p:ext uri="{BB962C8B-B14F-4D97-AF65-F5344CB8AC3E}">
        <p14:creationId xmlns:p14="http://schemas.microsoft.com/office/powerpoint/2010/main" val="1087008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6011"/>
            <a:ext cx="10515600" cy="5270952"/>
          </a:xfrm>
        </p:spPr>
        <p:txBody>
          <a:bodyPr>
            <a:normAutofit/>
          </a:bodyPr>
          <a:lstStyle/>
          <a:p>
            <a:pPr algn="just"/>
            <a:r>
              <a:rPr lang="en-GB" b="1" dirty="0" smtClean="0"/>
              <a:t>Data</a:t>
            </a:r>
            <a:r>
              <a:rPr lang="en-GB" dirty="0" smtClean="0"/>
              <a:t> </a:t>
            </a:r>
            <a:r>
              <a:rPr lang="en-GB" b="1" dirty="0" smtClean="0"/>
              <a:t>Aggregation</a:t>
            </a:r>
            <a:r>
              <a:rPr lang="en-GB" dirty="0" smtClean="0"/>
              <a:t>: Data </a:t>
            </a:r>
            <a:r>
              <a:rPr lang="en-GB" dirty="0"/>
              <a:t>aggregation simplifies and condenses the information into </a:t>
            </a:r>
            <a:r>
              <a:rPr lang="en-GB" b="1" dirty="0"/>
              <a:t>more manageable and meaningful forms</a:t>
            </a:r>
            <a:r>
              <a:rPr lang="en-GB" dirty="0" smtClean="0"/>
              <a:t>. Data aggregation </a:t>
            </a:r>
            <a:r>
              <a:rPr lang="en-GB" b="1" dirty="0" smtClean="0"/>
              <a:t>summarises</a:t>
            </a:r>
            <a:r>
              <a:rPr lang="en-GB" dirty="0" smtClean="0"/>
              <a:t> data points for the purpose of reporting and visualisation. (Sampling, grouping, counting, averaging </a:t>
            </a:r>
            <a:r>
              <a:rPr lang="en-GB" dirty="0" err="1" smtClean="0"/>
              <a:t>etc</a:t>
            </a:r>
            <a:r>
              <a:rPr lang="en-GB" dirty="0" smtClean="0"/>
              <a:t>)</a:t>
            </a:r>
          </a:p>
          <a:p>
            <a:pPr algn="just"/>
            <a:r>
              <a:rPr lang="en-GB" b="1" dirty="0" smtClean="0"/>
              <a:t>Application :</a:t>
            </a:r>
            <a:r>
              <a:rPr lang="en-GB" dirty="0"/>
              <a:t> </a:t>
            </a:r>
            <a:r>
              <a:rPr lang="en-GB" dirty="0" smtClean="0"/>
              <a:t>The </a:t>
            </a:r>
            <a:r>
              <a:rPr lang="en-GB" dirty="0"/>
              <a:t>application layer in </a:t>
            </a:r>
            <a:r>
              <a:rPr lang="en-GB" dirty="0" err="1"/>
              <a:t>IoT</a:t>
            </a:r>
            <a:r>
              <a:rPr lang="en-GB" dirty="0"/>
              <a:t> serves as the </a:t>
            </a:r>
            <a:r>
              <a:rPr lang="en-GB" b="1" dirty="0"/>
              <a:t>interface between </a:t>
            </a:r>
            <a:r>
              <a:rPr lang="en-GB" b="1" dirty="0" err="1"/>
              <a:t>IoT</a:t>
            </a:r>
            <a:r>
              <a:rPr lang="en-GB" b="1" dirty="0"/>
              <a:t> devices and </a:t>
            </a:r>
            <a:r>
              <a:rPr lang="en-GB" b="1" dirty="0" smtClean="0"/>
              <a:t>end-users</a:t>
            </a:r>
            <a:r>
              <a:rPr lang="en-GB" dirty="0" smtClean="0"/>
              <a:t>. </a:t>
            </a:r>
            <a:r>
              <a:rPr lang="en-GB" dirty="0"/>
              <a:t>P</a:t>
            </a:r>
            <a:r>
              <a:rPr lang="en-GB" dirty="0" smtClean="0"/>
              <a:t>roactive monitoring, controlling and </a:t>
            </a:r>
            <a:r>
              <a:rPr lang="en-GB" dirty="0"/>
              <a:t>timely response to critical </a:t>
            </a:r>
            <a:r>
              <a:rPr lang="en-GB" dirty="0" smtClean="0"/>
              <a:t>events is achieved here through </a:t>
            </a:r>
            <a:r>
              <a:rPr lang="en-GB" b="1" dirty="0" smtClean="0"/>
              <a:t>actuators or application software.</a:t>
            </a:r>
          </a:p>
          <a:p>
            <a:pPr algn="just"/>
            <a:r>
              <a:rPr lang="en-GB" b="1" dirty="0" smtClean="0"/>
              <a:t>Collaboration: </a:t>
            </a:r>
            <a:r>
              <a:rPr lang="en-GB" dirty="0" smtClean="0"/>
              <a:t>Data sharing among various entities like stake holders, business sector </a:t>
            </a:r>
            <a:r>
              <a:rPr lang="en-GB" dirty="0" err="1" smtClean="0"/>
              <a:t>etc</a:t>
            </a:r>
            <a:r>
              <a:rPr lang="en-GB" dirty="0" smtClean="0"/>
              <a:t> for </a:t>
            </a:r>
            <a:r>
              <a:rPr lang="en-GB" b="1" dirty="0" smtClean="0"/>
              <a:t>constant </a:t>
            </a:r>
            <a:r>
              <a:rPr lang="en-GB" b="1" dirty="0" err="1" smtClean="0"/>
              <a:t>upgradation</a:t>
            </a:r>
            <a:r>
              <a:rPr lang="en-GB" b="1" dirty="0" smtClean="0"/>
              <a:t> of </a:t>
            </a:r>
            <a:r>
              <a:rPr lang="en-GB" b="1" dirty="0" err="1" smtClean="0"/>
              <a:t>iot</a:t>
            </a:r>
            <a:r>
              <a:rPr lang="en-GB" b="1" dirty="0" smtClean="0"/>
              <a:t> services, </a:t>
            </a:r>
            <a:r>
              <a:rPr lang="en-GB" b="1" dirty="0" err="1" smtClean="0"/>
              <a:t>analyzation</a:t>
            </a:r>
            <a:r>
              <a:rPr lang="en-GB" b="1" dirty="0" smtClean="0"/>
              <a:t> and management </a:t>
            </a:r>
            <a:r>
              <a:rPr lang="en-GB" dirty="0" smtClean="0"/>
              <a:t>of data gathered and operation performed.</a:t>
            </a:r>
            <a:endParaRPr lang="en-GB" b="1" dirty="0" smtClean="0"/>
          </a:p>
          <a:p>
            <a:pPr marL="0" indent="0" algn="just">
              <a:buNone/>
            </a:pPr>
            <a:endParaRPr lang="en-GB" dirty="0"/>
          </a:p>
        </p:txBody>
      </p:sp>
    </p:spTree>
    <p:extLst>
      <p:ext uri="{BB962C8B-B14F-4D97-AF65-F5344CB8AC3E}">
        <p14:creationId xmlns:p14="http://schemas.microsoft.com/office/powerpoint/2010/main" val="2061123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u="sng" dirty="0" smtClean="0"/>
              <a:t>Simplified IOT Architecture</a:t>
            </a:r>
            <a:endParaRPr lang="en-GB" u="sng" dirty="0"/>
          </a:p>
        </p:txBody>
      </p:sp>
      <p:sp>
        <p:nvSpPr>
          <p:cNvPr id="3" name="Content Placeholder 2"/>
          <p:cNvSpPr>
            <a:spLocks noGrp="1"/>
          </p:cNvSpPr>
          <p:nvPr>
            <p:ph idx="1"/>
          </p:nvPr>
        </p:nvSpPr>
        <p:spPr/>
        <p:txBody>
          <a:bodyPr>
            <a:normAutofit/>
          </a:bodyPr>
          <a:lstStyle/>
          <a:p>
            <a:pPr algn="just"/>
            <a:r>
              <a:rPr lang="en-GB" sz="2000" dirty="0"/>
              <a:t>The </a:t>
            </a:r>
            <a:r>
              <a:rPr lang="en-GB" sz="2000" dirty="0" err="1"/>
              <a:t>IoT</a:t>
            </a:r>
            <a:r>
              <a:rPr lang="en-GB" sz="2000" dirty="0"/>
              <a:t> technology </a:t>
            </a:r>
            <a:r>
              <a:rPr lang="en-GB" sz="2000" b="1" dirty="0" smtClean="0"/>
              <a:t>core stack </a:t>
            </a:r>
            <a:r>
              <a:rPr lang="en-GB" sz="2000" dirty="0"/>
              <a:t>is a spectrum of technologies, </a:t>
            </a:r>
            <a:r>
              <a:rPr lang="en-GB" sz="2000" dirty="0" smtClean="0"/>
              <a:t>standards </a:t>
            </a:r>
            <a:r>
              <a:rPr lang="en-GB" sz="2000" dirty="0"/>
              <a:t>and applications designed to connect devices to the Internet to collect data from them for different </a:t>
            </a:r>
            <a:r>
              <a:rPr lang="en-GB" sz="2000" dirty="0" smtClean="0"/>
              <a:t>purposes.</a:t>
            </a:r>
          </a:p>
          <a:p>
            <a:pPr algn="just"/>
            <a:r>
              <a:rPr lang="en-GB" sz="2000" dirty="0" smtClean="0"/>
              <a:t>Data management and </a:t>
            </a:r>
            <a:r>
              <a:rPr lang="en-GB" sz="2000" b="1" dirty="0" smtClean="0"/>
              <a:t>compute stack </a:t>
            </a:r>
            <a:r>
              <a:rPr lang="en-GB" sz="2000" dirty="0" smtClean="0"/>
              <a:t>Includes data framework and virtual layer elements.</a:t>
            </a:r>
            <a:endParaRPr lang="en-GB"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802" y="2881052"/>
            <a:ext cx="5591175" cy="342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1780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7447"/>
          </a:xfrm>
        </p:spPr>
        <p:txBody>
          <a:bodyPr/>
          <a:lstStyle/>
          <a:p>
            <a:pPr algn="ctr"/>
            <a:r>
              <a:rPr lang="en-GB" u="sng" dirty="0" smtClean="0"/>
              <a:t>Simplified and IOTWF Architecture</a:t>
            </a:r>
            <a:endParaRPr lang="en-GB" u="sng" dirty="0"/>
          </a:p>
        </p:txBody>
      </p:sp>
      <p:sp>
        <p:nvSpPr>
          <p:cNvPr id="3" name="Content Placeholder 2"/>
          <p:cNvSpPr>
            <a:spLocks noGrp="1"/>
          </p:cNvSpPr>
          <p:nvPr>
            <p:ph idx="1"/>
          </p:nvPr>
        </p:nvSpPr>
        <p:spPr>
          <a:xfrm>
            <a:off x="838200" y="1619075"/>
            <a:ext cx="10515600" cy="4557888"/>
          </a:xfrm>
        </p:spPr>
        <p:txBody>
          <a:bodyPr>
            <a:normAutofit lnSpcReduction="10000"/>
          </a:bodyPr>
          <a:lstStyle/>
          <a:p>
            <a:pPr marL="0" indent="0" algn="just">
              <a:buNone/>
            </a:pPr>
            <a:r>
              <a:rPr lang="en-GB" b="1" dirty="0"/>
              <a:t>Standardization and </a:t>
            </a:r>
            <a:r>
              <a:rPr lang="en-GB" b="1" dirty="0" smtClean="0"/>
              <a:t>Frameworks</a:t>
            </a:r>
          </a:p>
          <a:p>
            <a:pPr algn="just"/>
            <a:r>
              <a:rPr lang="en-GB" b="1" dirty="0" smtClean="0"/>
              <a:t>Simplified </a:t>
            </a:r>
            <a:r>
              <a:rPr lang="en-GB" b="1" dirty="0" err="1"/>
              <a:t>IoT</a:t>
            </a:r>
            <a:r>
              <a:rPr lang="en-GB" b="1" dirty="0"/>
              <a:t> Architecture</a:t>
            </a:r>
            <a:r>
              <a:rPr lang="en-GB" dirty="0"/>
              <a:t>: It may not </a:t>
            </a:r>
            <a:r>
              <a:rPr lang="en-GB" b="1" dirty="0"/>
              <a:t>adhere strictly to any specific </a:t>
            </a:r>
            <a:r>
              <a:rPr lang="en-GB" dirty="0" err="1"/>
              <a:t>IoT</a:t>
            </a:r>
            <a:r>
              <a:rPr lang="en-GB" dirty="0"/>
              <a:t> standard or framework but rather provides a </a:t>
            </a:r>
            <a:r>
              <a:rPr lang="en-GB" b="1" dirty="0"/>
              <a:t>generic template </a:t>
            </a:r>
            <a:r>
              <a:rPr lang="en-GB" dirty="0"/>
              <a:t>that can be </a:t>
            </a:r>
            <a:r>
              <a:rPr lang="en-GB" b="1" dirty="0"/>
              <a:t>adapted and customized </a:t>
            </a:r>
            <a:r>
              <a:rPr lang="en-GB" dirty="0"/>
              <a:t>according to specific needs</a:t>
            </a:r>
            <a:r>
              <a:rPr lang="en-GB" dirty="0" smtClean="0"/>
              <a:t>.</a:t>
            </a:r>
          </a:p>
          <a:p>
            <a:pPr marL="0" indent="0" algn="just">
              <a:buNone/>
            </a:pPr>
            <a:endParaRPr lang="en-GB" dirty="0"/>
          </a:p>
          <a:p>
            <a:pPr algn="just"/>
            <a:r>
              <a:rPr lang="en-GB" b="1" dirty="0" err="1"/>
              <a:t>IoTwf</a:t>
            </a:r>
            <a:r>
              <a:rPr lang="en-GB" b="1" dirty="0"/>
              <a:t> </a:t>
            </a:r>
            <a:r>
              <a:rPr lang="en-GB" b="1" dirty="0" err="1"/>
              <a:t>IoT</a:t>
            </a:r>
            <a:r>
              <a:rPr lang="en-GB" b="1" dirty="0"/>
              <a:t> Architecture</a:t>
            </a:r>
            <a:r>
              <a:rPr lang="en-GB" dirty="0"/>
              <a:t>: The </a:t>
            </a:r>
            <a:r>
              <a:rPr lang="en-GB" dirty="0" err="1" smtClean="0"/>
              <a:t>IoTWF</a:t>
            </a:r>
            <a:r>
              <a:rPr lang="en-GB" dirty="0" smtClean="0"/>
              <a:t> </a:t>
            </a:r>
            <a:r>
              <a:rPr lang="en-GB" dirty="0"/>
              <a:t>architecture is likely to </a:t>
            </a:r>
            <a:r>
              <a:rPr lang="en-GB" b="1" dirty="0"/>
              <a:t>incorporate standards, best practices, and guidelines</a:t>
            </a:r>
            <a:r>
              <a:rPr lang="en-GB" dirty="0"/>
              <a:t> established by the Internet of Things World Forum. It may </a:t>
            </a:r>
            <a:r>
              <a:rPr lang="en-GB" b="1" dirty="0"/>
              <a:t>provide a structured framework for designing, implementing, and managing </a:t>
            </a:r>
            <a:r>
              <a:rPr lang="en-GB" b="1" dirty="0" err="1"/>
              <a:t>IoT</a:t>
            </a:r>
            <a:r>
              <a:rPr lang="en-GB" b="1" dirty="0"/>
              <a:t> solutions</a:t>
            </a:r>
            <a:r>
              <a:rPr lang="en-GB" dirty="0"/>
              <a:t>, promoting interoperability and scalability across different domains and industries</a:t>
            </a:r>
            <a:r>
              <a:rPr lang="en-GB" dirty="0" smtClean="0"/>
              <a:t>.</a:t>
            </a:r>
            <a:endParaRPr lang="en-GB" dirty="0"/>
          </a:p>
        </p:txBody>
      </p:sp>
    </p:spTree>
    <p:extLst>
      <p:ext uri="{BB962C8B-B14F-4D97-AF65-F5344CB8AC3E}">
        <p14:creationId xmlns:p14="http://schemas.microsoft.com/office/powerpoint/2010/main" val="112058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15736"/>
            <a:ext cx="10515600" cy="5061227"/>
          </a:xfrm>
        </p:spPr>
        <p:txBody>
          <a:bodyPr/>
          <a:lstStyle/>
          <a:p>
            <a:pPr marL="0" indent="0" algn="just">
              <a:buNone/>
            </a:pPr>
            <a:r>
              <a:rPr lang="en-GB" b="1" dirty="0"/>
              <a:t>Interoperability and Ecosystem Integration</a:t>
            </a:r>
            <a:endParaRPr lang="en-GB" b="1" dirty="0" smtClean="0"/>
          </a:p>
          <a:p>
            <a:pPr algn="just"/>
            <a:r>
              <a:rPr lang="en-GB" b="1" dirty="0" smtClean="0"/>
              <a:t>Simplified </a:t>
            </a:r>
            <a:r>
              <a:rPr lang="en-GB" b="1" dirty="0" err="1"/>
              <a:t>IoT</a:t>
            </a:r>
            <a:r>
              <a:rPr lang="en-GB" b="1" dirty="0"/>
              <a:t> Architecture</a:t>
            </a:r>
            <a:r>
              <a:rPr lang="en-GB" dirty="0"/>
              <a:t>: While interoperability is important, the simplified architecture may not delve deeply into standards and protocols for seamless integration between diverse devices, platforms, and ecosystems.</a:t>
            </a:r>
          </a:p>
          <a:p>
            <a:pPr algn="just"/>
            <a:r>
              <a:rPr lang="en-GB" b="1" dirty="0" err="1"/>
              <a:t>IoTwf</a:t>
            </a:r>
            <a:r>
              <a:rPr lang="en-GB" b="1" dirty="0"/>
              <a:t> </a:t>
            </a:r>
            <a:r>
              <a:rPr lang="en-GB" b="1" dirty="0" err="1"/>
              <a:t>IoT</a:t>
            </a:r>
            <a:r>
              <a:rPr lang="en-GB" b="1" dirty="0"/>
              <a:t> Architecture</a:t>
            </a:r>
            <a:r>
              <a:rPr lang="en-GB" dirty="0"/>
              <a:t>: The </a:t>
            </a:r>
            <a:r>
              <a:rPr lang="en-GB" dirty="0" err="1"/>
              <a:t>IoTwf</a:t>
            </a:r>
            <a:r>
              <a:rPr lang="en-GB" dirty="0"/>
              <a:t> architecture may place greater emphasis on interoperability, emphasizing the need for standardized protocols, interfaces, and data models to facilitate seamless communication and collaboration within the </a:t>
            </a:r>
            <a:r>
              <a:rPr lang="en-GB" dirty="0" err="1"/>
              <a:t>IoT</a:t>
            </a:r>
            <a:r>
              <a:rPr lang="en-GB" dirty="0"/>
              <a:t> ecosystem.</a:t>
            </a:r>
          </a:p>
          <a:p>
            <a:pPr algn="just"/>
            <a:endParaRPr lang="en-GB" dirty="0"/>
          </a:p>
        </p:txBody>
      </p:sp>
    </p:spTree>
    <p:extLst>
      <p:ext uri="{BB962C8B-B14F-4D97-AF65-F5344CB8AC3E}">
        <p14:creationId xmlns:p14="http://schemas.microsoft.com/office/powerpoint/2010/main" val="799212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1280341"/>
            <a:ext cx="10515600" cy="4351338"/>
          </a:xfrm>
        </p:spPr>
        <p:txBody>
          <a:bodyPr/>
          <a:lstStyle/>
          <a:p>
            <a:pPr marL="0" indent="0">
              <a:buNone/>
            </a:pPr>
            <a:r>
              <a:rPr lang="en-GB" b="1" dirty="0"/>
              <a:t>Complexity and Scope</a:t>
            </a:r>
            <a:r>
              <a:rPr lang="en-GB" dirty="0"/>
              <a:t>:</a:t>
            </a:r>
          </a:p>
          <a:p>
            <a:r>
              <a:rPr lang="en-GB" b="1" dirty="0"/>
              <a:t>Simplified </a:t>
            </a:r>
            <a:r>
              <a:rPr lang="en-GB" b="1" dirty="0" err="1"/>
              <a:t>IoT</a:t>
            </a:r>
            <a:r>
              <a:rPr lang="en-GB" b="1" dirty="0"/>
              <a:t> Architecture</a:t>
            </a:r>
            <a:r>
              <a:rPr lang="en-GB" dirty="0"/>
              <a:t>: The simplified </a:t>
            </a:r>
            <a:r>
              <a:rPr lang="en-GB" dirty="0" err="1"/>
              <a:t>IoT</a:t>
            </a:r>
            <a:r>
              <a:rPr lang="en-GB" dirty="0"/>
              <a:t> architecture provides a high-level overview of the essential components involved in an </a:t>
            </a:r>
            <a:r>
              <a:rPr lang="en-GB" dirty="0" err="1"/>
              <a:t>IoT</a:t>
            </a:r>
            <a:r>
              <a:rPr lang="en-GB" dirty="0"/>
              <a:t> system, focusing on the basic functionalities and interactions between devices, connectivity, cloud platforms, analytics, and user interfaces.</a:t>
            </a:r>
          </a:p>
          <a:p>
            <a:r>
              <a:rPr lang="en-GB" b="1" dirty="0" err="1"/>
              <a:t>IoTwf</a:t>
            </a:r>
            <a:r>
              <a:rPr lang="en-GB" b="1" dirty="0"/>
              <a:t> </a:t>
            </a:r>
            <a:r>
              <a:rPr lang="en-GB" b="1" dirty="0" err="1"/>
              <a:t>IoT</a:t>
            </a:r>
            <a:r>
              <a:rPr lang="en-GB" b="1" dirty="0"/>
              <a:t> Architecture</a:t>
            </a:r>
            <a:r>
              <a:rPr lang="en-GB" dirty="0"/>
              <a:t>: The </a:t>
            </a:r>
            <a:r>
              <a:rPr lang="en-GB" dirty="0" err="1"/>
              <a:t>IoTwf</a:t>
            </a:r>
            <a:r>
              <a:rPr lang="en-GB" dirty="0"/>
              <a:t> </a:t>
            </a:r>
            <a:r>
              <a:rPr lang="en-GB" dirty="0" err="1"/>
              <a:t>IoT</a:t>
            </a:r>
            <a:r>
              <a:rPr lang="en-GB" dirty="0"/>
              <a:t> architecture, developed by the Internet of Things World Forum, is likely to be more comprehensive and detailed. It may include additional components, layers, and standards specific to the </a:t>
            </a:r>
            <a:r>
              <a:rPr lang="en-GB" dirty="0" err="1"/>
              <a:t>IoTwf</a:t>
            </a:r>
            <a:r>
              <a:rPr lang="en-GB" dirty="0"/>
              <a:t> framework,</a:t>
            </a:r>
          </a:p>
        </p:txBody>
      </p:sp>
    </p:spTree>
    <p:extLst>
      <p:ext uri="{BB962C8B-B14F-4D97-AF65-F5344CB8AC3E}">
        <p14:creationId xmlns:p14="http://schemas.microsoft.com/office/powerpoint/2010/main" val="164696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2281"/>
          </a:xfrm>
        </p:spPr>
        <p:txBody>
          <a:bodyPr/>
          <a:lstStyle/>
          <a:p>
            <a:pPr algn="ctr"/>
            <a:r>
              <a:rPr lang="en-GB" u="sng" dirty="0" smtClean="0"/>
              <a:t>M2M </a:t>
            </a:r>
            <a:r>
              <a:rPr lang="en-GB" u="sng" dirty="0" err="1" smtClean="0"/>
              <a:t>IoT</a:t>
            </a:r>
            <a:r>
              <a:rPr lang="en-GB" u="sng" dirty="0" smtClean="0"/>
              <a:t> Architecture</a:t>
            </a:r>
            <a:endParaRPr lang="en-GB" u="sng" dirty="0"/>
          </a:p>
        </p:txBody>
      </p:sp>
      <p:sp>
        <p:nvSpPr>
          <p:cNvPr id="3" name="Content Placeholder 2"/>
          <p:cNvSpPr>
            <a:spLocks noGrp="1"/>
          </p:cNvSpPr>
          <p:nvPr>
            <p:ph idx="1"/>
          </p:nvPr>
        </p:nvSpPr>
        <p:spPr>
          <a:xfrm>
            <a:off x="838200" y="1417739"/>
            <a:ext cx="10515600" cy="4759224"/>
          </a:xfrm>
        </p:spPr>
        <p:txBody>
          <a:bodyPr>
            <a:normAutofit lnSpcReduction="10000"/>
          </a:bodyPr>
          <a:lstStyle/>
          <a:p>
            <a:pPr algn="just"/>
            <a:r>
              <a:rPr lang="en-GB" sz="2400" b="1" dirty="0" smtClean="0"/>
              <a:t>The </a:t>
            </a:r>
            <a:r>
              <a:rPr lang="en-GB" sz="2400" b="1" dirty="0"/>
              <a:t>European Telecommunications Standards Institute (ETSI) </a:t>
            </a:r>
            <a:r>
              <a:rPr lang="en-GB" sz="2400" dirty="0" smtClean="0"/>
              <a:t>created the </a:t>
            </a:r>
            <a:r>
              <a:rPr lang="en-GB" sz="2400" dirty="0"/>
              <a:t>M2M Technical Committee in 2008. The goal of this committee was to create </a:t>
            </a:r>
            <a:r>
              <a:rPr lang="en-GB" sz="2400" dirty="0" smtClean="0"/>
              <a:t>a </a:t>
            </a:r>
            <a:r>
              <a:rPr lang="en-GB" sz="2400" b="1" dirty="0" smtClean="0"/>
              <a:t>common architecture </a:t>
            </a:r>
            <a:r>
              <a:rPr lang="en-GB" sz="2400" b="1" dirty="0"/>
              <a:t>that would help accelerate </a:t>
            </a:r>
            <a:r>
              <a:rPr lang="en-GB" sz="2400" b="1" dirty="0" smtClean="0"/>
              <a:t>M2M </a:t>
            </a:r>
            <a:r>
              <a:rPr lang="en-GB" sz="2400" b="1" dirty="0"/>
              <a:t>applications </a:t>
            </a:r>
            <a:r>
              <a:rPr lang="en-GB" sz="2400" b="1" dirty="0" smtClean="0"/>
              <a:t>and devices</a:t>
            </a:r>
            <a:r>
              <a:rPr lang="en-GB" sz="2400" dirty="0" smtClean="0"/>
              <a:t>.</a:t>
            </a:r>
          </a:p>
          <a:p>
            <a:pPr algn="just"/>
            <a:r>
              <a:rPr lang="en-GB" sz="2400" dirty="0" smtClean="0"/>
              <a:t>In </a:t>
            </a:r>
            <a:r>
              <a:rPr lang="en-GB" sz="2400" dirty="0"/>
              <a:t>2012 ETSI and 13 </a:t>
            </a:r>
            <a:r>
              <a:rPr lang="en-GB" sz="2400" dirty="0" smtClean="0"/>
              <a:t>other inventive bodies </a:t>
            </a:r>
            <a:r>
              <a:rPr lang="en-GB" sz="2400" dirty="0"/>
              <a:t>launched oneM2M as a global initiative designed </a:t>
            </a:r>
            <a:r>
              <a:rPr lang="en-GB" sz="2400" b="1" dirty="0"/>
              <a:t>to promote </a:t>
            </a:r>
            <a:r>
              <a:rPr lang="en-GB" sz="2400" b="1" dirty="0" smtClean="0"/>
              <a:t>efficient M2M </a:t>
            </a:r>
            <a:r>
              <a:rPr lang="en-GB" sz="2400" b="1" dirty="0"/>
              <a:t>communication </a:t>
            </a:r>
            <a:r>
              <a:rPr lang="en-GB" sz="2400" dirty="0"/>
              <a:t>systems and </a:t>
            </a:r>
            <a:r>
              <a:rPr lang="en-GB" sz="2400" dirty="0" err="1"/>
              <a:t>IoT</a:t>
            </a:r>
            <a:r>
              <a:rPr lang="en-GB" sz="2400" dirty="0"/>
              <a:t>. </a:t>
            </a:r>
            <a:endParaRPr lang="en-GB" sz="2400" dirty="0" smtClean="0"/>
          </a:p>
          <a:p>
            <a:pPr algn="just"/>
            <a:r>
              <a:rPr lang="en-GB" sz="2400" dirty="0" smtClean="0"/>
              <a:t>The </a:t>
            </a:r>
            <a:r>
              <a:rPr lang="en-GB" sz="2400" dirty="0"/>
              <a:t>goal of oneM2M is to create a </a:t>
            </a:r>
            <a:r>
              <a:rPr lang="en-GB" sz="2400" b="1" dirty="0"/>
              <a:t>common </a:t>
            </a:r>
            <a:r>
              <a:rPr lang="en-GB" sz="2400" b="1" dirty="0" smtClean="0"/>
              <a:t>services </a:t>
            </a:r>
            <a:r>
              <a:rPr lang="en-GB" sz="2400" b="1" dirty="0"/>
              <a:t>layer</a:t>
            </a:r>
            <a:r>
              <a:rPr lang="en-GB" sz="2400" dirty="0"/>
              <a:t>, which can be readily embedded in field devices to allow communication </a:t>
            </a:r>
            <a:r>
              <a:rPr lang="en-GB" sz="2400" b="1" dirty="0" smtClean="0"/>
              <a:t>with extensive application</a:t>
            </a:r>
            <a:r>
              <a:rPr lang="en-GB" sz="2400" dirty="0" smtClean="0"/>
              <a:t> like smart </a:t>
            </a:r>
            <a:r>
              <a:rPr lang="en-GB" sz="2400" dirty="0"/>
              <a:t>metering applications, smart grid, smart city </a:t>
            </a:r>
            <a:r>
              <a:rPr lang="en-GB" sz="2400" dirty="0" smtClean="0"/>
              <a:t>automation, e-health</a:t>
            </a:r>
            <a:r>
              <a:rPr lang="en-GB" sz="2400" dirty="0"/>
              <a:t>, and connected vehicles</a:t>
            </a:r>
            <a:r>
              <a:rPr lang="en-GB" sz="2400" dirty="0" smtClean="0"/>
              <a:t>.</a:t>
            </a:r>
          </a:p>
          <a:p>
            <a:pPr algn="just"/>
            <a:endParaRPr lang="en-GB" sz="2400" dirty="0"/>
          </a:p>
          <a:p>
            <a:pPr algn="just"/>
            <a:r>
              <a:rPr lang="en-GB" sz="2400" b="1" dirty="0" smtClean="0"/>
              <a:t>One of the </a:t>
            </a:r>
            <a:r>
              <a:rPr lang="en-GB" sz="2400" b="1" dirty="0"/>
              <a:t>stated goals of oneM2M is to “develop technical specifications which </a:t>
            </a:r>
            <a:r>
              <a:rPr lang="en-GB" sz="2400" b="1" dirty="0" smtClean="0"/>
              <a:t>address the </a:t>
            </a:r>
            <a:r>
              <a:rPr lang="en-GB" sz="2400" b="1" dirty="0"/>
              <a:t>need for a common M2M Service Layer that can be readily embedded </a:t>
            </a:r>
            <a:r>
              <a:rPr lang="en-GB" sz="2400" b="1" dirty="0" smtClean="0"/>
              <a:t>within various </a:t>
            </a:r>
            <a:r>
              <a:rPr lang="en-GB" sz="2400" b="1" dirty="0"/>
              <a:t>hardware and software nodes,</a:t>
            </a:r>
          </a:p>
        </p:txBody>
      </p:sp>
    </p:spTree>
    <p:extLst>
      <p:ext uri="{BB962C8B-B14F-4D97-AF65-F5344CB8AC3E}">
        <p14:creationId xmlns:p14="http://schemas.microsoft.com/office/powerpoint/2010/main" val="1141344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8764"/>
            <a:ext cx="10515600" cy="5678199"/>
          </a:xfrm>
        </p:spPr>
        <p:txBody>
          <a:bodyPr>
            <a:normAutofit fontScale="77500" lnSpcReduction="20000"/>
          </a:bodyPr>
          <a:lstStyle/>
          <a:p>
            <a:pPr algn="just"/>
            <a:r>
              <a:rPr lang="en-GB" dirty="0"/>
              <a:t>The oneM2M architecture divides </a:t>
            </a:r>
            <a:r>
              <a:rPr lang="en-GB" dirty="0" err="1"/>
              <a:t>IoT</a:t>
            </a:r>
            <a:r>
              <a:rPr lang="en-GB" dirty="0"/>
              <a:t> functions into three major domains: </a:t>
            </a:r>
            <a:r>
              <a:rPr lang="en-GB" b="1" dirty="0"/>
              <a:t>the application layer, the services layer, and the network layer.</a:t>
            </a:r>
          </a:p>
          <a:p>
            <a:pPr marL="0" indent="0" algn="just">
              <a:buNone/>
            </a:pPr>
            <a:endParaRPr lang="en-GB" dirty="0" smtClean="0"/>
          </a:p>
          <a:p>
            <a:pPr algn="just"/>
            <a:r>
              <a:rPr lang="en-GB" b="1" dirty="0" smtClean="0"/>
              <a:t>Applications </a:t>
            </a:r>
            <a:r>
              <a:rPr lang="en-GB" b="1" dirty="0"/>
              <a:t>layer</a:t>
            </a:r>
            <a:r>
              <a:rPr lang="en-GB" dirty="0"/>
              <a:t>: The oneM2M architecture gives </a:t>
            </a:r>
            <a:r>
              <a:rPr lang="en-GB" b="1" dirty="0"/>
              <a:t>major attention to </a:t>
            </a:r>
            <a:r>
              <a:rPr lang="en-GB" b="1" dirty="0" smtClean="0"/>
              <a:t>connectivity between </a:t>
            </a:r>
            <a:r>
              <a:rPr lang="en-GB" b="1" dirty="0"/>
              <a:t>devices and their applications</a:t>
            </a:r>
            <a:r>
              <a:rPr lang="en-GB" dirty="0"/>
              <a:t>. </a:t>
            </a:r>
            <a:endParaRPr lang="en-GB" dirty="0" smtClean="0"/>
          </a:p>
          <a:p>
            <a:pPr algn="just"/>
            <a:r>
              <a:rPr lang="en-GB" dirty="0" smtClean="0"/>
              <a:t>This </a:t>
            </a:r>
            <a:r>
              <a:rPr lang="en-GB" dirty="0"/>
              <a:t>domain </a:t>
            </a:r>
            <a:r>
              <a:rPr lang="en-GB" dirty="0" smtClean="0"/>
              <a:t>layer includes </a:t>
            </a:r>
            <a:r>
              <a:rPr lang="en-GB" dirty="0"/>
              <a:t>the </a:t>
            </a:r>
            <a:r>
              <a:rPr lang="en-GB" b="1" dirty="0" smtClean="0"/>
              <a:t>standard optimised application-layer protocols, data models </a:t>
            </a:r>
            <a:r>
              <a:rPr lang="en-GB" b="1" dirty="0"/>
              <a:t>and attempts to standardize </a:t>
            </a:r>
            <a:r>
              <a:rPr lang="en-GB" b="1" dirty="0" smtClean="0"/>
              <a:t> </a:t>
            </a:r>
            <a:r>
              <a:rPr lang="en-GB" b="1" dirty="0"/>
              <a:t>API definitions for </a:t>
            </a:r>
            <a:r>
              <a:rPr lang="en-GB" b="1" dirty="0" smtClean="0"/>
              <a:t>interaction with various system.</a:t>
            </a:r>
          </a:p>
          <a:p>
            <a:pPr algn="just"/>
            <a:endParaRPr lang="en-GB" b="1" dirty="0"/>
          </a:p>
          <a:p>
            <a:pPr algn="just"/>
            <a:r>
              <a:rPr lang="en-GB" b="1" dirty="0"/>
              <a:t>Service Layer</a:t>
            </a:r>
            <a:r>
              <a:rPr lang="en-GB" b="1" dirty="0" smtClean="0"/>
              <a:t>: </a:t>
            </a:r>
            <a:r>
              <a:rPr lang="en-GB" dirty="0" smtClean="0"/>
              <a:t>they are like </a:t>
            </a:r>
            <a:r>
              <a:rPr lang="en-GB" dirty="0" err="1" smtClean="0"/>
              <a:t>middlewear</a:t>
            </a:r>
            <a:r>
              <a:rPr lang="en-GB" dirty="0" smtClean="0"/>
              <a:t> components which facilitates communication and data exchange. One of the </a:t>
            </a:r>
            <a:r>
              <a:rPr lang="en-GB" dirty="0"/>
              <a:t>stated goals of oneM2M is to </a:t>
            </a:r>
            <a:r>
              <a:rPr lang="en-GB" b="1" dirty="0"/>
              <a:t>“develop technical specifications which </a:t>
            </a:r>
            <a:r>
              <a:rPr lang="en-GB" b="1" dirty="0" smtClean="0"/>
              <a:t>address the </a:t>
            </a:r>
            <a:r>
              <a:rPr lang="en-GB" b="1" dirty="0"/>
              <a:t>need for a common M2M Service Layer that can be readily embedded </a:t>
            </a:r>
            <a:r>
              <a:rPr lang="en-GB" b="1" dirty="0" smtClean="0"/>
              <a:t>within various </a:t>
            </a:r>
            <a:r>
              <a:rPr lang="en-GB" b="1" dirty="0"/>
              <a:t>hardware and software </a:t>
            </a:r>
            <a:r>
              <a:rPr lang="en-GB" b="1" dirty="0" smtClean="0"/>
              <a:t>nodes.</a:t>
            </a:r>
          </a:p>
          <a:p>
            <a:pPr algn="just"/>
            <a:endParaRPr lang="en-GB" b="1" dirty="0"/>
          </a:p>
          <a:p>
            <a:pPr algn="just"/>
            <a:r>
              <a:rPr lang="en-GB" b="1" dirty="0"/>
              <a:t>Network layer: This is the communication domain for the </a:t>
            </a:r>
            <a:r>
              <a:rPr lang="en-GB" b="1" dirty="0" err="1"/>
              <a:t>IoT</a:t>
            </a:r>
            <a:r>
              <a:rPr lang="en-GB" b="1" dirty="0"/>
              <a:t> devices </a:t>
            </a:r>
            <a:r>
              <a:rPr lang="en-GB" dirty="0"/>
              <a:t>and </a:t>
            </a:r>
            <a:r>
              <a:rPr lang="en-GB" dirty="0" smtClean="0"/>
              <a:t>end points</a:t>
            </a:r>
            <a:r>
              <a:rPr lang="en-GB" dirty="0"/>
              <a:t>. It includes the devices themselves and the </a:t>
            </a:r>
            <a:r>
              <a:rPr lang="en-GB" b="1" dirty="0"/>
              <a:t>communications network </a:t>
            </a:r>
            <a:r>
              <a:rPr lang="en-GB" b="1" dirty="0" smtClean="0"/>
              <a:t>protocols, gateways and frameworks</a:t>
            </a:r>
            <a:r>
              <a:rPr lang="en-GB" dirty="0" smtClean="0"/>
              <a:t> that link them. concerned on improvising </a:t>
            </a:r>
            <a:r>
              <a:rPr lang="en-GB" smtClean="0"/>
              <a:t>connectivity technologies </a:t>
            </a:r>
            <a:r>
              <a:rPr lang="en-GB" b="1" dirty="0" smtClean="0"/>
              <a:t>Bluetooth</a:t>
            </a:r>
            <a:r>
              <a:rPr lang="en-GB" b="1" dirty="0"/>
              <a:t>, </a:t>
            </a:r>
            <a:r>
              <a:rPr lang="en-GB" b="1" dirty="0" err="1"/>
              <a:t>Zigbee</a:t>
            </a:r>
            <a:r>
              <a:rPr lang="en-GB" b="1" dirty="0"/>
              <a:t>, cellular </a:t>
            </a:r>
            <a:r>
              <a:rPr lang="en-GB" b="1" dirty="0" smtClean="0"/>
              <a:t>networks and </a:t>
            </a:r>
            <a:r>
              <a:rPr lang="en-GB" b="1" dirty="0"/>
              <a:t>wired connections </a:t>
            </a:r>
            <a:r>
              <a:rPr lang="en-GB" b="1" dirty="0" smtClean="0"/>
              <a:t>such </a:t>
            </a:r>
            <a:r>
              <a:rPr lang="en-GB" b="1" dirty="0"/>
              <a:t>as </a:t>
            </a:r>
            <a:r>
              <a:rPr lang="en-GB" b="1" dirty="0" smtClean="0"/>
              <a:t>Ethernet.</a:t>
            </a:r>
            <a:endParaRPr lang="en-GB" b="1" dirty="0"/>
          </a:p>
          <a:p>
            <a:pPr algn="just"/>
            <a:endParaRPr lang="en-GB" b="1" dirty="0"/>
          </a:p>
        </p:txBody>
      </p:sp>
    </p:spTree>
    <p:extLst>
      <p:ext uri="{BB962C8B-B14F-4D97-AF65-F5344CB8AC3E}">
        <p14:creationId xmlns:p14="http://schemas.microsoft.com/office/powerpoint/2010/main" val="31340144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The </a:t>
            </a:r>
            <a:r>
              <a:rPr lang="en-US" b="1" dirty="0" err="1"/>
              <a:t>IoT</a:t>
            </a:r>
            <a:r>
              <a:rPr lang="en-US" b="1" dirty="0"/>
              <a:t> technology stack is nothing else than a range of technologies, standards and tools, which lead from the simple connection of objects to the applications that use these connected things, the data they gather and communicate and the different steps needed to power </a:t>
            </a:r>
            <a:r>
              <a:rPr lang="en-US" b="1" dirty="0" smtClean="0"/>
              <a:t>them.</a:t>
            </a:r>
          </a:p>
        </p:txBody>
      </p:sp>
    </p:spTree>
    <p:extLst>
      <p:ext uri="{BB962C8B-B14F-4D97-AF65-F5344CB8AC3E}">
        <p14:creationId xmlns:p14="http://schemas.microsoft.com/office/powerpoint/2010/main" val="2981595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2402"/>
          </a:xfrm>
        </p:spPr>
        <p:txBody>
          <a:bodyPr>
            <a:normAutofit fontScale="90000"/>
          </a:bodyPr>
          <a:lstStyle/>
          <a:p>
            <a:pPr algn="ctr"/>
            <a:r>
              <a:rPr lang="en-US" u="sng" dirty="0" smtClean="0"/>
              <a:t>Layer 1: Physical Layer</a:t>
            </a:r>
            <a:endParaRPr lang="en-IN" u="sng" dirty="0"/>
          </a:p>
        </p:txBody>
      </p:sp>
      <p:sp>
        <p:nvSpPr>
          <p:cNvPr id="3" name="Content Placeholder 2"/>
          <p:cNvSpPr>
            <a:spLocks noGrp="1"/>
          </p:cNvSpPr>
          <p:nvPr>
            <p:ph idx="1"/>
          </p:nvPr>
        </p:nvSpPr>
        <p:spPr>
          <a:xfrm>
            <a:off x="780011" y="1276985"/>
            <a:ext cx="10515600" cy="4351338"/>
          </a:xfrm>
        </p:spPr>
        <p:txBody>
          <a:bodyPr/>
          <a:lstStyle/>
          <a:p>
            <a:pPr algn="just"/>
            <a:r>
              <a:rPr lang="en-US" dirty="0"/>
              <a:t>Most </a:t>
            </a:r>
            <a:r>
              <a:rPr lang="en-US" dirty="0" err="1"/>
              <a:t>IoT</a:t>
            </a:r>
            <a:r>
              <a:rPr lang="en-US" dirty="0"/>
              <a:t> networks start from the object, or “thing,” that needs to be connected.</a:t>
            </a:r>
          </a:p>
          <a:p>
            <a:pPr algn="just"/>
            <a:r>
              <a:rPr lang="en-US" dirty="0"/>
              <a:t>From an architectural standpoint, the variety of smart object types, shapes, and needs drive the variety of </a:t>
            </a:r>
            <a:r>
              <a:rPr lang="en-US" dirty="0" err="1"/>
              <a:t>IoT</a:t>
            </a:r>
            <a:r>
              <a:rPr lang="en-US" dirty="0"/>
              <a:t> protocols and architectures.</a:t>
            </a:r>
            <a:endParaRPr lang="en-IN" dirty="0"/>
          </a:p>
          <a:p>
            <a:pPr algn="just"/>
            <a:endParaRPr lang="en-IN" dirty="0"/>
          </a:p>
        </p:txBody>
      </p:sp>
    </p:spTree>
    <p:extLst>
      <p:ext uri="{BB962C8B-B14F-4D97-AF65-F5344CB8AC3E}">
        <p14:creationId xmlns:p14="http://schemas.microsoft.com/office/powerpoint/2010/main" val="1613299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1072368" y="6418997"/>
            <a:ext cx="215900" cy="228600"/>
          </a:xfrm>
          <a:prstGeom prst="rect">
            <a:avLst/>
          </a:prstGeom>
        </p:spPr>
        <p:txBody>
          <a:bodyPr vert="horz" wrap="square" lIns="0" tIns="24765" rIns="0" bIns="0" rtlCol="0">
            <a:spAutoFit/>
          </a:bodyPr>
          <a:lstStyle/>
          <a:p>
            <a:pPr marL="25400">
              <a:lnSpc>
                <a:spcPct val="100000"/>
              </a:lnSpc>
              <a:spcBef>
                <a:spcPts val="195"/>
              </a:spcBef>
            </a:pPr>
            <a:fld id="{81D60167-4931-47E6-BA6A-407CBD079E47}" type="slidenum">
              <a:rPr sz="1200" dirty="0">
                <a:solidFill>
                  <a:srgbClr val="888888"/>
                </a:solidFill>
                <a:latin typeface="Segoe UI"/>
                <a:cs typeface="Segoe UI"/>
              </a:rPr>
              <a:pPr marL="25400">
                <a:lnSpc>
                  <a:spcPct val="100000"/>
                </a:lnSpc>
                <a:spcBef>
                  <a:spcPts val="195"/>
                </a:spcBef>
              </a:pPr>
              <a:t>4</a:t>
            </a:fld>
            <a:endParaRPr sz="1200">
              <a:latin typeface="Segoe UI"/>
              <a:cs typeface="Segoe UI"/>
            </a:endParaRPr>
          </a:p>
        </p:txBody>
      </p:sp>
      <p:graphicFrame>
        <p:nvGraphicFramePr>
          <p:cNvPr id="4" name="object 4"/>
          <p:cNvGraphicFramePr>
            <a:graphicFrameLocks noGrp="1"/>
          </p:cNvGraphicFramePr>
          <p:nvPr>
            <p:extLst>
              <p:ext uri="{D42A27DB-BD31-4B8C-83A1-F6EECF244321}">
                <p14:modId xmlns:p14="http://schemas.microsoft.com/office/powerpoint/2010/main" val="2199343536"/>
              </p:ext>
            </p:extLst>
          </p:nvPr>
        </p:nvGraphicFramePr>
        <p:xfrm>
          <a:off x="959040" y="1365337"/>
          <a:ext cx="10551160" cy="4954792"/>
        </p:xfrm>
        <a:graphic>
          <a:graphicData uri="http://schemas.openxmlformats.org/drawingml/2006/table">
            <a:tbl>
              <a:tblPr firstRow="1" bandRow="1">
                <a:tableStyleId>{2D5ABB26-0587-4C30-8999-92F81FD0307C}</a:tableStyleId>
              </a:tblPr>
              <a:tblGrid>
                <a:gridCol w="3116580">
                  <a:extLst>
                    <a:ext uri="{9D8B030D-6E8A-4147-A177-3AD203B41FA5}">
                      <a16:colId xmlns:a16="http://schemas.microsoft.com/office/drawing/2014/main" val="20000"/>
                    </a:ext>
                  </a:extLst>
                </a:gridCol>
                <a:gridCol w="7434580">
                  <a:extLst>
                    <a:ext uri="{9D8B030D-6E8A-4147-A177-3AD203B41FA5}">
                      <a16:colId xmlns:a16="http://schemas.microsoft.com/office/drawing/2014/main" val="20001"/>
                    </a:ext>
                  </a:extLst>
                </a:gridCol>
              </a:tblGrid>
              <a:tr h="478149">
                <a:tc>
                  <a:txBody>
                    <a:bodyPr/>
                    <a:lstStyle/>
                    <a:p>
                      <a:pPr marL="158115">
                        <a:lnSpc>
                          <a:spcPct val="100000"/>
                        </a:lnSpc>
                        <a:spcBef>
                          <a:spcPts val="315"/>
                        </a:spcBef>
                      </a:pPr>
                      <a:r>
                        <a:rPr sz="1800" b="1" spc="-5" dirty="0">
                          <a:solidFill>
                            <a:srgbClr val="FFFFFF"/>
                          </a:solidFill>
                          <a:latin typeface="Segoe UI"/>
                          <a:cs typeface="Segoe UI"/>
                        </a:rPr>
                        <a:t>Internet Phase: </a:t>
                      </a:r>
                      <a:r>
                        <a:rPr sz="1800" b="1" dirty="0">
                          <a:solidFill>
                            <a:srgbClr val="FFFFFF"/>
                          </a:solidFill>
                          <a:latin typeface="Segoe UI"/>
                          <a:cs typeface="Segoe UI"/>
                        </a:rPr>
                        <a:t>first</a:t>
                      </a:r>
                      <a:r>
                        <a:rPr sz="1800" b="1" spc="-55" dirty="0">
                          <a:solidFill>
                            <a:srgbClr val="FFFFFF"/>
                          </a:solidFill>
                          <a:latin typeface="Segoe UI"/>
                          <a:cs typeface="Segoe UI"/>
                        </a:rPr>
                        <a:t> </a:t>
                      </a:r>
                      <a:r>
                        <a:rPr sz="1800" b="1" spc="-5" dirty="0">
                          <a:solidFill>
                            <a:srgbClr val="FFFFFF"/>
                          </a:solidFill>
                          <a:latin typeface="Segoe UI"/>
                          <a:cs typeface="Segoe UI"/>
                        </a:rPr>
                        <a:t>Phase</a:t>
                      </a:r>
                      <a:endParaRPr sz="1800">
                        <a:latin typeface="Segoe UI"/>
                        <a:cs typeface="Segoe UI"/>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218440">
                        <a:lnSpc>
                          <a:spcPct val="100000"/>
                        </a:lnSpc>
                        <a:spcBef>
                          <a:spcPts val="315"/>
                        </a:spcBef>
                      </a:pPr>
                      <a:r>
                        <a:rPr sz="1800" b="1" spc="-5" dirty="0">
                          <a:solidFill>
                            <a:srgbClr val="FFFFFF"/>
                          </a:solidFill>
                          <a:latin typeface="Segoe UI"/>
                          <a:cs typeface="Segoe UI"/>
                        </a:rPr>
                        <a:t>Connectivity(Digitize</a:t>
                      </a:r>
                      <a:r>
                        <a:rPr sz="1800" b="1" spc="-35" dirty="0">
                          <a:solidFill>
                            <a:srgbClr val="FFFFFF"/>
                          </a:solidFill>
                          <a:latin typeface="Segoe UI"/>
                          <a:cs typeface="Segoe UI"/>
                        </a:rPr>
                        <a:t> </a:t>
                      </a:r>
                      <a:r>
                        <a:rPr sz="1800" b="1" spc="-5" dirty="0">
                          <a:solidFill>
                            <a:srgbClr val="FFFFFF"/>
                          </a:solidFill>
                          <a:latin typeface="Segoe UI"/>
                          <a:cs typeface="Segoe UI"/>
                        </a:rPr>
                        <a:t>Access)</a:t>
                      </a:r>
                      <a:endParaRPr sz="1800">
                        <a:latin typeface="Segoe UI"/>
                        <a:cs typeface="Segoe UI"/>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4476643">
                <a:tc gridSpan="2">
                  <a:txBody>
                    <a:bodyPr/>
                    <a:lstStyle/>
                    <a:p>
                      <a:pPr marL="377825" indent="-287020">
                        <a:lnSpc>
                          <a:spcPct val="100000"/>
                        </a:lnSpc>
                        <a:spcBef>
                          <a:spcPts val="1065"/>
                        </a:spcBef>
                        <a:buFont typeface="Wingdings"/>
                        <a:buChar char=""/>
                        <a:tabLst>
                          <a:tab pos="378460" algn="l"/>
                        </a:tabLst>
                      </a:pPr>
                      <a:r>
                        <a:rPr lang="en-US" sz="2000" b="1" spc="-5" dirty="0" smtClean="0">
                          <a:latin typeface="Segoe UI"/>
                          <a:cs typeface="Segoe UI"/>
                        </a:rPr>
                        <a:t>Began in </a:t>
                      </a:r>
                      <a:r>
                        <a:rPr lang="en-US" sz="2000" b="1" dirty="0" smtClean="0">
                          <a:latin typeface="Segoe UI"/>
                          <a:cs typeface="Segoe UI"/>
                        </a:rPr>
                        <a:t>the mid</a:t>
                      </a:r>
                      <a:r>
                        <a:rPr lang="en-US" sz="2000" b="1" spc="-25" dirty="0" smtClean="0">
                          <a:latin typeface="Segoe UI"/>
                          <a:cs typeface="Segoe UI"/>
                        </a:rPr>
                        <a:t> </a:t>
                      </a:r>
                      <a:r>
                        <a:rPr lang="en-US" sz="2000" b="1" spc="-5" dirty="0" smtClean="0">
                          <a:latin typeface="Segoe UI"/>
                          <a:cs typeface="Segoe UI"/>
                        </a:rPr>
                        <a:t>1990s.</a:t>
                      </a:r>
                      <a:endParaRPr lang="en-US" sz="2000" dirty="0" smtClean="0">
                        <a:latin typeface="Segoe UI"/>
                        <a:cs typeface="Segoe UI"/>
                      </a:endParaRPr>
                    </a:p>
                    <a:p>
                      <a:pPr marL="377825" indent="-287020">
                        <a:lnSpc>
                          <a:spcPct val="100000"/>
                        </a:lnSpc>
                        <a:spcBef>
                          <a:spcPts val="1200"/>
                        </a:spcBef>
                        <a:buFont typeface="Wingdings"/>
                        <a:buChar char=""/>
                        <a:tabLst>
                          <a:tab pos="378460" algn="l"/>
                        </a:tabLst>
                      </a:pPr>
                      <a:r>
                        <a:rPr lang="en-US" sz="2000" b="1" spc="-5" dirty="0" smtClean="0">
                          <a:latin typeface="Segoe UI"/>
                          <a:cs typeface="Segoe UI"/>
                        </a:rPr>
                        <a:t>Email and getting Internet </a:t>
                      </a:r>
                      <a:r>
                        <a:rPr lang="en-US" sz="2000" b="1" spc="-10" dirty="0" smtClean="0">
                          <a:latin typeface="Segoe UI"/>
                          <a:cs typeface="Segoe UI"/>
                        </a:rPr>
                        <a:t>were </a:t>
                      </a:r>
                      <a:r>
                        <a:rPr lang="en-US" sz="2000" b="1" spc="-5" dirty="0" smtClean="0">
                          <a:latin typeface="Segoe UI"/>
                          <a:cs typeface="Segoe UI"/>
                        </a:rPr>
                        <a:t>luxuries for universities and</a:t>
                      </a:r>
                      <a:r>
                        <a:rPr lang="en-US" sz="2000" b="1" spc="60" dirty="0" smtClean="0">
                          <a:latin typeface="Segoe UI"/>
                          <a:cs typeface="Segoe UI"/>
                        </a:rPr>
                        <a:t> </a:t>
                      </a:r>
                      <a:r>
                        <a:rPr lang="en-US" sz="2000" b="1" spc="-5" dirty="0" smtClean="0">
                          <a:latin typeface="Segoe UI"/>
                          <a:cs typeface="Segoe UI"/>
                        </a:rPr>
                        <a:t>corporations.</a:t>
                      </a:r>
                      <a:endParaRPr lang="en-US" sz="2000" dirty="0" smtClean="0">
                        <a:latin typeface="Segoe UI"/>
                        <a:cs typeface="Segoe UI"/>
                      </a:endParaRPr>
                    </a:p>
                    <a:p>
                      <a:pPr marL="377825" indent="-287020">
                        <a:lnSpc>
                          <a:spcPct val="100000"/>
                        </a:lnSpc>
                        <a:spcBef>
                          <a:spcPts val="1200"/>
                        </a:spcBef>
                        <a:buFont typeface="Wingdings"/>
                        <a:buChar char=""/>
                        <a:tabLst>
                          <a:tab pos="378460" algn="l"/>
                        </a:tabLst>
                      </a:pPr>
                      <a:r>
                        <a:rPr lang="en-US" sz="2000" b="1" spc="-5" dirty="0" smtClean="0">
                          <a:latin typeface="Segoe UI"/>
                          <a:cs typeface="Segoe UI"/>
                        </a:rPr>
                        <a:t>Dial-up </a:t>
                      </a:r>
                      <a:r>
                        <a:rPr lang="en-US" sz="2000" b="1" dirty="0" smtClean="0">
                          <a:latin typeface="Segoe UI"/>
                          <a:cs typeface="Segoe UI"/>
                        </a:rPr>
                        <a:t>modems </a:t>
                      </a:r>
                      <a:r>
                        <a:rPr lang="en-US" sz="2000" b="1" spc="-5" dirty="0" smtClean="0">
                          <a:latin typeface="Segoe UI"/>
                          <a:cs typeface="Segoe UI"/>
                        </a:rPr>
                        <a:t>and </a:t>
                      </a:r>
                      <a:r>
                        <a:rPr lang="en-US" sz="2000" b="1" spc="-10" dirty="0" smtClean="0">
                          <a:latin typeface="Segoe UI"/>
                          <a:cs typeface="Segoe UI"/>
                        </a:rPr>
                        <a:t>basic </a:t>
                      </a:r>
                      <a:r>
                        <a:rPr lang="en-US" sz="2000" b="1" dirty="0" smtClean="0">
                          <a:latin typeface="Segoe UI"/>
                          <a:cs typeface="Segoe UI"/>
                        </a:rPr>
                        <a:t>connectivity </a:t>
                      </a:r>
                      <a:r>
                        <a:rPr lang="en-US" sz="2000" b="1" spc="-10" dirty="0" smtClean="0">
                          <a:latin typeface="Segoe UI"/>
                          <a:cs typeface="Segoe UI"/>
                        </a:rPr>
                        <a:t>were</a:t>
                      </a:r>
                      <a:r>
                        <a:rPr lang="en-US" sz="2000" b="1" spc="-5" dirty="0" smtClean="0">
                          <a:latin typeface="Segoe UI"/>
                          <a:cs typeface="Segoe UI"/>
                        </a:rPr>
                        <a:t> </a:t>
                      </a:r>
                      <a:r>
                        <a:rPr lang="en-US" sz="2000" b="1" spc="-10" dirty="0" smtClean="0">
                          <a:latin typeface="Segoe UI"/>
                          <a:cs typeface="Segoe UI"/>
                        </a:rPr>
                        <a:t>involved.</a:t>
                      </a:r>
                      <a:endParaRPr lang="en-US" sz="2000" dirty="0" smtClean="0">
                        <a:latin typeface="Segoe UI"/>
                        <a:cs typeface="Segoe UI"/>
                      </a:endParaRPr>
                    </a:p>
                    <a:p>
                      <a:pPr marL="377825" indent="-287020">
                        <a:lnSpc>
                          <a:spcPct val="100000"/>
                        </a:lnSpc>
                        <a:spcBef>
                          <a:spcPts val="1200"/>
                        </a:spcBef>
                        <a:buFont typeface="Wingdings"/>
                        <a:buChar char=""/>
                        <a:tabLst>
                          <a:tab pos="378460" algn="l"/>
                        </a:tabLst>
                      </a:pPr>
                      <a:r>
                        <a:rPr lang="en-US" sz="2000" b="1" dirty="0" smtClean="0">
                          <a:latin typeface="Segoe UI"/>
                          <a:cs typeface="Segoe UI"/>
                        </a:rPr>
                        <a:t>Saturation </a:t>
                      </a:r>
                      <a:r>
                        <a:rPr lang="en-US" sz="2000" b="1" spc="-5" dirty="0" smtClean="0">
                          <a:latin typeface="Segoe UI"/>
                          <a:cs typeface="Segoe UI"/>
                        </a:rPr>
                        <a:t>occurred </a:t>
                      </a:r>
                      <a:r>
                        <a:rPr lang="en-US" sz="2000" b="1" dirty="0" smtClean="0">
                          <a:latin typeface="Segoe UI"/>
                          <a:cs typeface="Segoe UI"/>
                        </a:rPr>
                        <a:t>when connectivity and </a:t>
                      </a:r>
                      <a:r>
                        <a:rPr lang="en-US" sz="2000" b="1" spc="-5" dirty="0" smtClean="0">
                          <a:latin typeface="Segoe UI"/>
                          <a:cs typeface="Segoe UI"/>
                        </a:rPr>
                        <a:t>speed </a:t>
                      </a:r>
                      <a:r>
                        <a:rPr lang="en-US" sz="2000" b="1" dirty="0" smtClean="0">
                          <a:latin typeface="Segoe UI"/>
                          <a:cs typeface="Segoe UI"/>
                        </a:rPr>
                        <a:t>was not a</a:t>
                      </a:r>
                      <a:r>
                        <a:rPr lang="en-US" sz="2000" b="1" spc="-85" dirty="0" smtClean="0">
                          <a:latin typeface="Segoe UI"/>
                          <a:cs typeface="Segoe UI"/>
                        </a:rPr>
                        <a:t> </a:t>
                      </a:r>
                      <a:r>
                        <a:rPr lang="en-US" sz="2000" b="1" spc="-5" dirty="0" smtClean="0">
                          <a:latin typeface="Segoe UI"/>
                          <a:cs typeface="Segoe UI"/>
                        </a:rPr>
                        <a:t>challenge.</a:t>
                      </a:r>
                      <a:endParaRPr lang="en-US" sz="2000" dirty="0" smtClean="0">
                        <a:latin typeface="Segoe UI"/>
                        <a:cs typeface="Segoe UI"/>
                      </a:endParaRPr>
                    </a:p>
                    <a:p>
                      <a:pPr marL="377825" indent="-287020">
                        <a:lnSpc>
                          <a:spcPct val="100000"/>
                        </a:lnSpc>
                        <a:spcBef>
                          <a:spcPts val="1200"/>
                        </a:spcBef>
                        <a:buFont typeface="Wingdings"/>
                        <a:buChar char=""/>
                        <a:tabLst>
                          <a:tab pos="378460" algn="l"/>
                        </a:tabLst>
                      </a:pPr>
                      <a:r>
                        <a:rPr lang="en-US" sz="2000" b="1" dirty="0" smtClean="0">
                          <a:latin typeface="Segoe UI"/>
                          <a:cs typeface="Segoe UI"/>
                        </a:rPr>
                        <a:t>The </a:t>
                      </a:r>
                      <a:r>
                        <a:rPr lang="en-US" sz="2000" b="1" spc="-5" dirty="0" smtClean="0">
                          <a:latin typeface="Segoe UI"/>
                          <a:cs typeface="Segoe UI"/>
                        </a:rPr>
                        <a:t>focus now was on </a:t>
                      </a:r>
                      <a:r>
                        <a:rPr lang="en-US" sz="2000" b="1" spc="-10" dirty="0" smtClean="0">
                          <a:latin typeface="Segoe UI"/>
                          <a:cs typeface="Segoe UI"/>
                        </a:rPr>
                        <a:t>leveraging </a:t>
                      </a:r>
                      <a:r>
                        <a:rPr lang="en-US" sz="2000" b="1" dirty="0" smtClean="0">
                          <a:latin typeface="Segoe UI"/>
                          <a:cs typeface="Segoe UI"/>
                        </a:rPr>
                        <a:t>connectivity </a:t>
                      </a:r>
                      <a:r>
                        <a:rPr lang="en-US" sz="2000" b="1" spc="-5" dirty="0" smtClean="0">
                          <a:latin typeface="Segoe UI"/>
                          <a:cs typeface="Segoe UI"/>
                        </a:rPr>
                        <a:t>for efficiency and</a:t>
                      </a:r>
                      <a:r>
                        <a:rPr lang="en-US" sz="2000" b="1" spc="10" dirty="0" smtClean="0">
                          <a:latin typeface="Segoe UI"/>
                          <a:cs typeface="Segoe UI"/>
                        </a:rPr>
                        <a:t> </a:t>
                      </a:r>
                      <a:r>
                        <a:rPr lang="en-US" sz="2000" b="1" spc="-10" dirty="0" smtClean="0">
                          <a:latin typeface="Segoe UI"/>
                          <a:cs typeface="Segoe UI"/>
                        </a:rPr>
                        <a:t>profit.</a:t>
                      </a:r>
                      <a:endParaRPr lang="en-US" sz="2000" dirty="0">
                        <a:latin typeface="Segoe UI"/>
                        <a:cs typeface="Segoe UI"/>
                      </a:endParaRPr>
                    </a:p>
                  </a:txBody>
                  <a:tcPr marL="0" marR="0" marT="1352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13204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1072368" y="6418997"/>
            <a:ext cx="215900" cy="228600"/>
          </a:xfrm>
          <a:prstGeom prst="rect">
            <a:avLst/>
          </a:prstGeom>
        </p:spPr>
        <p:txBody>
          <a:bodyPr vert="horz" wrap="square" lIns="0" tIns="24765" rIns="0" bIns="0" rtlCol="0">
            <a:spAutoFit/>
          </a:bodyPr>
          <a:lstStyle/>
          <a:p>
            <a:pPr marL="25400">
              <a:lnSpc>
                <a:spcPct val="100000"/>
              </a:lnSpc>
              <a:spcBef>
                <a:spcPts val="195"/>
              </a:spcBef>
            </a:pPr>
            <a:fld id="{81D60167-4931-47E6-BA6A-407CBD079E47}" type="slidenum">
              <a:rPr sz="1200" dirty="0">
                <a:solidFill>
                  <a:srgbClr val="888888"/>
                </a:solidFill>
                <a:latin typeface="Segoe UI"/>
                <a:cs typeface="Segoe UI"/>
              </a:rPr>
              <a:pPr marL="25400">
                <a:lnSpc>
                  <a:spcPct val="100000"/>
                </a:lnSpc>
                <a:spcBef>
                  <a:spcPts val="195"/>
                </a:spcBef>
              </a:pPr>
              <a:t>5</a:t>
            </a:fld>
            <a:endParaRPr sz="1200">
              <a:latin typeface="Segoe UI"/>
              <a:cs typeface="Segoe UI"/>
            </a:endParaRPr>
          </a:p>
        </p:txBody>
      </p:sp>
      <p:graphicFrame>
        <p:nvGraphicFramePr>
          <p:cNvPr id="4" name="object 4"/>
          <p:cNvGraphicFramePr>
            <a:graphicFrameLocks noGrp="1"/>
          </p:cNvGraphicFramePr>
          <p:nvPr>
            <p:extLst>
              <p:ext uri="{D42A27DB-BD31-4B8C-83A1-F6EECF244321}">
                <p14:modId xmlns:p14="http://schemas.microsoft.com/office/powerpoint/2010/main" val="3246268268"/>
              </p:ext>
            </p:extLst>
          </p:nvPr>
        </p:nvGraphicFramePr>
        <p:xfrm>
          <a:off x="795756" y="688932"/>
          <a:ext cx="10551159" cy="4999829"/>
        </p:xfrm>
        <a:graphic>
          <a:graphicData uri="http://schemas.openxmlformats.org/drawingml/2006/table">
            <a:tbl>
              <a:tblPr firstRow="1" bandRow="1">
                <a:tableStyleId>{2D5ABB26-0587-4C30-8999-92F81FD0307C}</a:tableStyleId>
              </a:tblPr>
              <a:tblGrid>
                <a:gridCol w="3345179">
                  <a:extLst>
                    <a:ext uri="{9D8B030D-6E8A-4147-A177-3AD203B41FA5}">
                      <a16:colId xmlns:a16="http://schemas.microsoft.com/office/drawing/2014/main" val="20000"/>
                    </a:ext>
                  </a:extLst>
                </a:gridCol>
                <a:gridCol w="7205980">
                  <a:extLst>
                    <a:ext uri="{9D8B030D-6E8A-4147-A177-3AD203B41FA5}">
                      <a16:colId xmlns:a16="http://schemas.microsoft.com/office/drawing/2014/main" val="20001"/>
                    </a:ext>
                  </a:extLst>
                </a:gridCol>
              </a:tblGrid>
              <a:tr h="482502">
                <a:tc>
                  <a:txBody>
                    <a:bodyPr/>
                    <a:lstStyle/>
                    <a:p>
                      <a:pPr marL="99060">
                        <a:lnSpc>
                          <a:spcPct val="100000"/>
                        </a:lnSpc>
                        <a:spcBef>
                          <a:spcPts val="315"/>
                        </a:spcBef>
                      </a:pPr>
                      <a:r>
                        <a:rPr sz="1800" b="1" spc="-5" dirty="0">
                          <a:solidFill>
                            <a:srgbClr val="FFFFFF"/>
                          </a:solidFill>
                          <a:latin typeface="Segoe UI"/>
                          <a:cs typeface="Segoe UI"/>
                        </a:rPr>
                        <a:t>Internet Phase: Second</a:t>
                      </a:r>
                      <a:r>
                        <a:rPr sz="1800" b="1" spc="-30" dirty="0">
                          <a:solidFill>
                            <a:srgbClr val="FFFFFF"/>
                          </a:solidFill>
                          <a:latin typeface="Segoe UI"/>
                          <a:cs typeface="Segoe UI"/>
                        </a:rPr>
                        <a:t> </a:t>
                      </a:r>
                      <a:r>
                        <a:rPr sz="1800" b="1" spc="-5" dirty="0">
                          <a:solidFill>
                            <a:srgbClr val="FFFFFF"/>
                          </a:solidFill>
                          <a:latin typeface="Segoe UI"/>
                          <a:cs typeface="Segoe UI"/>
                        </a:rPr>
                        <a:t>Phase</a:t>
                      </a:r>
                      <a:endParaRPr sz="1800">
                        <a:latin typeface="Segoe UI"/>
                        <a:cs typeface="Segoe UI"/>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218440">
                        <a:lnSpc>
                          <a:spcPct val="100000"/>
                        </a:lnSpc>
                        <a:spcBef>
                          <a:spcPts val="315"/>
                        </a:spcBef>
                      </a:pPr>
                      <a:r>
                        <a:rPr sz="1800" b="1" spc="-10" dirty="0">
                          <a:solidFill>
                            <a:srgbClr val="FFFFFF"/>
                          </a:solidFill>
                          <a:latin typeface="Segoe UI"/>
                          <a:cs typeface="Segoe UI"/>
                        </a:rPr>
                        <a:t>Networked </a:t>
                      </a:r>
                      <a:r>
                        <a:rPr sz="1800" b="1" spc="-5" dirty="0">
                          <a:solidFill>
                            <a:srgbClr val="FFFFFF"/>
                          </a:solidFill>
                          <a:latin typeface="Segoe UI"/>
                          <a:cs typeface="Segoe UI"/>
                        </a:rPr>
                        <a:t>Economy (Digitize</a:t>
                      </a:r>
                      <a:r>
                        <a:rPr sz="1800" b="1" spc="-10" dirty="0">
                          <a:solidFill>
                            <a:srgbClr val="FFFFFF"/>
                          </a:solidFill>
                          <a:latin typeface="Segoe UI"/>
                          <a:cs typeface="Segoe UI"/>
                        </a:rPr>
                        <a:t> </a:t>
                      </a:r>
                      <a:r>
                        <a:rPr sz="1800" b="1" spc="-5" dirty="0">
                          <a:solidFill>
                            <a:srgbClr val="FFFFFF"/>
                          </a:solidFill>
                          <a:latin typeface="Segoe UI"/>
                          <a:cs typeface="Segoe UI"/>
                        </a:rPr>
                        <a:t>Business)</a:t>
                      </a:r>
                      <a:endParaRPr sz="1800" dirty="0">
                        <a:latin typeface="Segoe UI"/>
                        <a:cs typeface="Segoe UI"/>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4517327">
                <a:tc gridSpan="2">
                  <a:txBody>
                    <a:bodyPr/>
                    <a:lstStyle/>
                    <a:p>
                      <a:pPr marL="377825" indent="-287020">
                        <a:lnSpc>
                          <a:spcPct val="100000"/>
                        </a:lnSpc>
                        <a:spcBef>
                          <a:spcPts val="1065"/>
                        </a:spcBef>
                        <a:buFont typeface="Wingdings"/>
                        <a:buChar char=""/>
                        <a:tabLst>
                          <a:tab pos="378460" algn="l"/>
                        </a:tabLst>
                      </a:pPr>
                      <a:r>
                        <a:rPr sz="2000" b="1" spc="-5" dirty="0">
                          <a:latin typeface="Segoe UI"/>
                          <a:cs typeface="Segoe UI"/>
                        </a:rPr>
                        <a:t>E-Commerce and </a:t>
                      </a:r>
                      <a:r>
                        <a:rPr sz="2000" b="1" spc="-10" dirty="0" smtClean="0">
                          <a:latin typeface="Segoe UI"/>
                          <a:cs typeface="Segoe UI"/>
                        </a:rPr>
                        <a:t>digital</a:t>
                      </a:r>
                      <a:r>
                        <a:rPr sz="2000" b="1" dirty="0" smtClean="0">
                          <a:latin typeface="Segoe UI"/>
                          <a:cs typeface="Segoe UI"/>
                        </a:rPr>
                        <a:t> </a:t>
                      </a:r>
                      <a:r>
                        <a:rPr sz="2000" b="1" spc="-5" dirty="0">
                          <a:latin typeface="Segoe UI"/>
                          <a:cs typeface="Segoe UI"/>
                        </a:rPr>
                        <a:t>supply </a:t>
                      </a:r>
                      <a:r>
                        <a:rPr sz="2000" b="1" dirty="0">
                          <a:latin typeface="Segoe UI"/>
                          <a:cs typeface="Segoe UI"/>
                        </a:rPr>
                        <a:t>chains </a:t>
                      </a:r>
                      <a:r>
                        <a:rPr sz="2000" b="1" spc="-5" dirty="0">
                          <a:latin typeface="Segoe UI"/>
                          <a:cs typeface="Segoe UI"/>
                        </a:rPr>
                        <a:t>become </a:t>
                      </a:r>
                      <a:r>
                        <a:rPr sz="2000" b="1" dirty="0">
                          <a:latin typeface="Segoe UI"/>
                          <a:cs typeface="Segoe UI"/>
                        </a:rPr>
                        <a:t>the</a:t>
                      </a:r>
                      <a:r>
                        <a:rPr sz="2000" b="1" spc="-50" dirty="0">
                          <a:latin typeface="Segoe UI"/>
                          <a:cs typeface="Segoe UI"/>
                        </a:rPr>
                        <a:t> </a:t>
                      </a:r>
                      <a:r>
                        <a:rPr sz="2000" b="1" spc="-5" dirty="0">
                          <a:latin typeface="Segoe UI"/>
                          <a:cs typeface="Segoe UI"/>
                        </a:rPr>
                        <a:t>rage.</a:t>
                      </a:r>
                      <a:endParaRPr sz="2000" dirty="0">
                        <a:latin typeface="Segoe UI"/>
                        <a:cs typeface="Segoe UI"/>
                      </a:endParaRPr>
                    </a:p>
                    <a:p>
                      <a:pPr marL="377825" indent="-287020">
                        <a:lnSpc>
                          <a:spcPct val="100000"/>
                        </a:lnSpc>
                        <a:spcBef>
                          <a:spcPts val="1200"/>
                        </a:spcBef>
                        <a:buFont typeface="Wingdings"/>
                        <a:buChar char=""/>
                        <a:tabLst>
                          <a:tab pos="378460" algn="l"/>
                        </a:tabLst>
                      </a:pPr>
                      <a:r>
                        <a:rPr lang="en-US" sz="2000" b="1" dirty="0" smtClean="0">
                          <a:latin typeface="Segoe UI"/>
                          <a:cs typeface="Segoe UI"/>
                        </a:rPr>
                        <a:t>E-commerce refers to the buying and selling of goods and services over the internet.</a:t>
                      </a:r>
                    </a:p>
                    <a:p>
                      <a:pPr marL="377825" indent="-287020">
                        <a:lnSpc>
                          <a:spcPct val="100000"/>
                        </a:lnSpc>
                        <a:spcBef>
                          <a:spcPts val="1200"/>
                        </a:spcBef>
                        <a:buFont typeface="Wingdings"/>
                        <a:buChar char=""/>
                        <a:tabLst>
                          <a:tab pos="378460" algn="l"/>
                        </a:tabLst>
                      </a:pPr>
                      <a:r>
                        <a:rPr sz="2000" b="1" spc="-20" dirty="0" smtClean="0">
                          <a:latin typeface="Segoe UI"/>
                          <a:cs typeface="Segoe UI"/>
                        </a:rPr>
                        <a:t>Vendors</a:t>
                      </a:r>
                      <a:r>
                        <a:rPr lang="en-US" sz="2000" b="1" spc="-20" dirty="0" smtClean="0">
                          <a:latin typeface="Segoe UI"/>
                          <a:cs typeface="Segoe UI"/>
                        </a:rPr>
                        <a:t>, Suppliers</a:t>
                      </a:r>
                      <a:r>
                        <a:rPr sz="2000" b="1" spc="-20" dirty="0" smtClean="0">
                          <a:latin typeface="Segoe UI"/>
                          <a:cs typeface="Segoe UI"/>
                        </a:rPr>
                        <a:t> </a:t>
                      </a:r>
                      <a:r>
                        <a:rPr sz="2000" b="1" dirty="0" smtClean="0">
                          <a:latin typeface="Segoe UI"/>
                          <a:cs typeface="Segoe UI"/>
                        </a:rPr>
                        <a:t>and </a:t>
                      </a:r>
                      <a:r>
                        <a:rPr lang="en-US" sz="2000" b="1" spc="-5" dirty="0" smtClean="0">
                          <a:latin typeface="Segoe UI"/>
                          <a:cs typeface="Segoe UI"/>
                        </a:rPr>
                        <a:t>Consume</a:t>
                      </a:r>
                      <a:r>
                        <a:rPr sz="2000" b="1" spc="-5" dirty="0" smtClean="0">
                          <a:latin typeface="Segoe UI"/>
                          <a:cs typeface="Segoe UI"/>
                        </a:rPr>
                        <a:t>rs became closely </a:t>
                      </a:r>
                      <a:r>
                        <a:rPr sz="2000" b="1" spc="-10" dirty="0" smtClean="0">
                          <a:latin typeface="Segoe UI"/>
                          <a:cs typeface="Segoe UI"/>
                        </a:rPr>
                        <a:t>interlinked</a:t>
                      </a:r>
                      <a:r>
                        <a:rPr lang="en-US" sz="2000" b="1" spc="-10" dirty="0" smtClean="0">
                          <a:latin typeface="Segoe UI"/>
                          <a:cs typeface="Segoe UI"/>
                        </a:rPr>
                        <a:t>.</a:t>
                      </a:r>
                      <a:endParaRPr sz="2000" dirty="0" smtClean="0">
                        <a:latin typeface="Segoe UI"/>
                        <a:cs typeface="Segoe UI"/>
                      </a:endParaRPr>
                    </a:p>
                    <a:p>
                      <a:pPr marL="377825" indent="-287020">
                        <a:lnSpc>
                          <a:spcPct val="100000"/>
                        </a:lnSpc>
                        <a:spcBef>
                          <a:spcPts val="1200"/>
                        </a:spcBef>
                        <a:buFont typeface="Wingdings"/>
                        <a:buChar char=""/>
                        <a:tabLst>
                          <a:tab pos="378460" algn="l"/>
                        </a:tabLst>
                      </a:pPr>
                      <a:r>
                        <a:rPr sz="2000" b="1" spc="-5" dirty="0" smtClean="0">
                          <a:latin typeface="Segoe UI"/>
                          <a:cs typeface="Segoe UI"/>
                        </a:rPr>
                        <a:t>Online </a:t>
                      </a:r>
                      <a:r>
                        <a:rPr sz="2000" b="1" dirty="0">
                          <a:latin typeface="Segoe UI"/>
                          <a:cs typeface="Segoe UI"/>
                        </a:rPr>
                        <a:t>Shopping </a:t>
                      </a:r>
                      <a:r>
                        <a:rPr sz="2000" b="1" spc="-5" dirty="0">
                          <a:latin typeface="Segoe UI"/>
                          <a:cs typeface="Segoe UI"/>
                        </a:rPr>
                        <a:t>experienced incredible </a:t>
                      </a:r>
                      <a:r>
                        <a:rPr sz="2000" b="1" spc="-10" dirty="0">
                          <a:latin typeface="Segoe UI"/>
                          <a:cs typeface="Segoe UI"/>
                        </a:rPr>
                        <a:t>growth</a:t>
                      </a:r>
                      <a:r>
                        <a:rPr sz="2000" b="1" spc="-30" dirty="0">
                          <a:latin typeface="Segoe UI"/>
                          <a:cs typeface="Segoe UI"/>
                        </a:rPr>
                        <a:t> </a:t>
                      </a:r>
                      <a:r>
                        <a:rPr sz="2000" b="1" dirty="0">
                          <a:latin typeface="Segoe UI"/>
                          <a:cs typeface="Segoe UI"/>
                        </a:rPr>
                        <a:t>.</a:t>
                      </a:r>
                      <a:endParaRPr sz="2000" dirty="0">
                        <a:latin typeface="Segoe UI"/>
                        <a:cs typeface="Segoe UI"/>
                      </a:endParaRPr>
                    </a:p>
                    <a:p>
                      <a:pPr marL="377825" marR="81280" indent="-287020">
                        <a:lnSpc>
                          <a:spcPct val="150000"/>
                        </a:lnSpc>
                        <a:buFont typeface="Wingdings"/>
                        <a:buChar char=""/>
                        <a:tabLst>
                          <a:tab pos="378460" algn="l"/>
                          <a:tab pos="1021080" algn="l"/>
                          <a:tab pos="2148840" algn="l"/>
                          <a:tab pos="2316480" algn="l"/>
                          <a:tab pos="3463925" algn="l"/>
                          <a:tab pos="4291965" algn="l"/>
                          <a:tab pos="5468620" algn="l"/>
                          <a:tab pos="7061200" algn="l"/>
                          <a:tab pos="7512684" algn="l"/>
                          <a:tab pos="8858250" algn="l"/>
                          <a:tab pos="10013315" algn="l"/>
                        </a:tabLst>
                      </a:pPr>
                      <a:r>
                        <a:rPr sz="2000" b="1" dirty="0">
                          <a:latin typeface="Segoe UI"/>
                          <a:cs typeface="Segoe UI"/>
                        </a:rPr>
                        <a:t>T</a:t>
                      </a:r>
                      <a:r>
                        <a:rPr sz="2000" b="1" spc="5" dirty="0">
                          <a:latin typeface="Segoe UI"/>
                          <a:cs typeface="Segoe UI"/>
                        </a:rPr>
                        <a:t>h</a:t>
                      </a:r>
                      <a:r>
                        <a:rPr sz="2000" b="1" dirty="0">
                          <a:latin typeface="Segoe UI"/>
                          <a:cs typeface="Segoe UI"/>
                        </a:rPr>
                        <a:t>e	e</a:t>
                      </a:r>
                      <a:r>
                        <a:rPr sz="2000" b="1" spc="-10" dirty="0">
                          <a:latin typeface="Segoe UI"/>
                          <a:cs typeface="Segoe UI"/>
                        </a:rPr>
                        <a:t>c</a:t>
                      </a:r>
                      <a:r>
                        <a:rPr sz="2000" b="1" spc="-5" dirty="0">
                          <a:latin typeface="Segoe UI"/>
                          <a:cs typeface="Segoe UI"/>
                        </a:rPr>
                        <a:t>onom</a:t>
                      </a:r>
                      <a:r>
                        <a:rPr sz="2000" b="1" dirty="0">
                          <a:latin typeface="Segoe UI"/>
                          <a:cs typeface="Segoe UI"/>
                        </a:rPr>
                        <a:t>y		</a:t>
                      </a:r>
                      <a:r>
                        <a:rPr sz="2000" b="1" spc="-5" dirty="0">
                          <a:latin typeface="Segoe UI"/>
                          <a:cs typeface="Segoe UI"/>
                        </a:rPr>
                        <a:t>becom</a:t>
                      </a:r>
                      <a:r>
                        <a:rPr sz="2000" b="1" dirty="0">
                          <a:latin typeface="Segoe UI"/>
                          <a:cs typeface="Segoe UI"/>
                        </a:rPr>
                        <a:t>e	mo</a:t>
                      </a:r>
                      <a:r>
                        <a:rPr sz="2000" b="1" spc="-20" dirty="0">
                          <a:latin typeface="Segoe UI"/>
                          <a:cs typeface="Segoe UI"/>
                        </a:rPr>
                        <a:t>r</a:t>
                      </a:r>
                      <a:r>
                        <a:rPr sz="2000" b="1" dirty="0">
                          <a:latin typeface="Segoe UI"/>
                          <a:cs typeface="Segoe UI"/>
                        </a:rPr>
                        <a:t>e	</a:t>
                      </a:r>
                      <a:r>
                        <a:rPr sz="2000" b="1" spc="-5" dirty="0">
                          <a:latin typeface="Segoe UI"/>
                          <a:cs typeface="Segoe UI"/>
                        </a:rPr>
                        <a:t>d</a:t>
                      </a:r>
                      <a:r>
                        <a:rPr sz="2000" b="1" spc="-15" dirty="0">
                          <a:latin typeface="Segoe UI"/>
                          <a:cs typeface="Segoe UI"/>
                        </a:rPr>
                        <a:t>i</a:t>
                      </a:r>
                      <a:r>
                        <a:rPr sz="2000" b="1" spc="-5" dirty="0">
                          <a:latin typeface="Segoe UI"/>
                          <a:cs typeface="Segoe UI"/>
                        </a:rPr>
                        <a:t>gital</a:t>
                      </a:r>
                      <a:r>
                        <a:rPr sz="2000" b="1" spc="-20" dirty="0">
                          <a:latin typeface="Segoe UI"/>
                          <a:cs typeface="Segoe UI"/>
                        </a:rPr>
                        <a:t>l</a:t>
                      </a:r>
                      <a:r>
                        <a:rPr sz="2000" b="1" dirty="0">
                          <a:latin typeface="Segoe UI"/>
                          <a:cs typeface="Segoe UI"/>
                        </a:rPr>
                        <a:t>y	</a:t>
                      </a:r>
                      <a:r>
                        <a:rPr sz="2000" b="1" spc="-5" dirty="0">
                          <a:latin typeface="Segoe UI"/>
                          <a:cs typeface="Segoe UI"/>
                        </a:rPr>
                        <a:t>in</a:t>
                      </a:r>
                      <a:r>
                        <a:rPr sz="2000" b="1" spc="-20" dirty="0">
                          <a:latin typeface="Segoe UI"/>
                          <a:cs typeface="Segoe UI"/>
                        </a:rPr>
                        <a:t>t</a:t>
                      </a:r>
                      <a:r>
                        <a:rPr sz="2000" b="1" dirty="0">
                          <a:latin typeface="Segoe UI"/>
                          <a:cs typeface="Segoe UI"/>
                        </a:rPr>
                        <a:t>e</a:t>
                      </a:r>
                      <a:r>
                        <a:rPr sz="2000" b="1" spc="45" dirty="0">
                          <a:latin typeface="Segoe UI"/>
                          <a:cs typeface="Segoe UI"/>
                        </a:rPr>
                        <a:t>r</a:t>
                      </a:r>
                      <a:r>
                        <a:rPr sz="2000" b="1" spc="-5" dirty="0">
                          <a:latin typeface="Segoe UI"/>
                          <a:cs typeface="Segoe UI"/>
                        </a:rPr>
                        <a:t>twi</a:t>
                      </a:r>
                      <a:r>
                        <a:rPr sz="2000" b="1" spc="-10" dirty="0">
                          <a:latin typeface="Segoe UI"/>
                          <a:cs typeface="Segoe UI"/>
                        </a:rPr>
                        <a:t>n</a:t>
                      </a:r>
                      <a:r>
                        <a:rPr sz="2000" b="1" dirty="0">
                          <a:latin typeface="Segoe UI"/>
                          <a:cs typeface="Segoe UI"/>
                        </a:rPr>
                        <a:t>ed	as	s</a:t>
                      </a:r>
                      <a:r>
                        <a:rPr sz="2000" b="1" spc="-10" dirty="0">
                          <a:latin typeface="Segoe UI"/>
                          <a:cs typeface="Segoe UI"/>
                        </a:rPr>
                        <a:t>up</a:t>
                      </a:r>
                      <a:r>
                        <a:rPr sz="2000" b="1" spc="-5" dirty="0">
                          <a:latin typeface="Segoe UI"/>
                          <a:cs typeface="Segoe UI"/>
                        </a:rPr>
                        <a:t>pli</a:t>
                      </a:r>
                      <a:r>
                        <a:rPr sz="2000" b="1" spc="-10" dirty="0">
                          <a:latin typeface="Segoe UI"/>
                          <a:cs typeface="Segoe UI"/>
                        </a:rPr>
                        <a:t>e</a:t>
                      </a:r>
                      <a:r>
                        <a:rPr sz="2000" b="1" dirty="0">
                          <a:latin typeface="Segoe UI"/>
                          <a:cs typeface="Segoe UI"/>
                        </a:rPr>
                        <a:t>rs,	</a:t>
                      </a:r>
                      <a:r>
                        <a:rPr sz="2000" b="1" spc="-20" dirty="0">
                          <a:latin typeface="Segoe UI"/>
                          <a:cs typeface="Segoe UI"/>
                        </a:rPr>
                        <a:t>v</a:t>
                      </a:r>
                      <a:r>
                        <a:rPr sz="2000" b="1" dirty="0">
                          <a:latin typeface="Segoe UI"/>
                          <a:cs typeface="Segoe UI"/>
                        </a:rPr>
                        <a:t>en</a:t>
                      </a:r>
                      <a:r>
                        <a:rPr sz="2000" b="1" spc="-15" dirty="0">
                          <a:latin typeface="Segoe UI"/>
                          <a:cs typeface="Segoe UI"/>
                        </a:rPr>
                        <a:t>d</a:t>
                      </a:r>
                      <a:r>
                        <a:rPr sz="2000" b="1" spc="-5" dirty="0">
                          <a:latin typeface="Segoe UI"/>
                          <a:cs typeface="Segoe UI"/>
                        </a:rPr>
                        <a:t>or</a:t>
                      </a:r>
                      <a:r>
                        <a:rPr sz="2000" b="1" dirty="0">
                          <a:latin typeface="Segoe UI"/>
                          <a:cs typeface="Segoe UI"/>
                        </a:rPr>
                        <a:t>s	</a:t>
                      </a:r>
                      <a:r>
                        <a:rPr sz="2000" b="1" spc="-5" dirty="0">
                          <a:latin typeface="Segoe UI"/>
                          <a:cs typeface="Segoe UI"/>
                        </a:rPr>
                        <a:t>and  </a:t>
                      </a:r>
                      <a:r>
                        <a:rPr sz="2000" b="1" dirty="0">
                          <a:latin typeface="Segoe UI"/>
                          <a:cs typeface="Segoe UI"/>
                        </a:rPr>
                        <a:t>consumers</a:t>
                      </a:r>
                      <a:r>
                        <a:rPr sz="2000" b="1" spc="10" dirty="0">
                          <a:latin typeface="Segoe UI"/>
                          <a:cs typeface="Segoe UI"/>
                        </a:rPr>
                        <a:t> </a:t>
                      </a:r>
                      <a:r>
                        <a:rPr sz="2000" b="1" spc="-5" dirty="0">
                          <a:latin typeface="Segoe UI"/>
                          <a:cs typeface="Segoe UI"/>
                        </a:rPr>
                        <a:t>all	became more </a:t>
                      </a:r>
                      <a:r>
                        <a:rPr sz="2000" b="1" spc="-10" dirty="0">
                          <a:latin typeface="Segoe UI"/>
                          <a:cs typeface="Segoe UI"/>
                        </a:rPr>
                        <a:t>directly</a:t>
                      </a:r>
                      <a:r>
                        <a:rPr sz="2000" b="1" spc="40" dirty="0">
                          <a:latin typeface="Segoe UI"/>
                          <a:cs typeface="Segoe UI"/>
                        </a:rPr>
                        <a:t> </a:t>
                      </a:r>
                      <a:r>
                        <a:rPr sz="2000" b="1" spc="-5" dirty="0">
                          <a:latin typeface="Segoe UI"/>
                          <a:cs typeface="Segoe UI"/>
                        </a:rPr>
                        <a:t>connected</a:t>
                      </a:r>
                      <a:r>
                        <a:rPr sz="2000" b="1" spc="-5" dirty="0" smtClean="0">
                          <a:latin typeface="Segoe UI"/>
                          <a:cs typeface="Segoe UI"/>
                        </a:rPr>
                        <a:t>.</a:t>
                      </a:r>
                      <a:endParaRPr lang="en-US" sz="2000" b="1" spc="-5" dirty="0" smtClean="0">
                        <a:latin typeface="Segoe UI"/>
                        <a:cs typeface="Segoe UI"/>
                      </a:endParaRPr>
                    </a:p>
                    <a:p>
                      <a:pPr marL="377825" marR="81280" indent="-287020">
                        <a:lnSpc>
                          <a:spcPct val="150000"/>
                        </a:lnSpc>
                        <a:buFont typeface="Wingdings"/>
                        <a:buChar char=""/>
                        <a:tabLst>
                          <a:tab pos="378460" algn="l"/>
                          <a:tab pos="1021080" algn="l"/>
                          <a:tab pos="2148840" algn="l"/>
                          <a:tab pos="2316480" algn="l"/>
                          <a:tab pos="3463925" algn="l"/>
                          <a:tab pos="4291965" algn="l"/>
                          <a:tab pos="5468620" algn="l"/>
                          <a:tab pos="7061200" algn="l"/>
                          <a:tab pos="7512684" algn="l"/>
                          <a:tab pos="8858250" algn="l"/>
                          <a:tab pos="10013315" algn="l"/>
                        </a:tabLst>
                      </a:pPr>
                      <a:r>
                        <a:rPr lang="en-US" sz="2000" b="1" spc="-5" dirty="0" smtClean="0">
                          <a:latin typeface="Segoe UI"/>
                          <a:cs typeface="Segoe UI"/>
                        </a:rPr>
                        <a:t>Supply chain Visibility and planning -machine learning, and AI algorithms to predict demand patterns </a:t>
                      </a:r>
                      <a:endParaRPr sz="2000" dirty="0">
                        <a:latin typeface="Segoe UI"/>
                        <a:cs typeface="Segoe UI"/>
                      </a:endParaRPr>
                    </a:p>
                  </a:txBody>
                  <a:tcPr marL="0" marR="0" marT="1352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38939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1072368" y="6418997"/>
            <a:ext cx="215900" cy="228600"/>
          </a:xfrm>
          <a:prstGeom prst="rect">
            <a:avLst/>
          </a:prstGeom>
        </p:spPr>
        <p:txBody>
          <a:bodyPr vert="horz" wrap="square" lIns="0" tIns="24765" rIns="0" bIns="0" rtlCol="0">
            <a:spAutoFit/>
          </a:bodyPr>
          <a:lstStyle/>
          <a:p>
            <a:pPr marL="25400">
              <a:lnSpc>
                <a:spcPct val="100000"/>
              </a:lnSpc>
              <a:spcBef>
                <a:spcPts val="195"/>
              </a:spcBef>
            </a:pPr>
            <a:fld id="{81D60167-4931-47E6-BA6A-407CBD079E47}" type="slidenum">
              <a:rPr sz="1200" dirty="0">
                <a:solidFill>
                  <a:srgbClr val="888888"/>
                </a:solidFill>
                <a:latin typeface="Segoe UI"/>
                <a:cs typeface="Segoe UI"/>
              </a:rPr>
              <a:pPr marL="25400">
                <a:lnSpc>
                  <a:spcPct val="100000"/>
                </a:lnSpc>
                <a:spcBef>
                  <a:spcPts val="195"/>
                </a:spcBef>
              </a:pPr>
              <a:t>6</a:t>
            </a:fld>
            <a:endParaRPr sz="1200">
              <a:latin typeface="Segoe UI"/>
              <a:cs typeface="Segoe UI"/>
            </a:endParaRPr>
          </a:p>
        </p:txBody>
      </p:sp>
      <p:graphicFrame>
        <p:nvGraphicFramePr>
          <p:cNvPr id="4" name="object 4"/>
          <p:cNvGraphicFramePr>
            <a:graphicFrameLocks noGrp="1"/>
          </p:cNvGraphicFramePr>
          <p:nvPr>
            <p:extLst>
              <p:ext uri="{D42A27DB-BD31-4B8C-83A1-F6EECF244321}">
                <p14:modId xmlns:p14="http://schemas.microsoft.com/office/powerpoint/2010/main" val="3064403757"/>
              </p:ext>
            </p:extLst>
          </p:nvPr>
        </p:nvGraphicFramePr>
        <p:xfrm>
          <a:off x="795756" y="1578278"/>
          <a:ext cx="10551159" cy="4110483"/>
        </p:xfrm>
        <a:graphic>
          <a:graphicData uri="http://schemas.openxmlformats.org/drawingml/2006/table">
            <a:tbl>
              <a:tblPr firstRow="1" bandRow="1">
                <a:tableStyleId>{2D5ABB26-0587-4C30-8999-92F81FD0307C}</a:tableStyleId>
              </a:tblPr>
              <a:tblGrid>
                <a:gridCol w="3345179">
                  <a:extLst>
                    <a:ext uri="{9D8B030D-6E8A-4147-A177-3AD203B41FA5}">
                      <a16:colId xmlns:a16="http://schemas.microsoft.com/office/drawing/2014/main" val="20000"/>
                    </a:ext>
                  </a:extLst>
                </a:gridCol>
                <a:gridCol w="7205980">
                  <a:extLst>
                    <a:ext uri="{9D8B030D-6E8A-4147-A177-3AD203B41FA5}">
                      <a16:colId xmlns:a16="http://schemas.microsoft.com/office/drawing/2014/main" val="20001"/>
                    </a:ext>
                  </a:extLst>
                </a:gridCol>
              </a:tblGrid>
              <a:tr h="396677">
                <a:tc>
                  <a:txBody>
                    <a:bodyPr/>
                    <a:lstStyle/>
                    <a:p>
                      <a:pPr marL="205740">
                        <a:lnSpc>
                          <a:spcPct val="100000"/>
                        </a:lnSpc>
                        <a:spcBef>
                          <a:spcPts val="315"/>
                        </a:spcBef>
                      </a:pPr>
                      <a:r>
                        <a:rPr sz="1800" b="1" spc="-5" dirty="0">
                          <a:solidFill>
                            <a:srgbClr val="FFFFFF"/>
                          </a:solidFill>
                          <a:latin typeface="Segoe UI"/>
                          <a:cs typeface="Segoe UI"/>
                        </a:rPr>
                        <a:t>Internet Phase: Third</a:t>
                      </a:r>
                      <a:r>
                        <a:rPr sz="1800" b="1" spc="-35" dirty="0">
                          <a:solidFill>
                            <a:srgbClr val="FFFFFF"/>
                          </a:solidFill>
                          <a:latin typeface="Segoe UI"/>
                          <a:cs typeface="Segoe UI"/>
                        </a:rPr>
                        <a:t> </a:t>
                      </a:r>
                      <a:r>
                        <a:rPr sz="1800" b="1" spc="-5" dirty="0">
                          <a:solidFill>
                            <a:srgbClr val="FFFFFF"/>
                          </a:solidFill>
                          <a:latin typeface="Segoe UI"/>
                          <a:cs typeface="Segoe UI"/>
                        </a:rPr>
                        <a:t>Phase</a:t>
                      </a:r>
                      <a:endParaRPr sz="1800">
                        <a:latin typeface="Segoe UI"/>
                        <a:cs typeface="Segoe UI"/>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218440">
                        <a:lnSpc>
                          <a:spcPct val="100000"/>
                        </a:lnSpc>
                        <a:spcBef>
                          <a:spcPts val="315"/>
                        </a:spcBef>
                      </a:pPr>
                      <a:r>
                        <a:rPr sz="1800" b="1" spc="-5" dirty="0">
                          <a:solidFill>
                            <a:srgbClr val="FFFFFF"/>
                          </a:solidFill>
                          <a:latin typeface="Segoe UI"/>
                          <a:cs typeface="Segoe UI"/>
                        </a:rPr>
                        <a:t>Immersive Experiences (Digitize</a:t>
                      </a:r>
                      <a:r>
                        <a:rPr sz="1800" b="1" dirty="0">
                          <a:solidFill>
                            <a:srgbClr val="FFFFFF"/>
                          </a:solidFill>
                          <a:latin typeface="Segoe UI"/>
                          <a:cs typeface="Segoe UI"/>
                        </a:rPr>
                        <a:t> </a:t>
                      </a:r>
                      <a:r>
                        <a:rPr sz="1800" b="1" spc="-5" dirty="0">
                          <a:solidFill>
                            <a:srgbClr val="FFFFFF"/>
                          </a:solidFill>
                          <a:latin typeface="Segoe UI"/>
                          <a:cs typeface="Segoe UI"/>
                        </a:rPr>
                        <a:t>Interactions)</a:t>
                      </a:r>
                      <a:endParaRPr sz="1800">
                        <a:latin typeface="Segoe UI"/>
                        <a:cs typeface="Segoe UI"/>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3713806">
                <a:tc gridSpan="2">
                  <a:txBody>
                    <a:bodyPr/>
                    <a:lstStyle/>
                    <a:p>
                      <a:pPr marL="377825" marR="82550" indent="-287020">
                        <a:lnSpc>
                          <a:spcPts val="3600"/>
                        </a:lnSpc>
                        <a:spcBef>
                          <a:spcPts val="185"/>
                        </a:spcBef>
                        <a:buFont typeface="Wingdings"/>
                        <a:buChar char=""/>
                        <a:tabLst>
                          <a:tab pos="378460" algn="l"/>
                          <a:tab pos="1828800" algn="l"/>
                          <a:tab pos="3509645" algn="l"/>
                          <a:tab pos="3898900" algn="l"/>
                          <a:tab pos="5702935" algn="l"/>
                          <a:tab pos="6204585" algn="l"/>
                          <a:tab pos="6800850" algn="l"/>
                          <a:tab pos="8326120" algn="l"/>
                          <a:tab pos="8780780" algn="l"/>
                          <a:tab pos="9655175" algn="l"/>
                        </a:tabLst>
                      </a:pPr>
                      <a:r>
                        <a:rPr sz="2000" b="1" dirty="0">
                          <a:latin typeface="Segoe UI"/>
                          <a:cs typeface="Segoe UI"/>
                        </a:rPr>
                        <a:t>Imm</a:t>
                      </a:r>
                      <a:r>
                        <a:rPr sz="2000" b="1" spc="5" dirty="0">
                          <a:latin typeface="Segoe UI"/>
                          <a:cs typeface="Segoe UI"/>
                        </a:rPr>
                        <a:t>e</a:t>
                      </a:r>
                      <a:r>
                        <a:rPr sz="2000" b="1" dirty="0">
                          <a:latin typeface="Segoe UI"/>
                          <a:cs typeface="Segoe UI"/>
                        </a:rPr>
                        <a:t>rs</a:t>
                      </a:r>
                      <a:r>
                        <a:rPr sz="2000" b="1" spc="-10" dirty="0">
                          <a:latin typeface="Segoe UI"/>
                          <a:cs typeface="Segoe UI"/>
                        </a:rPr>
                        <a:t>i</a:t>
                      </a:r>
                      <a:r>
                        <a:rPr sz="2000" b="1" spc="-20" dirty="0">
                          <a:latin typeface="Segoe UI"/>
                          <a:cs typeface="Segoe UI"/>
                        </a:rPr>
                        <a:t>v</a:t>
                      </a:r>
                      <a:r>
                        <a:rPr sz="2000" b="1" dirty="0">
                          <a:latin typeface="Segoe UI"/>
                          <a:cs typeface="Segoe UI"/>
                        </a:rPr>
                        <a:t>e	</a:t>
                      </a:r>
                      <a:r>
                        <a:rPr sz="2000" b="1" spc="-5" dirty="0">
                          <a:latin typeface="Segoe UI"/>
                          <a:cs typeface="Segoe UI"/>
                        </a:rPr>
                        <a:t>E</a:t>
                      </a:r>
                      <a:r>
                        <a:rPr sz="2000" b="1" spc="-15" dirty="0">
                          <a:latin typeface="Segoe UI"/>
                          <a:cs typeface="Segoe UI"/>
                        </a:rPr>
                        <a:t>x</a:t>
                      </a:r>
                      <a:r>
                        <a:rPr sz="2000" b="1" spc="-5" dirty="0">
                          <a:latin typeface="Segoe UI"/>
                          <a:cs typeface="Segoe UI"/>
                        </a:rPr>
                        <a:t>pe</a:t>
                      </a:r>
                      <a:r>
                        <a:rPr sz="2000" b="1" spc="5" dirty="0">
                          <a:latin typeface="Segoe UI"/>
                          <a:cs typeface="Segoe UI"/>
                        </a:rPr>
                        <a:t>r</a:t>
                      </a:r>
                      <a:r>
                        <a:rPr sz="2000" b="1" spc="-5" dirty="0">
                          <a:latin typeface="Segoe UI"/>
                          <a:cs typeface="Segoe UI"/>
                        </a:rPr>
                        <a:t>i</a:t>
                      </a:r>
                      <a:r>
                        <a:rPr sz="2000" b="1" spc="-15" dirty="0">
                          <a:latin typeface="Segoe UI"/>
                          <a:cs typeface="Segoe UI"/>
                        </a:rPr>
                        <a:t>e</a:t>
                      </a:r>
                      <a:r>
                        <a:rPr sz="2000" b="1" dirty="0">
                          <a:latin typeface="Segoe UI"/>
                          <a:cs typeface="Segoe UI"/>
                        </a:rPr>
                        <a:t>n</a:t>
                      </a:r>
                      <a:r>
                        <a:rPr sz="2000" b="1" spc="5" dirty="0">
                          <a:latin typeface="Segoe UI"/>
                          <a:cs typeface="Segoe UI"/>
                        </a:rPr>
                        <a:t>c</a:t>
                      </a:r>
                      <a:r>
                        <a:rPr sz="2000" b="1" dirty="0">
                          <a:latin typeface="Segoe UI"/>
                          <a:cs typeface="Segoe UI"/>
                        </a:rPr>
                        <a:t>e</a:t>
                      </a:r>
                      <a:r>
                        <a:rPr sz="2000" b="1" spc="-15" dirty="0">
                          <a:latin typeface="Segoe UI"/>
                          <a:cs typeface="Segoe UI"/>
                        </a:rPr>
                        <a:t>s</a:t>
                      </a:r>
                      <a:r>
                        <a:rPr sz="2000" b="1" dirty="0">
                          <a:latin typeface="Segoe UI"/>
                          <a:cs typeface="Segoe UI"/>
                        </a:rPr>
                        <a:t>,	</a:t>
                      </a:r>
                      <a:r>
                        <a:rPr sz="2000" b="1" spc="-10" dirty="0">
                          <a:latin typeface="Segoe UI"/>
                          <a:cs typeface="Segoe UI"/>
                        </a:rPr>
                        <a:t>i</a:t>
                      </a:r>
                      <a:r>
                        <a:rPr sz="2000" b="1" dirty="0">
                          <a:latin typeface="Segoe UI"/>
                          <a:cs typeface="Segoe UI"/>
                        </a:rPr>
                        <a:t>s	charac</a:t>
                      </a:r>
                      <a:r>
                        <a:rPr sz="2000" b="1" spc="-15" dirty="0">
                          <a:latin typeface="Segoe UI"/>
                          <a:cs typeface="Segoe UI"/>
                        </a:rPr>
                        <a:t>t</a:t>
                      </a:r>
                      <a:r>
                        <a:rPr sz="2000" b="1" dirty="0">
                          <a:latin typeface="Segoe UI"/>
                          <a:cs typeface="Segoe UI"/>
                        </a:rPr>
                        <a:t>eri</a:t>
                      </a:r>
                      <a:r>
                        <a:rPr sz="2000" b="1" spc="5" dirty="0">
                          <a:latin typeface="Segoe UI"/>
                          <a:cs typeface="Segoe UI"/>
                        </a:rPr>
                        <a:t>z</a:t>
                      </a:r>
                      <a:r>
                        <a:rPr sz="2000" b="1" dirty="0">
                          <a:latin typeface="Segoe UI"/>
                          <a:cs typeface="Segoe UI"/>
                        </a:rPr>
                        <a:t>ed	</a:t>
                      </a:r>
                      <a:r>
                        <a:rPr sz="2000" b="1" spc="5" dirty="0">
                          <a:latin typeface="Segoe UI"/>
                          <a:cs typeface="Segoe UI"/>
                        </a:rPr>
                        <a:t>b</a:t>
                      </a:r>
                      <a:r>
                        <a:rPr sz="2000" b="1" dirty="0">
                          <a:latin typeface="Segoe UI"/>
                          <a:cs typeface="Segoe UI"/>
                        </a:rPr>
                        <a:t>y	</a:t>
                      </a:r>
                      <a:r>
                        <a:rPr sz="2000" b="1" spc="-5" dirty="0">
                          <a:latin typeface="Segoe UI"/>
                          <a:cs typeface="Segoe UI"/>
                        </a:rPr>
                        <a:t>t</a:t>
                      </a:r>
                      <a:r>
                        <a:rPr sz="2000" b="1" dirty="0">
                          <a:latin typeface="Segoe UI"/>
                          <a:cs typeface="Segoe UI"/>
                        </a:rPr>
                        <a:t>he	eme</a:t>
                      </a:r>
                      <a:r>
                        <a:rPr sz="2000" b="1" spc="-15" dirty="0">
                          <a:latin typeface="Segoe UI"/>
                          <a:cs typeface="Segoe UI"/>
                        </a:rPr>
                        <a:t>r</a:t>
                      </a:r>
                      <a:r>
                        <a:rPr sz="2000" b="1" spc="5" dirty="0">
                          <a:latin typeface="Segoe UI"/>
                          <a:cs typeface="Segoe UI"/>
                        </a:rPr>
                        <a:t>g</a:t>
                      </a:r>
                      <a:r>
                        <a:rPr sz="2000" b="1" dirty="0">
                          <a:latin typeface="Segoe UI"/>
                          <a:cs typeface="Segoe UI"/>
                        </a:rPr>
                        <a:t>e</a:t>
                      </a:r>
                      <a:r>
                        <a:rPr sz="2000" b="1" spc="5" dirty="0">
                          <a:latin typeface="Segoe UI"/>
                          <a:cs typeface="Segoe UI"/>
                        </a:rPr>
                        <a:t>n</a:t>
                      </a:r>
                      <a:r>
                        <a:rPr sz="2000" b="1" dirty="0">
                          <a:latin typeface="Segoe UI"/>
                          <a:cs typeface="Segoe UI"/>
                        </a:rPr>
                        <a:t>ce	</a:t>
                      </a:r>
                      <a:r>
                        <a:rPr sz="2000" b="1" spc="-35" dirty="0">
                          <a:latin typeface="Segoe UI"/>
                          <a:cs typeface="Segoe UI"/>
                        </a:rPr>
                        <a:t>o</a:t>
                      </a:r>
                      <a:r>
                        <a:rPr sz="2000" b="1" dirty="0">
                          <a:latin typeface="Segoe UI"/>
                          <a:cs typeface="Segoe UI"/>
                        </a:rPr>
                        <a:t>f	s</a:t>
                      </a:r>
                      <a:r>
                        <a:rPr sz="2000" b="1" spc="-10" dirty="0">
                          <a:latin typeface="Segoe UI"/>
                          <a:cs typeface="Segoe UI"/>
                        </a:rPr>
                        <a:t>o</a:t>
                      </a:r>
                      <a:r>
                        <a:rPr sz="2000" b="1" dirty="0">
                          <a:latin typeface="Segoe UI"/>
                          <a:cs typeface="Segoe UI"/>
                        </a:rPr>
                        <a:t>c</a:t>
                      </a:r>
                      <a:r>
                        <a:rPr sz="2000" b="1" spc="-10" dirty="0">
                          <a:latin typeface="Segoe UI"/>
                          <a:cs typeface="Segoe UI"/>
                        </a:rPr>
                        <a:t>i</a:t>
                      </a:r>
                      <a:r>
                        <a:rPr sz="2000" b="1" spc="-5" dirty="0">
                          <a:latin typeface="Segoe UI"/>
                          <a:cs typeface="Segoe UI"/>
                        </a:rPr>
                        <a:t>a</a:t>
                      </a:r>
                      <a:r>
                        <a:rPr sz="2000" b="1" dirty="0">
                          <a:latin typeface="Segoe UI"/>
                          <a:cs typeface="Segoe UI"/>
                        </a:rPr>
                        <a:t>l	me</a:t>
                      </a:r>
                      <a:r>
                        <a:rPr sz="2000" b="1" spc="-10" dirty="0">
                          <a:latin typeface="Segoe UI"/>
                          <a:cs typeface="Segoe UI"/>
                        </a:rPr>
                        <a:t>d</a:t>
                      </a:r>
                      <a:r>
                        <a:rPr sz="2000" b="1" spc="-5" dirty="0">
                          <a:latin typeface="Segoe UI"/>
                          <a:cs typeface="Segoe UI"/>
                        </a:rPr>
                        <a:t>ia,  collaborations and widespread mobility on </a:t>
                      </a:r>
                      <a:r>
                        <a:rPr sz="2000" b="1" dirty="0">
                          <a:latin typeface="Segoe UI"/>
                          <a:cs typeface="Segoe UI"/>
                        </a:rPr>
                        <a:t>a </a:t>
                      </a:r>
                      <a:r>
                        <a:rPr sz="2000" b="1" spc="-10" dirty="0">
                          <a:latin typeface="Segoe UI"/>
                          <a:cs typeface="Segoe UI"/>
                        </a:rPr>
                        <a:t>variety </a:t>
                      </a:r>
                      <a:r>
                        <a:rPr sz="2000" b="1" spc="-20" dirty="0">
                          <a:latin typeface="Segoe UI"/>
                          <a:cs typeface="Segoe UI"/>
                        </a:rPr>
                        <a:t>of </a:t>
                      </a:r>
                      <a:r>
                        <a:rPr sz="2000" b="1" spc="-5" dirty="0">
                          <a:latin typeface="Segoe UI"/>
                          <a:cs typeface="Segoe UI"/>
                        </a:rPr>
                        <a:t>devices.</a:t>
                      </a:r>
                      <a:endParaRPr sz="2000" dirty="0">
                        <a:latin typeface="Segoe UI"/>
                        <a:cs typeface="Segoe UI"/>
                      </a:endParaRPr>
                    </a:p>
                    <a:p>
                      <a:pPr marL="377825" indent="-287020">
                        <a:lnSpc>
                          <a:spcPct val="100000"/>
                        </a:lnSpc>
                        <a:spcBef>
                          <a:spcPts val="880"/>
                        </a:spcBef>
                        <a:buFont typeface="Wingdings"/>
                        <a:buChar char=""/>
                        <a:tabLst>
                          <a:tab pos="378460" algn="l"/>
                          <a:tab pos="2010410" algn="l"/>
                          <a:tab pos="2328545" algn="l"/>
                          <a:tab pos="2973070" algn="l"/>
                          <a:tab pos="4311650" algn="l"/>
                          <a:tab pos="5093335" algn="l"/>
                          <a:tab pos="6223000" algn="l"/>
                          <a:tab pos="7521575" algn="l"/>
                          <a:tab pos="8242300" algn="l"/>
                          <a:tab pos="9204325" algn="l"/>
                          <a:tab pos="10208895" algn="l"/>
                        </a:tabLst>
                      </a:pPr>
                      <a:r>
                        <a:rPr kumimoji="0" lang="en-IN" sz="1800" b="1" i="0" u="none" strike="noStrike" kern="1200" dirty="0" smtClean="0">
                          <a:solidFill>
                            <a:schemeClr val="tx1"/>
                          </a:solidFill>
                          <a:effectLst/>
                          <a:latin typeface="+mn-lt"/>
                          <a:ea typeface="+mn-ea"/>
                          <a:cs typeface="+mn-cs"/>
                        </a:rPr>
                        <a:t>Social Media Interactions</a:t>
                      </a:r>
                      <a:r>
                        <a:rPr kumimoji="0" lang="en-IN" sz="1800" b="0" i="0" u="none" strike="noStrike" kern="1200" baseline="0" dirty="0" smtClean="0">
                          <a:solidFill>
                            <a:schemeClr val="tx1"/>
                          </a:solidFill>
                          <a:effectLst/>
                          <a:latin typeface="+mn-lt"/>
                          <a:ea typeface="+mn-ea"/>
                          <a:cs typeface="+mn-cs"/>
                          <a:sym typeface="Wingdings" panose="05000000000000000000" pitchFamily="2" charset="2"/>
                        </a:rPr>
                        <a:t> (</a:t>
                      </a:r>
                      <a:r>
                        <a:rPr kumimoji="0" lang="en-IN" sz="1800" b="0" i="0" u="none" strike="noStrike" kern="1200" dirty="0" smtClean="0">
                          <a:solidFill>
                            <a:schemeClr val="tx1"/>
                          </a:solidFill>
                          <a:effectLst/>
                          <a:latin typeface="+mn-lt"/>
                          <a:ea typeface="+mn-ea"/>
                          <a:cs typeface="+mn-cs"/>
                          <a:sym typeface="Wingdings" panose="05000000000000000000" pitchFamily="2" charset="2"/>
                        </a:rPr>
                        <a:t>text based communication/Real time chat/Social Networking)</a:t>
                      </a:r>
                      <a:endParaRPr kumimoji="0" lang="en-IN" sz="1800" b="0" i="0" u="none" strike="noStrike" kern="1200" dirty="0" smtClean="0">
                        <a:solidFill>
                          <a:schemeClr val="tx1"/>
                        </a:solidFill>
                        <a:effectLst/>
                        <a:latin typeface="+mn-lt"/>
                        <a:ea typeface="+mn-ea"/>
                        <a:cs typeface="+mn-cs"/>
                      </a:endParaRPr>
                    </a:p>
                    <a:p>
                      <a:pPr marL="377825" indent="-287020">
                        <a:lnSpc>
                          <a:spcPct val="100000"/>
                        </a:lnSpc>
                        <a:spcBef>
                          <a:spcPts val="880"/>
                        </a:spcBef>
                        <a:buFont typeface="Wingdings"/>
                        <a:buChar char=""/>
                        <a:tabLst>
                          <a:tab pos="378460" algn="l"/>
                          <a:tab pos="2010410" algn="l"/>
                          <a:tab pos="2328545" algn="l"/>
                          <a:tab pos="2973070" algn="l"/>
                          <a:tab pos="4311650" algn="l"/>
                          <a:tab pos="5093335" algn="l"/>
                          <a:tab pos="6223000" algn="l"/>
                          <a:tab pos="7521575" algn="l"/>
                          <a:tab pos="8242300" algn="l"/>
                          <a:tab pos="9204325" algn="l"/>
                          <a:tab pos="10208895" algn="l"/>
                        </a:tabLst>
                      </a:pPr>
                      <a:r>
                        <a:rPr kumimoji="0" lang="en-IN" sz="1800" b="1" i="0" u="none" strike="noStrike" kern="1200" dirty="0" smtClean="0">
                          <a:solidFill>
                            <a:schemeClr val="tx1"/>
                          </a:solidFill>
                          <a:effectLst/>
                          <a:latin typeface="+mn-lt"/>
                          <a:ea typeface="+mn-ea"/>
                          <a:cs typeface="+mn-cs"/>
                        </a:rPr>
                        <a:t>Video Platform Interactions</a:t>
                      </a:r>
                      <a:r>
                        <a:rPr kumimoji="0" lang="en-IN" sz="1800" b="0" i="0" u="none" strike="noStrike" kern="1200" dirty="0" smtClean="0">
                          <a:solidFill>
                            <a:schemeClr val="tx1"/>
                          </a:solidFill>
                          <a:effectLst/>
                          <a:latin typeface="+mn-lt"/>
                          <a:ea typeface="+mn-ea"/>
                          <a:cs typeface="+mn-cs"/>
                        </a:rPr>
                        <a:t>: (Content creation and sharing/ Live streaming/ Conference-collaborative viewing)</a:t>
                      </a:r>
                    </a:p>
                    <a:p>
                      <a:pPr marL="377825" indent="-287020">
                        <a:lnSpc>
                          <a:spcPct val="100000"/>
                        </a:lnSpc>
                        <a:spcBef>
                          <a:spcPts val="880"/>
                        </a:spcBef>
                        <a:buFont typeface="Wingdings"/>
                        <a:buChar char=""/>
                        <a:tabLst>
                          <a:tab pos="378460" algn="l"/>
                          <a:tab pos="2010410" algn="l"/>
                          <a:tab pos="2328545" algn="l"/>
                          <a:tab pos="2973070" algn="l"/>
                          <a:tab pos="4311650" algn="l"/>
                          <a:tab pos="5093335" algn="l"/>
                          <a:tab pos="6223000" algn="l"/>
                          <a:tab pos="7521575" algn="l"/>
                          <a:tab pos="8242300" algn="l"/>
                          <a:tab pos="9204325" algn="l"/>
                          <a:tab pos="10208895" algn="l"/>
                        </a:tabLst>
                      </a:pPr>
                      <a:r>
                        <a:rPr kumimoji="0" lang="en-IN" sz="1800" b="1" i="0" u="none" strike="noStrike" kern="1200" dirty="0" smtClean="0">
                          <a:solidFill>
                            <a:schemeClr val="tx1"/>
                          </a:solidFill>
                          <a:effectLst/>
                          <a:latin typeface="+mn-lt"/>
                          <a:ea typeface="+mn-ea"/>
                          <a:cs typeface="+mn-cs"/>
                        </a:rPr>
                        <a:t>Mobile Apps and Platforms</a:t>
                      </a:r>
                      <a:r>
                        <a:rPr kumimoji="0" lang="en-IN" sz="1800" b="0" i="0" u="none" strike="noStrike" kern="1200" baseline="0" dirty="0" smtClean="0">
                          <a:solidFill>
                            <a:schemeClr val="tx1"/>
                          </a:solidFill>
                          <a:effectLst/>
                          <a:latin typeface="+mn-lt"/>
                          <a:ea typeface="+mn-ea"/>
                          <a:cs typeface="+mn-cs"/>
                          <a:sym typeface="Wingdings" panose="05000000000000000000" pitchFamily="2" charset="2"/>
                        </a:rPr>
                        <a:t> (</a:t>
                      </a:r>
                      <a:r>
                        <a:rPr kumimoji="0" lang="en-IN" sz="1800" b="0" i="0" u="none" strike="noStrike" kern="1200" dirty="0" smtClean="0">
                          <a:solidFill>
                            <a:schemeClr val="tx1"/>
                          </a:solidFill>
                          <a:effectLst/>
                          <a:latin typeface="+mn-lt"/>
                          <a:ea typeface="+mn-ea"/>
                          <a:cs typeface="+mn-cs"/>
                          <a:sym typeface="Wingdings" panose="05000000000000000000" pitchFamily="2" charset="2"/>
                        </a:rPr>
                        <a:t>Public transit and</a:t>
                      </a:r>
                      <a:r>
                        <a:rPr kumimoji="0" lang="en-IN" sz="1800" b="0" i="0" u="none" strike="noStrike" kern="1200" baseline="0" dirty="0" smtClean="0">
                          <a:solidFill>
                            <a:schemeClr val="tx1"/>
                          </a:solidFill>
                          <a:effectLst/>
                          <a:latin typeface="+mn-lt"/>
                          <a:ea typeface="+mn-ea"/>
                          <a:cs typeface="+mn-cs"/>
                          <a:sym typeface="Wingdings" panose="05000000000000000000" pitchFamily="2" charset="2"/>
                        </a:rPr>
                        <a:t> digital payments/Digital ticket validation</a:t>
                      </a:r>
                      <a:r>
                        <a:rPr kumimoji="0" lang="en-IN" sz="1800" b="0" i="0" u="none" strike="noStrike" kern="1200" dirty="0" smtClean="0">
                          <a:solidFill>
                            <a:schemeClr val="tx1"/>
                          </a:solidFill>
                          <a:effectLst/>
                          <a:latin typeface="+mn-lt"/>
                          <a:ea typeface="+mn-ea"/>
                          <a:cs typeface="+mn-cs"/>
                          <a:sym typeface="Wingdings" panose="05000000000000000000" pitchFamily="2" charset="2"/>
                        </a:rPr>
                        <a:t>/Ride sharing )</a:t>
                      </a:r>
                      <a:endParaRPr sz="2000" dirty="0">
                        <a:latin typeface="Segoe UI"/>
                        <a:cs typeface="Segoe UI"/>
                      </a:endParaRPr>
                    </a:p>
                  </a:txBody>
                  <a:tcPr marL="0" marR="0" marT="234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97876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1072368" y="6418997"/>
            <a:ext cx="215900" cy="228600"/>
          </a:xfrm>
          <a:prstGeom prst="rect">
            <a:avLst/>
          </a:prstGeom>
        </p:spPr>
        <p:txBody>
          <a:bodyPr vert="horz" wrap="square" lIns="0" tIns="24765" rIns="0" bIns="0" rtlCol="0">
            <a:spAutoFit/>
          </a:bodyPr>
          <a:lstStyle/>
          <a:p>
            <a:pPr marL="25400">
              <a:lnSpc>
                <a:spcPct val="100000"/>
              </a:lnSpc>
              <a:spcBef>
                <a:spcPts val="195"/>
              </a:spcBef>
            </a:pPr>
            <a:fld id="{81D60167-4931-47E6-BA6A-407CBD079E47}" type="slidenum">
              <a:rPr sz="1200" dirty="0">
                <a:solidFill>
                  <a:srgbClr val="888888"/>
                </a:solidFill>
                <a:latin typeface="Segoe UI"/>
                <a:cs typeface="Segoe UI"/>
              </a:rPr>
              <a:pPr marL="25400">
                <a:lnSpc>
                  <a:spcPct val="100000"/>
                </a:lnSpc>
                <a:spcBef>
                  <a:spcPts val="195"/>
                </a:spcBef>
              </a:pPr>
              <a:t>7</a:t>
            </a:fld>
            <a:endParaRPr sz="1200">
              <a:latin typeface="Segoe UI"/>
              <a:cs typeface="Segoe UI"/>
            </a:endParaRPr>
          </a:p>
        </p:txBody>
      </p:sp>
      <p:graphicFrame>
        <p:nvGraphicFramePr>
          <p:cNvPr id="4" name="object 4"/>
          <p:cNvGraphicFramePr>
            <a:graphicFrameLocks noGrp="1"/>
          </p:cNvGraphicFramePr>
          <p:nvPr>
            <p:extLst>
              <p:ext uri="{D42A27DB-BD31-4B8C-83A1-F6EECF244321}">
                <p14:modId xmlns:p14="http://schemas.microsoft.com/office/powerpoint/2010/main" val="1693790520"/>
              </p:ext>
            </p:extLst>
          </p:nvPr>
        </p:nvGraphicFramePr>
        <p:xfrm>
          <a:off x="795756" y="739036"/>
          <a:ext cx="10551159" cy="5274414"/>
        </p:xfrm>
        <a:graphic>
          <a:graphicData uri="http://schemas.openxmlformats.org/drawingml/2006/table">
            <a:tbl>
              <a:tblPr firstRow="1" bandRow="1">
                <a:tableStyleId>{2D5ABB26-0587-4C30-8999-92F81FD0307C}</a:tableStyleId>
              </a:tblPr>
              <a:tblGrid>
                <a:gridCol w="3889375">
                  <a:extLst>
                    <a:ext uri="{9D8B030D-6E8A-4147-A177-3AD203B41FA5}">
                      <a16:colId xmlns:a16="http://schemas.microsoft.com/office/drawing/2014/main" val="20000"/>
                    </a:ext>
                  </a:extLst>
                </a:gridCol>
                <a:gridCol w="6661784">
                  <a:extLst>
                    <a:ext uri="{9D8B030D-6E8A-4147-A177-3AD203B41FA5}">
                      <a16:colId xmlns:a16="http://schemas.microsoft.com/office/drawing/2014/main" val="20001"/>
                    </a:ext>
                  </a:extLst>
                </a:gridCol>
              </a:tblGrid>
              <a:tr h="468837">
                <a:tc>
                  <a:txBody>
                    <a:bodyPr/>
                    <a:lstStyle/>
                    <a:p>
                      <a:pPr marL="197485">
                        <a:lnSpc>
                          <a:spcPct val="100000"/>
                        </a:lnSpc>
                        <a:spcBef>
                          <a:spcPts val="315"/>
                        </a:spcBef>
                      </a:pPr>
                      <a:r>
                        <a:rPr sz="1800" b="1" spc="-5" dirty="0">
                          <a:solidFill>
                            <a:srgbClr val="FFFFFF"/>
                          </a:solidFill>
                          <a:latin typeface="Segoe UI"/>
                          <a:cs typeface="Segoe UI"/>
                        </a:rPr>
                        <a:t>Internet Phase: </a:t>
                      </a:r>
                      <a:r>
                        <a:rPr sz="1800" b="1" dirty="0">
                          <a:solidFill>
                            <a:srgbClr val="FFFFFF"/>
                          </a:solidFill>
                          <a:latin typeface="Segoe UI"/>
                          <a:cs typeface="Segoe UI"/>
                        </a:rPr>
                        <a:t>Forth(last)</a:t>
                      </a:r>
                      <a:r>
                        <a:rPr sz="1800" b="1" spc="-40" dirty="0">
                          <a:solidFill>
                            <a:srgbClr val="FFFFFF"/>
                          </a:solidFill>
                          <a:latin typeface="Segoe UI"/>
                          <a:cs typeface="Segoe UI"/>
                        </a:rPr>
                        <a:t> </a:t>
                      </a:r>
                      <a:r>
                        <a:rPr sz="1800" b="1" spc="-5" dirty="0">
                          <a:solidFill>
                            <a:srgbClr val="FFFFFF"/>
                          </a:solidFill>
                          <a:latin typeface="Segoe UI"/>
                          <a:cs typeface="Segoe UI"/>
                        </a:rPr>
                        <a:t>Phase</a:t>
                      </a:r>
                      <a:endParaRPr sz="1800">
                        <a:latin typeface="Segoe UI"/>
                        <a:cs typeface="Segoe UI"/>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218440">
                        <a:lnSpc>
                          <a:spcPct val="100000"/>
                        </a:lnSpc>
                        <a:spcBef>
                          <a:spcPts val="315"/>
                        </a:spcBef>
                      </a:pPr>
                      <a:r>
                        <a:rPr sz="1800" b="1" spc="-5" dirty="0">
                          <a:solidFill>
                            <a:srgbClr val="FFFFFF"/>
                          </a:solidFill>
                          <a:latin typeface="Segoe UI"/>
                          <a:cs typeface="Segoe UI"/>
                        </a:rPr>
                        <a:t>Internet </a:t>
                      </a:r>
                      <a:r>
                        <a:rPr sz="1800" b="1" spc="-15" dirty="0">
                          <a:solidFill>
                            <a:srgbClr val="FFFFFF"/>
                          </a:solidFill>
                          <a:latin typeface="Segoe UI"/>
                          <a:cs typeface="Segoe UI"/>
                        </a:rPr>
                        <a:t>of </a:t>
                      </a:r>
                      <a:r>
                        <a:rPr sz="1800" b="1" dirty="0">
                          <a:solidFill>
                            <a:srgbClr val="FFFFFF"/>
                          </a:solidFill>
                          <a:latin typeface="Segoe UI"/>
                          <a:cs typeface="Segoe UI"/>
                        </a:rPr>
                        <a:t>Things </a:t>
                      </a:r>
                      <a:r>
                        <a:rPr sz="1800" b="1" spc="-5" dirty="0">
                          <a:solidFill>
                            <a:srgbClr val="FFFFFF"/>
                          </a:solidFill>
                          <a:latin typeface="Segoe UI"/>
                          <a:cs typeface="Segoe UI"/>
                        </a:rPr>
                        <a:t>(Digitize the</a:t>
                      </a:r>
                      <a:r>
                        <a:rPr sz="1800" b="1" spc="20" dirty="0">
                          <a:solidFill>
                            <a:srgbClr val="FFFFFF"/>
                          </a:solidFill>
                          <a:latin typeface="Segoe UI"/>
                          <a:cs typeface="Segoe UI"/>
                        </a:rPr>
                        <a:t> </a:t>
                      </a:r>
                      <a:r>
                        <a:rPr sz="1800" b="1" spc="-10" dirty="0">
                          <a:solidFill>
                            <a:srgbClr val="FFFFFF"/>
                          </a:solidFill>
                          <a:latin typeface="Segoe UI"/>
                          <a:cs typeface="Segoe UI"/>
                        </a:rPr>
                        <a:t>World)</a:t>
                      </a:r>
                      <a:endParaRPr sz="1800">
                        <a:latin typeface="Segoe UI"/>
                        <a:cs typeface="Segoe UI"/>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4805577">
                <a:tc gridSpan="2">
                  <a:txBody>
                    <a:bodyPr/>
                    <a:lstStyle/>
                    <a:p>
                      <a:pPr marL="377825" indent="-287020">
                        <a:lnSpc>
                          <a:spcPct val="100000"/>
                        </a:lnSpc>
                        <a:spcBef>
                          <a:spcPts val="1065"/>
                        </a:spcBef>
                        <a:buFont typeface="Wingdings"/>
                        <a:buChar char=""/>
                        <a:tabLst>
                          <a:tab pos="378460" algn="l"/>
                        </a:tabLst>
                      </a:pPr>
                      <a:r>
                        <a:rPr sz="2000" b="1" spc="-25" dirty="0">
                          <a:latin typeface="Segoe UI"/>
                          <a:cs typeface="Segoe UI"/>
                        </a:rPr>
                        <a:t>We </a:t>
                      </a:r>
                      <a:r>
                        <a:rPr sz="2000" b="1" spc="-10" dirty="0">
                          <a:latin typeface="Segoe UI"/>
                          <a:cs typeface="Segoe UI"/>
                        </a:rPr>
                        <a:t>are </a:t>
                      </a:r>
                      <a:r>
                        <a:rPr sz="2000" b="1" spc="-5" dirty="0">
                          <a:latin typeface="Segoe UI"/>
                          <a:cs typeface="Segoe UI"/>
                        </a:rPr>
                        <a:t>in beginning </a:t>
                      </a:r>
                      <a:r>
                        <a:rPr sz="2000" b="1" spc="-20" dirty="0">
                          <a:latin typeface="Segoe UI"/>
                          <a:cs typeface="Segoe UI"/>
                        </a:rPr>
                        <a:t>of </a:t>
                      </a:r>
                      <a:r>
                        <a:rPr sz="2000" b="1" dirty="0">
                          <a:latin typeface="Segoe UI"/>
                          <a:cs typeface="Segoe UI"/>
                        </a:rPr>
                        <a:t>the IoT</a:t>
                      </a:r>
                      <a:r>
                        <a:rPr sz="2000" b="1" spc="20" dirty="0">
                          <a:latin typeface="Segoe UI"/>
                          <a:cs typeface="Segoe UI"/>
                        </a:rPr>
                        <a:t> </a:t>
                      </a:r>
                      <a:r>
                        <a:rPr sz="2000" b="1" spc="-5" dirty="0">
                          <a:latin typeface="Segoe UI"/>
                          <a:cs typeface="Segoe UI"/>
                        </a:rPr>
                        <a:t>phase.</a:t>
                      </a:r>
                      <a:endParaRPr sz="2000" dirty="0">
                        <a:latin typeface="Segoe UI"/>
                        <a:cs typeface="Segoe UI"/>
                      </a:endParaRPr>
                    </a:p>
                    <a:p>
                      <a:pPr marL="377825" indent="-287020">
                        <a:lnSpc>
                          <a:spcPct val="100000"/>
                        </a:lnSpc>
                        <a:spcBef>
                          <a:spcPts val="1200"/>
                        </a:spcBef>
                        <a:buFont typeface="Wingdings"/>
                        <a:buChar char=""/>
                        <a:tabLst>
                          <a:tab pos="378460" algn="l"/>
                        </a:tabLst>
                      </a:pPr>
                      <a:r>
                        <a:rPr lang="en-US" sz="2000" b="1" spc="-5" dirty="0" smtClean="0">
                          <a:latin typeface="Segoe UI"/>
                          <a:cs typeface="Segoe UI"/>
                        </a:rPr>
                        <a:t>60</a:t>
                      </a:r>
                      <a:r>
                        <a:rPr sz="2000" b="1" spc="-5" dirty="0" smtClean="0">
                          <a:latin typeface="Segoe UI"/>
                          <a:cs typeface="Segoe UI"/>
                        </a:rPr>
                        <a:t>% </a:t>
                      </a:r>
                      <a:r>
                        <a:rPr sz="2000" b="1" spc="-20" dirty="0">
                          <a:latin typeface="Segoe UI"/>
                          <a:cs typeface="Segoe UI"/>
                        </a:rPr>
                        <a:t>of </a:t>
                      </a:r>
                      <a:r>
                        <a:rPr sz="2000" b="1" spc="-5" dirty="0">
                          <a:latin typeface="Segoe UI"/>
                          <a:cs typeface="Segoe UI"/>
                        </a:rPr>
                        <a:t>“things” </a:t>
                      </a:r>
                      <a:r>
                        <a:rPr sz="2000" b="1" spc="-10" dirty="0">
                          <a:latin typeface="Segoe UI"/>
                          <a:cs typeface="Segoe UI"/>
                        </a:rPr>
                        <a:t>are </a:t>
                      </a:r>
                      <a:r>
                        <a:rPr sz="2000" b="1" spc="-5" dirty="0">
                          <a:latin typeface="Segoe UI"/>
                          <a:cs typeface="Segoe UI"/>
                        </a:rPr>
                        <a:t>still</a:t>
                      </a:r>
                      <a:r>
                        <a:rPr sz="2000" b="1" spc="-20" dirty="0">
                          <a:latin typeface="Segoe UI"/>
                          <a:cs typeface="Segoe UI"/>
                        </a:rPr>
                        <a:t> </a:t>
                      </a:r>
                      <a:r>
                        <a:rPr sz="2000" b="1" spc="-5" dirty="0">
                          <a:latin typeface="Segoe UI"/>
                          <a:cs typeface="Segoe UI"/>
                        </a:rPr>
                        <a:t>unconnected.</a:t>
                      </a:r>
                      <a:endParaRPr sz="2000" dirty="0">
                        <a:latin typeface="Segoe UI"/>
                        <a:cs typeface="Segoe UI"/>
                      </a:endParaRPr>
                    </a:p>
                    <a:p>
                      <a:pPr marL="377825" indent="-287020">
                        <a:lnSpc>
                          <a:spcPct val="100000"/>
                        </a:lnSpc>
                        <a:spcBef>
                          <a:spcPts val="1200"/>
                        </a:spcBef>
                        <a:buFont typeface="Wingdings"/>
                        <a:buChar char=""/>
                        <a:tabLst>
                          <a:tab pos="378460" algn="l"/>
                        </a:tabLst>
                      </a:pPr>
                      <a:r>
                        <a:rPr sz="2000" b="1" spc="-5" dirty="0">
                          <a:latin typeface="Segoe UI"/>
                          <a:cs typeface="Segoe UI"/>
                        </a:rPr>
                        <a:t>Machines</a:t>
                      </a:r>
                      <a:r>
                        <a:rPr sz="2000" b="1" spc="165" dirty="0">
                          <a:latin typeface="Segoe UI"/>
                          <a:cs typeface="Segoe UI"/>
                        </a:rPr>
                        <a:t> </a:t>
                      </a:r>
                      <a:r>
                        <a:rPr sz="2000" b="1" spc="-5" dirty="0">
                          <a:latin typeface="Segoe UI"/>
                          <a:cs typeface="Segoe UI"/>
                        </a:rPr>
                        <a:t>and</a:t>
                      </a:r>
                      <a:r>
                        <a:rPr sz="2000" b="1" spc="165" dirty="0">
                          <a:latin typeface="Segoe UI"/>
                          <a:cs typeface="Segoe UI"/>
                        </a:rPr>
                        <a:t> </a:t>
                      </a:r>
                      <a:r>
                        <a:rPr sz="2000" b="1" spc="-5" dirty="0">
                          <a:latin typeface="Segoe UI"/>
                          <a:cs typeface="Segoe UI"/>
                        </a:rPr>
                        <a:t>objects</a:t>
                      </a:r>
                      <a:r>
                        <a:rPr sz="2000" b="1" spc="150" dirty="0">
                          <a:latin typeface="Segoe UI"/>
                          <a:cs typeface="Segoe UI"/>
                        </a:rPr>
                        <a:t> </a:t>
                      </a:r>
                      <a:r>
                        <a:rPr sz="2000" b="1" spc="-5" dirty="0">
                          <a:latin typeface="Segoe UI"/>
                          <a:cs typeface="Segoe UI"/>
                        </a:rPr>
                        <a:t>in</a:t>
                      </a:r>
                      <a:r>
                        <a:rPr sz="2000" b="1" spc="155" dirty="0">
                          <a:latin typeface="Segoe UI"/>
                          <a:cs typeface="Segoe UI"/>
                        </a:rPr>
                        <a:t> </a:t>
                      </a:r>
                      <a:r>
                        <a:rPr sz="2000" b="1" spc="-5" dirty="0">
                          <a:latin typeface="Segoe UI"/>
                          <a:cs typeface="Segoe UI"/>
                        </a:rPr>
                        <a:t>this</a:t>
                      </a:r>
                      <a:r>
                        <a:rPr sz="2000" b="1" spc="150" dirty="0">
                          <a:latin typeface="Segoe UI"/>
                          <a:cs typeface="Segoe UI"/>
                        </a:rPr>
                        <a:t> </a:t>
                      </a:r>
                      <a:r>
                        <a:rPr sz="2000" b="1" spc="-5" dirty="0">
                          <a:latin typeface="Segoe UI"/>
                          <a:cs typeface="Segoe UI"/>
                        </a:rPr>
                        <a:t>phase</a:t>
                      </a:r>
                      <a:r>
                        <a:rPr sz="2000" b="1" spc="165" dirty="0">
                          <a:latin typeface="Segoe UI"/>
                          <a:cs typeface="Segoe UI"/>
                        </a:rPr>
                        <a:t> </a:t>
                      </a:r>
                      <a:r>
                        <a:rPr sz="2000" b="1" dirty="0">
                          <a:latin typeface="Segoe UI"/>
                          <a:cs typeface="Segoe UI"/>
                        </a:rPr>
                        <a:t>connect</a:t>
                      </a:r>
                      <a:r>
                        <a:rPr sz="2000" b="1" spc="165" dirty="0">
                          <a:latin typeface="Segoe UI"/>
                          <a:cs typeface="Segoe UI"/>
                        </a:rPr>
                        <a:t> </a:t>
                      </a:r>
                      <a:r>
                        <a:rPr sz="2000" b="1" spc="-5" dirty="0">
                          <a:latin typeface="Segoe UI"/>
                          <a:cs typeface="Segoe UI"/>
                        </a:rPr>
                        <a:t>with</a:t>
                      </a:r>
                      <a:r>
                        <a:rPr sz="2000" b="1" spc="150" dirty="0">
                          <a:latin typeface="Segoe UI"/>
                          <a:cs typeface="Segoe UI"/>
                        </a:rPr>
                        <a:t> </a:t>
                      </a:r>
                      <a:r>
                        <a:rPr sz="2000" b="1" spc="-5" dirty="0">
                          <a:latin typeface="Segoe UI"/>
                          <a:cs typeface="Segoe UI"/>
                        </a:rPr>
                        <a:t>other</a:t>
                      </a:r>
                      <a:r>
                        <a:rPr sz="2000" b="1" spc="160" dirty="0">
                          <a:latin typeface="Segoe UI"/>
                          <a:cs typeface="Segoe UI"/>
                        </a:rPr>
                        <a:t> </a:t>
                      </a:r>
                      <a:r>
                        <a:rPr sz="2000" b="1" spc="-5" dirty="0">
                          <a:latin typeface="Segoe UI"/>
                          <a:cs typeface="Segoe UI"/>
                        </a:rPr>
                        <a:t>machines</a:t>
                      </a:r>
                      <a:r>
                        <a:rPr sz="2000" b="1" spc="165" dirty="0">
                          <a:latin typeface="Segoe UI"/>
                          <a:cs typeface="Segoe UI"/>
                        </a:rPr>
                        <a:t> </a:t>
                      </a:r>
                      <a:r>
                        <a:rPr sz="2000" b="1" dirty="0">
                          <a:latin typeface="Segoe UI"/>
                          <a:cs typeface="Segoe UI"/>
                        </a:rPr>
                        <a:t>and</a:t>
                      </a:r>
                      <a:r>
                        <a:rPr sz="2000" b="1" spc="165" dirty="0">
                          <a:latin typeface="Segoe UI"/>
                          <a:cs typeface="Segoe UI"/>
                        </a:rPr>
                        <a:t> </a:t>
                      </a:r>
                      <a:r>
                        <a:rPr sz="2000" b="1" spc="-5" dirty="0">
                          <a:latin typeface="Segoe UI"/>
                          <a:cs typeface="Segoe UI"/>
                        </a:rPr>
                        <a:t>objects</a:t>
                      </a:r>
                      <a:r>
                        <a:rPr sz="2000" b="1" spc="160" dirty="0">
                          <a:latin typeface="Segoe UI"/>
                          <a:cs typeface="Segoe UI"/>
                        </a:rPr>
                        <a:t> </a:t>
                      </a:r>
                      <a:r>
                        <a:rPr sz="2000" b="1" spc="-10" dirty="0">
                          <a:latin typeface="Segoe UI"/>
                          <a:cs typeface="Segoe UI"/>
                        </a:rPr>
                        <a:t>along</a:t>
                      </a:r>
                      <a:endParaRPr sz="2000" dirty="0">
                        <a:latin typeface="Segoe UI"/>
                        <a:cs typeface="Segoe UI"/>
                      </a:endParaRPr>
                    </a:p>
                    <a:p>
                      <a:pPr marL="377825">
                        <a:lnSpc>
                          <a:spcPct val="100000"/>
                        </a:lnSpc>
                        <a:spcBef>
                          <a:spcPts val="1200"/>
                        </a:spcBef>
                      </a:pPr>
                      <a:r>
                        <a:rPr sz="2000" b="1" spc="-5" dirty="0">
                          <a:latin typeface="Segoe UI"/>
                          <a:cs typeface="Segoe UI"/>
                        </a:rPr>
                        <a:t>with</a:t>
                      </a:r>
                      <a:r>
                        <a:rPr sz="2000" b="1" spc="-15" dirty="0">
                          <a:latin typeface="Segoe UI"/>
                          <a:cs typeface="Segoe UI"/>
                        </a:rPr>
                        <a:t> </a:t>
                      </a:r>
                      <a:r>
                        <a:rPr sz="2000" b="1" dirty="0">
                          <a:latin typeface="Segoe UI"/>
                          <a:cs typeface="Segoe UI"/>
                        </a:rPr>
                        <a:t>humans.</a:t>
                      </a:r>
                      <a:endParaRPr sz="2000" dirty="0">
                        <a:latin typeface="Segoe UI"/>
                        <a:cs typeface="Segoe UI"/>
                      </a:endParaRPr>
                    </a:p>
                    <a:p>
                      <a:pPr marL="377825" marR="81280" indent="-287020">
                        <a:lnSpc>
                          <a:spcPct val="150000"/>
                        </a:lnSpc>
                        <a:buFont typeface="Wingdings"/>
                        <a:buChar char=""/>
                        <a:tabLst>
                          <a:tab pos="378460" algn="l"/>
                          <a:tab pos="1557655" algn="l"/>
                          <a:tab pos="2171700" algn="l"/>
                          <a:tab pos="3171190" algn="l"/>
                          <a:tab pos="3712845" algn="l"/>
                          <a:tab pos="4692650" algn="l"/>
                          <a:tab pos="5308600" algn="l"/>
                          <a:tab pos="7018655" algn="l"/>
                          <a:tab pos="7787005" algn="l"/>
                          <a:tab pos="8923655" algn="l"/>
                          <a:tab pos="9317355" algn="l"/>
                          <a:tab pos="10013315" algn="l"/>
                        </a:tabLst>
                      </a:pPr>
                      <a:r>
                        <a:rPr sz="2000" b="1" spc="-5" dirty="0">
                          <a:latin typeface="Segoe UI"/>
                          <a:cs typeface="Segoe UI"/>
                        </a:rPr>
                        <a:t>Bu</a:t>
                      </a:r>
                      <a:r>
                        <a:rPr sz="2000" b="1" spc="-10" dirty="0">
                          <a:latin typeface="Segoe UI"/>
                          <a:cs typeface="Segoe UI"/>
                        </a:rPr>
                        <a:t>s</a:t>
                      </a:r>
                      <a:r>
                        <a:rPr sz="2000" b="1" spc="-5" dirty="0">
                          <a:latin typeface="Segoe UI"/>
                          <a:cs typeface="Segoe UI"/>
                        </a:rPr>
                        <a:t>in</a:t>
                      </a:r>
                      <a:r>
                        <a:rPr sz="2000" b="1" spc="-15" dirty="0">
                          <a:latin typeface="Segoe UI"/>
                          <a:cs typeface="Segoe UI"/>
                        </a:rPr>
                        <a:t>e</a:t>
                      </a:r>
                      <a:r>
                        <a:rPr sz="2000" b="1" dirty="0">
                          <a:latin typeface="Segoe UI"/>
                          <a:cs typeface="Segoe UI"/>
                        </a:rPr>
                        <a:t>ss	</a:t>
                      </a:r>
                      <a:r>
                        <a:rPr sz="2000" b="1" spc="-5" dirty="0">
                          <a:latin typeface="Segoe UI"/>
                          <a:cs typeface="Segoe UI"/>
                        </a:rPr>
                        <a:t>an</a:t>
                      </a:r>
                      <a:r>
                        <a:rPr sz="2000" b="1" dirty="0">
                          <a:latin typeface="Segoe UI"/>
                          <a:cs typeface="Segoe UI"/>
                        </a:rPr>
                        <a:t>d	s</a:t>
                      </a:r>
                      <a:r>
                        <a:rPr sz="2000" b="1" spc="-10" dirty="0">
                          <a:latin typeface="Segoe UI"/>
                          <a:cs typeface="Segoe UI"/>
                        </a:rPr>
                        <a:t>o</a:t>
                      </a:r>
                      <a:r>
                        <a:rPr sz="2000" b="1" dirty="0">
                          <a:latin typeface="Segoe UI"/>
                          <a:cs typeface="Segoe UI"/>
                        </a:rPr>
                        <a:t>c</a:t>
                      </a:r>
                      <a:r>
                        <a:rPr sz="2000" b="1" spc="-10" dirty="0">
                          <a:latin typeface="Segoe UI"/>
                          <a:cs typeface="Segoe UI"/>
                        </a:rPr>
                        <a:t>i</a:t>
                      </a:r>
                      <a:r>
                        <a:rPr sz="2000" b="1" dirty="0">
                          <a:latin typeface="Segoe UI"/>
                          <a:cs typeface="Segoe UI"/>
                        </a:rPr>
                        <a:t>ety	</a:t>
                      </a:r>
                      <a:r>
                        <a:rPr sz="2000" b="1" spc="-5" dirty="0">
                          <a:latin typeface="Segoe UI"/>
                          <a:cs typeface="Segoe UI"/>
                        </a:rPr>
                        <a:t>ar</a:t>
                      </a:r>
                      <a:r>
                        <a:rPr sz="2000" b="1" dirty="0">
                          <a:latin typeface="Segoe UI"/>
                          <a:cs typeface="Segoe UI"/>
                        </a:rPr>
                        <a:t>e	u</a:t>
                      </a:r>
                      <a:r>
                        <a:rPr sz="2000" b="1" spc="-10" dirty="0">
                          <a:latin typeface="Segoe UI"/>
                          <a:cs typeface="Segoe UI"/>
                        </a:rPr>
                        <a:t>s</a:t>
                      </a:r>
                      <a:r>
                        <a:rPr sz="2000" b="1" spc="-5" dirty="0">
                          <a:latin typeface="Segoe UI"/>
                          <a:cs typeface="Segoe UI"/>
                        </a:rPr>
                        <a:t>in</a:t>
                      </a:r>
                      <a:r>
                        <a:rPr sz="2000" b="1" dirty="0">
                          <a:latin typeface="Segoe UI"/>
                          <a:cs typeface="Segoe UI"/>
                        </a:rPr>
                        <a:t>g	</a:t>
                      </a:r>
                      <a:r>
                        <a:rPr sz="2000" b="1" spc="10" dirty="0">
                          <a:latin typeface="Segoe UI"/>
                          <a:cs typeface="Segoe UI"/>
                        </a:rPr>
                        <a:t>a</a:t>
                      </a:r>
                      <a:r>
                        <a:rPr sz="2000" b="1" dirty="0">
                          <a:latin typeface="Segoe UI"/>
                          <a:cs typeface="Segoe UI"/>
                        </a:rPr>
                        <a:t>nd	e</a:t>
                      </a:r>
                      <a:r>
                        <a:rPr sz="2000" b="1" spc="-10" dirty="0">
                          <a:latin typeface="Segoe UI"/>
                          <a:cs typeface="Segoe UI"/>
                        </a:rPr>
                        <a:t>x</a:t>
                      </a:r>
                      <a:r>
                        <a:rPr sz="2000" b="1" spc="-5" dirty="0">
                          <a:latin typeface="Segoe UI"/>
                          <a:cs typeface="Segoe UI"/>
                        </a:rPr>
                        <a:t>pe</a:t>
                      </a:r>
                      <a:r>
                        <a:rPr sz="2000" b="1" spc="5" dirty="0">
                          <a:latin typeface="Segoe UI"/>
                          <a:cs typeface="Segoe UI"/>
                        </a:rPr>
                        <a:t>r</a:t>
                      </a:r>
                      <a:r>
                        <a:rPr sz="2000" b="1" spc="-5" dirty="0">
                          <a:latin typeface="Segoe UI"/>
                          <a:cs typeface="Segoe UI"/>
                        </a:rPr>
                        <a:t>i</a:t>
                      </a:r>
                      <a:r>
                        <a:rPr sz="2000" b="1" spc="-15" dirty="0">
                          <a:latin typeface="Segoe UI"/>
                          <a:cs typeface="Segoe UI"/>
                        </a:rPr>
                        <a:t>e</a:t>
                      </a:r>
                      <a:r>
                        <a:rPr sz="2000" b="1" spc="10" dirty="0">
                          <a:latin typeface="Segoe UI"/>
                          <a:cs typeface="Segoe UI"/>
                        </a:rPr>
                        <a:t>n</a:t>
                      </a:r>
                      <a:r>
                        <a:rPr sz="2000" b="1" dirty="0">
                          <a:latin typeface="Segoe UI"/>
                          <a:cs typeface="Segoe UI"/>
                        </a:rPr>
                        <a:t>c</a:t>
                      </a:r>
                      <a:r>
                        <a:rPr sz="2000" b="1" spc="-10" dirty="0">
                          <a:latin typeface="Segoe UI"/>
                          <a:cs typeface="Segoe UI"/>
                        </a:rPr>
                        <a:t>i</a:t>
                      </a:r>
                      <a:r>
                        <a:rPr sz="2000" b="1" dirty="0">
                          <a:latin typeface="Segoe UI"/>
                          <a:cs typeface="Segoe UI"/>
                        </a:rPr>
                        <a:t>ng	</a:t>
                      </a:r>
                      <a:r>
                        <a:rPr sz="2000" b="1" spc="-5" dirty="0">
                          <a:latin typeface="Segoe UI"/>
                          <a:cs typeface="Segoe UI"/>
                        </a:rPr>
                        <a:t>hug</a:t>
                      </a:r>
                      <a:r>
                        <a:rPr sz="2000" b="1" dirty="0">
                          <a:latin typeface="Segoe UI"/>
                          <a:cs typeface="Segoe UI"/>
                        </a:rPr>
                        <a:t>e	</a:t>
                      </a:r>
                      <a:r>
                        <a:rPr sz="2000" b="1" spc="-5" dirty="0">
                          <a:latin typeface="Segoe UI"/>
                          <a:cs typeface="Segoe UI"/>
                        </a:rPr>
                        <a:t>in</a:t>
                      </a:r>
                      <a:r>
                        <a:rPr sz="2000" b="1" spc="-10" dirty="0">
                          <a:latin typeface="Segoe UI"/>
                          <a:cs typeface="Segoe UI"/>
                        </a:rPr>
                        <a:t>c</a:t>
                      </a:r>
                      <a:r>
                        <a:rPr sz="2000" b="1" dirty="0">
                          <a:latin typeface="Segoe UI"/>
                          <a:cs typeface="Segoe UI"/>
                        </a:rPr>
                        <a:t>r</a:t>
                      </a:r>
                      <a:r>
                        <a:rPr sz="2000" b="1" spc="-10" dirty="0">
                          <a:latin typeface="Segoe UI"/>
                          <a:cs typeface="Segoe UI"/>
                        </a:rPr>
                        <a:t>e</a:t>
                      </a:r>
                      <a:r>
                        <a:rPr sz="2000" b="1" spc="-5" dirty="0">
                          <a:latin typeface="Segoe UI"/>
                          <a:cs typeface="Segoe UI"/>
                        </a:rPr>
                        <a:t>as</a:t>
                      </a:r>
                      <a:r>
                        <a:rPr sz="2000" b="1" dirty="0">
                          <a:latin typeface="Segoe UI"/>
                          <a:cs typeface="Segoe UI"/>
                        </a:rPr>
                        <a:t>e	</a:t>
                      </a:r>
                      <a:r>
                        <a:rPr sz="2000" b="1" spc="-10" dirty="0">
                          <a:latin typeface="Segoe UI"/>
                          <a:cs typeface="Segoe UI"/>
                        </a:rPr>
                        <a:t>i</a:t>
                      </a:r>
                      <a:r>
                        <a:rPr sz="2000" b="1" dirty="0">
                          <a:latin typeface="Segoe UI"/>
                          <a:cs typeface="Segoe UI"/>
                        </a:rPr>
                        <a:t>n	</a:t>
                      </a:r>
                      <a:r>
                        <a:rPr sz="2000" b="1" spc="-5" dirty="0">
                          <a:latin typeface="Segoe UI"/>
                          <a:cs typeface="Segoe UI"/>
                        </a:rPr>
                        <a:t>dat</a:t>
                      </a:r>
                      <a:r>
                        <a:rPr sz="2000" b="1" dirty="0">
                          <a:latin typeface="Segoe UI"/>
                          <a:cs typeface="Segoe UI"/>
                        </a:rPr>
                        <a:t>a	</a:t>
                      </a:r>
                      <a:r>
                        <a:rPr sz="2000" b="1" spc="-5" dirty="0">
                          <a:latin typeface="Segoe UI"/>
                          <a:cs typeface="Segoe UI"/>
                        </a:rPr>
                        <a:t>and  knowledge.</a:t>
                      </a:r>
                      <a:endParaRPr sz="2000" dirty="0">
                        <a:latin typeface="Segoe UI"/>
                        <a:cs typeface="Segoe UI"/>
                      </a:endParaRPr>
                    </a:p>
                    <a:p>
                      <a:pPr marL="377825" marR="83185" indent="-287020">
                        <a:lnSpc>
                          <a:spcPct val="150000"/>
                        </a:lnSpc>
                        <a:spcBef>
                          <a:spcPts val="5"/>
                        </a:spcBef>
                        <a:buFont typeface="Wingdings"/>
                        <a:buChar char=""/>
                        <a:tabLst>
                          <a:tab pos="378460" algn="l"/>
                        </a:tabLst>
                      </a:pPr>
                      <a:r>
                        <a:rPr sz="2000" b="1" spc="-5" dirty="0">
                          <a:latin typeface="Segoe UI"/>
                          <a:cs typeface="Segoe UI"/>
                        </a:rPr>
                        <a:t>Increased automation and </a:t>
                      </a:r>
                      <a:r>
                        <a:rPr sz="2000" b="1" dirty="0">
                          <a:latin typeface="Segoe UI"/>
                          <a:cs typeface="Segoe UI"/>
                        </a:rPr>
                        <a:t>new </a:t>
                      </a:r>
                      <a:r>
                        <a:rPr sz="2000" b="1" spc="-5" dirty="0">
                          <a:latin typeface="Segoe UI"/>
                          <a:cs typeface="Segoe UI"/>
                        </a:rPr>
                        <a:t>process efficiencies, </a:t>
                      </a:r>
                      <a:r>
                        <a:rPr sz="2000" b="1" dirty="0">
                          <a:latin typeface="Segoe UI"/>
                          <a:cs typeface="Segoe UI"/>
                        </a:rPr>
                        <a:t>IoT </a:t>
                      </a:r>
                      <a:r>
                        <a:rPr sz="2000" b="1" spc="-5" dirty="0">
                          <a:latin typeface="Segoe UI"/>
                          <a:cs typeface="Segoe UI"/>
                        </a:rPr>
                        <a:t>is </a:t>
                      </a:r>
                      <a:r>
                        <a:rPr sz="2000" b="1" dirty="0">
                          <a:latin typeface="Segoe UI"/>
                          <a:cs typeface="Segoe UI"/>
                        </a:rPr>
                        <a:t>changing </a:t>
                      </a:r>
                      <a:r>
                        <a:rPr sz="2000" b="1" spc="-5" dirty="0">
                          <a:latin typeface="Segoe UI"/>
                          <a:cs typeface="Segoe UI"/>
                        </a:rPr>
                        <a:t>our world </a:t>
                      </a:r>
                      <a:r>
                        <a:rPr sz="2000" b="1" spc="-15" dirty="0">
                          <a:latin typeface="Segoe UI"/>
                          <a:cs typeface="Segoe UI"/>
                        </a:rPr>
                        <a:t>to  </a:t>
                      </a:r>
                      <a:r>
                        <a:rPr sz="2000" b="1" dirty="0">
                          <a:latin typeface="Segoe UI"/>
                          <a:cs typeface="Segoe UI"/>
                        </a:rPr>
                        <a:t>new </a:t>
                      </a:r>
                      <a:r>
                        <a:rPr sz="2000" b="1" spc="-30" dirty="0">
                          <a:latin typeface="Segoe UI"/>
                          <a:cs typeface="Segoe UI"/>
                        </a:rPr>
                        <a:t>way.</a:t>
                      </a:r>
                      <a:endParaRPr sz="2000" dirty="0">
                        <a:latin typeface="Segoe UI"/>
                        <a:cs typeface="Segoe UI"/>
                      </a:endParaRPr>
                    </a:p>
                  </a:txBody>
                  <a:tcPr marL="0" marR="0" marT="1352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36439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5980"/>
            <a:ext cx="10515600" cy="479045"/>
          </a:xfrm>
        </p:spPr>
        <p:txBody>
          <a:bodyPr>
            <a:normAutofit fontScale="90000"/>
          </a:bodyPr>
          <a:lstStyle/>
          <a:p>
            <a:pPr algn="ctr"/>
            <a:r>
              <a:rPr lang="en-US" u="sng" dirty="0"/>
              <a:t>S</a:t>
            </a:r>
            <a:r>
              <a:rPr lang="en-US" u="sng" dirty="0" smtClean="0"/>
              <a:t>everal key technological advancements and concepts of </a:t>
            </a:r>
            <a:r>
              <a:rPr lang="en-US" u="sng" dirty="0" err="1" smtClean="0"/>
              <a:t>IoT</a:t>
            </a:r>
            <a:r>
              <a:rPr lang="en-US" u="sng" dirty="0" smtClean="0"/>
              <a:t>:</a:t>
            </a:r>
            <a:br>
              <a:rPr lang="en-US" u="sng" dirty="0" smtClean="0"/>
            </a:br>
            <a:endParaRPr lang="en-IN" dirty="0"/>
          </a:p>
        </p:txBody>
      </p:sp>
      <p:sp>
        <p:nvSpPr>
          <p:cNvPr id="3" name="Content Placeholder 2"/>
          <p:cNvSpPr>
            <a:spLocks noGrp="1"/>
          </p:cNvSpPr>
          <p:nvPr>
            <p:ph idx="1"/>
          </p:nvPr>
        </p:nvSpPr>
        <p:spPr>
          <a:xfrm>
            <a:off x="838200" y="1215024"/>
            <a:ext cx="10515600" cy="5411243"/>
          </a:xfrm>
        </p:spPr>
        <p:txBody>
          <a:bodyPr>
            <a:normAutofit fontScale="25000" lnSpcReduction="20000"/>
          </a:bodyPr>
          <a:lstStyle/>
          <a:p>
            <a:pPr algn="just"/>
            <a:r>
              <a:rPr lang="en-US" sz="7200" b="1" dirty="0"/>
              <a:t>Advancements in Sensor Technology</a:t>
            </a:r>
            <a:r>
              <a:rPr lang="en-US" sz="7200" dirty="0"/>
              <a:t>: The development of smaller, cheaper, and more efficient sensors played a crucial role in enabling everyday objects to be equipped with sensing capabilities. These sensors can measure various parameters such as temperature, humidity, motion, and more.</a:t>
            </a:r>
          </a:p>
          <a:p>
            <a:pPr algn="just"/>
            <a:r>
              <a:rPr lang="en-US" sz="7200" b="1" dirty="0"/>
              <a:t>Wireless Connectivity</a:t>
            </a:r>
            <a:r>
              <a:rPr lang="en-US" sz="7200" dirty="0"/>
              <a:t>: The proliferation of wireless communication technologies, such as Wi-Fi, Bluetooth, </a:t>
            </a:r>
            <a:r>
              <a:rPr lang="en-US" sz="7200" dirty="0" err="1"/>
              <a:t>Zigbee</a:t>
            </a:r>
            <a:r>
              <a:rPr lang="en-US" sz="7200" dirty="0"/>
              <a:t>, and cellular networks, provided the means for devices to connect to the internet without the need for physical cables. This allowed for greater flexibility and scalability in </a:t>
            </a:r>
            <a:r>
              <a:rPr lang="en-US" sz="7200" dirty="0" err="1"/>
              <a:t>IoT</a:t>
            </a:r>
            <a:r>
              <a:rPr lang="en-US" sz="7200" dirty="0"/>
              <a:t> deployments.</a:t>
            </a:r>
          </a:p>
          <a:p>
            <a:pPr algn="just"/>
            <a:r>
              <a:rPr lang="en-US" sz="7200" b="1" dirty="0"/>
              <a:t>IPv6</a:t>
            </a:r>
            <a:r>
              <a:rPr lang="en-US" sz="7200" dirty="0"/>
              <a:t>: The adoption of Internet Protocol version 6 (IPv6) was necessary to accommodate the vast number of devices that would eventually be connected to the internet. IPv6 provides a much larger address space compared to its predecessor, IPv4, allowing for virtually limitless unique IP addresses.</a:t>
            </a:r>
          </a:p>
          <a:p>
            <a:pPr algn="just"/>
            <a:r>
              <a:rPr lang="en-US" sz="7200" b="1" dirty="0"/>
              <a:t>Cloud Computing</a:t>
            </a:r>
            <a:r>
              <a:rPr lang="en-US" sz="7200" dirty="0"/>
              <a:t>: The rise of cloud computing platforms provided scalable and cost-effective solutions for storing, processing, and analyzing the massive amounts of data generated by </a:t>
            </a:r>
            <a:r>
              <a:rPr lang="en-US" sz="7200" dirty="0" err="1"/>
              <a:t>IoT</a:t>
            </a:r>
            <a:r>
              <a:rPr lang="en-US" sz="7200" dirty="0"/>
              <a:t> devices. Cloud services also offer the necessary infrastructure for remote device management and software updates.</a:t>
            </a:r>
          </a:p>
          <a:p>
            <a:pPr algn="just"/>
            <a:r>
              <a:rPr lang="en-US" sz="7200" b="1" dirty="0"/>
              <a:t>Data Analytics and Machine Learning</a:t>
            </a:r>
            <a:r>
              <a:rPr lang="en-US" sz="7200" dirty="0"/>
              <a:t>: The ability to extract meaningful insights from </a:t>
            </a:r>
            <a:r>
              <a:rPr lang="en-US" sz="7200" dirty="0" err="1"/>
              <a:t>IoT</a:t>
            </a:r>
            <a:r>
              <a:rPr lang="en-US" sz="7200" dirty="0"/>
              <a:t> data is essential for realizing the full potential of </a:t>
            </a:r>
            <a:r>
              <a:rPr lang="en-US" sz="7200" dirty="0" err="1"/>
              <a:t>IoT</a:t>
            </a:r>
            <a:r>
              <a:rPr lang="en-US" sz="7200" dirty="0"/>
              <a:t> applications. Advances in data analytics techniques, including machine learning and artificial intelligence, enable organizations to derive actionable intelligence from the vast amounts of sensor data collected by </a:t>
            </a:r>
            <a:r>
              <a:rPr lang="en-US" sz="7200" dirty="0" err="1"/>
              <a:t>IoT</a:t>
            </a:r>
            <a:r>
              <a:rPr lang="en-US" sz="7200" dirty="0"/>
              <a:t> devices.</a:t>
            </a:r>
          </a:p>
          <a:p>
            <a:pPr algn="just"/>
            <a:r>
              <a:rPr lang="en-US" sz="7200" b="1" dirty="0"/>
              <a:t>Standardization Efforts</a:t>
            </a:r>
            <a:r>
              <a:rPr lang="en-US" sz="7200" dirty="0"/>
              <a:t>: Various organizations and consortia have worked to develop standards and protocols for </a:t>
            </a:r>
            <a:r>
              <a:rPr lang="en-US" sz="7200" dirty="0" err="1"/>
              <a:t>IoT</a:t>
            </a:r>
            <a:r>
              <a:rPr lang="en-US" sz="7200" dirty="0"/>
              <a:t> communication and interoperability. Standards such as MQTT (Message Queuing Telemetry Transport), </a:t>
            </a:r>
            <a:r>
              <a:rPr lang="en-US" sz="7200" dirty="0" err="1"/>
              <a:t>CoAP</a:t>
            </a:r>
            <a:r>
              <a:rPr lang="en-US" sz="7200" dirty="0"/>
              <a:t> (Constrained Application Protocol), and OPC UA (Open Platform Communications Unified Architecture) help ensure compatibility and seamless integration between different </a:t>
            </a:r>
            <a:r>
              <a:rPr lang="en-US" sz="7200" dirty="0" err="1"/>
              <a:t>IoT</a:t>
            </a:r>
            <a:r>
              <a:rPr lang="en-US" sz="7200" dirty="0"/>
              <a:t> devices and systems.</a:t>
            </a:r>
          </a:p>
          <a:p>
            <a:endParaRPr lang="en-IN" dirty="0"/>
          </a:p>
        </p:txBody>
      </p:sp>
    </p:spTree>
    <p:extLst>
      <p:ext uri="{BB962C8B-B14F-4D97-AF65-F5344CB8AC3E}">
        <p14:creationId xmlns:p14="http://schemas.microsoft.com/office/powerpoint/2010/main" val="2715283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997"/>
          </a:xfrm>
        </p:spPr>
        <p:txBody>
          <a:bodyPr/>
          <a:lstStyle/>
          <a:p>
            <a:pPr algn="ctr"/>
            <a:r>
              <a:rPr lang="en-US" b="1" u="sng" dirty="0" err="1" smtClean="0"/>
              <a:t>IoT</a:t>
            </a:r>
            <a:r>
              <a:rPr lang="en-US" b="1" u="sng" dirty="0" smtClean="0"/>
              <a:t> and Digitization</a:t>
            </a:r>
            <a:endParaRPr lang="en-IN" b="1" u="sng" dirty="0"/>
          </a:p>
        </p:txBody>
      </p:sp>
      <p:sp>
        <p:nvSpPr>
          <p:cNvPr id="3" name="Content Placeholder 2"/>
          <p:cNvSpPr>
            <a:spLocks noGrp="1"/>
          </p:cNvSpPr>
          <p:nvPr>
            <p:ph idx="1"/>
          </p:nvPr>
        </p:nvSpPr>
        <p:spPr>
          <a:xfrm>
            <a:off x="838200" y="1115122"/>
            <a:ext cx="10515600" cy="5061841"/>
          </a:xfrm>
        </p:spPr>
        <p:txBody>
          <a:bodyPr>
            <a:normAutofit fontScale="77500" lnSpcReduction="20000"/>
          </a:bodyPr>
          <a:lstStyle/>
          <a:p>
            <a:pPr algn="just"/>
            <a:r>
              <a:rPr lang="en-US" dirty="0" err="1" smtClean="0"/>
              <a:t>IoT</a:t>
            </a:r>
            <a:r>
              <a:rPr lang="en-US" dirty="0" smtClean="0"/>
              <a:t> and digitization are terms that are often used interchangeably.</a:t>
            </a:r>
          </a:p>
          <a:p>
            <a:pPr algn="just"/>
            <a:r>
              <a:rPr lang="en-US" b="1" dirty="0"/>
              <a:t/>
            </a:r>
            <a:br>
              <a:rPr lang="en-US" b="1" dirty="0"/>
            </a:br>
            <a:r>
              <a:rPr lang="en-US" b="1" dirty="0"/>
              <a:t>Digitization </a:t>
            </a:r>
            <a:r>
              <a:rPr lang="en-US" dirty="0"/>
              <a:t>refers to the process of converting analog information into a digital format. This involves encoding analog data, such as text, images, audio, or video, into binary digits (0s and 1s) that computers can process and store. Digitization allows information to be stored, transmitted, and manipulated </a:t>
            </a:r>
            <a:r>
              <a:rPr lang="en-US" dirty="0" smtClean="0"/>
              <a:t>electronically.</a:t>
            </a:r>
          </a:p>
          <a:p>
            <a:pPr marL="0" indent="0" algn="just">
              <a:buNone/>
            </a:pPr>
            <a:r>
              <a:rPr lang="en-US" b="1" dirty="0" smtClean="0"/>
              <a:t>Interconnectivity</a:t>
            </a:r>
            <a:r>
              <a:rPr lang="en-US" dirty="0"/>
              <a:t>: Digitization has facilitated seamless connectivity between </a:t>
            </a:r>
            <a:r>
              <a:rPr lang="en-US" dirty="0" err="1"/>
              <a:t>IoT</a:t>
            </a:r>
            <a:r>
              <a:rPr lang="en-US" dirty="0"/>
              <a:t> devices and systems, allowing them to communicate and share data with each other over networks.</a:t>
            </a:r>
          </a:p>
          <a:p>
            <a:pPr marL="0" indent="0" algn="just">
              <a:buNone/>
            </a:pPr>
            <a:r>
              <a:rPr lang="en-US" b="1" dirty="0"/>
              <a:t>Data Collection and Analysis</a:t>
            </a:r>
            <a:r>
              <a:rPr lang="en-US" dirty="0"/>
              <a:t>: Digitization has enabled </a:t>
            </a:r>
            <a:r>
              <a:rPr lang="en-US" dirty="0" err="1"/>
              <a:t>IoT</a:t>
            </a:r>
            <a:r>
              <a:rPr lang="en-US" dirty="0"/>
              <a:t> devices to gather vast amounts of data from various sources, including sensors, cameras, and other connected devices. This data can then be analyzed in real-time or stored for later </a:t>
            </a:r>
            <a:r>
              <a:rPr lang="en-US" dirty="0" smtClean="0"/>
              <a:t>analysis.</a:t>
            </a:r>
          </a:p>
          <a:p>
            <a:pPr marL="0" indent="0" algn="just">
              <a:buNone/>
            </a:pPr>
            <a:r>
              <a:rPr lang="en-US" b="1" dirty="0"/>
              <a:t>Remote Monitoring and Control</a:t>
            </a:r>
            <a:r>
              <a:rPr lang="en-US" dirty="0"/>
              <a:t>: Digitization enables remote monitoring and control of </a:t>
            </a:r>
            <a:r>
              <a:rPr lang="en-US" dirty="0" err="1"/>
              <a:t>IoT</a:t>
            </a:r>
            <a:r>
              <a:rPr lang="en-US" dirty="0"/>
              <a:t> devices and systems, allowing users to access and manage them from anywhere with an internet connection.</a:t>
            </a:r>
            <a:endParaRPr lang="en-US" dirty="0" smtClean="0"/>
          </a:p>
          <a:p>
            <a:pPr marL="0" indent="0" algn="just">
              <a:buNone/>
            </a:pPr>
            <a:r>
              <a:rPr lang="en-US" b="1" dirty="0"/>
              <a:t>Predictive Maintenance</a:t>
            </a:r>
            <a:r>
              <a:rPr lang="en-US" dirty="0"/>
              <a:t>: </a:t>
            </a:r>
            <a:r>
              <a:rPr lang="en-US" dirty="0" err="1"/>
              <a:t>IoT</a:t>
            </a:r>
            <a:r>
              <a:rPr lang="en-US" dirty="0"/>
              <a:t> sensors can collect data on the performance and condition of equipment </a:t>
            </a:r>
            <a:r>
              <a:rPr lang="en-US" dirty="0" smtClean="0"/>
              <a:t>that can anticipate </a:t>
            </a:r>
            <a:r>
              <a:rPr lang="en-US" dirty="0"/>
              <a:t>potential failures and schedule maintenance proactively, reducing downtime and maintenance costs</a:t>
            </a:r>
            <a:r>
              <a:rPr lang="en-US" dirty="0" smtClean="0"/>
              <a:t>.</a:t>
            </a:r>
          </a:p>
          <a:p>
            <a:pPr marL="0" indent="0" algn="just">
              <a:buNone/>
            </a:pPr>
            <a:endParaRPr lang="en-IN" dirty="0"/>
          </a:p>
        </p:txBody>
      </p:sp>
    </p:spTree>
    <p:extLst>
      <p:ext uri="{BB962C8B-B14F-4D97-AF65-F5344CB8AC3E}">
        <p14:creationId xmlns:p14="http://schemas.microsoft.com/office/powerpoint/2010/main" val="3446206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TotalTime>
  <Words>4754</Words>
  <Application>Microsoft Office PowerPoint</Application>
  <PresentationFormat>Widescreen</PresentationFormat>
  <Paragraphs>264</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Segoe UI</vt:lpstr>
      <vt:lpstr>Wingdings</vt:lpstr>
      <vt:lpstr>Office Theme</vt:lpstr>
      <vt:lpstr>IoT- Introduction</vt:lpstr>
      <vt:lpstr>Genesis of IoT</vt:lpstr>
      <vt:lpstr>PowerPoint Presentation</vt:lpstr>
      <vt:lpstr>PowerPoint Presentation</vt:lpstr>
      <vt:lpstr>PowerPoint Presentation</vt:lpstr>
      <vt:lpstr>PowerPoint Presentation</vt:lpstr>
      <vt:lpstr>PowerPoint Presentation</vt:lpstr>
      <vt:lpstr>Several key technological advancements and concepts of IoT: </vt:lpstr>
      <vt:lpstr>IoT and Digitization</vt:lpstr>
      <vt:lpstr>Benefits of Digitization</vt:lpstr>
      <vt:lpstr>Example of digitization from traditional method</vt:lpstr>
      <vt:lpstr>Impact of IoT</vt:lpstr>
      <vt:lpstr>Connected Roadways</vt:lpstr>
      <vt:lpstr>Challenges</vt:lpstr>
      <vt:lpstr>Connected Factory</vt:lpstr>
      <vt:lpstr>Smart Building</vt:lpstr>
      <vt:lpstr>Smart Creatures</vt:lpstr>
      <vt:lpstr>Smart Creatures</vt:lpstr>
      <vt:lpstr>IT and OT</vt:lpstr>
      <vt:lpstr>Convergence of IT and OT</vt:lpstr>
      <vt:lpstr>Objectives of convergence of IT and OT</vt:lpstr>
      <vt:lpstr>IoT Challenges</vt:lpstr>
      <vt:lpstr>PowerPoint Presentation</vt:lpstr>
      <vt:lpstr>IoT Network Architecture</vt:lpstr>
      <vt:lpstr>IoT Architectural Drivers</vt:lpstr>
      <vt:lpstr>PowerPoint Presentation</vt:lpstr>
      <vt:lpstr>The IoT World Forum (IoTWF) Standardized Architecture</vt:lpstr>
      <vt:lpstr>PowerPoint Presentation</vt:lpstr>
      <vt:lpstr>Purpose of Edge Computing</vt:lpstr>
      <vt:lpstr>PowerPoint Presentation</vt:lpstr>
      <vt:lpstr>PowerPoint Presentation</vt:lpstr>
      <vt:lpstr>Simplified IOT Architecture</vt:lpstr>
      <vt:lpstr>Simplified and IOTWF Architecture</vt:lpstr>
      <vt:lpstr>PowerPoint Presentation</vt:lpstr>
      <vt:lpstr>PowerPoint Presentation</vt:lpstr>
      <vt:lpstr>M2M IoT Architecture</vt:lpstr>
      <vt:lpstr>PowerPoint Presentation</vt:lpstr>
      <vt:lpstr>PowerPoint Presentation</vt:lpstr>
      <vt:lpstr>Layer 1: Physical Layer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Introduction</dc:title>
  <dc:creator>pc</dc:creator>
  <cp:lastModifiedBy>pc</cp:lastModifiedBy>
  <cp:revision>173</cp:revision>
  <dcterms:created xsi:type="dcterms:W3CDTF">2024-02-26T05:56:03Z</dcterms:created>
  <dcterms:modified xsi:type="dcterms:W3CDTF">2024-03-18T11:50:39Z</dcterms:modified>
</cp:coreProperties>
</file>