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59" r:id="rId5"/>
    <p:sldId id="257" r:id="rId6"/>
    <p:sldId id="258" r:id="rId7"/>
    <p:sldId id="260" r:id="rId8"/>
    <p:sldId id="262" r:id="rId9"/>
    <p:sldId id="263" r:id="rId10"/>
    <p:sldId id="264" r:id="rId11"/>
    <p:sldId id="265" r:id="rId12"/>
    <p:sldId id="285" r:id="rId13"/>
    <p:sldId id="280" r:id="rId14"/>
    <p:sldId id="281" r:id="rId15"/>
    <p:sldId id="282" r:id="rId16"/>
    <p:sldId id="283" r:id="rId17"/>
    <p:sldId id="284"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88" r:id="rId31"/>
    <p:sldId id="278" r:id="rId32"/>
    <p:sldId id="279"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2" r:id="rId65"/>
    <p:sldId id="323" r:id="rId66"/>
    <p:sldId id="325" r:id="rId67"/>
    <p:sldId id="320" r:id="rId68"/>
    <p:sldId id="321" r:id="rId69"/>
    <p:sldId id="326" r:id="rId70"/>
    <p:sldId id="327" r:id="rId71"/>
    <p:sldId id="328" r:id="rId72"/>
    <p:sldId id="329" r:id="rId73"/>
    <p:sldId id="330"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51024A-60D6-4E25-9D7F-795C0F5B841C}" type="datetimeFigureOut">
              <a:rPr lang="en-US" smtClean="0"/>
              <a:pPr/>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1024A-60D6-4E25-9D7F-795C0F5B841C}" type="datetimeFigureOut">
              <a:rPr lang="en-US" smtClean="0"/>
              <a:pPr/>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1024A-60D6-4E25-9D7F-795C0F5B841C}" type="datetimeFigureOut">
              <a:rPr lang="en-US" smtClean="0"/>
              <a:pPr/>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1024A-60D6-4E25-9D7F-795C0F5B841C}" type="datetimeFigureOut">
              <a:rPr lang="en-US" smtClean="0"/>
              <a:pPr/>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1024A-60D6-4E25-9D7F-795C0F5B841C}" type="datetimeFigureOut">
              <a:rPr lang="en-US" smtClean="0"/>
              <a:pPr/>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51024A-60D6-4E25-9D7F-795C0F5B841C}" type="datetimeFigureOut">
              <a:rPr lang="en-US" smtClean="0"/>
              <a:pPr/>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51024A-60D6-4E25-9D7F-795C0F5B841C}" type="datetimeFigureOut">
              <a:rPr lang="en-US" smtClean="0"/>
              <a:pPr/>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51024A-60D6-4E25-9D7F-795C0F5B841C}" type="datetimeFigureOut">
              <a:rPr lang="en-US" smtClean="0"/>
              <a:pPr/>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1024A-60D6-4E25-9D7F-795C0F5B841C}" type="datetimeFigureOut">
              <a:rPr lang="en-US" smtClean="0"/>
              <a:pPr/>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1024A-60D6-4E25-9D7F-795C0F5B841C}" type="datetimeFigureOut">
              <a:rPr lang="en-US" smtClean="0"/>
              <a:pPr/>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1024A-60D6-4E25-9D7F-795C0F5B841C}" type="datetimeFigureOut">
              <a:rPr lang="en-US" smtClean="0"/>
              <a:pPr/>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F84E9-D9E5-4C55-B2BA-E5E9D6F04C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1024A-60D6-4E25-9D7F-795C0F5B841C}" type="datetimeFigureOut">
              <a:rPr lang="en-US" smtClean="0"/>
              <a:pPr/>
              <a:t>13-Mar-23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F84E9-D9E5-4C55-B2BA-E5E9D6F04C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81000" y="457200"/>
            <a:ext cx="8467725" cy="5086350"/>
          </a:xfrm>
          <a:prstGeom prst="rect">
            <a:avLst/>
          </a:prstGeom>
          <a:noFill/>
          <a:ln w="9525">
            <a:noFill/>
            <a:miter lim="800000"/>
            <a:headEnd/>
            <a:tailEnd/>
          </a:ln>
          <a:effectLst/>
        </p:spPr>
      </p:pic>
      <p:sp>
        <p:nvSpPr>
          <p:cNvPr id="5" name="Rectangle 4"/>
          <p:cNvSpPr/>
          <p:nvPr/>
        </p:nvSpPr>
        <p:spPr>
          <a:xfrm>
            <a:off x="0" y="5715000"/>
            <a:ext cx="8763000" cy="923330"/>
          </a:xfrm>
          <a:prstGeom prst="rect">
            <a:avLst/>
          </a:prstGeom>
        </p:spPr>
        <p:txBody>
          <a:bodyPr wrap="square">
            <a:spAutoFit/>
          </a:bodyPr>
          <a:lstStyle/>
          <a:p>
            <a:r>
              <a:rPr lang="en-US" b="1" dirty="0"/>
              <a:t>Note:</a:t>
            </a:r>
            <a:r>
              <a:rPr lang="en-US" dirty="0"/>
              <a:t> The content inside the &lt;body&gt; section (the white area above) will be displayed in a browser. The content inside the &lt;title&gt; element will be shown in the browser's title bar or in the page's tab.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09600" y="871538"/>
            <a:ext cx="7239000" cy="511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71921" y="609600"/>
            <a:ext cx="8386279" cy="57149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HTML Using Notepad or </a:t>
            </a:r>
            <a:r>
              <a:rPr lang="en-US" dirty="0" err="1" smtClean="0"/>
              <a:t>TextEdit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Step 1: Open Notepad (PC)</a:t>
            </a:r>
          </a:p>
          <a:p>
            <a:r>
              <a:rPr lang="en-US" b="1" dirty="0" smtClean="0"/>
              <a:t>Windows 8 or later:</a:t>
            </a:r>
            <a:endParaRPr lang="en-US" dirty="0" smtClean="0"/>
          </a:p>
          <a:p>
            <a:r>
              <a:rPr lang="en-US" dirty="0" smtClean="0"/>
              <a:t>Open the </a:t>
            </a:r>
            <a:r>
              <a:rPr lang="en-US" b="1" dirty="0" smtClean="0"/>
              <a:t>Start Screen</a:t>
            </a:r>
            <a:r>
              <a:rPr lang="en-US" dirty="0" smtClean="0"/>
              <a:t> (the window symbol at the bottom left on your screen). Type </a:t>
            </a:r>
            <a:r>
              <a:rPr lang="en-US" b="1" dirty="0" smtClean="0"/>
              <a:t>Notepad</a:t>
            </a:r>
            <a:r>
              <a:rPr lang="en-US" dirty="0" smtClean="0"/>
              <a:t>.</a:t>
            </a:r>
          </a:p>
          <a:p>
            <a:r>
              <a:rPr lang="en-US" b="1" dirty="0" smtClean="0"/>
              <a:t>Windows 7 or earlier:</a:t>
            </a:r>
            <a:endParaRPr lang="en-US" dirty="0" smtClean="0"/>
          </a:p>
          <a:p>
            <a:r>
              <a:rPr lang="en-US" dirty="0" smtClean="0"/>
              <a:t>Open </a:t>
            </a:r>
            <a:r>
              <a:rPr lang="en-US" b="1" dirty="0" smtClean="0"/>
              <a:t>Start</a:t>
            </a:r>
            <a:r>
              <a:rPr lang="en-US" dirty="0" smtClean="0"/>
              <a:t> &gt;</a:t>
            </a:r>
            <a:r>
              <a:rPr lang="en-US" b="1" dirty="0" smtClean="0"/>
              <a:t> Programs &gt;</a:t>
            </a:r>
            <a:r>
              <a:rPr lang="en-US" dirty="0" smtClean="0"/>
              <a:t> </a:t>
            </a:r>
            <a:r>
              <a:rPr lang="en-US" b="1" dirty="0" smtClean="0"/>
              <a:t>Accessories &gt;</a:t>
            </a:r>
            <a:r>
              <a:rPr lang="en-US" dirty="0" smtClean="0"/>
              <a:t> </a:t>
            </a:r>
            <a:r>
              <a:rPr lang="en-US" b="1" dirty="0" smtClean="0"/>
              <a:t>Notepad</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Step 2: Write Some HTML</a:t>
            </a:r>
          </a:p>
          <a:p>
            <a:r>
              <a:rPr lang="en-US" dirty="0" smtClean="0"/>
              <a:t>Write or copy the following HTML code into Notepad:</a:t>
            </a:r>
          </a:p>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&lt;h1&gt;My First Heading&lt;/h1&gt;</a:t>
            </a:r>
            <a:br>
              <a:rPr lang="en-US" dirty="0" smtClean="0"/>
            </a:br>
            <a:r>
              <a:rPr lang="en-US" dirty="0" smtClean="0"/>
              <a:t/>
            </a:r>
            <a:br>
              <a:rPr lang="en-US" dirty="0" smtClean="0"/>
            </a:br>
            <a:r>
              <a:rPr lang="en-US" dirty="0" smtClean="0"/>
              <a:t>&lt;p&gt;My first paragraph.&lt;/p&gt;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Step 3: Save the HTML Page</a:t>
            </a:r>
          </a:p>
          <a:p>
            <a:r>
              <a:rPr lang="en-US" dirty="0" smtClean="0"/>
              <a:t>Save the file on your computer. Select </a:t>
            </a:r>
            <a:r>
              <a:rPr lang="en-US" b="1" dirty="0" smtClean="0"/>
              <a:t>File &gt; Save as</a:t>
            </a:r>
            <a:r>
              <a:rPr lang="en-US" dirty="0" smtClean="0"/>
              <a:t> in the Notepad menu.</a:t>
            </a:r>
          </a:p>
          <a:p>
            <a:r>
              <a:rPr lang="en-US" dirty="0" smtClean="0"/>
              <a:t>Name the file </a:t>
            </a:r>
            <a:r>
              <a:rPr lang="en-US" b="1" dirty="0" smtClean="0"/>
              <a:t>"index.htm"</a:t>
            </a:r>
            <a:r>
              <a:rPr lang="en-US" dirty="0" smtClean="0"/>
              <a:t> and set the encoding to </a:t>
            </a:r>
            <a:r>
              <a:rPr lang="en-US" b="1" dirty="0" smtClean="0"/>
              <a:t>UTF-8</a:t>
            </a:r>
            <a:r>
              <a:rPr lang="en-US" dirty="0" smtClean="0"/>
              <a:t> (which is the preferred encoding for HTML files).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Step 4: View the HTML Page in Your Browser</a:t>
            </a:r>
          </a:p>
          <a:p>
            <a:r>
              <a:rPr lang="en-US" dirty="0" smtClean="0"/>
              <a:t>Open the saved HTML file in your favorite browser (double click on the file, or right-click - and choose "Open with").</a:t>
            </a:r>
          </a:p>
          <a:p>
            <a:r>
              <a:rPr lang="en-US" dirty="0" smtClean="0"/>
              <a:t>The result will look much like this: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533400" y="838200"/>
            <a:ext cx="8000999" cy="4800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HTML</a:t>
            </a:r>
            <a:r>
              <a:rPr lang="en-US" dirty="0"/>
              <a:t> Basic Examples</a:t>
            </a:r>
            <a:br>
              <a:rPr lang="en-US" dirty="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a:t>HTML Documents</a:t>
            </a:r>
          </a:p>
          <a:p>
            <a:r>
              <a:rPr lang="en-US" dirty="0"/>
              <a:t>All HTML documents must start with a document type declaration: &lt;!DOCTYPE html&gt;.</a:t>
            </a:r>
          </a:p>
          <a:p>
            <a:r>
              <a:rPr lang="en-US" dirty="0"/>
              <a:t>The HTML document itself begins with &lt;html&gt; and ends with &lt;/html&gt;.</a:t>
            </a:r>
          </a:p>
          <a:p>
            <a:r>
              <a:rPr lang="en-US" dirty="0"/>
              <a:t>The visible part of the HTML document is between &lt;body&gt; and &lt;/body&gt;.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685800" y="1219200"/>
            <a:ext cx="74676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566738"/>
            <a:ext cx="8915399" cy="57245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The &lt;!DOCTYPE&gt; Declaration</a:t>
            </a:r>
          </a:p>
          <a:p>
            <a:r>
              <a:rPr lang="en-US" dirty="0"/>
              <a:t>The &lt;!DOCTYPE&gt; declaration represents the document type, and helps browsers to display web pages correctly.</a:t>
            </a:r>
          </a:p>
          <a:p>
            <a:r>
              <a:rPr lang="en-US" dirty="0"/>
              <a:t>It must only appear once, at the top of the page (before any HTML tags).</a:t>
            </a:r>
          </a:p>
          <a:p>
            <a:r>
              <a:rPr lang="en-US" dirty="0"/>
              <a:t>The &lt;!DOCTYPE&gt; declaration is not case sensitive.</a:t>
            </a:r>
          </a:p>
          <a:p>
            <a:r>
              <a:rPr lang="en-US" dirty="0"/>
              <a:t>The &lt;!DOCTYPE&gt; declaration for HTML5 is</a:t>
            </a:r>
            <a:r>
              <a:rPr lang="en-US" dirty="0" smtClean="0"/>
              <a:t>:</a:t>
            </a:r>
          </a:p>
          <a:p>
            <a:pPr>
              <a:buNone/>
            </a:pPr>
            <a:r>
              <a:rPr lang="en-US" dirty="0" smtClean="0"/>
              <a:t>                             &lt;!</a:t>
            </a:r>
            <a:r>
              <a:rPr lang="en-US" dirty="0"/>
              <a:t>DOCTYPE html&gt;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dirty="0"/>
              <a:t>HTML Headings</a:t>
            </a:r>
          </a:p>
          <a:p>
            <a:r>
              <a:rPr lang="en-US" dirty="0"/>
              <a:t>HTML headings are defined with the &lt;h1&gt; to &lt;h6&gt; tags.</a:t>
            </a:r>
          </a:p>
          <a:p>
            <a:r>
              <a:rPr lang="en-US" dirty="0"/>
              <a:t>&lt;h1&gt; defines the most important heading. &lt;h6&gt; defines the least important heading: </a:t>
            </a:r>
            <a:endParaRPr lang="en-US" dirty="0" smtClean="0"/>
          </a:p>
          <a:p>
            <a:pPr>
              <a:buNone/>
            </a:pPr>
            <a:r>
              <a:rPr lang="en-US" dirty="0" smtClean="0"/>
              <a:t>    &lt;</a:t>
            </a:r>
            <a:r>
              <a:rPr lang="en-US" dirty="0"/>
              <a:t>h1&gt;This is heading 1&lt;/h1&gt;</a:t>
            </a:r>
            <a:r>
              <a:rPr lang="en-US" dirty="0" smtClean="0"/>
              <a:t/>
            </a:r>
            <a:br>
              <a:rPr lang="en-US" dirty="0" smtClean="0"/>
            </a:br>
            <a:r>
              <a:rPr lang="en-US" dirty="0"/>
              <a:t>&lt;h2&gt;This is heading 2&lt;/h2&gt;</a:t>
            </a:r>
            <a:r>
              <a:rPr lang="en-US" dirty="0" smtClean="0"/>
              <a:t/>
            </a:r>
            <a:br>
              <a:rPr lang="en-US" dirty="0" smtClean="0"/>
            </a:br>
            <a:r>
              <a:rPr lang="en-US" dirty="0"/>
              <a:t>&lt;h3&gt;This is heading 3&lt;/h3&gt;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buNone/>
            </a:pPr>
            <a:r>
              <a:rPr lang="en-US" dirty="0"/>
              <a:t>HTML Paragraphs</a:t>
            </a:r>
          </a:p>
          <a:p>
            <a:r>
              <a:rPr lang="en-US" dirty="0"/>
              <a:t>HTML paragraphs are defined with the &lt;p&gt; tag</a:t>
            </a:r>
            <a:r>
              <a:rPr lang="en-US" dirty="0" smtClean="0"/>
              <a:t>:</a:t>
            </a:r>
          </a:p>
          <a:p>
            <a:pPr>
              <a:buNone/>
            </a:pPr>
            <a:r>
              <a:rPr lang="en-US" dirty="0" smtClean="0"/>
              <a:t>   &lt;</a:t>
            </a:r>
            <a:r>
              <a:rPr lang="en-US" dirty="0"/>
              <a:t>p&gt;This is a paragraph.&lt;/p&gt;</a:t>
            </a:r>
            <a:r>
              <a:rPr lang="en-US" dirty="0" smtClean="0"/>
              <a:t/>
            </a:r>
            <a:br>
              <a:rPr lang="en-US" dirty="0" smtClean="0"/>
            </a:br>
            <a:r>
              <a:rPr lang="en-US" dirty="0"/>
              <a:t>&lt;p&gt;This is another paragraph.&lt;/p</a:t>
            </a:r>
            <a:r>
              <a:rPr lang="en-US" dirty="0" smtClean="0"/>
              <a:t>&gt;</a:t>
            </a:r>
          </a:p>
          <a:p>
            <a:pPr>
              <a:buNone/>
            </a:pPr>
            <a:r>
              <a:rPr lang="en-US" dirty="0"/>
              <a:t>HTML Links</a:t>
            </a:r>
          </a:p>
          <a:p>
            <a:r>
              <a:rPr lang="en-US" dirty="0"/>
              <a:t>HTML links are defined with the &lt;a&gt; tag</a:t>
            </a:r>
            <a:r>
              <a:rPr lang="en-US" dirty="0" smtClean="0"/>
              <a:t>:</a:t>
            </a:r>
          </a:p>
          <a:p>
            <a:pPr>
              <a:buNone/>
            </a:pPr>
            <a:r>
              <a:rPr lang="en-US" dirty="0" smtClean="0"/>
              <a:t>   &lt;</a:t>
            </a:r>
            <a:r>
              <a:rPr lang="en-US" dirty="0"/>
              <a:t>a </a:t>
            </a:r>
            <a:r>
              <a:rPr lang="en-US" dirty="0" err="1"/>
              <a:t>href</a:t>
            </a:r>
            <a:r>
              <a:rPr lang="en-US" dirty="0"/>
              <a:t>="https://www.w3schools.com"&gt;This is a link&lt;/a&gt;</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link's destination is specified in the </a:t>
            </a:r>
            <a:r>
              <a:rPr lang="en-US" dirty="0" err="1"/>
              <a:t>href</a:t>
            </a:r>
            <a:r>
              <a:rPr lang="en-US" dirty="0"/>
              <a:t> attribute. </a:t>
            </a:r>
          </a:p>
          <a:p>
            <a:r>
              <a:rPr lang="en-US" dirty="0"/>
              <a:t>Attributes are used to provide additional information about HTML elements.</a:t>
            </a:r>
          </a:p>
          <a:p>
            <a:r>
              <a:rPr lang="en-US" dirty="0"/>
              <a:t>You will learn more about attributes in a later chapter.</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HTML Images</a:t>
            </a:r>
          </a:p>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a:buNone/>
            </a:pPr>
            <a:r>
              <a:rPr lang="en-US" dirty="0" smtClean="0"/>
              <a:t>  &lt;</a:t>
            </a:r>
            <a:r>
              <a:rPr lang="en-US" dirty="0" err="1"/>
              <a:t>img</a:t>
            </a:r>
            <a:r>
              <a:rPr lang="en-US" dirty="0"/>
              <a:t> </a:t>
            </a:r>
            <a:r>
              <a:rPr lang="en-US" dirty="0" err="1"/>
              <a:t>src</a:t>
            </a:r>
            <a:r>
              <a:rPr lang="en-US" dirty="0" smtClean="0"/>
              <a:t>=“</a:t>
            </a:r>
            <a:r>
              <a:rPr lang="en-US" dirty="0" smtClean="0"/>
              <a:t>sjce</a:t>
            </a:r>
            <a:r>
              <a:rPr lang="en-US" dirty="0" smtClean="0"/>
              <a:t>.jpg</a:t>
            </a:r>
            <a:r>
              <a:rPr lang="en-US" dirty="0"/>
              <a:t>" alt</a:t>
            </a:r>
            <a:r>
              <a:rPr lang="en-US" dirty="0" smtClean="0"/>
              <a:t>=“sjce.ac.in"</a:t>
            </a:r>
            <a:r>
              <a:rPr lang="en-US" dirty="0"/>
              <a:t> width="104" height="142"&gt;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t>How to View HTML Source</a:t>
            </a:r>
          </a:p>
          <a:p>
            <a:pPr>
              <a:buNone/>
            </a:pPr>
            <a:r>
              <a:rPr lang="en-US" dirty="0" smtClean="0"/>
              <a:t>View </a:t>
            </a:r>
            <a:r>
              <a:rPr lang="en-US" dirty="0"/>
              <a:t>HTML Source Code:</a:t>
            </a:r>
          </a:p>
          <a:p>
            <a:r>
              <a:rPr lang="en-US" dirty="0"/>
              <a:t>Right-click in an HTML page and select "View Page Source" (in Chrome) or "View Source" (in Edge), or similar in other browsers. This will open a window containing the HTML source code of the page.</a:t>
            </a:r>
          </a:p>
          <a:p>
            <a:pPr>
              <a:buNone/>
            </a:pPr>
            <a:r>
              <a:rPr lang="en-US" dirty="0"/>
              <a:t>Inspect an HTML Element:</a:t>
            </a:r>
          </a:p>
          <a:p>
            <a:r>
              <a:rPr lang="en-US" dirty="0"/>
              <a:t>Right-click on an element (or a blank area), and choose "Inspect" or "Inspect Element" to see what elements are made up of (you will see both the HTML and the CSS). You can also edit the HTML or CSS on-the-fly in the Elements or Styles panel that opens.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a:t>
            </a:r>
            <a:r>
              <a:rPr lang="en-US" dirty="0" smtClean="0"/>
              <a:t>Elements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An HTML element is defined by a start tag, some content, and an end tag.</a:t>
            </a:r>
          </a:p>
          <a:p>
            <a:pPr>
              <a:buNone/>
            </a:pPr>
            <a:r>
              <a:rPr lang="en-US" dirty="0" smtClean="0"/>
              <a:t/>
            </a:r>
            <a:br>
              <a:rPr lang="en-US" dirty="0" smtClean="0"/>
            </a:br>
            <a:r>
              <a:rPr lang="en-US" dirty="0"/>
              <a:t>HTML Elements</a:t>
            </a:r>
          </a:p>
          <a:p>
            <a:r>
              <a:rPr lang="en-US" dirty="0"/>
              <a:t>The HTML </a:t>
            </a:r>
            <a:r>
              <a:rPr lang="en-US" b="1" dirty="0"/>
              <a:t>element</a:t>
            </a:r>
            <a:r>
              <a:rPr lang="en-US" dirty="0"/>
              <a:t> is everything from the start tag to the end tag:</a:t>
            </a:r>
          </a:p>
          <a:p>
            <a:r>
              <a:rPr lang="en-US" dirty="0"/>
              <a:t>&lt;</a:t>
            </a:r>
            <a:r>
              <a:rPr lang="en-US" dirty="0" err="1"/>
              <a:t>tagname</a:t>
            </a:r>
            <a:r>
              <a:rPr lang="en-US" dirty="0"/>
              <a:t>&gt;Content goes here...&lt;/</a:t>
            </a:r>
            <a:r>
              <a:rPr lang="en-US" dirty="0" err="1"/>
              <a:t>tagname</a:t>
            </a:r>
            <a:r>
              <a:rPr lang="en-US" dirty="0"/>
              <a:t>&gt;</a:t>
            </a:r>
          </a:p>
          <a:p>
            <a:r>
              <a:rPr lang="en-US" dirty="0"/>
              <a:t>Examples of some HTML elements:</a:t>
            </a:r>
          </a:p>
          <a:p>
            <a:r>
              <a:rPr lang="en-US" dirty="0"/>
              <a:t>&lt;h1&gt;My First Heading&lt;/h1&gt;</a:t>
            </a:r>
          </a:p>
          <a:p>
            <a:r>
              <a:rPr lang="en-US" dirty="0"/>
              <a:t>&lt;p&gt;My first paragraph.&lt;/p&gt;</a:t>
            </a:r>
          </a:p>
          <a:p>
            <a:pPr>
              <a:buNone/>
            </a:pPr>
            <a:endParaRPr lang="en-US" b="1" dirty="0" smtClean="0"/>
          </a:p>
          <a:p>
            <a:pPr>
              <a:buNone/>
            </a:pPr>
            <a:endParaRPr lang="en-US" b="1" dirty="0"/>
          </a:p>
          <a:p>
            <a:pPr>
              <a:buNone/>
            </a:pPr>
            <a:endParaRPr lang="en-US" b="1" dirty="0" smtClean="0"/>
          </a:p>
          <a:p>
            <a:pPr>
              <a:buNone/>
            </a:pPr>
            <a:r>
              <a:rPr lang="en-US" b="1" dirty="0" smtClean="0"/>
              <a:t>Note</a:t>
            </a:r>
            <a:r>
              <a:rPr lang="en-US" b="1" dirty="0"/>
              <a:t>:</a:t>
            </a:r>
            <a:r>
              <a:rPr lang="en-US" dirty="0"/>
              <a:t> Some HTML elements have no content (like the &lt;</a:t>
            </a:r>
            <a:r>
              <a:rPr lang="en-US" dirty="0" err="1"/>
              <a:t>br</a:t>
            </a:r>
            <a:r>
              <a:rPr lang="en-US" dirty="0"/>
              <a:t>&gt; element). These elements are called empty elements. Empty elements do not have an end tag!</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Nested HTML Elements</a:t>
            </a:r>
          </a:p>
          <a:p>
            <a:r>
              <a:rPr lang="en-US" dirty="0"/>
              <a:t>HTML elements can be nested (this means that elements can contain other elements).</a:t>
            </a:r>
          </a:p>
          <a:p>
            <a:r>
              <a:rPr lang="en-US" dirty="0"/>
              <a:t>All HTML documents consist of nested HTML elements.</a:t>
            </a:r>
          </a:p>
          <a:p>
            <a:r>
              <a:rPr lang="en-US" dirty="0"/>
              <a:t>The following example contains four HTML elements (&lt;html&gt;, &lt;body&gt;, &lt;h1&gt; and &lt;p&gt;):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381000" y="381000"/>
            <a:ext cx="8229600" cy="6019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The &lt;body&gt; element defines the document's body.</a:t>
            </a:r>
          </a:p>
          <a:p>
            <a:r>
              <a:rPr lang="en-US" dirty="0"/>
              <a:t>It has a start tag &lt;body&gt; and an end tag &lt;/body&gt;.</a:t>
            </a:r>
          </a:p>
          <a:p>
            <a:r>
              <a:rPr lang="en-US" dirty="0"/>
              <a:t>Then, inside the &lt;body&gt; element there are two other elements: &lt;h1&gt; and &lt;p</a:t>
            </a:r>
            <a:r>
              <a:rPr lang="en-US" dirty="0" smtClean="0"/>
              <a:t>&gt;:</a:t>
            </a:r>
          </a:p>
          <a:p>
            <a:pPr>
              <a:buNone/>
            </a:pPr>
            <a:r>
              <a:rPr lang="en-US" dirty="0" smtClean="0"/>
              <a:t>   &lt;</a:t>
            </a:r>
            <a:r>
              <a:rPr lang="en-US" dirty="0"/>
              <a:t>h1&gt;My First Heading&lt;/h1&gt;</a:t>
            </a:r>
            <a:r>
              <a:rPr lang="en-US" dirty="0" smtClean="0"/>
              <a:t/>
            </a:r>
            <a:br>
              <a:rPr lang="en-US" dirty="0" smtClean="0"/>
            </a:br>
            <a:r>
              <a:rPr lang="en-US" dirty="0"/>
              <a:t>&lt;p&gt;My first paragraph.&lt;/p&gt;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1143000"/>
            <a:ext cx="9144000" cy="45434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&lt;</a:t>
            </a:r>
            <a:r>
              <a:rPr lang="en-US" dirty="0" smtClean="0"/>
              <a:t>body&gt;</a:t>
            </a:r>
            <a:br>
              <a:rPr lang="en-US" dirty="0" smtClean="0"/>
            </a:br>
            <a:r>
              <a:rPr lang="en-US" dirty="0" smtClean="0"/>
              <a:t/>
            </a:r>
            <a:br>
              <a:rPr lang="en-US" dirty="0" smtClean="0"/>
            </a:br>
            <a:r>
              <a:rPr lang="en-US" dirty="0" smtClean="0"/>
              <a:t>&lt;h1&gt;My First Heading&lt;/h1&gt;</a:t>
            </a:r>
            <a:br>
              <a:rPr lang="en-US" dirty="0" smtClean="0"/>
            </a:br>
            <a:r>
              <a:rPr lang="en-US" dirty="0" smtClean="0"/>
              <a:t>&lt;p&gt;My first paragraph.&lt;/p&gt;</a:t>
            </a:r>
            <a:br>
              <a:rPr lang="en-US" dirty="0" smtClean="0"/>
            </a:br>
            <a:r>
              <a:rPr lang="en-US" dirty="0" smtClean="0"/>
              <a:t/>
            </a:r>
            <a:br>
              <a:rPr lang="en-US" dirty="0" smtClean="0"/>
            </a:br>
            <a:r>
              <a:rPr lang="en-US" dirty="0" smtClean="0"/>
              <a:t>&lt;/body&gt;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Empty HTML Elements</a:t>
            </a:r>
          </a:p>
          <a:p>
            <a:r>
              <a:rPr lang="en-US" dirty="0"/>
              <a:t>HTML elements with no content are called empty elements.</a:t>
            </a:r>
          </a:p>
          <a:p>
            <a:r>
              <a:rPr lang="en-US" dirty="0"/>
              <a:t>The &lt;</a:t>
            </a:r>
            <a:r>
              <a:rPr lang="en-US" dirty="0" err="1"/>
              <a:t>br</a:t>
            </a:r>
            <a:r>
              <a:rPr lang="en-US" dirty="0"/>
              <a:t>&gt; tag defines a line break, and is an empty element without a closing tag</a:t>
            </a:r>
            <a:r>
              <a:rPr lang="en-US" dirty="0" smtClean="0"/>
              <a:t>:</a:t>
            </a:r>
          </a:p>
          <a:p>
            <a:pPr>
              <a:buNone/>
            </a:pPr>
            <a:r>
              <a:rPr lang="en-US" dirty="0" smtClean="0"/>
              <a:t>    &lt;</a:t>
            </a:r>
            <a:r>
              <a:rPr lang="en-US" dirty="0"/>
              <a:t>p&gt;This is a &lt;</a:t>
            </a:r>
            <a:r>
              <a:rPr lang="en-US" dirty="0" err="1"/>
              <a:t>br</a:t>
            </a:r>
            <a:r>
              <a:rPr lang="en-US" dirty="0"/>
              <a:t>&gt; paragraph with a line break.&lt;/p&gt;</a:t>
            </a:r>
          </a:p>
          <a:p>
            <a:pPr>
              <a:buNone/>
            </a:pPr>
            <a:r>
              <a:rPr lang="en-US" dirty="0" smtClean="0"/>
              <a:t/>
            </a:r>
            <a:br>
              <a:rPr lang="en-US" dirty="0" smtClean="0"/>
            </a:br>
            <a:endParaRPr lang="en-US"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HTML is Not Case Sensitive</a:t>
            </a:r>
          </a:p>
          <a:p>
            <a:r>
              <a:rPr lang="en-US" dirty="0"/>
              <a:t>HTML tags are not case sensitive: &lt;P&gt; means the same as &lt;p&gt;.</a:t>
            </a:r>
          </a:p>
          <a:p>
            <a:pPr>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Attributes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HTML attributes provide additional information about HTML elements.</a:t>
            </a:r>
          </a:p>
          <a:p>
            <a:pPr>
              <a:buNone/>
            </a:pPr>
            <a:r>
              <a:rPr lang="en-US" dirty="0" smtClean="0"/>
              <a:t>HTML Attributes</a:t>
            </a:r>
          </a:p>
          <a:p>
            <a:r>
              <a:rPr lang="en-US" dirty="0" smtClean="0"/>
              <a:t>All HTML elements can have </a:t>
            </a:r>
            <a:r>
              <a:rPr lang="en-US" b="1" dirty="0" smtClean="0"/>
              <a:t>attributes</a:t>
            </a:r>
            <a:endParaRPr lang="en-US" dirty="0" smtClean="0"/>
          </a:p>
          <a:p>
            <a:r>
              <a:rPr lang="en-US" dirty="0" smtClean="0"/>
              <a:t>Attributes provide </a:t>
            </a:r>
            <a:r>
              <a:rPr lang="en-US" b="1" dirty="0" smtClean="0"/>
              <a:t>additional information</a:t>
            </a:r>
            <a:r>
              <a:rPr lang="en-US" dirty="0" smtClean="0"/>
              <a:t> about elements</a:t>
            </a:r>
          </a:p>
          <a:p>
            <a:r>
              <a:rPr lang="en-US" dirty="0" smtClean="0"/>
              <a:t>Attributes are always specified in </a:t>
            </a:r>
            <a:r>
              <a:rPr lang="en-US" b="1" dirty="0" smtClean="0"/>
              <a:t>the start tag</a:t>
            </a:r>
            <a:endParaRPr lang="en-US" dirty="0" smtClean="0"/>
          </a:p>
          <a:p>
            <a:r>
              <a:rPr lang="en-US" dirty="0" smtClean="0"/>
              <a:t>Attributes usually come in name/value pairs like: </a:t>
            </a:r>
            <a:r>
              <a:rPr lang="en-US" b="1" dirty="0" smtClean="0"/>
              <a:t>name="value"</a:t>
            </a:r>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a:t>
            </a:r>
            <a:r>
              <a:rPr lang="en-US" dirty="0" err="1" smtClean="0"/>
              <a:t>href</a:t>
            </a:r>
            <a:r>
              <a:rPr lang="en-US" dirty="0" smtClean="0"/>
              <a:t> Attribute</a:t>
            </a:r>
          </a:p>
          <a:p>
            <a:r>
              <a:rPr lang="en-US" dirty="0" smtClean="0"/>
              <a:t>The &lt;a&gt; tag defines a hyperlink. The </a:t>
            </a:r>
            <a:r>
              <a:rPr lang="en-US" dirty="0" err="1" smtClean="0"/>
              <a:t>href</a:t>
            </a:r>
            <a:r>
              <a:rPr lang="en-US" dirty="0" smtClean="0"/>
              <a:t> attribute specifies the URL of the page the link goes to:</a:t>
            </a:r>
          </a:p>
          <a:p>
            <a:r>
              <a:rPr lang="en-US" dirty="0" smtClean="0"/>
              <a:t>&lt;a </a:t>
            </a:r>
            <a:r>
              <a:rPr lang="en-US" dirty="0" err="1" smtClean="0"/>
              <a:t>href</a:t>
            </a:r>
            <a:r>
              <a:rPr lang="en-US" dirty="0" smtClean="0"/>
              <a:t>="https</a:t>
            </a:r>
            <a:r>
              <a:rPr lang="en-US" dirty="0" smtClean="0"/>
              <a:t>://SJCE.AC.IN"&gt;</a:t>
            </a:r>
            <a:r>
              <a:rPr lang="en-US" dirty="0" smtClean="0"/>
              <a:t>Visit </a:t>
            </a:r>
            <a:r>
              <a:rPr lang="en-US" dirty="0" smtClean="0"/>
              <a:t>SJCE&lt;/</a:t>
            </a:r>
            <a:r>
              <a:rPr lang="en-US" dirty="0" smtClean="0"/>
              <a:t>a&gt;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a:t>
            </a:r>
            <a:r>
              <a:rPr lang="en-US" dirty="0" err="1" smtClean="0"/>
              <a:t>src</a:t>
            </a:r>
            <a:r>
              <a:rPr lang="en-US" dirty="0" smtClean="0"/>
              <a:t> Attribute</a:t>
            </a:r>
          </a:p>
          <a:p>
            <a:r>
              <a:rPr lang="en-US" dirty="0" smtClean="0"/>
              <a:t>The &lt;</a:t>
            </a:r>
            <a:r>
              <a:rPr lang="en-US" dirty="0" err="1" smtClean="0"/>
              <a:t>img</a:t>
            </a:r>
            <a:r>
              <a:rPr lang="en-US" dirty="0" smtClean="0"/>
              <a:t>&gt; tag is used to embed an image in an HTML page. The </a:t>
            </a:r>
            <a:r>
              <a:rPr lang="en-US" dirty="0" err="1" smtClean="0"/>
              <a:t>src</a:t>
            </a:r>
            <a:r>
              <a:rPr lang="en-US" dirty="0" smtClean="0"/>
              <a:t> attribute specifies the path to the image to be displayed:</a:t>
            </a:r>
          </a:p>
          <a:p>
            <a:r>
              <a:rPr lang="en-US" dirty="0" smtClean="0"/>
              <a:t>&lt;</a:t>
            </a:r>
            <a:r>
              <a:rPr lang="en-US" dirty="0" err="1" smtClean="0"/>
              <a:t>img</a:t>
            </a:r>
            <a:r>
              <a:rPr lang="en-US" dirty="0" smtClean="0"/>
              <a:t> </a:t>
            </a:r>
            <a:r>
              <a:rPr lang="en-US" dirty="0" err="1" smtClean="0"/>
              <a:t>src</a:t>
            </a:r>
            <a:r>
              <a:rPr lang="en-US" dirty="0" smtClean="0"/>
              <a:t>="</a:t>
            </a:r>
            <a:r>
              <a:rPr lang="en-US" dirty="0" smtClean="0"/>
              <a:t>img_sjce.jpg</a:t>
            </a:r>
            <a:r>
              <a:rPr lang="en-US" dirty="0" smtClean="0"/>
              <a:t>"&gt;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382000" cy="6019800"/>
          </a:xfrm>
        </p:spPr>
        <p:txBody>
          <a:bodyPr>
            <a:normAutofit fontScale="62500" lnSpcReduction="20000"/>
          </a:bodyPr>
          <a:lstStyle/>
          <a:p>
            <a:r>
              <a:rPr lang="en-US" sz="3600" dirty="0" smtClean="0"/>
              <a:t>There are two ways to specify the URL in the </a:t>
            </a:r>
            <a:r>
              <a:rPr lang="en-US" sz="3600" dirty="0" err="1" smtClean="0"/>
              <a:t>src</a:t>
            </a:r>
            <a:r>
              <a:rPr lang="en-US" sz="3600" dirty="0" smtClean="0"/>
              <a:t> attribute:</a:t>
            </a:r>
          </a:p>
          <a:p>
            <a:r>
              <a:rPr lang="en-US" sz="3600" b="1" dirty="0" smtClean="0"/>
              <a:t>1. Absolute URL</a:t>
            </a:r>
            <a:r>
              <a:rPr lang="en-US" sz="3600" dirty="0" smtClean="0"/>
              <a:t> - Links to an external image that is hosted on another website. Example: </a:t>
            </a:r>
            <a:r>
              <a:rPr lang="en-US" sz="3600" dirty="0" err="1" smtClean="0"/>
              <a:t>src</a:t>
            </a:r>
            <a:r>
              <a:rPr lang="en-US" sz="3600" dirty="0" smtClean="0"/>
              <a:t>="https://www.w3schools.com/images/img_girl.jpg".</a:t>
            </a:r>
          </a:p>
          <a:p>
            <a:r>
              <a:rPr lang="en-US" sz="3600" b="1" dirty="0" smtClean="0"/>
              <a:t>Notes:</a:t>
            </a:r>
            <a:r>
              <a:rPr lang="en-US" sz="3600" dirty="0" smtClean="0"/>
              <a:t> External images might be under copyright. If you do not get permission to use it, you may be in violation of copyright laws. In addition, you cannot control external images; it can suddenly be removed or changed.</a:t>
            </a:r>
          </a:p>
          <a:p>
            <a:r>
              <a:rPr lang="en-US" sz="3600" b="1" dirty="0" smtClean="0"/>
              <a:t>2. Relative URL</a:t>
            </a:r>
            <a:r>
              <a:rPr lang="en-US" sz="3600" dirty="0" smtClean="0"/>
              <a:t> - Links to an image that is hosted within the website. Here, the URL does not include the domain name. If the URL begins without a slash, it will be relative to the current page. Example: </a:t>
            </a:r>
            <a:r>
              <a:rPr lang="en-US" sz="3600" dirty="0" err="1" smtClean="0"/>
              <a:t>src</a:t>
            </a:r>
            <a:r>
              <a:rPr lang="en-US" sz="3600" dirty="0" smtClean="0"/>
              <a:t>="img_girl.jpg". If the URL begins with a slash, it will be relative to the domain. Example: </a:t>
            </a:r>
            <a:r>
              <a:rPr lang="en-US" sz="3600" dirty="0" err="1" smtClean="0"/>
              <a:t>src</a:t>
            </a:r>
            <a:r>
              <a:rPr lang="en-US" sz="3600" dirty="0" smtClean="0"/>
              <a:t>="/images/img_girl.jpg".</a:t>
            </a:r>
          </a:p>
          <a:p>
            <a:r>
              <a:rPr lang="en-US" sz="3600" b="1" dirty="0" smtClean="0"/>
              <a:t>Tip:</a:t>
            </a:r>
            <a:r>
              <a:rPr lang="en-US" sz="3600" dirty="0" smtClean="0"/>
              <a:t> It is almost always best to use relative URLs. They will not break if you change domain.</a:t>
            </a:r>
          </a:p>
          <a:p>
            <a:pPr>
              <a:buNone/>
            </a:pPr>
            <a:r>
              <a:rPr lang="en-US" dirty="0" smtClean="0"/>
              <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width and height Attributes</a:t>
            </a:r>
          </a:p>
          <a:p>
            <a:r>
              <a:rPr lang="en-US" dirty="0" smtClean="0"/>
              <a:t>The &lt;</a:t>
            </a:r>
            <a:r>
              <a:rPr lang="en-US" dirty="0" err="1" smtClean="0"/>
              <a:t>img</a:t>
            </a:r>
            <a:r>
              <a:rPr lang="en-US" dirty="0" smtClean="0"/>
              <a:t>&gt; tag should also contain the width and height attributes, which specify the width and height of the image (in pixels):</a:t>
            </a:r>
          </a:p>
          <a:p>
            <a:r>
              <a:rPr lang="en-US" dirty="0" smtClean="0"/>
              <a:t>&lt;</a:t>
            </a:r>
            <a:r>
              <a:rPr lang="en-US" dirty="0" err="1" smtClean="0"/>
              <a:t>img</a:t>
            </a:r>
            <a:r>
              <a:rPr lang="en-US" dirty="0" smtClean="0"/>
              <a:t> </a:t>
            </a:r>
            <a:r>
              <a:rPr lang="en-US" dirty="0" err="1" smtClean="0"/>
              <a:t>src</a:t>
            </a:r>
            <a:r>
              <a:rPr lang="en-US" dirty="0" smtClean="0"/>
              <a:t>="</a:t>
            </a:r>
            <a:r>
              <a:rPr lang="en-US" dirty="0" smtClean="0"/>
              <a:t>img_sjce.jpg</a:t>
            </a:r>
            <a:r>
              <a:rPr lang="en-US" dirty="0" smtClean="0"/>
              <a:t>" width="500" height="600"&gt;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The alt Attribute</a:t>
            </a:r>
          </a:p>
          <a:p>
            <a:r>
              <a:rPr lang="en-US" dirty="0" smtClean="0"/>
              <a:t>The required alt attribute for the &lt;</a:t>
            </a:r>
            <a:r>
              <a:rPr lang="en-US" dirty="0" err="1" smtClean="0"/>
              <a:t>img</a:t>
            </a:r>
            <a:r>
              <a:rPr lang="en-US" dirty="0" smtClean="0"/>
              <a:t>&gt; tag specifies an alternate text for an image, if the image for some reason cannot be displayed. This can be due to a slow connection, or an error in the </a:t>
            </a:r>
            <a:r>
              <a:rPr lang="en-US" dirty="0" err="1" smtClean="0"/>
              <a:t>src</a:t>
            </a:r>
            <a:r>
              <a:rPr lang="en-US" dirty="0" smtClean="0"/>
              <a:t> attribute, or if the user uses a screen reader</a:t>
            </a:r>
            <a:r>
              <a:rPr lang="en-US" dirty="0" smtClean="0"/>
              <a:t>.</a:t>
            </a:r>
          </a:p>
          <a:p>
            <a:r>
              <a:rPr lang="en-US" dirty="0" smtClean="0"/>
              <a:t>&lt;</a:t>
            </a:r>
            <a:r>
              <a:rPr lang="en-US" dirty="0" err="1" smtClean="0"/>
              <a:t>img</a:t>
            </a:r>
            <a:r>
              <a:rPr lang="en-US" dirty="0" smtClean="0"/>
              <a:t> </a:t>
            </a:r>
            <a:r>
              <a:rPr lang="en-US" dirty="0" err="1" smtClean="0"/>
              <a:t>src</a:t>
            </a:r>
            <a:r>
              <a:rPr lang="en-US" dirty="0" smtClean="0"/>
              <a:t>="</a:t>
            </a:r>
            <a:r>
              <a:rPr lang="en-US" dirty="0" smtClean="0"/>
              <a:t>img_sjce.jpg</a:t>
            </a:r>
            <a:r>
              <a:rPr lang="en-US" dirty="0" smtClean="0"/>
              <a:t>" alt</a:t>
            </a:r>
            <a:r>
              <a:rPr lang="en-US" dirty="0" smtClean="0"/>
              <a:t>=“</a:t>
            </a:r>
            <a:r>
              <a:rPr lang="en-US" dirty="0" err="1" smtClean="0"/>
              <a:t>sjce</a:t>
            </a:r>
            <a:r>
              <a:rPr lang="en-US" dirty="0" smtClean="0"/>
              <a:t> campus"&gt;</a:t>
            </a:r>
            <a:endParaRPr lang="en-US" dirty="0" smtClean="0"/>
          </a:p>
          <a:p>
            <a:pPr>
              <a:buNone/>
            </a:pPr>
            <a:r>
              <a:rPr lang="en-US" dirty="0" smtClean="0"/>
              <a:t/>
            </a:r>
            <a:br>
              <a:rPr lang="en-US" dirty="0" smtClean="0"/>
            </a:br>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a:t>
            </a:r>
          </a:p>
          <a:p>
            <a:pPr>
              <a:buNone/>
            </a:pPr>
            <a:r>
              <a:rPr lang="en-US" dirty="0" smtClean="0"/>
              <a:t>&lt;html&gt;</a:t>
            </a:r>
          </a:p>
          <a:p>
            <a:pPr>
              <a:buNone/>
            </a:pPr>
            <a:r>
              <a:rPr lang="en-US" dirty="0" smtClean="0"/>
              <a:t>&lt;body&gt;</a:t>
            </a:r>
          </a:p>
          <a:p>
            <a:endParaRPr lang="en-US" dirty="0" smtClean="0"/>
          </a:p>
          <a:p>
            <a:pPr>
              <a:buNone/>
            </a:pPr>
            <a:r>
              <a:rPr lang="en-US" dirty="0" smtClean="0"/>
              <a:t>&lt;</a:t>
            </a:r>
            <a:r>
              <a:rPr lang="en-US" dirty="0" err="1" smtClean="0"/>
              <a:t>img</a:t>
            </a:r>
            <a:r>
              <a:rPr lang="en-US" dirty="0" smtClean="0"/>
              <a:t> </a:t>
            </a:r>
            <a:r>
              <a:rPr lang="en-US" dirty="0" err="1" smtClean="0"/>
              <a:t>src</a:t>
            </a:r>
            <a:r>
              <a:rPr lang="en-US" dirty="0" smtClean="0"/>
              <a:t>="img_typo.jpg" alt</a:t>
            </a:r>
            <a:r>
              <a:rPr lang="en-US" dirty="0" smtClean="0"/>
              <a:t>=“</a:t>
            </a:r>
            <a:r>
              <a:rPr lang="en-US" dirty="0" err="1" smtClean="0"/>
              <a:t>sjce</a:t>
            </a:r>
            <a:r>
              <a:rPr lang="en-US" dirty="0" smtClean="0"/>
              <a:t> campus"&gt;</a:t>
            </a:r>
            <a:endParaRPr lang="en-US" dirty="0" smtClean="0"/>
          </a:p>
          <a:p>
            <a:endParaRPr lang="en-US" dirty="0" smtClean="0"/>
          </a:p>
          <a:p>
            <a:pPr>
              <a:buNone/>
            </a:pPr>
            <a:r>
              <a:rPr lang="en-US" dirty="0" smtClean="0"/>
              <a:t>&lt;p&gt;If we try to display an image that does not exist, the value of the alt attribute will be displayed instead. &lt;/p&gt;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a:t>What is HTML?</a:t>
            </a:r>
          </a:p>
          <a:p>
            <a:r>
              <a:rPr lang="en-US" dirty="0"/>
              <a:t>HTML stands for Hyper Text Markup Language</a:t>
            </a:r>
          </a:p>
          <a:p>
            <a:r>
              <a:rPr lang="en-US" dirty="0"/>
              <a:t>HTML is the standard markup language for creating Web pages</a:t>
            </a:r>
          </a:p>
          <a:p>
            <a:r>
              <a:rPr lang="en-US" dirty="0"/>
              <a:t>HTML describes the structure of a Web page</a:t>
            </a:r>
          </a:p>
          <a:p>
            <a:r>
              <a:rPr lang="en-US" dirty="0"/>
              <a:t>HTML consists of a series of elements</a:t>
            </a:r>
          </a:p>
          <a:p>
            <a:r>
              <a:rPr lang="en-US" dirty="0"/>
              <a:t>HTML elements tell the browser how to display the content</a:t>
            </a:r>
          </a:p>
          <a:p>
            <a:r>
              <a:rPr lang="en-US" dirty="0"/>
              <a:t>HTML elements label pieces of content such as "this is a heading", "this is a paragraph", "this is a link", etc.</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he </a:t>
            </a:r>
            <a:r>
              <a:rPr lang="en-US" dirty="0" smtClean="0"/>
              <a:t>style Attribute</a:t>
            </a:r>
          </a:p>
          <a:p>
            <a:r>
              <a:rPr lang="en-US" dirty="0" smtClean="0"/>
              <a:t>The style attribute is used to add styles to an element, such as color, font, size, and more</a:t>
            </a:r>
            <a:r>
              <a:rPr lang="en-US" dirty="0" smtClean="0"/>
              <a:t>.</a:t>
            </a:r>
          </a:p>
          <a:p>
            <a:r>
              <a:rPr lang="en-US" dirty="0" smtClean="0"/>
              <a:t>&lt;!DOCTYPE html&gt;</a:t>
            </a:r>
          </a:p>
          <a:p>
            <a:r>
              <a:rPr lang="en-US" dirty="0" smtClean="0"/>
              <a:t>&lt;html&gt;</a:t>
            </a:r>
          </a:p>
          <a:p>
            <a:r>
              <a:rPr lang="en-US" dirty="0" smtClean="0"/>
              <a:t>&lt;body&gt;</a:t>
            </a:r>
          </a:p>
          <a:p>
            <a:endParaRPr lang="en-US" dirty="0" smtClean="0"/>
          </a:p>
          <a:p>
            <a:r>
              <a:rPr lang="en-US" dirty="0" smtClean="0"/>
              <a:t>&lt;h2&gt;The style Attribute&lt;/h2&gt;</a:t>
            </a:r>
          </a:p>
          <a:p>
            <a:r>
              <a:rPr lang="en-US" dirty="0" smtClean="0"/>
              <a:t>&lt;p&gt;The style attribute is used to add styles to an element, such as color:&lt;/p&gt;</a:t>
            </a:r>
          </a:p>
          <a:p>
            <a:endParaRPr lang="en-US" dirty="0" smtClean="0"/>
          </a:p>
          <a:p>
            <a:r>
              <a:rPr lang="en-US" dirty="0" smtClean="0"/>
              <a:t>&lt;p style="</a:t>
            </a:r>
            <a:r>
              <a:rPr lang="en-US" dirty="0" err="1" smtClean="0"/>
              <a:t>color:red</a:t>
            </a:r>
            <a:r>
              <a:rPr lang="en-US" dirty="0" smtClean="0"/>
              <a:t>;"&gt;This is a red paragraph.&lt;/p&gt;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a:t>
            </a:r>
            <a:r>
              <a:rPr lang="en-US" dirty="0" err="1" smtClean="0"/>
              <a:t>lang</a:t>
            </a:r>
            <a:r>
              <a:rPr lang="en-US" dirty="0" smtClean="0"/>
              <a:t> Attribute</a:t>
            </a:r>
          </a:p>
          <a:p>
            <a:r>
              <a:rPr lang="en-US" dirty="0" smtClean="0"/>
              <a:t>You should always include the </a:t>
            </a:r>
            <a:r>
              <a:rPr lang="en-US" dirty="0" err="1" smtClean="0"/>
              <a:t>lang</a:t>
            </a:r>
            <a:r>
              <a:rPr lang="en-US" dirty="0" smtClean="0"/>
              <a:t> attribute inside the &lt;html&gt; tag, to declare the language of the Web page. This is meant to assist search engines and browsers.</a:t>
            </a:r>
          </a:p>
          <a:p>
            <a:r>
              <a:rPr lang="en-US" dirty="0" smtClean="0"/>
              <a:t>The following example specifies English as the language: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Country codes can also be added to the language code in the </a:t>
            </a:r>
            <a:r>
              <a:rPr lang="en-US" dirty="0" err="1" smtClean="0"/>
              <a:t>lang</a:t>
            </a:r>
            <a:r>
              <a:rPr lang="en-US" dirty="0" smtClean="0"/>
              <a:t> attribute. So, the first two characters define the language of the HTML page, and the last two characters define the country.</a:t>
            </a:r>
          </a:p>
          <a:p>
            <a:r>
              <a:rPr lang="en-US" dirty="0" smtClean="0"/>
              <a:t>The following example specifies English as the language and United States as the country:</a:t>
            </a:r>
          </a:p>
          <a:p>
            <a:pPr>
              <a:buNone/>
            </a:pPr>
            <a:r>
              <a:rPr lang="en-US" dirty="0" smtClean="0"/>
              <a:t>    &lt;!</a:t>
            </a:r>
            <a:r>
              <a:rPr lang="en-US" dirty="0" smtClean="0"/>
              <a:t>DOCTYPE html&gt;</a:t>
            </a:r>
            <a:br>
              <a:rPr lang="en-US" dirty="0" smtClean="0"/>
            </a:br>
            <a:r>
              <a:rPr lang="en-US" dirty="0" smtClean="0"/>
              <a:t>&lt;html </a:t>
            </a:r>
            <a:r>
              <a:rPr lang="en-US" dirty="0" err="1" smtClean="0"/>
              <a:t>lang</a:t>
            </a:r>
            <a:r>
              <a:rPr lang="en-US" dirty="0" smtClean="0"/>
              <a:t>="en-US"&gt;</a:t>
            </a:r>
            <a:br>
              <a:rPr lang="en-US" dirty="0" smtClean="0"/>
            </a:br>
            <a:r>
              <a:rPr lang="en-US" dirty="0" smtClean="0"/>
              <a:t>&lt;body&gt;</a:t>
            </a:r>
            <a:br>
              <a:rPr lang="en-US" dirty="0" smtClean="0"/>
            </a:br>
            <a:r>
              <a:rPr lang="en-US" dirty="0" smtClean="0"/>
              <a:t>...</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title Attribute</a:t>
            </a:r>
          </a:p>
          <a:p>
            <a:r>
              <a:rPr lang="en-US" dirty="0" smtClean="0"/>
              <a:t>The title attribute defines some extra information about an element.</a:t>
            </a:r>
          </a:p>
          <a:p>
            <a:r>
              <a:rPr lang="en-US" dirty="0" smtClean="0"/>
              <a:t>The value of the title attribute will be displayed as a tooltip when you mouse over the element: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a:t>
            </a:r>
          </a:p>
          <a:p>
            <a:pPr>
              <a:buNone/>
            </a:pPr>
            <a:r>
              <a:rPr lang="en-US" dirty="0" smtClean="0"/>
              <a:t>&lt;html&gt;</a:t>
            </a:r>
          </a:p>
          <a:p>
            <a:pPr>
              <a:buNone/>
            </a:pPr>
            <a:r>
              <a:rPr lang="en-US" dirty="0" smtClean="0"/>
              <a:t>&lt;body&gt;</a:t>
            </a:r>
          </a:p>
          <a:p>
            <a:endParaRPr lang="en-US" dirty="0" smtClean="0"/>
          </a:p>
          <a:p>
            <a:pPr>
              <a:buNone/>
            </a:pPr>
            <a:r>
              <a:rPr lang="en-US" dirty="0" smtClean="0"/>
              <a:t>&lt;h2 title="I'm a header"&gt;The title Attribute&lt;/h2&gt;</a:t>
            </a:r>
          </a:p>
          <a:p>
            <a:endParaRPr lang="en-US" dirty="0" smtClean="0"/>
          </a:p>
          <a:p>
            <a:pPr>
              <a:buNone/>
            </a:pPr>
            <a:r>
              <a:rPr lang="en-US" dirty="0" smtClean="0"/>
              <a:t>&lt;p title="I'm a tooltip"&gt;Mouse over this paragraph, to display the title attribute as a tooltip.&lt;/p&gt;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&lt;h2&gt;Single or Double Quotes?&lt;/h2&gt;</a:t>
            </a:r>
          </a:p>
          <a:p>
            <a:r>
              <a:rPr lang="en-US" dirty="0" smtClean="0"/>
              <a:t>&lt;p&gt;In some situations, when the attribute value itself contains double quotes, it is necessary to use single quotes:&lt;/p&gt;</a:t>
            </a:r>
          </a:p>
          <a:p>
            <a:r>
              <a:rPr lang="en-US" dirty="0" smtClean="0"/>
              <a:t>&lt;p&gt;Move your mouse over the paragraphs below to see the effect:&lt;/p&gt;</a:t>
            </a:r>
          </a:p>
          <a:p>
            <a:endParaRPr lang="en-US" dirty="0" smtClean="0"/>
          </a:p>
          <a:p>
            <a:r>
              <a:rPr lang="en-US" dirty="0" smtClean="0"/>
              <a:t>&lt;p title='John "</a:t>
            </a:r>
            <a:r>
              <a:rPr lang="en-US" dirty="0" err="1" smtClean="0"/>
              <a:t>ShotGun</a:t>
            </a:r>
            <a:r>
              <a:rPr lang="en-US" dirty="0" smtClean="0"/>
              <a:t>" Nelson'&gt;John with double quotes&lt;/p&gt;</a:t>
            </a:r>
          </a:p>
          <a:p>
            <a:r>
              <a:rPr lang="en-US" dirty="0" smtClean="0"/>
              <a:t>&lt;p title="John '</a:t>
            </a:r>
            <a:r>
              <a:rPr lang="en-US" dirty="0" err="1" smtClean="0"/>
              <a:t>ShotGun</a:t>
            </a:r>
            <a:r>
              <a:rPr lang="en-US" dirty="0" smtClean="0"/>
              <a:t>' Nelson"&gt;John with single quotes&lt;/p&gt;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Chapter Summary</a:t>
            </a:r>
          </a:p>
          <a:p>
            <a:r>
              <a:rPr lang="en-US" dirty="0" smtClean="0"/>
              <a:t>All HTML elements can have </a:t>
            </a:r>
            <a:r>
              <a:rPr lang="en-US" b="1" dirty="0" smtClean="0"/>
              <a:t>attributes</a:t>
            </a:r>
            <a:endParaRPr lang="en-US" dirty="0" smtClean="0"/>
          </a:p>
          <a:p>
            <a:r>
              <a:rPr lang="en-US" dirty="0" smtClean="0"/>
              <a:t>The </a:t>
            </a:r>
            <a:r>
              <a:rPr lang="en-US" dirty="0" err="1" smtClean="0"/>
              <a:t>href</a:t>
            </a:r>
            <a:r>
              <a:rPr lang="en-US" dirty="0" smtClean="0"/>
              <a:t> attribute of &lt;a&gt; specifies the URL of the page the link goes to</a:t>
            </a:r>
          </a:p>
          <a:p>
            <a:r>
              <a:rPr lang="en-US" dirty="0" smtClean="0"/>
              <a:t>The </a:t>
            </a:r>
            <a:r>
              <a:rPr lang="en-US" dirty="0" err="1" smtClean="0"/>
              <a:t>src</a:t>
            </a:r>
            <a:r>
              <a:rPr lang="en-US" dirty="0" smtClean="0"/>
              <a:t> attribute of &lt;</a:t>
            </a:r>
            <a:r>
              <a:rPr lang="en-US" dirty="0" err="1" smtClean="0"/>
              <a:t>img</a:t>
            </a:r>
            <a:r>
              <a:rPr lang="en-US" dirty="0" smtClean="0"/>
              <a:t>&gt; specifies the path to the image to be displayed</a:t>
            </a:r>
          </a:p>
          <a:p>
            <a:r>
              <a:rPr lang="en-US" dirty="0" smtClean="0"/>
              <a:t>The width and height attributes of &lt;</a:t>
            </a:r>
            <a:r>
              <a:rPr lang="en-US" dirty="0" err="1" smtClean="0"/>
              <a:t>img</a:t>
            </a:r>
            <a:r>
              <a:rPr lang="en-US" dirty="0" smtClean="0"/>
              <a:t>&gt; provide size information for images</a:t>
            </a:r>
          </a:p>
          <a:p>
            <a:r>
              <a:rPr lang="en-US" dirty="0" smtClean="0"/>
              <a:t>The alt attribute of &lt;</a:t>
            </a:r>
            <a:r>
              <a:rPr lang="en-US" dirty="0" err="1" smtClean="0"/>
              <a:t>img</a:t>
            </a:r>
            <a:r>
              <a:rPr lang="en-US" dirty="0" smtClean="0"/>
              <a:t>&gt; provides an alternate text for an image</a:t>
            </a:r>
          </a:p>
          <a:p>
            <a:r>
              <a:rPr lang="en-US" dirty="0" smtClean="0"/>
              <a:t>The style attribute is used to add styles to an element, such as color, font, size, and more</a:t>
            </a:r>
          </a:p>
          <a:p>
            <a:r>
              <a:rPr lang="en-US" dirty="0" smtClean="0"/>
              <a:t>The </a:t>
            </a:r>
            <a:r>
              <a:rPr lang="en-US" dirty="0" err="1" smtClean="0"/>
              <a:t>lang</a:t>
            </a:r>
            <a:r>
              <a:rPr lang="en-US" dirty="0" smtClean="0"/>
              <a:t> attribute of the &lt;html&gt; tag declares the language of the Web page</a:t>
            </a:r>
          </a:p>
          <a:p>
            <a:r>
              <a:rPr lang="en-US" dirty="0" smtClean="0"/>
              <a:t>The title attribute defines some extra information about an element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Headings</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HTML headings are titles or subtitles that you want to display on a webpage.</a:t>
            </a:r>
          </a:p>
          <a:p>
            <a:r>
              <a:rPr lang="en-US" dirty="0" smtClean="0"/>
              <a:t/>
            </a:r>
            <a:br>
              <a:rPr lang="en-US" dirty="0" smtClean="0"/>
            </a:br>
            <a:r>
              <a:rPr lang="en-US" dirty="0" smtClean="0"/>
              <a:t>&lt;!DOCTYPE html&gt;</a:t>
            </a:r>
          </a:p>
          <a:p>
            <a:r>
              <a:rPr lang="en-US" dirty="0" smtClean="0"/>
              <a:t>&lt;html&gt;</a:t>
            </a:r>
          </a:p>
          <a:p>
            <a:r>
              <a:rPr lang="en-US" dirty="0" smtClean="0"/>
              <a:t>&lt;body&gt;</a:t>
            </a:r>
          </a:p>
          <a:p>
            <a:endParaRPr lang="en-US" dirty="0" smtClean="0"/>
          </a:p>
          <a:p>
            <a:r>
              <a:rPr lang="en-US" dirty="0" smtClean="0"/>
              <a:t>&lt;h1&gt;Heading 1&lt;/h1&gt;</a:t>
            </a:r>
          </a:p>
          <a:p>
            <a:r>
              <a:rPr lang="en-US" dirty="0" smtClean="0"/>
              <a:t>&lt;h2&gt;Heading 2&lt;/h2&gt;</a:t>
            </a:r>
          </a:p>
          <a:p>
            <a:r>
              <a:rPr lang="en-US" dirty="0" smtClean="0"/>
              <a:t>&lt;h3&gt;Heading 3&lt;/h3&gt;</a:t>
            </a:r>
          </a:p>
          <a:p>
            <a:r>
              <a:rPr lang="en-US" dirty="0" smtClean="0"/>
              <a:t>&lt;h4&gt;Heading 4&lt;/h4&gt;</a:t>
            </a:r>
          </a:p>
          <a:p>
            <a:r>
              <a:rPr lang="en-US" dirty="0" smtClean="0"/>
              <a:t>&lt;h5&gt;Heading 5&lt;/h5&gt;</a:t>
            </a:r>
          </a:p>
          <a:p>
            <a:r>
              <a:rPr lang="en-US" dirty="0" smtClean="0"/>
              <a:t>&lt;h6&gt;Heading 6&lt;/h6&gt;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p:cNvPicPr>
            <a:picLocks noGrp="1" noChangeAspect="1" noChangeArrowheads="1"/>
          </p:cNvPicPr>
          <p:nvPr>
            <p:ph idx="1"/>
          </p:nvPr>
        </p:nvPicPr>
        <p:blipFill>
          <a:blip r:embed="rId2"/>
          <a:srcRect/>
          <a:stretch>
            <a:fillRect/>
          </a:stretch>
        </p:blipFill>
        <p:spPr bwMode="auto">
          <a:xfrm>
            <a:off x="3052762" y="2229644"/>
            <a:ext cx="3038475" cy="32670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HTML Headings</a:t>
            </a:r>
          </a:p>
          <a:p>
            <a:r>
              <a:rPr lang="en-US" dirty="0" smtClean="0"/>
              <a:t>HTML headings are defined with the &lt;h1&gt; to &lt;h6&gt; tags.</a:t>
            </a:r>
          </a:p>
          <a:p>
            <a:r>
              <a:rPr lang="en-US" dirty="0" smtClean="0"/>
              <a:t>&lt;h1&gt; defines the most important heading. &lt;h6&gt; defines the least important heading.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html document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&lt;!</a:t>
            </a:r>
            <a:r>
              <a:rPr lang="en-US" dirty="0"/>
              <a: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&lt;title&gt;Page Title&lt;/title&gt;</a:t>
            </a:r>
            <a:r>
              <a:rPr lang="en-US" dirty="0" smtClean="0"/>
              <a:t/>
            </a:r>
            <a:br>
              <a:rPr lang="en-US" dirty="0" smtClean="0"/>
            </a:br>
            <a:r>
              <a:rPr lang="en-US" dirty="0"/>
              <a:t>&lt;/head&gt;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&lt;h1&gt;My First Heading&lt;/h1&gt;</a:t>
            </a:r>
            <a:r>
              <a:rPr lang="en-US" dirty="0" smtClean="0"/>
              <a:t/>
            </a:r>
            <a:br>
              <a:rPr lang="en-US" dirty="0" smtClean="0"/>
            </a:br>
            <a:r>
              <a:rPr lang="en-US" dirty="0"/>
              <a:t>&lt;p&gt;My first paragraph.&lt;/p&gt;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&lt;h1&gt;Heading 1&lt;/h1&gt;</a:t>
            </a:r>
          </a:p>
          <a:p>
            <a:r>
              <a:rPr lang="en-US" dirty="0" smtClean="0"/>
              <a:t>&lt;h2&gt;Heading 2&lt;/h2&gt;</a:t>
            </a:r>
          </a:p>
          <a:p>
            <a:r>
              <a:rPr lang="en-US" dirty="0" smtClean="0"/>
              <a:t>&lt;h3&gt;Heading 3&lt;/h3&gt;</a:t>
            </a:r>
          </a:p>
          <a:p>
            <a:r>
              <a:rPr lang="en-US" dirty="0" smtClean="0"/>
              <a:t>&lt;h4&gt;Heading 4&lt;/h4&gt;</a:t>
            </a:r>
          </a:p>
          <a:p>
            <a:r>
              <a:rPr lang="en-US" dirty="0" smtClean="0"/>
              <a:t>&lt;h5&gt;Heading 5&lt;/h5&gt;</a:t>
            </a:r>
          </a:p>
          <a:p>
            <a:r>
              <a:rPr lang="en-US" dirty="0" smtClean="0"/>
              <a:t>&lt;h6&gt;Heading 6&lt;/h6&gt;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Headings Are Important</a:t>
            </a:r>
          </a:p>
          <a:p>
            <a:r>
              <a:rPr lang="en-US" dirty="0" smtClean="0"/>
              <a:t>Search engines use the headings to index the structure and content of your web pages.</a:t>
            </a:r>
          </a:p>
          <a:p>
            <a:r>
              <a:rPr lang="en-US" dirty="0" smtClean="0"/>
              <a:t>Users often skim a page by its headings. It is important to use headings to show the document structure.</a:t>
            </a:r>
          </a:p>
          <a:p>
            <a:r>
              <a:rPr lang="en-US" dirty="0" smtClean="0"/>
              <a:t>&lt;h1&gt; headings should be used for main headings, followed by &lt;h2&gt; headings, then the less important &lt;h3&gt;, and so on</a:t>
            </a:r>
            <a:r>
              <a:rPr lang="en-US" dirty="0" smtClean="0"/>
              <a:t>.</a:t>
            </a:r>
          </a:p>
          <a:p>
            <a:r>
              <a:rPr lang="en-US" b="1" dirty="0" smtClean="0"/>
              <a:t>Note:</a:t>
            </a:r>
            <a:r>
              <a:rPr lang="en-US" dirty="0" smtClean="0"/>
              <a:t> Use HTML headings for headings only. Don't use headings to make text </a:t>
            </a:r>
            <a:r>
              <a:rPr lang="en-US" b="1" dirty="0" smtClean="0"/>
              <a:t>BIG</a:t>
            </a:r>
            <a:r>
              <a:rPr lang="en-US" dirty="0" smtClean="0"/>
              <a:t> or </a:t>
            </a:r>
            <a:r>
              <a:rPr lang="en-US" b="1" dirty="0" smtClean="0"/>
              <a:t>bold</a:t>
            </a:r>
            <a:r>
              <a:rPr lang="en-US" dirty="0" smtClean="0"/>
              <a: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Bigger Headings</a:t>
            </a:r>
          </a:p>
          <a:p>
            <a:r>
              <a:rPr lang="en-US" dirty="0" smtClean="0"/>
              <a:t>Each HTML heading has a default size. However, you can specify the size for any heading with the style attribute, using the CSS font-size property:</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!DOCTYPE html&gt;</a:t>
            </a:r>
          </a:p>
          <a:p>
            <a:r>
              <a:rPr lang="en-US" dirty="0" smtClean="0"/>
              <a:t>&lt;html&gt;</a:t>
            </a:r>
          </a:p>
          <a:p>
            <a:r>
              <a:rPr lang="en-US" dirty="0" smtClean="0"/>
              <a:t>&lt;body&gt;</a:t>
            </a:r>
          </a:p>
          <a:p>
            <a:endParaRPr lang="en-US" dirty="0" smtClean="0"/>
          </a:p>
          <a:p>
            <a:r>
              <a:rPr lang="en-US" dirty="0" smtClean="0"/>
              <a:t>&lt;h1 style="font-size:60px;"&gt;Heading 1&lt;/h1&gt;</a:t>
            </a:r>
          </a:p>
          <a:p>
            <a:endParaRPr lang="en-US" dirty="0" smtClean="0"/>
          </a:p>
          <a:p>
            <a:r>
              <a:rPr lang="en-US" dirty="0" smtClean="0"/>
              <a:t>&lt;p&gt;You can change the size of a heading with the style attribute, using the font-size property.&lt;/p&gt;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 the correct HTML tag to add a heading with the text "London".</a:t>
            </a:r>
          </a:p>
          <a:p>
            <a:pPr>
              <a:buNone/>
            </a:pPr>
            <a:r>
              <a:rPr lang="en-US" dirty="0" smtClean="0"/>
              <a:t>______________</a:t>
            </a:r>
            <a:r>
              <a:rPr lang="en-US" dirty="0" smtClean="0"/>
              <a:t/>
            </a:r>
            <a:br>
              <a:rPr lang="en-US" dirty="0" smtClean="0"/>
            </a:br>
            <a:r>
              <a:rPr lang="en-US" dirty="0" smtClean="0"/>
              <a:t/>
            </a:r>
            <a:br>
              <a:rPr lang="en-US" dirty="0" smtClean="0"/>
            </a:br>
            <a:r>
              <a:rPr lang="en-US" dirty="0" smtClean="0"/>
              <a:t>&lt;p&gt;London is the capital city of England. It is the most populous city in the United Kingdom, with a metropolitan area of over 13 million inhabitants.&lt;/p&gt;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HTML</a:t>
            </a:r>
            <a:r>
              <a:rPr lang="en-US" dirty="0" smtClean="0"/>
              <a:t> Paragraphs</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 paragraph always starts on a new line, and is usually a block of text.</a:t>
            </a:r>
          </a:p>
          <a:p>
            <a:r>
              <a:rPr lang="en-US" dirty="0" smtClean="0"/>
              <a:t/>
            </a:r>
            <a:br>
              <a:rPr lang="en-US" dirty="0" smtClean="0"/>
            </a:br>
            <a:r>
              <a:rPr lang="en-US" dirty="0" smtClean="0"/>
              <a:t>HTML Paragraphs</a:t>
            </a:r>
          </a:p>
          <a:p>
            <a:r>
              <a:rPr lang="en-US" dirty="0" smtClean="0"/>
              <a:t>The HTML &lt;p&gt; element defines a paragraph.</a:t>
            </a:r>
          </a:p>
          <a:p>
            <a:r>
              <a:rPr lang="en-US" dirty="0" smtClean="0"/>
              <a:t>A paragraph always starts on a new line, and browsers automatically add some white space (a margin) before and after a paragraph.</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&lt;p&gt;This is a paragraph.&lt;/p&gt;</a:t>
            </a:r>
          </a:p>
          <a:p>
            <a:r>
              <a:rPr lang="en-US" dirty="0" smtClean="0"/>
              <a:t>&lt;p&gt;This is a paragraph.&lt;/p&gt;</a:t>
            </a:r>
          </a:p>
          <a:p>
            <a:r>
              <a:rPr lang="en-US" dirty="0" smtClean="0"/>
              <a:t>&lt;p&gt;This is a paragraph.&lt;/p&gt;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HTML Display</a:t>
            </a:r>
          </a:p>
          <a:p>
            <a:r>
              <a:rPr lang="en-US" dirty="0" smtClean="0"/>
              <a:t>You cannot be sure how HTML will be displayed.</a:t>
            </a:r>
          </a:p>
          <a:p>
            <a:r>
              <a:rPr lang="en-US" dirty="0" smtClean="0"/>
              <a:t>Large or small screens, and resized windows will create different results.</a:t>
            </a:r>
          </a:p>
          <a:p>
            <a:r>
              <a:rPr lang="en-US" dirty="0" smtClean="0"/>
              <a:t>With HTML, you cannot change the display by adding extra spaces or extra lines in your HTML code.</a:t>
            </a:r>
          </a:p>
          <a:p>
            <a:r>
              <a:rPr lang="en-US" dirty="0" smtClean="0"/>
              <a:t>The browser will automatically remove any extra spaces and lines when the page is displayed:</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304800"/>
            <a:ext cx="8686800" cy="6553200"/>
          </a:xfrm>
        </p:spPr>
        <p:txBody>
          <a:bodyPr>
            <a:normAutofit fontScale="47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a:t>
            </a:r>
          </a:p>
          <a:p>
            <a:r>
              <a:rPr lang="en-US" dirty="0" smtClean="0"/>
              <a:t>This paragraph</a:t>
            </a:r>
          </a:p>
          <a:p>
            <a:r>
              <a:rPr lang="en-US" dirty="0" smtClean="0"/>
              <a:t>contains a lot of lines</a:t>
            </a:r>
          </a:p>
          <a:p>
            <a:r>
              <a:rPr lang="en-US" dirty="0" smtClean="0"/>
              <a:t>in the source code,</a:t>
            </a:r>
          </a:p>
          <a:p>
            <a:r>
              <a:rPr lang="en-US" dirty="0" smtClean="0"/>
              <a:t>but the browser </a:t>
            </a:r>
          </a:p>
          <a:p>
            <a:r>
              <a:rPr lang="en-US" dirty="0" smtClean="0"/>
              <a:t>ignores it.</a:t>
            </a:r>
          </a:p>
          <a:p>
            <a:r>
              <a:rPr lang="en-US" dirty="0" smtClean="0"/>
              <a:t>&lt;/p&gt;</a:t>
            </a:r>
          </a:p>
          <a:p>
            <a:endParaRPr lang="en-US" dirty="0" smtClean="0"/>
          </a:p>
          <a:p>
            <a:r>
              <a:rPr lang="en-US" dirty="0" smtClean="0"/>
              <a:t>&lt;p&gt;</a:t>
            </a:r>
          </a:p>
          <a:p>
            <a:r>
              <a:rPr lang="en-US" dirty="0" smtClean="0"/>
              <a:t>This paragraph</a:t>
            </a:r>
          </a:p>
          <a:p>
            <a:r>
              <a:rPr lang="en-US" dirty="0" smtClean="0"/>
              <a:t>contains      a lot of spaces</a:t>
            </a:r>
          </a:p>
          <a:p>
            <a:r>
              <a:rPr lang="en-US" dirty="0" smtClean="0"/>
              <a:t>in the source     code,</a:t>
            </a:r>
          </a:p>
          <a:p>
            <a:r>
              <a:rPr lang="en-US" dirty="0" smtClean="0"/>
              <a:t>but the    browser </a:t>
            </a:r>
          </a:p>
          <a:p>
            <a:r>
              <a:rPr lang="en-US" dirty="0" smtClean="0"/>
              <a:t>ignores it.</a:t>
            </a:r>
          </a:p>
          <a:p>
            <a:r>
              <a:rPr lang="en-US" dirty="0" smtClean="0"/>
              <a:t>&lt;/p&gt;</a:t>
            </a:r>
          </a:p>
          <a:p>
            <a:endParaRPr lang="en-US" dirty="0" smtClean="0"/>
          </a:p>
          <a:p>
            <a:r>
              <a:rPr lang="en-US" dirty="0" smtClean="0"/>
              <a:t>&lt;p&gt;</a:t>
            </a:r>
          </a:p>
          <a:p>
            <a:r>
              <a:rPr lang="en-US" dirty="0" smtClean="0"/>
              <a:t>The number of lines in a paragraph depends on the size of the browser window. If you resize the browser window, the number of lines in this paragraph will change.</a:t>
            </a:r>
          </a:p>
          <a:p>
            <a:r>
              <a:rPr lang="en-US" dirty="0" smtClean="0"/>
              <a:t>&lt;/p&gt;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t>
            </a:r>
            <a:endParaRPr lang="en-US" dirty="0"/>
          </a:p>
        </p:txBody>
      </p:sp>
      <p:sp>
        <p:nvSpPr>
          <p:cNvPr id="3" name="Content Placeholder 2"/>
          <p:cNvSpPr>
            <a:spLocks noGrp="1"/>
          </p:cNvSpPr>
          <p:nvPr>
            <p:ph idx="1"/>
          </p:nvPr>
        </p:nvSpPr>
        <p:spPr/>
        <p:txBody>
          <a:bodyPr/>
          <a:lstStyle/>
          <a:p>
            <a:pPr>
              <a:buNone/>
            </a:pPr>
            <a:r>
              <a:rPr lang="en-US" dirty="0" smtClean="0"/>
              <a:t>This paragraph contains a lot of lines in the source code, but the browser ignores it.</a:t>
            </a:r>
          </a:p>
          <a:p>
            <a:pPr>
              <a:buNone/>
            </a:pPr>
            <a:r>
              <a:rPr lang="en-US" dirty="0" smtClean="0"/>
              <a:t>This paragraph contains a lot of spaces in the source code, but the browser ignores it.</a:t>
            </a:r>
          </a:p>
          <a:p>
            <a:pPr>
              <a:buNone/>
            </a:pPr>
            <a:r>
              <a:rPr lang="en-US" dirty="0" smtClean="0"/>
              <a:t>The number of lines in a paragraph depends on the size of the browser window. If you resize the browser window, the number of lines in this paragraph will change.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a:t>The &lt;!DOCTYPE html&gt; declaration defines that this document is an HTML5 document</a:t>
            </a:r>
          </a:p>
          <a:p>
            <a:r>
              <a:rPr lang="en-US" dirty="0"/>
              <a:t>The &lt;html&gt; element is the root element of an HTML page</a:t>
            </a:r>
          </a:p>
          <a:p>
            <a:r>
              <a:rPr lang="en-US" dirty="0"/>
              <a:t>The &lt;head&gt; element contains meta information about the HTML page</a:t>
            </a:r>
          </a:p>
          <a:p>
            <a:r>
              <a:rPr lang="en-US" dirty="0"/>
              <a:t>The &lt;title&gt; element specifies a title for the HTML page (which is shown in the browser's title bar or in the page's tab)</a:t>
            </a:r>
          </a:p>
          <a:p>
            <a:r>
              <a:rPr lang="en-US" dirty="0"/>
              <a:t>The &lt;body&gt; element defines the document's body, and is a container for all the visible contents, such as headings, paragraphs, images, hyperlinks, tables, lists, etc.</a:t>
            </a:r>
          </a:p>
          <a:p>
            <a:r>
              <a:rPr lang="en-US" dirty="0"/>
              <a:t>The &lt;h1&gt; element defines a large heading</a:t>
            </a:r>
          </a:p>
          <a:p>
            <a:r>
              <a:rPr lang="en-US" dirty="0"/>
              <a:t>The &lt;p&gt; element defines a paragraph</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HTML Horizontal Rules</a:t>
            </a:r>
          </a:p>
          <a:p>
            <a:r>
              <a:rPr lang="en-US" dirty="0" smtClean="0"/>
              <a:t>The &lt;hr&gt; tag defines a thematic break in an HTML page, and is most often displayed as a horizontal rule.</a:t>
            </a:r>
          </a:p>
          <a:p>
            <a:r>
              <a:rPr lang="en-US" dirty="0" smtClean="0"/>
              <a:t>The &lt;hr&gt; element is used to separate content (or define a change) in an HTML page: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533400"/>
            <a:ext cx="8534400" cy="5943600"/>
          </a:xfrm>
        </p:spPr>
        <p:txBody>
          <a:bodyPr>
            <a:normAutofit fontScale="6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&lt;h1&gt;This is heading 1&lt;/h1&gt;</a:t>
            </a:r>
          </a:p>
          <a:p>
            <a:r>
              <a:rPr lang="en-US" dirty="0" smtClean="0"/>
              <a:t>&lt;p&gt;This is some text.&lt;/p&gt;</a:t>
            </a:r>
          </a:p>
          <a:p>
            <a:r>
              <a:rPr lang="en-US" dirty="0" smtClean="0"/>
              <a:t>&lt;hr&gt;</a:t>
            </a:r>
          </a:p>
          <a:p>
            <a:endParaRPr lang="en-US" dirty="0" smtClean="0"/>
          </a:p>
          <a:p>
            <a:r>
              <a:rPr lang="en-US" dirty="0" smtClean="0"/>
              <a:t>&lt;h2&gt;This is heading 2&lt;/h2&gt;</a:t>
            </a:r>
          </a:p>
          <a:p>
            <a:r>
              <a:rPr lang="en-US" dirty="0" smtClean="0"/>
              <a:t>&lt;p&gt;This is some other text.&lt;/p&gt;</a:t>
            </a:r>
          </a:p>
          <a:p>
            <a:r>
              <a:rPr lang="en-US" dirty="0" smtClean="0"/>
              <a:t>&lt;hr&gt;</a:t>
            </a:r>
          </a:p>
          <a:p>
            <a:endParaRPr lang="en-US" dirty="0" smtClean="0"/>
          </a:p>
          <a:p>
            <a:r>
              <a:rPr lang="en-US" dirty="0" smtClean="0"/>
              <a:t>&lt;h2&gt;This is heading 2&lt;/h2&gt;</a:t>
            </a:r>
          </a:p>
          <a:p>
            <a:r>
              <a:rPr lang="en-US" dirty="0" smtClean="0"/>
              <a:t>&lt;p&gt;This is some other text.&lt;/p&gt;</a:t>
            </a:r>
          </a:p>
          <a:p>
            <a:endParaRPr lang="en-US" dirty="0" smtClean="0"/>
          </a:p>
          <a:p>
            <a:r>
              <a:rPr lang="en-US" dirty="0" smtClean="0"/>
              <a:t>&lt;/body&gt;</a:t>
            </a:r>
          </a:p>
          <a:p>
            <a:r>
              <a:rPr lang="en-US" dirty="0" smtClean="0"/>
              <a:t>&lt;/html</a:t>
            </a:r>
            <a:r>
              <a:rPr lang="en-US" dirty="0" smtClean="0"/>
              <a:t>&gt;</a:t>
            </a:r>
          </a:p>
          <a:p>
            <a:endParaRPr lang="en-US" dirty="0" smtClean="0"/>
          </a:p>
          <a:p>
            <a:r>
              <a:rPr lang="en-US" b="1" dirty="0" err="1" smtClean="0"/>
              <a:t>NOTE:</a:t>
            </a:r>
            <a:r>
              <a:rPr lang="en-US" b="1" dirty="0" err="1" smtClean="0"/>
              <a:t>The</a:t>
            </a:r>
            <a:r>
              <a:rPr lang="en-US" b="1" dirty="0" smtClean="0"/>
              <a:t> &lt;hr&gt; tag is an empty tag, which means that it has no end tag</a:t>
            </a:r>
            <a:r>
              <a:rPr lang="en-US" b="1" dirty="0" smtClean="0"/>
              <a:t>.</a:t>
            </a:r>
            <a:endParaRPr lang="en-US" b="1"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t>
            </a:r>
            <a:endParaRPr lang="en-US" dirty="0"/>
          </a:p>
        </p:txBody>
      </p:sp>
      <p:pic>
        <p:nvPicPr>
          <p:cNvPr id="56322" name="Picture 2"/>
          <p:cNvPicPr>
            <a:picLocks noGrp="1" noChangeAspect="1" noChangeArrowheads="1"/>
          </p:cNvPicPr>
          <p:nvPr>
            <p:ph idx="1"/>
          </p:nvPr>
        </p:nvPicPr>
        <p:blipFill>
          <a:blip r:embed="rId2"/>
          <a:srcRect/>
          <a:stretch>
            <a:fillRect/>
          </a:stretch>
        </p:blipFill>
        <p:spPr bwMode="auto">
          <a:xfrm>
            <a:off x="2557462" y="1753394"/>
            <a:ext cx="4029075" cy="42195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HTML Line Breaks</a:t>
            </a:r>
          </a:p>
          <a:p>
            <a:r>
              <a:rPr lang="en-US" dirty="0" smtClean="0"/>
              <a:t>The HTML &lt;</a:t>
            </a:r>
            <a:r>
              <a:rPr lang="en-US" dirty="0" err="1" smtClean="0"/>
              <a:t>br</a:t>
            </a:r>
            <a:r>
              <a:rPr lang="en-US" dirty="0" smtClean="0"/>
              <a:t>&gt; element defines a line break.</a:t>
            </a:r>
          </a:p>
          <a:p>
            <a:r>
              <a:rPr lang="en-US" dirty="0" smtClean="0"/>
              <a:t>Use &lt;</a:t>
            </a:r>
            <a:r>
              <a:rPr lang="en-US" dirty="0" err="1" smtClean="0"/>
              <a:t>br</a:t>
            </a:r>
            <a:r>
              <a:rPr lang="en-US" dirty="0" smtClean="0"/>
              <a:t>&gt; if you want a line break (a new line) without starting a new paragraph:</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&lt;p&gt;This is&lt;</a:t>
            </a:r>
            <a:r>
              <a:rPr lang="en-US" dirty="0" err="1" smtClean="0"/>
              <a:t>br</a:t>
            </a:r>
            <a:r>
              <a:rPr lang="en-US" dirty="0" smtClean="0"/>
              <a:t>&gt;a paragraph&lt;</a:t>
            </a:r>
            <a:r>
              <a:rPr lang="en-US" dirty="0" err="1" smtClean="0"/>
              <a:t>br</a:t>
            </a:r>
            <a:r>
              <a:rPr lang="en-US" dirty="0" smtClean="0"/>
              <a:t>&gt;with line breaks.&lt;/p&gt;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t>
            </a:r>
            <a:endParaRPr lang="en-US" dirty="0"/>
          </a:p>
        </p:txBody>
      </p:sp>
      <p:sp>
        <p:nvSpPr>
          <p:cNvPr id="3" name="Content Placeholder 2"/>
          <p:cNvSpPr>
            <a:spLocks noGrp="1"/>
          </p:cNvSpPr>
          <p:nvPr>
            <p:ph idx="1"/>
          </p:nvPr>
        </p:nvSpPr>
        <p:spPr/>
        <p:txBody>
          <a:bodyPr/>
          <a:lstStyle/>
          <a:p>
            <a:endParaRPr lang="en-US"/>
          </a:p>
        </p:txBody>
      </p:sp>
      <p:pic>
        <p:nvPicPr>
          <p:cNvPr id="58370" name="Picture 2"/>
          <p:cNvPicPr>
            <a:picLocks noChangeAspect="1" noChangeArrowheads="1"/>
          </p:cNvPicPr>
          <p:nvPr/>
        </p:nvPicPr>
        <p:blipFill>
          <a:blip r:embed="rId2"/>
          <a:srcRect/>
          <a:stretch>
            <a:fillRect/>
          </a:stretch>
        </p:blipFill>
        <p:spPr bwMode="auto">
          <a:xfrm>
            <a:off x="838201" y="1928813"/>
            <a:ext cx="5957888" cy="300037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Poem Problem</a:t>
            </a:r>
          </a:p>
          <a:p>
            <a:r>
              <a:rPr lang="en-US" dirty="0" smtClean="0"/>
              <a:t>This poem will display on a single line:</a:t>
            </a:r>
          </a:p>
          <a:p>
            <a:r>
              <a:rPr lang="en-US" dirty="0" smtClean="0"/>
              <a:t>&lt;p&gt;</a:t>
            </a:r>
            <a:br>
              <a:rPr lang="en-US" dirty="0" smtClean="0"/>
            </a:br>
            <a:r>
              <a:rPr lang="en-US" dirty="0" smtClean="0"/>
              <a:t>  My Bonnie lies over the ocean.</a:t>
            </a:r>
            <a:br>
              <a:rPr lang="en-US" dirty="0" smtClean="0"/>
            </a:br>
            <a:r>
              <a:rPr lang="en-US" dirty="0" smtClean="0"/>
              <a:t/>
            </a:r>
            <a:br>
              <a:rPr lang="en-US" dirty="0" smtClean="0"/>
            </a:br>
            <a:r>
              <a:rPr lang="en-US" dirty="0" smtClean="0"/>
              <a:t>  My Bonnie lies over the sea.</a:t>
            </a:r>
            <a:br>
              <a:rPr lang="en-US" dirty="0" smtClean="0"/>
            </a:br>
            <a:r>
              <a:rPr lang="en-US" dirty="0" smtClean="0"/>
              <a:t/>
            </a:r>
            <a:br>
              <a:rPr lang="en-US" dirty="0" smtClean="0"/>
            </a:br>
            <a:r>
              <a:rPr lang="en-US" dirty="0" smtClean="0"/>
              <a:t>  My Bonnie lies over the ocean.</a:t>
            </a:r>
            <a:br>
              <a:rPr lang="en-US" dirty="0" smtClean="0"/>
            </a:br>
            <a:r>
              <a:rPr lang="en-US" dirty="0" smtClean="0"/>
              <a:t/>
            </a:r>
            <a:br>
              <a:rPr lang="en-US" dirty="0" smtClean="0"/>
            </a:br>
            <a:r>
              <a:rPr lang="en-US" dirty="0" smtClean="0"/>
              <a:t>  Oh, bring back my Bonnie to me.</a:t>
            </a:r>
            <a:br>
              <a:rPr lang="en-US" dirty="0" smtClean="0"/>
            </a:br>
            <a:r>
              <a:rPr lang="en-US" dirty="0" smtClean="0"/>
              <a:t>&lt;/p&gt;</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57200"/>
            <a:ext cx="8382000" cy="5668963"/>
          </a:xfrm>
        </p:spPr>
        <p:txBody>
          <a:bodyPr>
            <a:normAutofit fontScale="5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&lt;p&gt;In HTML, spaces and new lines are ignored:&lt;/p&gt;</a:t>
            </a:r>
          </a:p>
          <a:p>
            <a:endParaRPr lang="en-US" dirty="0" smtClean="0"/>
          </a:p>
          <a:p>
            <a:r>
              <a:rPr lang="en-US" dirty="0" smtClean="0"/>
              <a:t>&lt;p&gt;</a:t>
            </a:r>
          </a:p>
          <a:p>
            <a:endParaRPr lang="en-US" dirty="0" smtClean="0"/>
          </a:p>
          <a:p>
            <a:r>
              <a:rPr lang="en-US" dirty="0" smtClean="0"/>
              <a:t>  My Bonnie lies over the ocean.</a:t>
            </a:r>
          </a:p>
          <a:p>
            <a:endParaRPr lang="en-US" dirty="0" smtClean="0"/>
          </a:p>
          <a:p>
            <a:r>
              <a:rPr lang="en-US" dirty="0" smtClean="0"/>
              <a:t>  My Bonnie lies over the sea.</a:t>
            </a:r>
          </a:p>
          <a:p>
            <a:endParaRPr lang="en-US" dirty="0" smtClean="0"/>
          </a:p>
          <a:p>
            <a:r>
              <a:rPr lang="en-US" dirty="0" smtClean="0"/>
              <a:t>  My Bonnie lies over the ocean.</a:t>
            </a:r>
          </a:p>
          <a:p>
            <a:r>
              <a:rPr lang="en-US" dirty="0" smtClean="0"/>
              <a:t>  </a:t>
            </a:r>
          </a:p>
          <a:p>
            <a:r>
              <a:rPr lang="en-US" dirty="0" smtClean="0"/>
              <a:t>  Oh, bring back my Bonnie to me.</a:t>
            </a:r>
          </a:p>
          <a:p>
            <a:endParaRPr lang="en-US" dirty="0" smtClean="0"/>
          </a:p>
          <a:p>
            <a:r>
              <a:rPr lang="en-US" dirty="0" smtClean="0"/>
              <a:t>&lt;/p&gt;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t>
            </a:r>
            <a:endParaRPr lang="en-US" dirty="0"/>
          </a:p>
        </p:txBody>
      </p:sp>
      <p:sp>
        <p:nvSpPr>
          <p:cNvPr id="3" name="Content Placeholder 2"/>
          <p:cNvSpPr>
            <a:spLocks noGrp="1"/>
          </p:cNvSpPr>
          <p:nvPr>
            <p:ph idx="1"/>
          </p:nvPr>
        </p:nvSpPr>
        <p:spPr/>
        <p:txBody>
          <a:bodyPr/>
          <a:lstStyle/>
          <a:p>
            <a:endParaRPr lang="en-US"/>
          </a:p>
        </p:txBody>
      </p:sp>
      <p:pic>
        <p:nvPicPr>
          <p:cNvPr id="57346" name="Picture 2"/>
          <p:cNvPicPr>
            <a:picLocks noChangeAspect="1" noChangeArrowheads="1"/>
          </p:cNvPicPr>
          <p:nvPr/>
        </p:nvPicPr>
        <p:blipFill>
          <a:blip r:embed="rId2"/>
          <a:srcRect/>
          <a:stretch>
            <a:fillRect/>
          </a:stretch>
        </p:blipFill>
        <p:spPr bwMode="auto">
          <a:xfrm>
            <a:off x="228600" y="1947863"/>
            <a:ext cx="8458199" cy="4452937"/>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Solution - The HTML &lt;pre&gt; Element</a:t>
            </a:r>
          </a:p>
          <a:p>
            <a:r>
              <a:rPr lang="en-US" dirty="0" smtClean="0"/>
              <a:t>The HTML &lt;pre&gt; element defines preformatted text.</a:t>
            </a:r>
          </a:p>
          <a:p>
            <a:r>
              <a:rPr lang="en-US" dirty="0" smtClean="0"/>
              <a:t>The text inside a &lt;pre&gt; element is displayed in a fixed-width font (usually Courier), and it preserves both spaces and line breaks: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a:t>What is an HTML Element?</a:t>
            </a:r>
          </a:p>
          <a:p>
            <a:r>
              <a:rPr lang="en-US" dirty="0"/>
              <a:t>An HTML element is defined by a start tag, some content, and an end tag:</a:t>
            </a:r>
          </a:p>
          <a:p>
            <a:r>
              <a:rPr lang="en-US" dirty="0"/>
              <a:t>&lt;</a:t>
            </a:r>
            <a:r>
              <a:rPr lang="en-US" dirty="0" err="1"/>
              <a:t>tagname</a:t>
            </a:r>
            <a:r>
              <a:rPr lang="en-US" dirty="0"/>
              <a:t>&gt; Content goes here... &lt;/</a:t>
            </a:r>
            <a:r>
              <a:rPr lang="en-US" dirty="0" err="1"/>
              <a:t>tagname</a:t>
            </a:r>
            <a:r>
              <a:rPr lang="en-US" dirty="0"/>
              <a:t>&gt;</a:t>
            </a:r>
          </a:p>
          <a:p>
            <a:r>
              <a:rPr lang="en-US" dirty="0"/>
              <a:t>The HTML </a:t>
            </a:r>
            <a:r>
              <a:rPr lang="en-US" b="1" dirty="0"/>
              <a:t>element</a:t>
            </a:r>
            <a:r>
              <a:rPr lang="en-US" dirty="0"/>
              <a:t> is everything from the start tag to the end tag:</a:t>
            </a:r>
          </a:p>
          <a:p>
            <a:r>
              <a:rPr lang="en-US" dirty="0"/>
              <a:t>&lt;h1&gt;My First Heading&lt;/h1&gt;</a:t>
            </a:r>
          </a:p>
          <a:p>
            <a:r>
              <a:rPr lang="en-US" dirty="0"/>
              <a:t>&lt;p&gt;My first paragraph.&lt;/p&gt;</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Solution - The HTML &lt;pre&gt; Element</a:t>
            </a:r>
          </a:p>
          <a:p>
            <a:r>
              <a:rPr lang="en-US" dirty="0" smtClean="0"/>
              <a:t>The HTML &lt;pre&gt; element defines preformatted text.</a:t>
            </a:r>
          </a:p>
          <a:p>
            <a:r>
              <a:rPr lang="en-US" dirty="0" smtClean="0"/>
              <a:t>The text inside a &lt;pre&gt; element is displayed in a fixed-width font (usually Courier), and it preserves both spaces and line breaks:</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 y="751344"/>
            <a:ext cx="8077200" cy="5078313"/>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&lt;p&gt;The pre tag preserves both spaces and line breaks:&lt;/p&gt;</a:t>
            </a:r>
          </a:p>
          <a:p>
            <a:endParaRPr lang="en-US" dirty="0" smtClean="0"/>
          </a:p>
          <a:p>
            <a:r>
              <a:rPr lang="en-US" dirty="0" smtClean="0"/>
              <a:t>&lt;pre&gt;</a:t>
            </a:r>
          </a:p>
          <a:p>
            <a:r>
              <a:rPr lang="en-US" dirty="0" smtClean="0"/>
              <a:t>   My Bonnie lies over the ocean.</a:t>
            </a:r>
          </a:p>
          <a:p>
            <a:endParaRPr lang="en-US" dirty="0" smtClean="0"/>
          </a:p>
          <a:p>
            <a:r>
              <a:rPr lang="en-US" dirty="0" smtClean="0"/>
              <a:t>   My Bonnie lies over the sea.</a:t>
            </a:r>
          </a:p>
          <a:p>
            <a:endParaRPr lang="en-US" dirty="0" smtClean="0"/>
          </a:p>
          <a:p>
            <a:r>
              <a:rPr lang="en-US" dirty="0" smtClean="0"/>
              <a:t>   My Bonnie lies over the ocean.</a:t>
            </a:r>
          </a:p>
          <a:p>
            <a:r>
              <a:rPr lang="en-US" dirty="0" smtClean="0"/>
              <a:t>   </a:t>
            </a:r>
          </a:p>
          <a:p>
            <a:r>
              <a:rPr lang="en-US" dirty="0" smtClean="0"/>
              <a:t>   Oh, bring back my Bonnie to me.</a:t>
            </a:r>
          </a:p>
          <a:p>
            <a:r>
              <a:rPr lang="en-US" dirty="0" smtClean="0"/>
              <a:t>&lt;/pre&gt;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t>
            </a:r>
            <a:endParaRPr lang="en-US" dirty="0"/>
          </a:p>
        </p:txBody>
      </p:sp>
      <p:pic>
        <p:nvPicPr>
          <p:cNvPr id="59394" name="Picture 2"/>
          <p:cNvPicPr>
            <a:picLocks noGrp="1" noChangeAspect="1" noChangeArrowheads="1"/>
          </p:cNvPicPr>
          <p:nvPr>
            <p:ph idx="1"/>
          </p:nvPr>
        </p:nvPicPr>
        <p:blipFill>
          <a:blip r:embed="rId2"/>
          <a:srcRect/>
          <a:stretch>
            <a:fillRect/>
          </a:stretch>
        </p:blipFill>
        <p:spPr bwMode="auto">
          <a:xfrm>
            <a:off x="2281237" y="2020094"/>
            <a:ext cx="4581525" cy="368617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r>
              <a:rPr lang="en-US" dirty="0" smtClean="0"/>
              <a:t>Use the correct HTML tag to add a paragraph with the text "Hello World!".</a:t>
            </a:r>
          </a:p>
          <a:p>
            <a:pPr>
              <a:buNone/>
            </a:pPr>
            <a:r>
              <a:rPr lang="en-US" smtClean="0"/>
              <a:t>    &lt;</a:t>
            </a:r>
            <a:r>
              <a:rPr lang="en-US" smtClean="0"/>
              <a:t>html&gt;</a:t>
            </a:r>
            <a:br>
              <a:rPr lang="en-US" smtClean="0"/>
            </a:br>
            <a:r>
              <a:rPr lang="en-US" smtClean="0"/>
              <a:t>&lt;body&gt;</a:t>
            </a:r>
            <a:br>
              <a:rPr lang="en-US" smtClean="0"/>
            </a:br>
            <a:r>
              <a:rPr lang="en-US" smtClean="0"/>
              <a:t/>
            </a:r>
            <a:br>
              <a:rPr lang="en-US" smtClean="0"/>
            </a:br>
            <a:r>
              <a:rPr lang="en-US" smtClean="0"/>
              <a:t>&lt;/body&gt;</a:t>
            </a:r>
            <a:br>
              <a:rPr lang="en-US" smtClean="0"/>
            </a:br>
            <a:r>
              <a:rPr lang="en-US" smtClean="0"/>
              <a:t>&lt;/html&gt;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343400"/>
            <a:ext cx="8153400" cy="2262981"/>
          </a:xfrm>
        </p:spPr>
        <p:txBody>
          <a:bodyPr>
            <a:normAutofit/>
          </a:bodyPr>
          <a:lstStyle/>
          <a:p>
            <a:r>
              <a:rPr lang="en-US" b="1" dirty="0"/>
              <a:t>Note:</a:t>
            </a:r>
            <a:r>
              <a:rPr lang="en-US" dirty="0"/>
              <a:t> Some HTML elements have no content (like the &lt;</a:t>
            </a:r>
            <a:r>
              <a:rPr lang="en-US" dirty="0" err="1"/>
              <a:t>br</a:t>
            </a:r>
            <a:r>
              <a:rPr lang="en-US" dirty="0"/>
              <a:t>&gt; element). These elements are called empty elements. Empty elements do not have an end tag!</a:t>
            </a:r>
          </a:p>
        </p:txBody>
      </p:sp>
      <p:pic>
        <p:nvPicPr>
          <p:cNvPr id="1026" name="Picture 2"/>
          <p:cNvPicPr>
            <a:picLocks noChangeAspect="1" noChangeArrowheads="1"/>
          </p:cNvPicPr>
          <p:nvPr/>
        </p:nvPicPr>
        <p:blipFill>
          <a:blip r:embed="rId2"/>
          <a:srcRect/>
          <a:stretch>
            <a:fillRect/>
          </a:stretch>
        </p:blipFill>
        <p:spPr bwMode="auto">
          <a:xfrm>
            <a:off x="304800" y="1524000"/>
            <a:ext cx="8458200" cy="2786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52400" y="533400"/>
            <a:ext cx="8610600" cy="1477328"/>
          </a:xfrm>
          <a:prstGeom prst="rect">
            <a:avLst/>
          </a:prstGeom>
        </p:spPr>
        <p:txBody>
          <a:bodyPr wrap="square">
            <a:spAutoFit/>
          </a:bodyPr>
          <a:lstStyle/>
          <a:p>
            <a:r>
              <a:rPr lang="en-US" b="1" dirty="0"/>
              <a:t>Web Browsers</a:t>
            </a:r>
          </a:p>
          <a:p>
            <a:r>
              <a:rPr lang="en-US" dirty="0"/>
              <a:t>The purpose of a web browser (Chrome, Edge, Firefox, Safari) is to read HTML documents and display them correctly.</a:t>
            </a:r>
          </a:p>
          <a:p>
            <a:r>
              <a:rPr lang="en-US" dirty="0"/>
              <a:t>A browser does not display the HTML tags, but uses them to determine how to display the document:</a:t>
            </a:r>
          </a:p>
        </p:txBody>
      </p:sp>
      <p:pic>
        <p:nvPicPr>
          <p:cNvPr id="2050" name="Picture 2"/>
          <p:cNvPicPr>
            <a:picLocks noChangeAspect="1" noChangeArrowheads="1"/>
          </p:cNvPicPr>
          <p:nvPr/>
        </p:nvPicPr>
        <p:blipFill>
          <a:blip r:embed="rId2"/>
          <a:srcRect/>
          <a:stretch>
            <a:fillRect/>
          </a:stretch>
        </p:blipFill>
        <p:spPr bwMode="auto">
          <a:xfrm>
            <a:off x="1600200" y="2590800"/>
            <a:ext cx="6172200"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1600</Words>
  <Application>Microsoft Office PowerPoint</Application>
  <PresentationFormat>On-screen Show (4:3)</PresentationFormat>
  <Paragraphs>382</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HTML</vt:lpstr>
      <vt:lpstr>Slide 2</vt:lpstr>
      <vt:lpstr>Slide 3</vt:lpstr>
      <vt:lpstr>Slide 4</vt:lpstr>
      <vt:lpstr>Simple html document</vt:lpstr>
      <vt:lpstr>Slide 6</vt:lpstr>
      <vt:lpstr>Slide 7</vt:lpstr>
      <vt:lpstr>Slide 8</vt:lpstr>
      <vt:lpstr>Slide 9</vt:lpstr>
      <vt:lpstr>Slide 10</vt:lpstr>
      <vt:lpstr>Slide 11</vt:lpstr>
      <vt:lpstr>Slide 12</vt:lpstr>
      <vt:lpstr>Learn HTML Using Notepad or TextEdit </vt:lpstr>
      <vt:lpstr>Slide 14</vt:lpstr>
      <vt:lpstr>Slide 15</vt:lpstr>
      <vt:lpstr>Slide 16</vt:lpstr>
      <vt:lpstr>Slide 17</vt:lpstr>
      <vt:lpstr>  HTML Basic Examples   </vt:lpstr>
      <vt:lpstr>Slide 19</vt:lpstr>
      <vt:lpstr>Slide 20</vt:lpstr>
      <vt:lpstr>Slide 21</vt:lpstr>
      <vt:lpstr>Slide 22</vt:lpstr>
      <vt:lpstr>Slide 23</vt:lpstr>
      <vt:lpstr>Slide 24</vt:lpstr>
      <vt:lpstr>Slide 25</vt:lpstr>
      <vt:lpstr>HTML Elements</vt:lpstr>
      <vt:lpstr>Slide 27</vt:lpstr>
      <vt:lpstr>Slide 28</vt:lpstr>
      <vt:lpstr>Slide 29</vt:lpstr>
      <vt:lpstr>Slide 30</vt:lpstr>
      <vt:lpstr>Slide 31</vt:lpstr>
      <vt:lpstr>Slide 32</vt:lpstr>
      <vt:lpstr>HTML Attributes </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HTML Headings </vt:lpstr>
      <vt:lpstr>Slide 48</vt:lpstr>
      <vt:lpstr>Slide 49</vt:lpstr>
      <vt:lpstr>Slide 50</vt:lpstr>
      <vt:lpstr>Slide 51</vt:lpstr>
      <vt:lpstr>Slide 52</vt:lpstr>
      <vt:lpstr>Slide 53</vt:lpstr>
      <vt:lpstr>Slide 54</vt:lpstr>
      <vt:lpstr>  HTML Paragraphs   </vt:lpstr>
      <vt:lpstr>Slide 56</vt:lpstr>
      <vt:lpstr>Slide 57</vt:lpstr>
      <vt:lpstr>Slide 58</vt:lpstr>
      <vt:lpstr>O/P</vt:lpstr>
      <vt:lpstr>Slide 60</vt:lpstr>
      <vt:lpstr>Slide 61</vt:lpstr>
      <vt:lpstr>O/P</vt:lpstr>
      <vt:lpstr>Slide 63</vt:lpstr>
      <vt:lpstr>Slide 64</vt:lpstr>
      <vt:lpstr>O/P</vt:lpstr>
      <vt:lpstr>Slide 66</vt:lpstr>
      <vt:lpstr>Slide 67</vt:lpstr>
      <vt:lpstr>O/P</vt:lpstr>
      <vt:lpstr>Slide 69</vt:lpstr>
      <vt:lpstr>Slide 70</vt:lpstr>
      <vt:lpstr>Slide 71</vt:lpstr>
      <vt:lpstr>O/P</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BTP</dc:creator>
  <cp:lastModifiedBy>BTP</cp:lastModifiedBy>
  <cp:revision>36</cp:revision>
  <dcterms:created xsi:type="dcterms:W3CDTF">2023-03-10T05:20:43Z</dcterms:created>
  <dcterms:modified xsi:type="dcterms:W3CDTF">2023-03-13T12:52:08Z</dcterms:modified>
</cp:coreProperties>
</file>