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65" r:id="rId7"/>
    <p:sldId id="259" r:id="rId8"/>
    <p:sldId id="260" r:id="rId9"/>
    <p:sldId id="271" r:id="rId10"/>
    <p:sldId id="272" r:id="rId11"/>
    <p:sldId id="273" r:id="rId12"/>
    <p:sldId id="277" r:id="rId13"/>
    <p:sldId id="266" r:id="rId14"/>
    <p:sldId id="261" r:id="rId15"/>
    <p:sldId id="262" r:id="rId16"/>
    <p:sldId id="274" r:id="rId17"/>
    <p:sldId id="267" r:id="rId18"/>
    <p:sldId id="263" r:id="rId19"/>
    <p:sldId id="264" r:id="rId20"/>
    <p:sldId id="275" r:id="rId21"/>
    <p:sldId id="268" r:id="rId22"/>
    <p:sldId id="26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89858" autoAdjust="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D4767-50EC-4A99-AE93-9B4D13E5C39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811AB-1020-4D07-9B43-E982889C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11AB-1020-4D07-9B43-E982889C1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11AB-1020-4D07-9B43-E982889C1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11AB-1020-4D07-9B43-E982889C1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F9B3-A037-42F8-8F50-92D8D542123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385A-B4CF-4FB4-888B-45FADA95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keydata.com/database-normalization/second-normal-form-2nf.php" TargetMode="External"/><Relationship Id="rId2" Type="http://schemas.openxmlformats.org/officeDocument/2006/relationships/hyperlink" Target="http://www.1keydata.com/database-normalization/second-normal-form-1nf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a.org.uk/e-learning/MDBS01CD/page_23.htm" TargetMode="External"/><Relationship Id="rId5" Type="http://schemas.openxmlformats.org/officeDocument/2006/relationships/hyperlink" Target="https://www.sqa.org.uk/e-learning/MDBS01CD/page_22.htm" TargetMode="External"/><Relationship Id="rId4" Type="http://schemas.openxmlformats.org/officeDocument/2006/relationships/hyperlink" Target="https://www.sqa.org.uk/e-learning/MDBS01CD/page_24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6413"/>
            <a:ext cx="9144000" cy="1105976"/>
          </a:xfrm>
        </p:spPr>
        <p:txBody>
          <a:bodyPr/>
          <a:lstStyle/>
          <a:p>
            <a:r>
              <a:rPr lang="en-US" dirty="0" smtClean="0"/>
              <a:t>Normalization of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377"/>
            <a:ext cx="9144000" cy="21081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By Krishnan </a:t>
            </a:r>
            <a:r>
              <a:rPr lang="en-US" sz="4000" dirty="0" smtClean="0"/>
              <a:t>Ramakrishnan</a:t>
            </a:r>
          </a:p>
          <a:p>
            <a:r>
              <a:rPr lang="en-US" sz="4000" dirty="0" smtClean="0"/>
              <a:t>Senior Presentation (Jul 2017)</a:t>
            </a:r>
          </a:p>
          <a:p>
            <a:r>
              <a:rPr lang="en-US" sz="4000" dirty="0" smtClean="0"/>
              <a:t>San Francisco State University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6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 –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3118" y="1417586"/>
            <a:ext cx="10515600" cy="7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Step 1 (</a:t>
            </a:r>
            <a:r>
              <a:rPr lang="en-US" sz="2000" dirty="0" err="1" smtClean="0"/>
              <a:t>Ctd</a:t>
            </a:r>
            <a:r>
              <a:rPr lang="en-US" sz="2000" dirty="0" smtClean="0"/>
              <a:t>.): The Primary </a:t>
            </a:r>
            <a:r>
              <a:rPr lang="en-US" sz="2000" dirty="0"/>
              <a:t>K</a:t>
            </a:r>
            <a:r>
              <a:rPr lang="en-US" sz="2000" dirty="0" smtClean="0"/>
              <a:t>ey violation is resolved by removing the phone numbers to a separate table.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0" y="2687572"/>
            <a:ext cx="2476500" cy="223837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0994" y="2191840"/>
            <a:ext cx="10515600" cy="4174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 Customer Table			           Customer-Phone Table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056" y="2573276"/>
            <a:ext cx="5248275" cy="28860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0994" y="6027531"/>
            <a:ext cx="11571520" cy="92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can now see that there’s no constraint on defining any number of phone numbers for a given customer.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1546" y="5566627"/>
            <a:ext cx="10982253" cy="92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P</a:t>
            </a:r>
            <a:r>
              <a:rPr lang="en-US" sz="2000" dirty="0" smtClean="0"/>
              <a:t>rimary </a:t>
            </a:r>
            <a:r>
              <a:rPr lang="en-US" sz="2000" dirty="0"/>
              <a:t>K</a:t>
            </a:r>
            <a:r>
              <a:rPr lang="en-US" sz="2000" dirty="0" smtClean="0"/>
              <a:t>ey violation of the Customer table has been resolved.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6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 - 4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6941" y="2328007"/>
            <a:ext cx="4997552" cy="4174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 Customer-Address Table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43" y="2821457"/>
            <a:ext cx="3942343" cy="3653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3743" y="2510387"/>
            <a:ext cx="621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apply a similar logic to Step 1 to eliminate repeating groups of Billing and Shipping Addresses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3743" y="3353865"/>
            <a:ext cx="621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a one-to-many relationships in the Customer-Phone table, because 1 customer can have multiple phone numbers.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3743" y="4175211"/>
            <a:ext cx="62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the Customer-Phone table, we can clearly see the advantages of keeping the addresses organized in a separate table.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082" y="1442263"/>
            <a:ext cx="1124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Take the repeating groups of elements and put it into a separate table to resolve the repeating group violation on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 - 5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0993" y="1359077"/>
            <a:ext cx="11805559" cy="417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Customer Table              Customer-Phone Table			          Customer-Address Table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" y="1805823"/>
            <a:ext cx="2476500" cy="2238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21" y="1756834"/>
            <a:ext cx="5248275" cy="2886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210" y="1740507"/>
            <a:ext cx="3942343" cy="3653678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71546" y="5468659"/>
            <a:ext cx="10982253" cy="92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Now, the original data is in first normal form, each table satisfies all 3 conditions.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476"/>
            <a:ext cx="9144000" cy="110597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81513"/>
            <a:ext cx="9144000" cy="29609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First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Second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Third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78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second normal form defines the rules of attribute dependence on the Primary Key. Data is suppose to be in the second normal form if it satisfies the following conditions: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049920"/>
            <a:ext cx="10515600" cy="52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table must be in first normal form.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3116" y="3650573"/>
            <a:ext cx="10515600" cy="730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Non-Key attributes are fully functional dependent on each element of the primary key.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312" y="4508964"/>
            <a:ext cx="10515600" cy="8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attributes that make up the </a:t>
            </a:r>
            <a:r>
              <a:rPr lang="en-US" dirty="0"/>
              <a:t>P</a:t>
            </a:r>
            <a:r>
              <a:rPr lang="en-US" dirty="0" smtClean="0"/>
              <a:t>rimary Key are called key attributes. The rest of the attributes are called Non-Key attributes.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6426" y="5387083"/>
            <a:ext cx="10515600" cy="8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second level of normalization is also known as key dependency 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Normal Form (Example)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1" y="1690688"/>
            <a:ext cx="7525229" cy="21291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2391" y="4042804"/>
            <a:ext cx="10651409" cy="425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this table, both </a:t>
            </a:r>
            <a:r>
              <a:rPr lang="en-US" dirty="0" err="1" smtClean="0"/>
              <a:t>CustomerID</a:t>
            </a:r>
            <a:r>
              <a:rPr lang="en-US" dirty="0" smtClean="0"/>
              <a:t> and </a:t>
            </a:r>
            <a:r>
              <a:rPr lang="en-US" dirty="0" err="1" smtClean="0"/>
              <a:t>StoreID</a:t>
            </a:r>
            <a:r>
              <a:rPr lang="en-US" dirty="0" smtClean="0"/>
              <a:t> are the Primary Key.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2391" y="4542373"/>
            <a:ext cx="10651409" cy="719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Non-Key attribute is Purchase Location which depends on </a:t>
            </a:r>
            <a:r>
              <a:rPr lang="en-US" dirty="0" err="1" smtClean="0"/>
              <a:t>StoreID</a:t>
            </a:r>
            <a:r>
              <a:rPr lang="en-US" dirty="0" smtClean="0"/>
              <a:t> that is only part of the Primary </a:t>
            </a:r>
            <a:r>
              <a:rPr lang="en-US" dirty="0"/>
              <a:t>K</a:t>
            </a:r>
            <a:r>
              <a:rPr lang="en-US" dirty="0" smtClean="0"/>
              <a:t>ey and violates the second normal form. 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391" y="5291187"/>
            <a:ext cx="10651409" cy="44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2226" y="5279333"/>
            <a:ext cx="10651409" cy="701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transaction date is dependent upon both </a:t>
            </a:r>
            <a:r>
              <a:rPr lang="en-US" dirty="0" err="1" smtClean="0"/>
              <a:t>CustomerID</a:t>
            </a:r>
            <a:r>
              <a:rPr lang="en-US" dirty="0" smtClean="0"/>
              <a:t> and </a:t>
            </a:r>
            <a:r>
              <a:rPr lang="en-US" dirty="0" err="1" smtClean="0"/>
              <a:t>StoreID</a:t>
            </a:r>
            <a:r>
              <a:rPr lang="en-US" dirty="0" smtClean="0"/>
              <a:t> and is in the second normal 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Normal Form (Example)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60156"/>
            <a:ext cx="10515600" cy="417409"/>
          </a:xfrm>
        </p:spPr>
        <p:txBody>
          <a:bodyPr/>
          <a:lstStyle/>
          <a:p>
            <a:r>
              <a:rPr lang="en-US" sz="2000" dirty="0" smtClean="0"/>
              <a:t>Converting data to second normal form: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951392"/>
            <a:ext cx="10515600" cy="41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Table Purchase			   			          Table Store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26" y="2411792"/>
            <a:ext cx="4543425" cy="1800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42" y="2411792"/>
            <a:ext cx="3661901" cy="1179871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02391" y="4603241"/>
            <a:ext cx="10651409" cy="87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We take the violating location name and create a separate table containing both the store location and </a:t>
            </a:r>
            <a:r>
              <a:rPr lang="en-US" dirty="0" err="1" smtClean="0"/>
              <a:t>StoreID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1773" y="5468659"/>
            <a:ext cx="10982253" cy="92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Now, the original data is in second normal form, each table satisfies the two conditions.</a:t>
            </a:r>
            <a:r>
              <a:rPr lang="en-US" sz="2000" dirty="0" smtClean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476"/>
            <a:ext cx="9144000" cy="110597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81513"/>
            <a:ext cx="9144000" cy="29609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First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Second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Third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789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third </a:t>
            </a:r>
            <a:r>
              <a:rPr lang="en-US" dirty="0"/>
              <a:t>normal form defines the rules </a:t>
            </a:r>
            <a:r>
              <a:rPr lang="en-US" dirty="0" smtClean="0"/>
              <a:t>of transitive functional dependency. </a:t>
            </a:r>
            <a:r>
              <a:rPr lang="en-US" dirty="0"/>
              <a:t>Data is suppose to be in the </a:t>
            </a:r>
            <a:r>
              <a:rPr lang="en-US" dirty="0" smtClean="0"/>
              <a:t>third </a:t>
            </a:r>
            <a:r>
              <a:rPr lang="en-US" dirty="0"/>
              <a:t>normal form if it satisfies the following conditions: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04563"/>
            <a:ext cx="10515600" cy="52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table must be in second normal form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3119" y="3494772"/>
            <a:ext cx="10515600" cy="1033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There doesn’t exist a transitive functional dependency between any of the attributes in the table. Simply put, no two Non-Key attributes can have a dependency.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 (Example)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1" y="1923557"/>
            <a:ext cx="6334125" cy="17811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-310768" y="4082602"/>
            <a:ext cx="10515600" cy="8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The Primary </a:t>
            </a:r>
            <a:r>
              <a:rPr lang="en-US" dirty="0"/>
              <a:t>K</a:t>
            </a:r>
            <a:r>
              <a:rPr lang="en-US" dirty="0" smtClean="0"/>
              <a:t>ey of this table is </a:t>
            </a:r>
            <a:r>
              <a:rPr lang="en-US" dirty="0" err="1" smtClean="0"/>
              <a:t>BookID</a:t>
            </a:r>
            <a:r>
              <a:rPr lang="en-US" dirty="0" smtClean="0"/>
              <a:t>. </a:t>
            </a:r>
          </a:p>
          <a:p>
            <a:pPr marL="914400" lvl="2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GenreID</a:t>
            </a:r>
            <a:r>
              <a:rPr lang="en-US" dirty="0" smtClean="0"/>
              <a:t> qualifies the </a:t>
            </a:r>
            <a:r>
              <a:rPr lang="en-US" dirty="0" err="1" smtClean="0"/>
              <a:t>BookID</a:t>
            </a:r>
            <a:r>
              <a:rPr lang="en-US" dirty="0" smtClean="0"/>
              <a:t> and is dependent on </a:t>
            </a:r>
            <a:r>
              <a:rPr lang="en-US" dirty="0" err="1" smtClean="0"/>
              <a:t>BookID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18025" y="4844600"/>
            <a:ext cx="10515600" cy="43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Price is also dependent on </a:t>
            </a:r>
            <a:r>
              <a:rPr lang="en-US" dirty="0" err="1" smtClean="0"/>
              <a:t>BookID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310768" y="5185685"/>
            <a:ext cx="11907682" cy="67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However, the </a:t>
            </a:r>
            <a:r>
              <a:rPr lang="en-US" dirty="0" err="1" smtClean="0"/>
              <a:t>GenreType</a:t>
            </a:r>
            <a:r>
              <a:rPr lang="en-US" dirty="0" smtClean="0"/>
              <a:t> is dependent on only the </a:t>
            </a:r>
            <a:r>
              <a:rPr lang="en-US" dirty="0" err="1" smtClean="0"/>
              <a:t>GenreID</a:t>
            </a:r>
            <a:r>
              <a:rPr lang="en-US" dirty="0" smtClean="0"/>
              <a:t> which happens to be a Non-Key attribute. 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318026" y="5584828"/>
            <a:ext cx="10515600" cy="67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Moreover, this is a transitive dependency that violates the third normal 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476"/>
            <a:ext cx="9144000" cy="110597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81513"/>
            <a:ext cx="9144000" cy="29609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First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Second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Third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Normal Form (Example)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60156"/>
            <a:ext cx="10515600" cy="417409"/>
          </a:xfrm>
        </p:spPr>
        <p:txBody>
          <a:bodyPr/>
          <a:lstStyle/>
          <a:p>
            <a:r>
              <a:rPr lang="en-US" sz="2000" dirty="0" smtClean="0"/>
              <a:t>How do we normalize the table using a 3NF?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51392"/>
            <a:ext cx="10515600" cy="41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Table Book		   			          Table Genre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2368801"/>
            <a:ext cx="457200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93" y="2368801"/>
            <a:ext cx="3400425" cy="914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-185082" y="4401916"/>
            <a:ext cx="10515600" cy="8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As the </a:t>
            </a:r>
            <a:r>
              <a:rPr lang="en-US" dirty="0" err="1" smtClean="0"/>
              <a:t>GenreType</a:t>
            </a:r>
            <a:r>
              <a:rPr lang="en-US" dirty="0" smtClean="0"/>
              <a:t> has a transitive dependency violation, we separate that to a separate table. 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92340" y="5076830"/>
            <a:ext cx="10515600" cy="8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Now, both tables are in third normal 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476"/>
            <a:ext cx="9144000" cy="110597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81513"/>
            <a:ext cx="9144000" cy="29609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First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Second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Third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2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667454"/>
            <a:ext cx="10515600" cy="1178938"/>
          </a:xfrm>
        </p:spPr>
        <p:txBody>
          <a:bodyPr>
            <a:normAutofit/>
          </a:bodyPr>
          <a:lstStyle/>
          <a:p>
            <a:r>
              <a:rPr lang="en-US" dirty="0" smtClean="0"/>
              <a:t>It is extremely important for any relational database design to conform to the basic normalization rules. 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5457" y="3690711"/>
            <a:ext cx="10515600" cy="117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Relational database designs that have not been optimally normalized has often ran into issues on scalability, performance, and storage.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5457" y="1673232"/>
            <a:ext cx="10515600" cy="117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have seen how database normalization can decrease redundancy, increase efficiency, and reduce anomalies.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www.1keydata.com/database-normalization/second-normal-form-1nf.php</a:t>
            </a:r>
            <a:endParaRPr lang="en-US" dirty="0"/>
          </a:p>
          <a:p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www.1keydata.com/database-normalization/second-normal-form-2nf.php</a:t>
            </a:r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www.1keydata.com/database-normalization/second-normal-form-3nf.php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www.sqa.org.uk/e-learning/MDBS01CD/page_24.htm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www.sqa.org.uk/e-learning/MDBS01CD/page_22.htm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www.sqa.org.uk/e-learning/MDBS01CD/page_23.htm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4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38170"/>
            <a:ext cx="10515600" cy="8260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normalization is a process of transforming a data model in such a way that performs and scales a physical implementation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5455" y="2214683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main objective of normalization is as follows: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2711" y="2729938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Eliminates redundancy of data elements (Storage efficiency)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5453" y="3100051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Eliminates or reduces data anomalies 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2709" y="3542737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Enables efficient scaling of application functionality  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45460" y="4014456"/>
            <a:ext cx="10515600" cy="97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 normalization was first proposed by Edgar F. </a:t>
            </a:r>
            <a:r>
              <a:rPr lang="en-US" dirty="0" err="1" smtClean="0"/>
              <a:t>Codd</a:t>
            </a:r>
            <a:r>
              <a:rPr lang="en-US" dirty="0" smtClean="0"/>
              <a:t>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2718" y="4399081"/>
            <a:ext cx="10515600" cy="97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order to do normalization, we must understand the requirements in order to normalize a table.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9974" y="5262682"/>
            <a:ext cx="10515600" cy="138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 normalization is progressive. That is, in order to have a 3</a:t>
            </a:r>
            <a:r>
              <a:rPr lang="en-US" baseline="30000" dirty="0" smtClean="0"/>
              <a:t>rd</a:t>
            </a:r>
            <a:r>
              <a:rPr lang="en-US" dirty="0" smtClean="0"/>
              <a:t> normal form, we must have a 2</a:t>
            </a:r>
            <a:r>
              <a:rPr lang="en-US" baseline="30000" dirty="0" smtClean="0"/>
              <a:t>nd</a:t>
            </a:r>
            <a:r>
              <a:rPr lang="en-US" dirty="0" smtClean="0"/>
              <a:t> normal form and to have a 2</a:t>
            </a:r>
            <a:r>
              <a:rPr lang="en-US" baseline="30000" dirty="0" smtClean="0"/>
              <a:t>nd</a:t>
            </a:r>
            <a:r>
              <a:rPr lang="en-US" dirty="0" smtClean="0"/>
              <a:t> normal form, we must have a 1</a:t>
            </a:r>
            <a:r>
              <a:rPr lang="en-US" baseline="30000" dirty="0" smtClean="0"/>
              <a:t>st</a:t>
            </a:r>
            <a:r>
              <a:rPr lang="en-US" dirty="0" smtClean="0"/>
              <a:t> normal form.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(</a:t>
            </a:r>
            <a:r>
              <a:rPr lang="en-US" dirty="0" err="1" smtClean="0"/>
              <a:t>Ctd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38170"/>
            <a:ext cx="10515600" cy="82606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2711" y="1917137"/>
            <a:ext cx="10515600" cy="84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normalized design will ensure that the same data element is stored only once in one of the tables.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5453" y="2708163"/>
            <a:ext cx="10780490" cy="109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Example: An employee’s first and last name can only be stored in the employee table and nowhere else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5" y="3528223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This will also result in an efficiency in space usage.   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45458" y="4014456"/>
            <a:ext cx="10515600" cy="60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Anomaly: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0941" y="4493421"/>
            <a:ext cx="10515600" cy="54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There are 3 types of anomalies: Insert, Update, and Delete</a:t>
            </a: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199" y="4936106"/>
            <a:ext cx="10515600" cy="70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An insert anomaly occurs when some information cannot be inserted without the presence of others. </a:t>
            </a:r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5457" y="5596508"/>
            <a:ext cx="10515600" cy="70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An update anomaly occurs when one or more instances of duplicated data are updated.</a:t>
            </a:r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198" y="5966620"/>
            <a:ext cx="10515600" cy="70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A delete anomaly occurs when certain attributes are lost due to the deletion of other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(</a:t>
            </a:r>
            <a:r>
              <a:rPr lang="en-US" dirty="0" err="1" smtClean="0"/>
              <a:t>Ctd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490"/>
            <a:ext cx="5486400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80457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Student-Course 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6655" y="3368567"/>
            <a:ext cx="10515600" cy="57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Here, </a:t>
            </a:r>
            <a:r>
              <a:rPr lang="en-US" dirty="0" err="1" smtClean="0"/>
              <a:t>CourseName</a:t>
            </a:r>
            <a:r>
              <a:rPr lang="en-US" dirty="0" smtClean="0"/>
              <a:t> and </a:t>
            </a:r>
            <a:r>
              <a:rPr lang="en-US" dirty="0" err="1" smtClean="0"/>
              <a:t>StudentName</a:t>
            </a:r>
            <a:r>
              <a:rPr lang="en-US" dirty="0" smtClean="0"/>
              <a:t> are redundantly stored.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9396" y="3724167"/>
            <a:ext cx="11186890" cy="57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Both student names and course names can be inconsistent across various records.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6653" y="4079769"/>
            <a:ext cx="11186890" cy="57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New courses cannot be inserted unless a student is enrolled in it.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9395" y="4420856"/>
            <a:ext cx="11186890" cy="57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New students cannot be entered unless they are enrolled in a course.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6652" y="4805486"/>
            <a:ext cx="11186890" cy="57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Courses of students cannot be deleted without deleting the courses itself.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476"/>
            <a:ext cx="9144000" cy="1105976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581513"/>
            <a:ext cx="9144000" cy="29609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First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Second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Third Normal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69"/>
            <a:ext cx="10515600" cy="1389523"/>
          </a:xfrm>
        </p:spPr>
        <p:txBody>
          <a:bodyPr/>
          <a:lstStyle/>
          <a:p>
            <a:r>
              <a:rPr lang="en-US" dirty="0" smtClean="0"/>
              <a:t>In a relational database, an object is in first normal form if and only if it satisfies the following conditions: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7868" y="2424972"/>
            <a:ext cx="10515600" cy="66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rules of first normal form: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983834"/>
            <a:ext cx="10515600" cy="730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Each table must contain a </a:t>
            </a:r>
            <a:r>
              <a:rPr lang="en-US" dirty="0"/>
              <a:t>P</a:t>
            </a:r>
            <a:r>
              <a:rPr lang="en-US" dirty="0" smtClean="0"/>
              <a:t>rimary Key that uniquely identifies each row in a table.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518" y="3855402"/>
            <a:ext cx="10515600" cy="730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Values in each column has to be atomic, meaning one column cannot have multiple values.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0435" y="4693735"/>
            <a:ext cx="10515600" cy="7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There cannot be any repeating groups of attributes.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2352" y="5791530"/>
            <a:ext cx="10515600" cy="73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9787" y="5491052"/>
            <a:ext cx="10515600" cy="90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 above conditions are satisfied, the tables are considered to be in first normal 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 - 1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60155"/>
            <a:ext cx="10515600" cy="1389523"/>
          </a:xfrm>
        </p:spPr>
        <p:txBody>
          <a:bodyPr/>
          <a:lstStyle/>
          <a:p>
            <a:r>
              <a:rPr lang="en-US" sz="2000" dirty="0" smtClean="0"/>
              <a:t>Original Table: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435761"/>
            <a:ext cx="10515600" cy="425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This table is not normalized: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926964"/>
            <a:ext cx="10515600" cy="41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Multi-value violation: The phone number column violates this rule.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7868" y="5381074"/>
            <a:ext cx="10515600" cy="41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Both the Shipping Address and Billing Address columns violate repeating group rules.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50" y="1965304"/>
            <a:ext cx="8132104" cy="217940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55283" y="5812442"/>
            <a:ext cx="10515600" cy="41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At present, there is no Primary </a:t>
            </a:r>
            <a:r>
              <a:rPr lang="en-US" dirty="0"/>
              <a:t>K</a:t>
            </a:r>
            <a:r>
              <a:rPr lang="en-US" dirty="0" smtClean="0"/>
              <a:t>ey violation.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Normal Form - 2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3118" y="1822297"/>
            <a:ext cx="10515600" cy="71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Multi-column value violations is addressed by normalizing each of the values in the multi-column into a separate row along with the rest of the attributes.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68" y="2884084"/>
            <a:ext cx="4572000" cy="29051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56035" y="1432255"/>
            <a:ext cx="10515600" cy="71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Step 1: Normalizing multi-value columns.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71534" y="5988755"/>
            <a:ext cx="10515600" cy="71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multi-value column violation has been fixed, however, we see that it has led to a Primary Key violation. We will resolve this in the next step.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1234</Words>
  <Application>Microsoft Office PowerPoint</Application>
  <PresentationFormat>Widescreen</PresentationFormat>
  <Paragraphs>135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Normalization of Databases</vt:lpstr>
      <vt:lpstr>Outline</vt:lpstr>
      <vt:lpstr>Introduction</vt:lpstr>
      <vt:lpstr>Introduction (Ctd.)</vt:lpstr>
      <vt:lpstr>Introduction (Ctd.)</vt:lpstr>
      <vt:lpstr>Outline</vt:lpstr>
      <vt:lpstr>First Normal Form</vt:lpstr>
      <vt:lpstr>First Normal Form - 1</vt:lpstr>
      <vt:lpstr>First Normal Form - 2</vt:lpstr>
      <vt:lpstr>First Normal Form – 3</vt:lpstr>
      <vt:lpstr>First Normal Form - 4</vt:lpstr>
      <vt:lpstr>First Normal Form - 5</vt:lpstr>
      <vt:lpstr>Outline</vt:lpstr>
      <vt:lpstr>Second Normal Form</vt:lpstr>
      <vt:lpstr>Second Normal Form (Example)</vt:lpstr>
      <vt:lpstr>Second Normal Form (Example)</vt:lpstr>
      <vt:lpstr>Outline</vt:lpstr>
      <vt:lpstr>Third Normal Form</vt:lpstr>
      <vt:lpstr>Third Normal Form (Example)</vt:lpstr>
      <vt:lpstr>Third Normal Form (Example)</vt:lpstr>
      <vt:lpstr>Outline</vt:lpstr>
      <vt:lpstr>Conclusion</vt:lpstr>
      <vt:lpstr>References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of databases</dc:title>
  <dc:creator>Krishnan Ramakrishnan</dc:creator>
  <cp:lastModifiedBy>Krishnan Ramakrishnan</cp:lastModifiedBy>
  <cp:revision>31</cp:revision>
  <dcterms:created xsi:type="dcterms:W3CDTF">2017-06-17T21:24:25Z</dcterms:created>
  <dcterms:modified xsi:type="dcterms:W3CDTF">2017-07-03T00:49:05Z</dcterms:modified>
</cp:coreProperties>
</file>