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Montserrat" panose="00000500000000000000" pitchFamily="2" charset="0"/>
      <p:regular r:id="rId12"/>
    </p:embeddedFont>
    <p:embeddedFont>
      <p:font typeface="Montserrat Bold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Italics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09B31F-66AF-45A5-9669-874FD0A8B0C2}" v="4" dt="2025-06-11T23:47:17.0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36" y="7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a Kranjčić" userId="7f7666bad28fbdd9" providerId="LiveId" clId="{4709B31F-66AF-45A5-9669-874FD0A8B0C2}"/>
    <pc:docChg chg="undo custSel modSld">
      <pc:chgData name="Matea Kranjčić" userId="7f7666bad28fbdd9" providerId="LiveId" clId="{4709B31F-66AF-45A5-9669-874FD0A8B0C2}" dt="2025-06-11T23:49:04.783" v="19" actId="1076"/>
      <pc:docMkLst>
        <pc:docMk/>
      </pc:docMkLst>
      <pc:sldChg chg="modSp mod">
        <pc:chgData name="Matea Kranjčić" userId="7f7666bad28fbdd9" providerId="LiveId" clId="{4709B31F-66AF-45A5-9669-874FD0A8B0C2}" dt="2025-06-11T23:45:40.585" v="6" actId="1076"/>
        <pc:sldMkLst>
          <pc:docMk/>
          <pc:sldMk cId="0" sldId="256"/>
        </pc:sldMkLst>
        <pc:grpChg chg="mod">
          <ac:chgData name="Matea Kranjčić" userId="7f7666bad28fbdd9" providerId="LiveId" clId="{4709B31F-66AF-45A5-9669-874FD0A8B0C2}" dt="2025-06-11T23:45:40.585" v="6" actId="1076"/>
          <ac:grpSpMkLst>
            <pc:docMk/>
            <pc:sldMk cId="0" sldId="256"/>
            <ac:grpSpMk id="8" creationId="{00000000-0000-0000-0000-000000000000}"/>
          </ac:grpSpMkLst>
        </pc:grpChg>
      </pc:sldChg>
      <pc:sldChg chg="modSp mod">
        <pc:chgData name="Matea Kranjčić" userId="7f7666bad28fbdd9" providerId="LiveId" clId="{4709B31F-66AF-45A5-9669-874FD0A8B0C2}" dt="2025-06-11T23:45:35.164" v="5" actId="113"/>
        <pc:sldMkLst>
          <pc:docMk/>
          <pc:sldMk cId="0" sldId="257"/>
        </pc:sldMkLst>
        <pc:spChg chg="mod">
          <ac:chgData name="Matea Kranjčić" userId="7f7666bad28fbdd9" providerId="LiveId" clId="{4709B31F-66AF-45A5-9669-874FD0A8B0C2}" dt="2025-06-11T23:45:35.164" v="5" actId="113"/>
          <ac:spMkLst>
            <pc:docMk/>
            <pc:sldMk cId="0" sldId="257"/>
            <ac:spMk id="14" creationId="{00000000-0000-0000-0000-000000000000}"/>
          </ac:spMkLst>
        </pc:spChg>
      </pc:sldChg>
      <pc:sldChg chg="addSp delSp modSp mod modAnim">
        <pc:chgData name="Matea Kranjčić" userId="7f7666bad28fbdd9" providerId="LiveId" clId="{4709B31F-66AF-45A5-9669-874FD0A8B0C2}" dt="2025-06-11T23:47:02.466" v="10"/>
        <pc:sldMkLst>
          <pc:docMk/>
          <pc:sldMk cId="0" sldId="258"/>
        </pc:sldMkLst>
        <pc:grpChg chg="mod">
          <ac:chgData name="Matea Kranjčić" userId="7f7666bad28fbdd9" providerId="LiveId" clId="{4709B31F-66AF-45A5-9669-874FD0A8B0C2}" dt="2025-06-11T23:45:13.783" v="0" actId="1076"/>
          <ac:grpSpMkLst>
            <pc:docMk/>
            <pc:sldMk cId="0" sldId="258"/>
            <ac:grpSpMk id="2" creationId="{00000000-0000-0000-0000-000000000000}"/>
          </ac:grpSpMkLst>
        </pc:grpChg>
        <pc:grpChg chg="add del">
          <ac:chgData name="Matea Kranjčić" userId="7f7666bad28fbdd9" providerId="LiveId" clId="{4709B31F-66AF-45A5-9669-874FD0A8B0C2}" dt="2025-06-11T23:46:51.154" v="8" actId="478"/>
          <ac:grpSpMkLst>
            <pc:docMk/>
            <pc:sldMk cId="0" sldId="258"/>
            <ac:grpSpMk id="11" creationId="{00000000-0000-0000-0000-000000000000}"/>
          </ac:grpSpMkLst>
        </pc:grpChg>
      </pc:sldChg>
      <pc:sldChg chg="modAnim">
        <pc:chgData name="Matea Kranjčić" userId="7f7666bad28fbdd9" providerId="LiveId" clId="{4709B31F-66AF-45A5-9669-874FD0A8B0C2}" dt="2025-06-11T23:47:17.077" v="12"/>
        <pc:sldMkLst>
          <pc:docMk/>
          <pc:sldMk cId="0" sldId="259"/>
        </pc:sldMkLst>
      </pc:sldChg>
      <pc:sldChg chg="modSp mod">
        <pc:chgData name="Matea Kranjčić" userId="7f7666bad28fbdd9" providerId="LiveId" clId="{4709B31F-66AF-45A5-9669-874FD0A8B0C2}" dt="2025-06-11T23:48:17.514" v="16" actId="207"/>
        <pc:sldMkLst>
          <pc:docMk/>
          <pc:sldMk cId="0" sldId="262"/>
        </pc:sldMkLst>
        <pc:spChg chg="mod">
          <ac:chgData name="Matea Kranjčić" userId="7f7666bad28fbdd9" providerId="LiveId" clId="{4709B31F-66AF-45A5-9669-874FD0A8B0C2}" dt="2025-06-11T23:48:07.294" v="15" actId="207"/>
          <ac:spMkLst>
            <pc:docMk/>
            <pc:sldMk cId="0" sldId="262"/>
            <ac:spMk id="7" creationId="{00000000-0000-0000-0000-000000000000}"/>
          </ac:spMkLst>
        </pc:spChg>
        <pc:spChg chg="mod">
          <ac:chgData name="Matea Kranjčić" userId="7f7666bad28fbdd9" providerId="LiveId" clId="{4709B31F-66AF-45A5-9669-874FD0A8B0C2}" dt="2025-06-11T23:48:17.514" v="16" actId="207"/>
          <ac:spMkLst>
            <pc:docMk/>
            <pc:sldMk cId="0" sldId="262"/>
            <ac:spMk id="9" creationId="{00000000-0000-0000-0000-000000000000}"/>
          </ac:spMkLst>
        </pc:spChg>
      </pc:sldChg>
      <pc:sldChg chg="modSp mod">
        <pc:chgData name="Matea Kranjčić" userId="7f7666bad28fbdd9" providerId="LiveId" clId="{4709B31F-66AF-45A5-9669-874FD0A8B0C2}" dt="2025-06-11T23:48:40.357" v="17" actId="1076"/>
        <pc:sldMkLst>
          <pc:docMk/>
          <pc:sldMk cId="0" sldId="263"/>
        </pc:sldMkLst>
        <pc:grpChg chg="mod">
          <ac:chgData name="Matea Kranjčić" userId="7f7666bad28fbdd9" providerId="LiveId" clId="{4709B31F-66AF-45A5-9669-874FD0A8B0C2}" dt="2025-06-11T23:48:40.357" v="17" actId="1076"/>
          <ac:grpSpMkLst>
            <pc:docMk/>
            <pc:sldMk cId="0" sldId="263"/>
            <ac:grpSpMk id="5" creationId="{00000000-0000-0000-0000-000000000000}"/>
          </ac:grpSpMkLst>
        </pc:grpChg>
      </pc:sldChg>
      <pc:sldChg chg="modSp mod">
        <pc:chgData name="Matea Kranjčić" userId="7f7666bad28fbdd9" providerId="LiveId" clId="{4709B31F-66AF-45A5-9669-874FD0A8B0C2}" dt="2025-06-11T23:49:04.783" v="19" actId="1076"/>
        <pc:sldMkLst>
          <pc:docMk/>
          <pc:sldMk cId="0" sldId="264"/>
        </pc:sldMkLst>
        <pc:spChg chg="mod">
          <ac:chgData name="Matea Kranjčić" userId="7f7666bad28fbdd9" providerId="LiveId" clId="{4709B31F-66AF-45A5-9669-874FD0A8B0C2}" dt="2025-06-11T23:49:04.783" v="19" actId="1076"/>
          <ac:spMkLst>
            <pc:docMk/>
            <pc:sldMk cId="0" sldId="264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 Behrang Parhizkar, Ashraf Abbas M. Al-Modwahi, Arash Habibi Lashkari, Mohammad Mehdi</a:t>
            </a:r>
          </a:p>
          <a:p>
            <a:r>
              <a:rPr lang="en-US"/>
              <a:t>Bartaripou, Hossein Reza Babae, A Survey on Web-based AR Applications</a:t>
            </a:r>
          </a:p>
          <a:p>
            <a:endParaRPr lang="en-US"/>
          </a:p>
          <a:p>
            <a:r>
              <a:rPr lang="en-US"/>
              <a:t>grupa Indijskih profesora u svojem istraživanju AR aplikacija baziranim na web tehnologiji rekli su da je proširena stvarnost...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praćenje markera u stvarnom vremenu</a:t>
            </a:r>
          </a:p>
          <a:p>
            <a:endParaRPr lang="en-US"/>
          </a:p>
          <a:p>
            <a:r>
              <a:rPr lang="en-US"/>
              <a:t>intuitivno korisničko sučelje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Zamišljen je razvoj aplikacije koja koristi kameru uređaja za detekciju markera te potom</a:t>
            </a:r>
          </a:p>
          <a:p>
            <a:r>
              <a:rPr lang="en-US"/>
              <a:t>prikaz 3D modela. Aplikacija bi, uz jednostavno sučelje koje korisniku omogućuje lakše</a:t>
            </a:r>
          </a:p>
          <a:p>
            <a:r>
              <a:rPr lang="en-US"/>
              <a:t>korištenje bez prethodnog iskustva, osiguravala kompatibilnost s različitim web</a:t>
            </a:r>
          </a:p>
          <a:p>
            <a:r>
              <a:rPr lang="en-US"/>
              <a:t>preglednicima i uređajima.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-EJZwQf5ir0" TargetMode="External"/><Relationship Id="rId5" Type="http://schemas.openxmlformats.org/officeDocument/2006/relationships/hyperlink" Target="https://webarsem2.onrender.com" TargetMode="External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097502" y="5590237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420234" y="-1717598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2161859" y="8677053"/>
            <a:ext cx="3735531" cy="373553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757394" y="7522582"/>
            <a:ext cx="8779632" cy="1733977"/>
          </a:xfrm>
          <a:custGeom>
            <a:avLst/>
            <a:gdLst/>
            <a:ahLst/>
            <a:cxnLst/>
            <a:rect l="l" t="t" r="r" b="b"/>
            <a:pathLst>
              <a:path w="8779632" h="1733977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8757394" y="2580567"/>
            <a:ext cx="9146584" cy="5246370"/>
            <a:chOff x="0" y="0"/>
            <a:chExt cx="7981950" cy="4578350"/>
          </a:xfrm>
        </p:grpSpPr>
        <p:sp>
          <p:nvSpPr>
            <p:cNvPr id="13" name="Freeform 13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Freeform 17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t="-39605" r="-779" b="-35260"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8" name="Freeform 18"/>
          <p:cNvSpPr/>
          <p:nvPr/>
        </p:nvSpPr>
        <p:spPr>
          <a:xfrm>
            <a:off x="4327837" y="1694611"/>
            <a:ext cx="1677817" cy="734045"/>
          </a:xfrm>
          <a:custGeom>
            <a:avLst/>
            <a:gdLst/>
            <a:ahLst/>
            <a:cxnLst/>
            <a:rect l="l" t="t" r="r" b="b"/>
            <a:pathLst>
              <a:path w="1677817" h="734045">
                <a:moveTo>
                  <a:pt x="0" y="0"/>
                </a:moveTo>
                <a:lnTo>
                  <a:pt x="1677817" y="0"/>
                </a:lnTo>
                <a:lnTo>
                  <a:pt x="1677817" y="734045"/>
                </a:lnTo>
                <a:lnTo>
                  <a:pt x="0" y="7340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9" name="Freeform 19"/>
          <p:cNvSpPr/>
          <p:nvPr/>
        </p:nvSpPr>
        <p:spPr>
          <a:xfrm>
            <a:off x="558535" y="1467992"/>
            <a:ext cx="3145122" cy="1187284"/>
          </a:xfrm>
          <a:custGeom>
            <a:avLst/>
            <a:gdLst/>
            <a:ahLst/>
            <a:cxnLst/>
            <a:rect l="l" t="t" r="r" b="b"/>
            <a:pathLst>
              <a:path w="3145122" h="1187284">
                <a:moveTo>
                  <a:pt x="0" y="0"/>
                </a:moveTo>
                <a:lnTo>
                  <a:pt x="3145122" y="0"/>
                </a:lnTo>
                <a:lnTo>
                  <a:pt x="3145122" y="1187283"/>
                </a:lnTo>
                <a:lnTo>
                  <a:pt x="0" y="11872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20" name="TextBox 20"/>
          <p:cNvSpPr txBox="1"/>
          <p:nvPr/>
        </p:nvSpPr>
        <p:spPr>
          <a:xfrm>
            <a:off x="558535" y="3127109"/>
            <a:ext cx="8015383" cy="4443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9"/>
              </a:lnSpc>
              <a:spcBef>
                <a:spcPct val="0"/>
              </a:spcBef>
            </a:pPr>
            <a:r>
              <a:rPr lang="en-US" sz="505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Analiza i implementacija Web AR tehnologije za interakciju s 3D modelima u stvarnom okruženju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034806" y="8322237"/>
            <a:ext cx="8398635" cy="140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15"/>
              </a:lnSpc>
            </a:pPr>
            <a:r>
              <a:rPr lang="en-US" sz="2653" spc="-53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kolegij </a:t>
            </a:r>
            <a:r>
              <a:rPr lang="en-US" sz="2653" i="1" spc="-53">
                <a:solidFill>
                  <a:srgbClr val="051D4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Seminar 2</a:t>
            </a:r>
          </a:p>
          <a:p>
            <a:pPr algn="l">
              <a:lnSpc>
                <a:spcPts val="3715"/>
              </a:lnSpc>
            </a:pPr>
            <a:r>
              <a:rPr lang="en-US" sz="2653" spc="-53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prof. dr. sc. Željka Car</a:t>
            </a:r>
          </a:p>
          <a:p>
            <a:pPr algn="l">
              <a:lnSpc>
                <a:spcPts val="3715"/>
              </a:lnSpc>
              <a:spcBef>
                <a:spcPct val="0"/>
              </a:spcBef>
            </a:pPr>
            <a:r>
              <a:rPr lang="en-US" sz="2653" spc="-53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Matea Kranjčić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2922743" y="382291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Freeform 9"/>
          <p:cNvSpPr/>
          <p:nvPr/>
        </p:nvSpPr>
        <p:spPr>
          <a:xfrm rot="5400000">
            <a:off x="2922743" y="444841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Freeform 10"/>
          <p:cNvSpPr/>
          <p:nvPr/>
        </p:nvSpPr>
        <p:spPr>
          <a:xfrm rot="5400000">
            <a:off x="2922743" y="507365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>
          <a:xfrm rot="5400000">
            <a:off x="2922743" y="569916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2" name="Freeform 12"/>
          <p:cNvSpPr/>
          <p:nvPr/>
        </p:nvSpPr>
        <p:spPr>
          <a:xfrm rot="5400000">
            <a:off x="2922743" y="6324400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 rot="5400000">
            <a:off x="2922743" y="6949906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TextBox 14"/>
          <p:cNvSpPr txBox="1"/>
          <p:nvPr/>
        </p:nvSpPr>
        <p:spPr>
          <a:xfrm>
            <a:off x="3663160" y="1631607"/>
            <a:ext cx="6760246" cy="1252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sz="7320" dirty="0" err="1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Sadržaj</a:t>
            </a:r>
            <a:endParaRPr lang="en-US" sz="7320" dirty="0">
              <a:solidFill>
                <a:srgbClr val="051D4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673467" y="3747687"/>
            <a:ext cx="3773019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Proširena stvarnost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73467" y="4373193"/>
            <a:ext cx="414302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Problemi i rješenja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73467" y="4998430"/>
            <a:ext cx="4652520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Odabrane tehnologije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673467" y="5623937"/>
            <a:ext cx="439777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Funkcionalne značajke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73467" y="6249174"/>
            <a:ext cx="4579735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Praktični zadatak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73467" y="6874681"/>
            <a:ext cx="4397771" cy="518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Zaključak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346523" y="-2769897"/>
            <a:ext cx="4693046" cy="469304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39603" y="1122782"/>
            <a:ext cx="7019697" cy="10556306"/>
            <a:chOff x="0" y="0"/>
            <a:chExt cx="660400" cy="993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60400" cy="993118"/>
            </a:xfrm>
            <a:custGeom>
              <a:avLst/>
              <a:gdLst/>
              <a:ahLst/>
              <a:cxnLst/>
              <a:rect l="l" t="t" r="r" b="b"/>
              <a:pathLst>
                <a:path w="660400" h="993118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0614313" y="1459818"/>
            <a:ext cx="6270276" cy="6270276"/>
            <a:chOff x="0" y="0"/>
            <a:chExt cx="8916670" cy="8916670"/>
          </a:xfrm>
        </p:grpSpPr>
        <p:sp>
          <p:nvSpPr>
            <p:cNvPr id="9" name="Freeform 9"/>
            <p:cNvSpPr/>
            <p:nvPr/>
          </p:nvSpPr>
          <p:spPr>
            <a:xfrm>
              <a:off x="6350" y="6350"/>
              <a:ext cx="8903970" cy="8903970"/>
            </a:xfrm>
            <a:custGeom>
              <a:avLst/>
              <a:gdLst/>
              <a:ahLst/>
              <a:cxnLst/>
              <a:rect l="l" t="t" r="r" b="b"/>
              <a:pathLst>
                <a:path w="8903970" h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54940" y="154940"/>
              <a:ext cx="8605520" cy="8605520"/>
            </a:xfrm>
            <a:custGeom>
              <a:avLst/>
              <a:gdLst/>
              <a:ahLst/>
              <a:cxnLst/>
              <a:rect l="l" t="t" r="r" b="b"/>
              <a:pathLst>
                <a:path w="8605520" h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3"/>
              <a:stretch>
                <a:fillRect l="-20283" t="-10219" r="-25227" b="-6916"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8345" y="5841121"/>
            <a:ext cx="8414772" cy="2989706"/>
            <a:chOff x="0" y="0"/>
            <a:chExt cx="11219696" cy="398627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76200"/>
              <a:ext cx="11219696" cy="4062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l">
                <a:lnSpc>
                  <a:spcPts val="4035"/>
                </a:lnSpc>
                <a:spcBef>
                  <a:spcPct val="0"/>
                </a:spcBef>
              </a:pPr>
              <a:r>
                <a:rPr lang="en-US" sz="2882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T</a:t>
              </a:r>
              <a:r>
                <a:rPr lang="en-US" sz="2882" u="none" strike="noStrike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ipovi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AR </a:t>
              </a:r>
              <a:r>
                <a:rPr lang="en-US" sz="2882" u="none" strike="noStrike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sustava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</a:p>
            <a:p>
              <a:pPr algn="l">
                <a:lnSpc>
                  <a:spcPts val="4035"/>
                </a:lnSpc>
                <a:spcBef>
                  <a:spcPct val="0"/>
                </a:spcBef>
              </a:pPr>
              <a:endParaRPr lang="en-US" sz="2882" u="none" strike="noStrike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algn="l">
                <a:lnSpc>
                  <a:spcPts val="4035"/>
                </a:lnSpc>
                <a:spcBef>
                  <a:spcPct val="0"/>
                </a:spcBef>
              </a:pP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   Marker-based</a:t>
              </a:r>
            </a:p>
            <a:p>
              <a:pPr marL="0" lvl="1" indent="0" algn="l">
                <a:lnSpc>
                  <a:spcPts val="4035"/>
                </a:lnSpc>
                <a:spcBef>
                  <a:spcPct val="0"/>
                </a:spcBef>
              </a:pPr>
              <a:endParaRPr lang="en-US" sz="2882" u="none" strike="noStrike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1" indent="0" algn="l">
                <a:lnSpc>
                  <a:spcPts val="4035"/>
                </a:lnSpc>
                <a:spcBef>
                  <a:spcPct val="0"/>
                </a:spcBef>
              </a:pP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   </a:t>
              </a:r>
              <a:r>
                <a:rPr lang="en-US" sz="2882" u="none" strike="noStrike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Markerless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</a:p>
            <a:p>
              <a:pPr marL="0" lvl="1" indent="0" algn="l">
                <a:lnSpc>
                  <a:spcPts val="4035"/>
                </a:lnSpc>
                <a:spcBef>
                  <a:spcPct val="0"/>
                </a:spcBef>
              </a:pPr>
              <a:endParaRPr lang="en-US" sz="2882" u="none" strike="noStrike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Freeform 13"/>
            <p:cNvSpPr/>
            <p:nvPr/>
          </p:nvSpPr>
          <p:spPr>
            <a:xfrm rot="5400000">
              <a:off x="-20591" y="1466185"/>
              <a:ext cx="365327" cy="324145"/>
            </a:xfrm>
            <a:custGeom>
              <a:avLst/>
              <a:gdLst/>
              <a:ahLst/>
              <a:cxnLst/>
              <a:rect l="l" t="t" r="r" b="b"/>
              <a:pathLst>
                <a:path w="365327" h="324145">
                  <a:moveTo>
                    <a:pt x="0" y="0"/>
                  </a:moveTo>
                  <a:lnTo>
                    <a:pt x="365327" y="0"/>
                  </a:lnTo>
                  <a:lnTo>
                    <a:pt x="365327" y="324145"/>
                  </a:lnTo>
                  <a:lnTo>
                    <a:pt x="0" y="324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Freeform 14"/>
            <p:cNvSpPr/>
            <p:nvPr/>
          </p:nvSpPr>
          <p:spPr>
            <a:xfrm rot="5400000">
              <a:off x="-20591" y="2766448"/>
              <a:ext cx="365327" cy="324145"/>
            </a:xfrm>
            <a:custGeom>
              <a:avLst/>
              <a:gdLst/>
              <a:ahLst/>
              <a:cxnLst/>
              <a:rect l="l" t="t" r="r" b="b"/>
              <a:pathLst>
                <a:path w="365327" h="324145">
                  <a:moveTo>
                    <a:pt x="0" y="0"/>
                  </a:moveTo>
                  <a:lnTo>
                    <a:pt x="365327" y="0"/>
                  </a:lnTo>
                  <a:lnTo>
                    <a:pt x="365327" y="324145"/>
                  </a:lnTo>
                  <a:lnTo>
                    <a:pt x="0" y="3241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3918967" y="2496306"/>
              <a:ext cx="1278575" cy="1229757"/>
            </a:xfrm>
            <a:custGeom>
              <a:avLst/>
              <a:gdLst/>
              <a:ahLst/>
              <a:cxnLst/>
              <a:rect l="l" t="t" r="r" b="b"/>
              <a:pathLst>
                <a:path w="1278575" h="1229757">
                  <a:moveTo>
                    <a:pt x="0" y="0"/>
                  </a:moveTo>
                  <a:lnTo>
                    <a:pt x="1278575" y="0"/>
                  </a:lnTo>
                  <a:lnTo>
                    <a:pt x="1278575" y="1229757"/>
                  </a:lnTo>
                  <a:lnTo>
                    <a:pt x="0" y="12297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4969571" y="987980"/>
              <a:ext cx="1280554" cy="1280554"/>
            </a:xfrm>
            <a:custGeom>
              <a:avLst/>
              <a:gdLst/>
              <a:ahLst/>
              <a:cxnLst/>
              <a:rect l="l" t="t" r="r" b="b"/>
              <a:pathLst>
                <a:path w="1280554" h="1280554">
                  <a:moveTo>
                    <a:pt x="0" y="0"/>
                  </a:moveTo>
                  <a:lnTo>
                    <a:pt x="1280554" y="0"/>
                  </a:lnTo>
                  <a:lnTo>
                    <a:pt x="1280554" y="1280554"/>
                  </a:lnTo>
                  <a:lnTo>
                    <a:pt x="0" y="12805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915041" y="3829310"/>
            <a:ext cx="8832264" cy="1012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035"/>
              </a:lnSpc>
              <a:spcBef>
                <a:spcPct val="0"/>
              </a:spcBef>
            </a:pPr>
            <a:r>
              <a:rPr lang="en-US" sz="2882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“... </a:t>
            </a:r>
            <a:r>
              <a:rPr lang="en-US" sz="2882" u="none" strike="noStrike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nadopuniti korisnikovu percepciju stvarnog svijeta dodavanjem virtualnih objekata.”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518345" y="2273750"/>
            <a:ext cx="7625655" cy="79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52"/>
              </a:lnSpc>
              <a:spcBef>
                <a:spcPct val="0"/>
              </a:spcBef>
            </a:pPr>
            <a:r>
              <a:rPr lang="en-US" sz="468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Proširena stvarnost (AR)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56283" y="-2445901"/>
            <a:ext cx="15178802" cy="1517880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6007842" y="-1797460"/>
            <a:ext cx="13881919" cy="1388191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33118" y="3696357"/>
            <a:ext cx="6400500" cy="2452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53"/>
              </a:lnSpc>
              <a:spcBef>
                <a:spcPct val="0"/>
              </a:spcBef>
            </a:pPr>
            <a:r>
              <a:rPr lang="en-US" sz="4680" b="1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 AR kao rješenje problema tradicionalnog AR-a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7962108" y="2602118"/>
            <a:ext cx="373607" cy="37360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257992" y="3736814"/>
            <a:ext cx="373607" cy="37360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687274" y="8145408"/>
            <a:ext cx="373607" cy="37360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071188" y="6997397"/>
            <a:ext cx="373607" cy="37360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860841" y="2386154"/>
            <a:ext cx="7099538" cy="2192486"/>
            <a:chOff x="0" y="0"/>
            <a:chExt cx="9466050" cy="2923315"/>
          </a:xfrm>
        </p:grpSpPr>
        <p:sp>
          <p:nvSpPr>
            <p:cNvPr id="22" name="Freeform 22"/>
            <p:cNvSpPr/>
            <p:nvPr/>
          </p:nvSpPr>
          <p:spPr>
            <a:xfrm>
              <a:off x="0" y="86881"/>
              <a:ext cx="402141" cy="402141"/>
            </a:xfrm>
            <a:custGeom>
              <a:avLst/>
              <a:gdLst/>
              <a:ahLst/>
              <a:cxnLst/>
              <a:rect l="l" t="t" r="r" b="b"/>
              <a:pathLst>
                <a:path w="402141" h="402141">
                  <a:moveTo>
                    <a:pt x="0" y="0"/>
                  </a:moveTo>
                  <a:lnTo>
                    <a:pt x="402141" y="0"/>
                  </a:lnTo>
                  <a:lnTo>
                    <a:pt x="402141" y="402141"/>
                  </a:lnTo>
                  <a:lnTo>
                    <a:pt x="0" y="402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996896" y="-76200"/>
              <a:ext cx="7691126" cy="652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7"/>
                </a:lnSpc>
              </a:pPr>
              <a:r>
                <a:rPr lang="en-US" sz="2869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instalacija</a:t>
              </a:r>
              <a:r>
                <a:rPr lang="en-US" sz="2869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869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i</a:t>
              </a:r>
              <a:r>
                <a:rPr lang="en-US" sz="2869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869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složenost</a:t>
              </a:r>
              <a:r>
                <a:rPr lang="en-US" sz="2869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869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korištenja</a:t>
              </a:r>
              <a:endParaRPr lang="en-US" sz="2869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774924" y="1598530"/>
              <a:ext cx="7691126" cy="132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35"/>
                </a:lnSpc>
              </a:pPr>
              <a:r>
                <a:rPr lang="en-US" sz="2882" spc="-57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nemogućnost rada na različitim uređajima</a:t>
              </a:r>
            </a:p>
          </p:txBody>
        </p:sp>
        <p:sp>
          <p:nvSpPr>
            <p:cNvPr id="25" name="Freeform 25"/>
            <p:cNvSpPr/>
            <p:nvPr/>
          </p:nvSpPr>
          <p:spPr>
            <a:xfrm>
              <a:off x="795825" y="1800879"/>
              <a:ext cx="402141" cy="402141"/>
            </a:xfrm>
            <a:custGeom>
              <a:avLst/>
              <a:gdLst/>
              <a:ahLst/>
              <a:cxnLst/>
              <a:rect l="l" t="t" r="r" b="b"/>
              <a:pathLst>
                <a:path w="402141" h="402141">
                  <a:moveTo>
                    <a:pt x="0" y="0"/>
                  </a:moveTo>
                  <a:lnTo>
                    <a:pt x="402141" y="0"/>
                  </a:lnTo>
                  <a:lnTo>
                    <a:pt x="402141" y="402141"/>
                  </a:lnTo>
                  <a:lnTo>
                    <a:pt x="0" y="402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10038" y="7184200"/>
            <a:ext cx="7250341" cy="2120450"/>
            <a:chOff x="0" y="0"/>
            <a:chExt cx="9667121" cy="2827267"/>
          </a:xfrm>
        </p:grpSpPr>
        <p:sp>
          <p:nvSpPr>
            <p:cNvPr id="27" name="TextBox 27"/>
            <p:cNvSpPr txBox="1"/>
            <p:nvPr/>
          </p:nvSpPr>
          <p:spPr>
            <a:xfrm>
              <a:off x="1975995" y="-76200"/>
              <a:ext cx="7691126" cy="132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35"/>
                </a:lnSpc>
              </a:pPr>
              <a:r>
                <a:rPr lang="en-US" sz="2882" spc="-57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AR</a:t>
              </a:r>
              <a:r>
                <a:rPr lang="en-US" sz="2882" u="none" strike="noStrike" spc="-57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direktno u web pregledniku</a:t>
              </a:r>
            </a:p>
            <a:p>
              <a:pPr algn="l">
                <a:lnSpc>
                  <a:spcPts val="4035"/>
                </a:lnSpc>
              </a:pPr>
              <a:endParaRPr lang="en-US" sz="2882" u="none" strike="noStrike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197966" y="1502482"/>
              <a:ext cx="7691126" cy="132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35"/>
                </a:lnSpc>
              </a:pPr>
              <a:r>
                <a:rPr lang="en-US" sz="2882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ez </a:t>
              </a:r>
              <a:r>
                <a:rPr lang="en-US" sz="2882" u="none" strike="noStrike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instalacije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– </a:t>
              </a:r>
              <a:r>
                <a:rPr lang="en-US" sz="2882" u="none" strike="noStrike" spc="-57" dirty="0" err="1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samo</a:t>
              </a:r>
              <a:r>
                <a:rPr lang="en-US" sz="2882" u="none" strike="noStrike" spc="-57" dirty="0">
                  <a:solidFill>
                    <a:srgbClr val="051D40"/>
                  </a:solidFill>
                  <a:latin typeface="Poppins"/>
                  <a:ea typeface="Poppins"/>
                  <a:cs typeface="Poppins"/>
                  <a:sym typeface="Poppins"/>
                </a:rPr>
                <a:t> URL</a:t>
              </a:r>
            </a:p>
            <a:p>
              <a:pPr algn="l">
                <a:lnSpc>
                  <a:spcPts val="4035"/>
                </a:lnSpc>
              </a:pPr>
              <a:endParaRPr lang="en-US" sz="2882" u="none" strike="noStrike" spc="-57" dirty="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9" name="Freeform 29"/>
            <p:cNvSpPr/>
            <p:nvPr/>
          </p:nvSpPr>
          <p:spPr>
            <a:xfrm>
              <a:off x="996896" y="48001"/>
              <a:ext cx="402141" cy="402141"/>
            </a:xfrm>
            <a:custGeom>
              <a:avLst/>
              <a:gdLst/>
              <a:ahLst/>
              <a:cxnLst/>
              <a:rect l="l" t="t" r="r" b="b"/>
              <a:pathLst>
                <a:path w="402141" h="402141">
                  <a:moveTo>
                    <a:pt x="0" y="0"/>
                  </a:moveTo>
                  <a:lnTo>
                    <a:pt x="402141" y="0"/>
                  </a:lnTo>
                  <a:lnTo>
                    <a:pt x="402141" y="402141"/>
                  </a:lnTo>
                  <a:lnTo>
                    <a:pt x="0" y="402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1578682"/>
              <a:ext cx="402141" cy="402141"/>
            </a:xfrm>
            <a:custGeom>
              <a:avLst/>
              <a:gdLst/>
              <a:ahLst/>
              <a:cxnLst/>
              <a:rect l="l" t="t" r="r" b="b"/>
              <a:pathLst>
                <a:path w="402141" h="402141">
                  <a:moveTo>
                    <a:pt x="0" y="0"/>
                  </a:moveTo>
                  <a:lnTo>
                    <a:pt x="402141" y="0"/>
                  </a:lnTo>
                  <a:lnTo>
                    <a:pt x="402141" y="402141"/>
                  </a:lnTo>
                  <a:lnTo>
                    <a:pt x="0" y="402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31" name="Freeform 31"/>
          <p:cNvSpPr/>
          <p:nvPr/>
        </p:nvSpPr>
        <p:spPr>
          <a:xfrm>
            <a:off x="8824675" y="732799"/>
            <a:ext cx="825844" cy="895886"/>
          </a:xfrm>
          <a:custGeom>
            <a:avLst/>
            <a:gdLst/>
            <a:ahLst/>
            <a:cxnLst/>
            <a:rect l="l" t="t" r="r" b="b"/>
            <a:pathLst>
              <a:path w="825844" h="895886">
                <a:moveTo>
                  <a:pt x="0" y="0"/>
                </a:moveTo>
                <a:lnTo>
                  <a:pt x="825844" y="0"/>
                </a:lnTo>
                <a:lnTo>
                  <a:pt x="825844" y="895886"/>
                </a:lnTo>
                <a:lnTo>
                  <a:pt x="0" y="895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2" name="TextBox 32"/>
          <p:cNvSpPr txBox="1"/>
          <p:nvPr/>
        </p:nvSpPr>
        <p:spPr>
          <a:xfrm>
            <a:off x="10162447" y="791580"/>
            <a:ext cx="5768345" cy="74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 spc="-8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PROBLEM</a:t>
            </a:r>
          </a:p>
        </p:txBody>
      </p:sp>
      <p:sp>
        <p:nvSpPr>
          <p:cNvPr id="33" name="Freeform 33"/>
          <p:cNvSpPr/>
          <p:nvPr/>
        </p:nvSpPr>
        <p:spPr>
          <a:xfrm>
            <a:off x="8885553" y="5515471"/>
            <a:ext cx="704088" cy="896408"/>
          </a:xfrm>
          <a:custGeom>
            <a:avLst/>
            <a:gdLst/>
            <a:ahLst/>
            <a:cxnLst/>
            <a:rect l="l" t="t" r="r" b="b"/>
            <a:pathLst>
              <a:path w="704088" h="896408">
                <a:moveTo>
                  <a:pt x="0" y="0"/>
                </a:moveTo>
                <a:lnTo>
                  <a:pt x="704088" y="0"/>
                </a:lnTo>
                <a:lnTo>
                  <a:pt x="704088" y="896408"/>
                </a:lnTo>
                <a:lnTo>
                  <a:pt x="0" y="8964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4" name="TextBox 34"/>
          <p:cNvSpPr txBox="1"/>
          <p:nvPr/>
        </p:nvSpPr>
        <p:spPr>
          <a:xfrm>
            <a:off x="10162447" y="5694466"/>
            <a:ext cx="5768345" cy="744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15"/>
              </a:lnSpc>
            </a:pPr>
            <a:r>
              <a:rPr lang="en-US" sz="4082" spc="-8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RJEŠENJE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517814" y="-315404"/>
            <a:ext cx="3964281" cy="10917809"/>
            <a:chOff x="0" y="0"/>
            <a:chExt cx="1044090" cy="28754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4090" cy="2875472"/>
            </a:xfrm>
            <a:custGeom>
              <a:avLst/>
              <a:gdLst/>
              <a:ahLst/>
              <a:cxnLst/>
              <a:rect l="l" t="t" r="r" b="b"/>
              <a:pathLst>
                <a:path w="1044090" h="2875472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7766" y="-1614217"/>
            <a:ext cx="3735531" cy="373553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2912435" y="3702078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9" name="Freeform 9"/>
          <p:cNvSpPr/>
          <p:nvPr/>
        </p:nvSpPr>
        <p:spPr>
          <a:xfrm rot="5400000">
            <a:off x="2912435" y="4693425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0" name="Freeform 10"/>
          <p:cNvSpPr/>
          <p:nvPr/>
        </p:nvSpPr>
        <p:spPr>
          <a:xfrm rot="5400000">
            <a:off x="2912435" y="5680612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1" name="Freeform 11"/>
          <p:cNvSpPr/>
          <p:nvPr/>
        </p:nvSpPr>
        <p:spPr>
          <a:xfrm rot="5400000">
            <a:off x="2912435" y="6667799"/>
            <a:ext cx="510937" cy="453341"/>
          </a:xfrm>
          <a:custGeom>
            <a:avLst/>
            <a:gdLst/>
            <a:ahLst/>
            <a:cxnLst/>
            <a:rect l="l" t="t" r="r" b="b"/>
            <a:pathLst>
              <a:path w="510937" h="453341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2" name="Freeform 12"/>
          <p:cNvSpPr/>
          <p:nvPr/>
        </p:nvSpPr>
        <p:spPr>
          <a:xfrm>
            <a:off x="9858506" y="3216130"/>
            <a:ext cx="1027303" cy="914300"/>
          </a:xfrm>
          <a:custGeom>
            <a:avLst/>
            <a:gdLst/>
            <a:ahLst/>
            <a:cxnLst/>
            <a:rect l="l" t="t" r="r" b="b"/>
            <a:pathLst>
              <a:path w="1027303" h="914300">
                <a:moveTo>
                  <a:pt x="0" y="0"/>
                </a:moveTo>
                <a:lnTo>
                  <a:pt x="1027303" y="0"/>
                </a:lnTo>
                <a:lnTo>
                  <a:pt x="1027303" y="914300"/>
                </a:lnTo>
                <a:lnTo>
                  <a:pt x="0" y="914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3" name="Freeform 13"/>
          <p:cNvSpPr/>
          <p:nvPr/>
        </p:nvSpPr>
        <p:spPr>
          <a:xfrm>
            <a:off x="11674140" y="2476216"/>
            <a:ext cx="1335776" cy="1194894"/>
          </a:xfrm>
          <a:custGeom>
            <a:avLst/>
            <a:gdLst/>
            <a:ahLst/>
            <a:cxnLst/>
            <a:rect l="l" t="t" r="r" b="b"/>
            <a:pathLst>
              <a:path w="1335776" h="1194894">
                <a:moveTo>
                  <a:pt x="0" y="0"/>
                </a:moveTo>
                <a:lnTo>
                  <a:pt x="1335776" y="0"/>
                </a:lnTo>
                <a:lnTo>
                  <a:pt x="1335776" y="1194894"/>
                </a:lnTo>
                <a:lnTo>
                  <a:pt x="0" y="11948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4" name="Freeform 14"/>
          <p:cNvSpPr/>
          <p:nvPr/>
        </p:nvSpPr>
        <p:spPr>
          <a:xfrm>
            <a:off x="9491580" y="5084044"/>
            <a:ext cx="1761155" cy="1078708"/>
          </a:xfrm>
          <a:custGeom>
            <a:avLst/>
            <a:gdLst/>
            <a:ahLst/>
            <a:cxnLst/>
            <a:rect l="l" t="t" r="r" b="b"/>
            <a:pathLst>
              <a:path w="1761155" h="1078708">
                <a:moveTo>
                  <a:pt x="0" y="0"/>
                </a:moveTo>
                <a:lnTo>
                  <a:pt x="1761155" y="0"/>
                </a:lnTo>
                <a:lnTo>
                  <a:pt x="1761155" y="1078707"/>
                </a:lnTo>
                <a:lnTo>
                  <a:pt x="0" y="1078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Freeform 15"/>
          <p:cNvSpPr/>
          <p:nvPr/>
        </p:nvSpPr>
        <p:spPr>
          <a:xfrm>
            <a:off x="11362953" y="6162751"/>
            <a:ext cx="2148690" cy="1074345"/>
          </a:xfrm>
          <a:custGeom>
            <a:avLst/>
            <a:gdLst/>
            <a:ahLst/>
            <a:cxnLst/>
            <a:rect l="l" t="t" r="r" b="b"/>
            <a:pathLst>
              <a:path w="2148690" h="1074345">
                <a:moveTo>
                  <a:pt x="0" y="0"/>
                </a:moveTo>
                <a:lnTo>
                  <a:pt x="2148691" y="0"/>
                </a:lnTo>
                <a:lnTo>
                  <a:pt x="2148691" y="1074345"/>
                </a:lnTo>
                <a:lnTo>
                  <a:pt x="0" y="10743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6" name="Freeform 16"/>
          <p:cNvSpPr/>
          <p:nvPr/>
        </p:nvSpPr>
        <p:spPr>
          <a:xfrm>
            <a:off x="9070176" y="7149938"/>
            <a:ext cx="2603964" cy="1012291"/>
          </a:xfrm>
          <a:custGeom>
            <a:avLst/>
            <a:gdLst/>
            <a:ahLst/>
            <a:cxnLst/>
            <a:rect l="l" t="t" r="r" b="b"/>
            <a:pathLst>
              <a:path w="2603964" h="1012291">
                <a:moveTo>
                  <a:pt x="0" y="0"/>
                </a:moveTo>
                <a:lnTo>
                  <a:pt x="2603964" y="0"/>
                </a:lnTo>
                <a:lnTo>
                  <a:pt x="2603964" y="1012291"/>
                </a:lnTo>
                <a:lnTo>
                  <a:pt x="0" y="10122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7" name="Freeform 17"/>
          <p:cNvSpPr/>
          <p:nvPr/>
        </p:nvSpPr>
        <p:spPr>
          <a:xfrm>
            <a:off x="11117881" y="4004918"/>
            <a:ext cx="2638834" cy="1319417"/>
          </a:xfrm>
          <a:custGeom>
            <a:avLst/>
            <a:gdLst/>
            <a:ahLst/>
            <a:cxnLst/>
            <a:rect l="l" t="t" r="r" b="b"/>
            <a:pathLst>
              <a:path w="2638834" h="1319417">
                <a:moveTo>
                  <a:pt x="0" y="0"/>
                </a:moveTo>
                <a:lnTo>
                  <a:pt x="2638835" y="0"/>
                </a:lnTo>
                <a:lnTo>
                  <a:pt x="2638835" y="1319417"/>
                </a:lnTo>
                <a:lnTo>
                  <a:pt x="0" y="13194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8" name="TextBox 18"/>
          <p:cNvSpPr txBox="1"/>
          <p:nvPr/>
        </p:nvSpPr>
        <p:spPr>
          <a:xfrm>
            <a:off x="2941233" y="1680688"/>
            <a:ext cx="7586304" cy="7955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52"/>
              </a:lnSpc>
              <a:spcBef>
                <a:spcPct val="0"/>
              </a:spcBef>
            </a:pPr>
            <a:r>
              <a:rPr lang="en-US" sz="468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Odabrane tehnologije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57139" y="3597080"/>
            <a:ext cx="5945804" cy="4041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r>
              <a:rPr lang="en-US" sz="2882" u="none" strike="noStrike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Frontend: React.js, A-Frame, AR.js</a:t>
            </a: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endParaRPr lang="en-US" sz="2882" u="none" strike="noStrike" spc="-5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r>
              <a:rPr lang="en-US" sz="2882" u="none" strike="noStrike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Backend: Node.js, Express.js</a:t>
            </a: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endParaRPr lang="en-US" sz="2882" u="none" strike="noStrike" spc="-5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r>
              <a:rPr lang="en-US" sz="2882" u="none" strike="noStrike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Deployment: Render platforma</a:t>
            </a: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endParaRPr lang="en-US" sz="2882" u="none" strike="noStrike" spc="-5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r>
              <a:rPr lang="en-US" sz="2882" u="none" strike="noStrike" spc="-5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Bundling: Webpack</a:t>
            </a:r>
          </a:p>
          <a:p>
            <a:pPr marL="0" lvl="1" indent="0" algn="l">
              <a:lnSpc>
                <a:spcPts val="4035"/>
              </a:lnSpc>
              <a:spcBef>
                <a:spcPct val="0"/>
              </a:spcBef>
            </a:pPr>
            <a:endParaRPr lang="en-US" sz="2882" u="none" strike="noStrike" spc="-57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13765406" y="1404227"/>
            <a:ext cx="2870027" cy="7254060"/>
          </a:xfrm>
          <a:custGeom>
            <a:avLst/>
            <a:gdLst/>
            <a:ahLst/>
            <a:cxnLst/>
            <a:rect l="l" t="t" r="r" b="b"/>
            <a:pathLst>
              <a:path w="2870027" h="7254060">
                <a:moveTo>
                  <a:pt x="0" y="0"/>
                </a:moveTo>
                <a:lnTo>
                  <a:pt x="2870027" y="0"/>
                </a:lnTo>
                <a:lnTo>
                  <a:pt x="2870027" y="7254060"/>
                </a:lnTo>
                <a:lnTo>
                  <a:pt x="0" y="725406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204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>
            <a:off x="6224860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4" name="Freeform 4"/>
          <p:cNvSpPr/>
          <p:nvPr/>
        </p:nvSpPr>
        <p:spPr>
          <a:xfrm>
            <a:off x="12213997" y="7686324"/>
            <a:ext cx="5841799" cy="1153755"/>
          </a:xfrm>
          <a:custGeom>
            <a:avLst/>
            <a:gdLst/>
            <a:ahLst/>
            <a:cxnLst/>
            <a:rect l="l" t="t" r="r" b="b"/>
            <a:pathLst>
              <a:path w="5841799" h="1153755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5" name="Group 5"/>
          <p:cNvGrpSpPr/>
          <p:nvPr/>
        </p:nvGrpSpPr>
        <p:grpSpPr>
          <a:xfrm>
            <a:off x="12213997" y="3298645"/>
            <a:ext cx="5841799" cy="5146658"/>
            <a:chOff x="0" y="0"/>
            <a:chExt cx="1554321" cy="136936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224860" y="3298645"/>
            <a:ext cx="5841799" cy="5146658"/>
            <a:chOff x="0" y="0"/>
            <a:chExt cx="1554321" cy="136936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32204" y="3298645"/>
            <a:ext cx="5841799" cy="5146658"/>
            <a:chOff x="0" y="0"/>
            <a:chExt cx="1554321" cy="136936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554321" cy="1369365"/>
            </a:xfrm>
            <a:custGeom>
              <a:avLst/>
              <a:gdLst/>
              <a:ahLst/>
              <a:cxnLst/>
              <a:rect l="l" t="t" r="r" b="b"/>
              <a:pathLst>
                <a:path w="1554321" h="1369365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-2123887" y="-2346523"/>
            <a:ext cx="4693046" cy="4693046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5573718" y="7940477"/>
            <a:ext cx="4693046" cy="469304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84604" y="3447950"/>
            <a:ext cx="5570690" cy="3133474"/>
            <a:chOff x="0" y="0"/>
            <a:chExt cx="11289030" cy="63500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t="-39462" b="-39462"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2349552" y="3447950"/>
            <a:ext cx="5570690" cy="3133474"/>
            <a:chOff x="0" y="0"/>
            <a:chExt cx="11289030" cy="63500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t="-26760" b="-66311"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360414" y="3576763"/>
            <a:ext cx="5570690" cy="3133474"/>
            <a:chOff x="0" y="0"/>
            <a:chExt cx="11289030" cy="63500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287760" cy="6350000"/>
            </a:xfrm>
            <a:custGeom>
              <a:avLst/>
              <a:gdLst/>
              <a:ahLst/>
              <a:cxnLst/>
              <a:rect l="l" t="t" r="r" b="b"/>
              <a:pathLst>
                <a:path w="11287760" h="635000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6"/>
              <a:stretch>
                <a:fillRect t="-1006" b="-1006"/>
              </a:stretch>
            </a:blipFill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4902498" y="1672699"/>
            <a:ext cx="8486522" cy="1775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1"/>
              </a:lnSpc>
            </a:pPr>
            <a:r>
              <a:rPr lang="en-US" sz="5108" b="1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Funkcionalne značajke</a:t>
            </a:r>
          </a:p>
          <a:p>
            <a:pPr marL="0" lvl="0" indent="0" algn="ctr">
              <a:lnSpc>
                <a:spcPts val="7151"/>
              </a:lnSpc>
              <a:spcBef>
                <a:spcPct val="0"/>
              </a:spcBef>
            </a:pPr>
            <a:endParaRPr lang="en-US" sz="5108" b="1">
              <a:solidFill>
                <a:srgbClr val="FDFDF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21474" y="7000268"/>
            <a:ext cx="3496950" cy="118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prep</a:t>
            </a:r>
            <a:r>
              <a:rPr lang="en-US" sz="2286" u="none" strike="noStrike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oznavanje Hiro markera</a:t>
            </a:r>
          </a:p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endParaRPr lang="en-US" sz="2286" u="none" strike="noStrike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3696193" y="7000268"/>
            <a:ext cx="2877407" cy="118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prikaz 3D</a:t>
            </a:r>
            <a:r>
              <a:rPr lang="en-US" sz="2286" u="none" strike="noStrike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 modela (pingvin)</a:t>
            </a:r>
          </a:p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endParaRPr lang="en-US" sz="2286" u="none" strike="noStrike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707056" y="7000268"/>
            <a:ext cx="2877407" cy="118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r>
              <a:rPr lang="en-US" sz="228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komp</a:t>
            </a:r>
            <a:r>
              <a:rPr lang="en-US" sz="2286" u="none" strike="noStrike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atibilnost s tri preglednika</a:t>
            </a:r>
          </a:p>
          <a:p>
            <a:pPr marL="0" lvl="0" indent="0" algn="ctr">
              <a:lnSpc>
                <a:spcPts val="3200"/>
              </a:lnSpc>
              <a:spcBef>
                <a:spcPct val="0"/>
              </a:spcBef>
            </a:pPr>
            <a:endParaRPr lang="en-US" sz="2286" u="none" strike="noStrike">
              <a:solidFill>
                <a:srgbClr val="051D4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8990215" y="810330"/>
            <a:ext cx="8541900" cy="8666340"/>
          </a:xfrm>
          <a:custGeom>
            <a:avLst/>
            <a:gdLst/>
            <a:ahLst/>
            <a:cxnLst/>
            <a:rect l="l" t="t" r="r" b="b"/>
            <a:pathLst>
              <a:path w="8541900" h="8666340">
                <a:moveTo>
                  <a:pt x="0" y="0"/>
                </a:moveTo>
                <a:lnTo>
                  <a:pt x="8541901" y="0"/>
                </a:lnTo>
                <a:lnTo>
                  <a:pt x="8541901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3" name="Freeform 3"/>
          <p:cNvSpPr/>
          <p:nvPr/>
        </p:nvSpPr>
        <p:spPr>
          <a:xfrm rot="5400000">
            <a:off x="2832861" y="810330"/>
            <a:ext cx="8541900" cy="8666340"/>
          </a:xfrm>
          <a:custGeom>
            <a:avLst/>
            <a:gdLst/>
            <a:ahLst/>
            <a:cxnLst/>
            <a:rect l="l" t="t" r="r" b="b"/>
            <a:pathLst>
              <a:path w="8541900" h="8666340">
                <a:moveTo>
                  <a:pt x="0" y="0"/>
                </a:moveTo>
                <a:lnTo>
                  <a:pt x="8541900" y="0"/>
                </a:lnTo>
                <a:lnTo>
                  <a:pt x="8541900" y="8666340"/>
                </a:lnTo>
                <a:lnTo>
                  <a:pt x="0" y="86663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grpSp>
        <p:nvGrpSpPr>
          <p:cNvPr id="4" name="Group 4"/>
          <p:cNvGrpSpPr/>
          <p:nvPr/>
        </p:nvGrpSpPr>
        <p:grpSpPr>
          <a:xfrm>
            <a:off x="3175657" y="2937389"/>
            <a:ext cx="12164941" cy="4412223"/>
            <a:chOff x="0" y="0"/>
            <a:chExt cx="3203935" cy="11620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203935" cy="1162067"/>
            </a:xfrm>
            <a:custGeom>
              <a:avLst/>
              <a:gdLst/>
              <a:ahLst/>
              <a:cxnLst/>
              <a:rect l="l" t="t" r="r" b="b"/>
              <a:pathLst>
                <a:path w="3203935" h="1162067">
                  <a:moveTo>
                    <a:pt x="0" y="0"/>
                  </a:moveTo>
                  <a:lnTo>
                    <a:pt x="3203935" y="0"/>
                  </a:lnTo>
                  <a:lnTo>
                    <a:pt x="3203935" y="1162067"/>
                  </a:lnTo>
                  <a:lnTo>
                    <a:pt x="0" y="1162067"/>
                  </a:lnTo>
                  <a:close/>
                </a:path>
              </a:pathLst>
            </a:custGeom>
            <a:solidFill>
              <a:srgbClr val="145DA0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203935" cy="1200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192349" y="1534675"/>
            <a:ext cx="12359811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5400" b="1" u="sng" dirty="0">
                <a:solidFill>
                  <a:schemeClr val="bg1">
                    <a:lumMod val="95000"/>
                  </a:schemeClr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5" tooltip="https://webarsem2.onrender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PRAKTIČNI ZADATAK</a:t>
            </a:r>
            <a:endParaRPr lang="en-US" sz="4800" b="1" u="sng" dirty="0">
              <a:solidFill>
                <a:schemeClr val="bg1">
                  <a:lumMod val="95000"/>
                </a:schemeClr>
              </a:solidFill>
              <a:latin typeface="Montserrat Bold"/>
              <a:ea typeface="Montserrat Bold"/>
              <a:cs typeface="Montserrat Bold"/>
              <a:sym typeface="Montserrat Bold"/>
              <a:hlinkClick r:id="rId5" tooltip="https://webarsem2.onrender.com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754370" y="4083952"/>
            <a:ext cx="11235768" cy="181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Razv</a:t>
            </a:r>
            <a:r>
              <a:rPr lang="en-US" sz="3399" u="none" strike="noStrike" spc="-6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oj funkcionalne Web AR aplikacije koja pokazuje mogućnosti interakcije s 3D modelima u stvarnom okruženju, na web pregledniku.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649700" y="7596641"/>
            <a:ext cx="1690897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59"/>
              </a:lnSpc>
              <a:spcBef>
                <a:spcPct val="0"/>
              </a:spcBef>
            </a:pPr>
            <a:r>
              <a:rPr lang="en-US" sz="3399" u="sng" spc="-67" dirty="0">
                <a:solidFill>
                  <a:schemeClr val="tx2">
                    <a:lumMod val="20000"/>
                    <a:lumOff val="80000"/>
                  </a:schemeClr>
                </a:solidFill>
                <a:latin typeface="Poppins"/>
                <a:ea typeface="Poppins"/>
                <a:cs typeface="Poppins"/>
                <a:sym typeface="Poppins"/>
                <a:hlinkClick r:id="rId6" tooltip="https://www.youtube.com/watch?v=-EJZwQf5ir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50986" y="2851570"/>
            <a:ext cx="14586028" cy="5088907"/>
            <a:chOff x="0" y="0"/>
            <a:chExt cx="3841588" cy="13402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41588" cy="1340288"/>
            </a:xfrm>
            <a:custGeom>
              <a:avLst/>
              <a:gdLst/>
              <a:ahLst/>
              <a:cxnLst/>
              <a:rect l="l" t="t" r="r" b="b"/>
              <a:pathLst>
                <a:path w="3841588" h="1340288">
                  <a:moveTo>
                    <a:pt x="9023" y="0"/>
                  </a:moveTo>
                  <a:lnTo>
                    <a:pt x="3832565" y="0"/>
                  </a:lnTo>
                  <a:cubicBezTo>
                    <a:pt x="3837548" y="0"/>
                    <a:pt x="3841588" y="4040"/>
                    <a:pt x="3841588" y="9023"/>
                  </a:cubicBezTo>
                  <a:lnTo>
                    <a:pt x="3841588" y="1331265"/>
                  </a:lnTo>
                  <a:cubicBezTo>
                    <a:pt x="3841588" y="1336248"/>
                    <a:pt x="3837548" y="1340288"/>
                    <a:pt x="3832565" y="1340288"/>
                  </a:cubicBezTo>
                  <a:lnTo>
                    <a:pt x="9023" y="1340288"/>
                  </a:lnTo>
                  <a:cubicBezTo>
                    <a:pt x="4040" y="1340288"/>
                    <a:pt x="0" y="1336248"/>
                    <a:pt x="0" y="1331265"/>
                  </a:cubicBezTo>
                  <a:lnTo>
                    <a:pt x="0" y="9023"/>
                  </a:lnTo>
                  <a:cubicBezTo>
                    <a:pt x="0" y="4040"/>
                    <a:pt x="4040" y="0"/>
                    <a:pt x="9023" y="0"/>
                  </a:cubicBezTo>
                  <a:close/>
                </a:path>
              </a:pathLst>
            </a:custGeom>
            <a:solidFill>
              <a:srgbClr val="FDFDFD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841588" cy="13783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77490" y="8091862"/>
            <a:ext cx="4693046" cy="469304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761176" y="3180239"/>
            <a:ext cx="0" cy="4410340"/>
          </a:xfrm>
          <a:prstGeom prst="line">
            <a:avLst/>
          </a:prstGeom>
          <a:ln w="38100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9" name="AutoShape 9"/>
          <p:cNvSpPr/>
          <p:nvPr/>
        </p:nvSpPr>
        <p:spPr>
          <a:xfrm>
            <a:off x="11528465" y="3180239"/>
            <a:ext cx="0" cy="4410340"/>
          </a:xfrm>
          <a:prstGeom prst="line">
            <a:avLst/>
          </a:prstGeom>
          <a:ln w="38100" cap="flat">
            <a:solidFill>
              <a:srgbClr val="145D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hr-HR"/>
          </a:p>
        </p:txBody>
      </p:sp>
      <p:sp>
        <p:nvSpPr>
          <p:cNvPr id="10" name="TextBox 10"/>
          <p:cNvSpPr txBox="1"/>
          <p:nvPr/>
        </p:nvSpPr>
        <p:spPr>
          <a:xfrm>
            <a:off x="1270420" y="895350"/>
            <a:ext cx="5775957" cy="1137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sz="6605" b="1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Zaključak</a:t>
            </a:r>
          </a:p>
        </p:txBody>
      </p:sp>
      <p:sp>
        <p:nvSpPr>
          <p:cNvPr id="11" name="Freeform 11"/>
          <p:cNvSpPr/>
          <p:nvPr/>
        </p:nvSpPr>
        <p:spPr>
          <a:xfrm>
            <a:off x="3844428" y="3393035"/>
            <a:ext cx="1043341" cy="1016784"/>
          </a:xfrm>
          <a:custGeom>
            <a:avLst/>
            <a:gdLst/>
            <a:ahLst/>
            <a:cxnLst/>
            <a:rect l="l" t="t" r="r" b="b"/>
            <a:pathLst>
              <a:path w="1043341" h="1016784">
                <a:moveTo>
                  <a:pt x="0" y="0"/>
                </a:moveTo>
                <a:lnTo>
                  <a:pt x="1043341" y="0"/>
                </a:lnTo>
                <a:lnTo>
                  <a:pt x="1043341" y="1016783"/>
                </a:lnTo>
                <a:lnTo>
                  <a:pt x="0" y="1016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2" name="TextBox 12"/>
          <p:cNvSpPr txBox="1"/>
          <p:nvPr/>
        </p:nvSpPr>
        <p:spPr>
          <a:xfrm>
            <a:off x="2625534" y="4993187"/>
            <a:ext cx="3430792" cy="237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9"/>
              </a:lnSpc>
            </a:pPr>
            <a:r>
              <a:rPr lang="en-US" sz="2685" dirty="0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Web AR </a:t>
            </a:r>
            <a:r>
              <a:rPr lang="en-US" sz="2685" dirty="0" err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tehnologija</a:t>
            </a:r>
            <a:r>
              <a:rPr lang="en-US" sz="2685" dirty="0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85" dirty="0" err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čini</a:t>
            </a:r>
            <a:r>
              <a:rPr lang="en-US" sz="2685" dirty="0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85" dirty="0" err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proširenu</a:t>
            </a:r>
            <a:r>
              <a:rPr lang="en-US" sz="2685" dirty="0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85" dirty="0" err="1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stvarnost</a:t>
            </a:r>
            <a:r>
              <a:rPr lang="en-US" sz="2685" dirty="0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685" b="1" dirty="0" err="1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sve</a:t>
            </a:r>
            <a:r>
              <a:rPr lang="en-US" sz="2685" b="1" dirty="0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2685" b="1" dirty="0" err="1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dostupnijom</a:t>
            </a:r>
            <a:endParaRPr lang="en-US" sz="2685" b="1" dirty="0">
              <a:solidFill>
                <a:srgbClr val="01010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3759"/>
              </a:lnSpc>
              <a:spcBef>
                <a:spcPct val="0"/>
              </a:spcBef>
            </a:pPr>
            <a:endParaRPr lang="en-US" sz="2685" b="1" dirty="0">
              <a:solidFill>
                <a:srgbClr val="010101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15776" y="4993187"/>
            <a:ext cx="3461714" cy="1893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9"/>
              </a:lnSpc>
              <a:spcBef>
                <a:spcPct val="0"/>
              </a:spcBef>
            </a:pPr>
            <a:r>
              <a:rPr lang="en-US" sz="2685" u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Web AR tehnologija predstavlja </a:t>
            </a:r>
            <a:r>
              <a:rPr lang="en-US" sz="2685" b="1" u="none" strike="noStrike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budućnost </a:t>
            </a:r>
            <a:r>
              <a:rPr lang="en-US" sz="2685" u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proširene stvarnosti</a:t>
            </a:r>
          </a:p>
        </p:txBody>
      </p:sp>
      <p:sp>
        <p:nvSpPr>
          <p:cNvPr id="14" name="Freeform 14"/>
          <p:cNvSpPr/>
          <p:nvPr/>
        </p:nvSpPr>
        <p:spPr>
          <a:xfrm>
            <a:off x="13433465" y="3539980"/>
            <a:ext cx="899016" cy="887574"/>
          </a:xfrm>
          <a:custGeom>
            <a:avLst/>
            <a:gdLst/>
            <a:ahLst/>
            <a:cxnLst/>
            <a:rect l="l" t="t" r="r" b="b"/>
            <a:pathLst>
              <a:path w="899016" h="887574">
                <a:moveTo>
                  <a:pt x="0" y="0"/>
                </a:moveTo>
                <a:lnTo>
                  <a:pt x="899016" y="0"/>
                </a:lnTo>
                <a:lnTo>
                  <a:pt x="899016" y="887574"/>
                </a:lnTo>
                <a:lnTo>
                  <a:pt x="0" y="887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  <p:sp>
        <p:nvSpPr>
          <p:cNvPr id="15" name="TextBox 15"/>
          <p:cNvSpPr txBox="1"/>
          <p:nvPr/>
        </p:nvSpPr>
        <p:spPr>
          <a:xfrm>
            <a:off x="7456235" y="4993187"/>
            <a:ext cx="3348330" cy="2370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59"/>
              </a:lnSpc>
              <a:spcBef>
                <a:spcPct val="0"/>
              </a:spcBef>
            </a:pPr>
            <a:r>
              <a:rPr lang="en-US" sz="2685" b="1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sz="2685" b="1" u="none" strike="noStrike">
                <a:solidFill>
                  <a:srgbClr val="01010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oguće je razviti</a:t>
            </a:r>
            <a:r>
              <a:rPr lang="en-US" sz="2685" u="none" strike="noStrike">
                <a:solidFill>
                  <a:srgbClr val="010101"/>
                </a:solidFill>
                <a:latin typeface="Montserrat"/>
                <a:ea typeface="Montserrat"/>
                <a:cs typeface="Montserrat"/>
                <a:sym typeface="Montserrat"/>
              </a:rPr>
              <a:t> funkcionalnu AR aplikaciju s web tehnologijama</a:t>
            </a:r>
          </a:p>
          <a:p>
            <a:pPr marL="0" lvl="0" indent="0" algn="ctr">
              <a:lnSpc>
                <a:spcPts val="3759"/>
              </a:lnSpc>
              <a:spcBef>
                <a:spcPct val="0"/>
              </a:spcBef>
            </a:pPr>
            <a:endParaRPr lang="en-US" sz="2685" u="none" strike="noStrike">
              <a:solidFill>
                <a:srgbClr val="01010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8680738" y="3426064"/>
            <a:ext cx="926524" cy="950724"/>
          </a:xfrm>
          <a:custGeom>
            <a:avLst/>
            <a:gdLst/>
            <a:ahLst/>
            <a:cxnLst/>
            <a:rect l="l" t="t" r="r" b="b"/>
            <a:pathLst>
              <a:path w="926524" h="950724">
                <a:moveTo>
                  <a:pt x="0" y="0"/>
                </a:moveTo>
                <a:lnTo>
                  <a:pt x="926524" y="0"/>
                </a:lnTo>
                <a:lnTo>
                  <a:pt x="926524" y="950725"/>
                </a:lnTo>
                <a:lnTo>
                  <a:pt x="0" y="9507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r-H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D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788273" y="2208592"/>
            <a:ext cx="14099416" cy="1409941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>
                <a:alpha val="80000"/>
              </a:srgbClr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81005" y="7006414"/>
            <a:ext cx="7780835" cy="7780835"/>
            <a:chOff x="0" y="0"/>
            <a:chExt cx="505592" cy="5055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592" cy="505592"/>
            </a:xfrm>
            <a:custGeom>
              <a:avLst/>
              <a:gdLst/>
              <a:ahLst/>
              <a:cxnLst/>
              <a:rect l="l" t="t" r="r" b="b"/>
              <a:pathLst>
                <a:path w="505592" h="505592">
                  <a:moveTo>
                    <a:pt x="252796" y="0"/>
                  </a:moveTo>
                  <a:cubicBezTo>
                    <a:pt x="113181" y="0"/>
                    <a:pt x="0" y="113181"/>
                    <a:pt x="0" y="252796"/>
                  </a:cubicBezTo>
                  <a:cubicBezTo>
                    <a:pt x="0" y="392412"/>
                    <a:pt x="113181" y="505592"/>
                    <a:pt x="252796" y="505592"/>
                  </a:cubicBezTo>
                  <a:cubicBezTo>
                    <a:pt x="392412" y="505592"/>
                    <a:pt x="505592" y="392412"/>
                    <a:pt x="505592" y="252796"/>
                  </a:cubicBezTo>
                  <a:cubicBezTo>
                    <a:pt x="505592" y="113181"/>
                    <a:pt x="392412" y="0"/>
                    <a:pt x="252796" y="0"/>
                  </a:cubicBezTo>
                  <a:close/>
                </a:path>
              </a:pathLst>
            </a:custGeom>
            <a:solidFill>
              <a:srgbClr val="145DA0">
                <a:alpha val="77647"/>
              </a:srgbClr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47399" y="9299"/>
              <a:ext cx="410794" cy="448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586217" y="-2861718"/>
            <a:ext cx="7780835" cy="7780835"/>
            <a:chOff x="0" y="0"/>
            <a:chExt cx="505592" cy="50559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5592" cy="505592"/>
            </a:xfrm>
            <a:custGeom>
              <a:avLst/>
              <a:gdLst/>
              <a:ahLst/>
              <a:cxnLst/>
              <a:rect l="l" t="t" r="r" b="b"/>
              <a:pathLst>
                <a:path w="505592" h="505592">
                  <a:moveTo>
                    <a:pt x="252796" y="0"/>
                  </a:moveTo>
                  <a:cubicBezTo>
                    <a:pt x="113181" y="0"/>
                    <a:pt x="0" y="113181"/>
                    <a:pt x="0" y="252796"/>
                  </a:cubicBezTo>
                  <a:cubicBezTo>
                    <a:pt x="0" y="392412"/>
                    <a:pt x="113181" y="505592"/>
                    <a:pt x="252796" y="505592"/>
                  </a:cubicBezTo>
                  <a:cubicBezTo>
                    <a:pt x="392412" y="505592"/>
                    <a:pt x="505592" y="392412"/>
                    <a:pt x="505592" y="252796"/>
                  </a:cubicBezTo>
                  <a:cubicBezTo>
                    <a:pt x="505592" y="113181"/>
                    <a:pt x="392412" y="0"/>
                    <a:pt x="252796" y="0"/>
                  </a:cubicBezTo>
                  <a:close/>
                </a:path>
              </a:pathLst>
            </a:custGeom>
            <a:solidFill>
              <a:srgbClr val="145DA0"/>
            </a:solidFill>
          </p:spPr>
          <p:txBody>
            <a:bodyPr/>
            <a:lstStyle/>
            <a:p>
              <a:endParaRPr lang="hr-H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7399" y="9299"/>
              <a:ext cx="410794" cy="448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8097876" y="5575637"/>
            <a:ext cx="8015383" cy="862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79"/>
              </a:lnSpc>
              <a:spcBef>
                <a:spcPct val="0"/>
              </a:spcBef>
            </a:pPr>
            <a:r>
              <a:rPr lang="en-US" sz="5056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Hvala </a:t>
            </a:r>
            <a:r>
              <a:rPr lang="en-US" sz="5056" dirty="0" err="1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na</a:t>
            </a:r>
            <a:r>
              <a:rPr lang="en-US" sz="5056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5056" dirty="0" err="1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pozornosti</a:t>
            </a:r>
            <a:r>
              <a:rPr lang="en-US" sz="5056" dirty="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289</Words>
  <Application>Microsoft Office PowerPoint</Application>
  <PresentationFormat>Custom</PresentationFormat>
  <Paragraphs>62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Montserrat</vt:lpstr>
      <vt:lpstr>Poppins</vt:lpstr>
      <vt:lpstr>Arial</vt:lpstr>
      <vt:lpstr>Poppins Italics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i implementacija Web AR tehnologije za interakciju s 3D modelima u stvarnom okruženju</dc:title>
  <cp:lastModifiedBy>Matea Kranjčić</cp:lastModifiedBy>
  <cp:revision>1</cp:revision>
  <dcterms:created xsi:type="dcterms:W3CDTF">2006-08-16T00:00:00Z</dcterms:created>
  <dcterms:modified xsi:type="dcterms:W3CDTF">2025-06-11T23:49:09Z</dcterms:modified>
  <dc:identifier>DAGqDfMLsbY</dc:identifier>
</cp:coreProperties>
</file>