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E5AB-8A49-0798-D24C-A992EFAFAE80}"/>
              </a:ext>
            </a:extLst>
          </p:cNvPr>
          <p:cNvSpPr>
            <a:spLocks noGrp="1"/>
          </p:cNvSpPr>
          <p:nvPr>
            <p:ph type="title"/>
          </p:nvPr>
        </p:nvSpPr>
        <p:spPr>
          <a:xfrm>
            <a:off x="1371600" y="0"/>
            <a:ext cx="9601200" cy="626165"/>
          </a:xfrm>
        </p:spPr>
        <p:txBody>
          <a:bodyPr>
            <a:normAutofit fontScale="90000"/>
          </a:bodyPr>
          <a:lstStyle/>
          <a:p>
            <a:r>
              <a:rPr lang="en-US" dirty="0"/>
              <a:t>AIBEDO</a:t>
            </a:r>
          </a:p>
        </p:txBody>
      </p:sp>
      <p:sp>
        <p:nvSpPr>
          <p:cNvPr id="3" name="Content Placeholder 2">
            <a:extLst>
              <a:ext uri="{FF2B5EF4-FFF2-40B4-BE49-F238E27FC236}">
                <a16:creationId xmlns:a16="http://schemas.microsoft.com/office/drawing/2014/main" id="{D54F392C-4112-3AB0-C769-C3833144E09F}"/>
              </a:ext>
            </a:extLst>
          </p:cNvPr>
          <p:cNvSpPr>
            <a:spLocks noGrp="1"/>
          </p:cNvSpPr>
          <p:nvPr>
            <p:ph idx="1"/>
          </p:nvPr>
        </p:nvSpPr>
        <p:spPr>
          <a:xfrm>
            <a:off x="1371600" y="805070"/>
            <a:ext cx="9601200" cy="5685182"/>
          </a:xfrm>
        </p:spPr>
        <p:txBody>
          <a:bodyPr/>
          <a:lstStyle/>
          <a:p>
            <a:r>
              <a:rPr lang="en-US" dirty="0"/>
              <a:t>AIBEDO is a hybrid AI framework to capture the effects of cloud properties on global circulation and regional climate patterns. </a:t>
            </a:r>
          </a:p>
          <a:p>
            <a:r>
              <a:rPr lang="en-US" dirty="0"/>
              <a:t>AIBEDO provides a robust framework to run multi-decadal climate scenarios that obviates the need to run ESM ensembles, saving millions of core computing hours. This tool therefore can be used for rapid generation of scenario analysis and for preparedness and climate resilience planning for military installations and operations.</a:t>
            </a:r>
          </a:p>
          <a:p>
            <a:endParaRPr lang="en-US" dirty="0"/>
          </a:p>
        </p:txBody>
      </p:sp>
    </p:spTree>
    <p:extLst>
      <p:ext uri="{BB962C8B-B14F-4D97-AF65-F5344CB8AC3E}">
        <p14:creationId xmlns:p14="http://schemas.microsoft.com/office/powerpoint/2010/main" val="318305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81A4CA-9083-0CAE-C535-425A4E7A4BCF}"/>
              </a:ext>
            </a:extLst>
          </p:cNvPr>
          <p:cNvSpPr>
            <a:spLocks noGrp="1"/>
          </p:cNvSpPr>
          <p:nvPr>
            <p:ph type="title"/>
          </p:nvPr>
        </p:nvSpPr>
        <p:spPr>
          <a:xfrm>
            <a:off x="903813" y="119269"/>
            <a:ext cx="10810092" cy="549876"/>
          </a:xfrm>
        </p:spPr>
        <p:txBody>
          <a:bodyPr vert="horz" lIns="91440" tIns="45720" rIns="91440" bIns="45720" rtlCol="0" anchor="t">
            <a:noAutofit/>
          </a:bodyPr>
          <a:lstStyle/>
          <a:p>
            <a:r>
              <a:rPr lang="en-US" sz="2000" dirty="0"/>
              <a:t>AIBEDO: A Hybrid AI Framework to Capture the Effects of Cloud Properties on Global Circulation and Regional Climate Patterns</a:t>
            </a:r>
            <a:br>
              <a:rPr lang="en-US" sz="2000" dirty="0"/>
            </a:br>
            <a:r>
              <a:rPr lang="en-US" sz="1200" dirty="0"/>
              <a:t>Palo Alto Research Center, Inc. (PARC); Dr. Kalai Ramea, PI, </a:t>
            </a:r>
            <a:r>
              <a:rPr lang="en-US" sz="1200" dirty="0" err="1"/>
              <a:t>kramea@parc.com</a:t>
            </a:r>
            <a:endParaRPr lang="en-US" sz="2000" dirty="0"/>
          </a:p>
        </p:txBody>
      </p:sp>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6">
            <a:extLst>
              <a:ext uri="{FF2B5EF4-FFF2-40B4-BE49-F238E27FC236}">
                <a16:creationId xmlns:a16="http://schemas.microsoft.com/office/drawing/2014/main" id="{3CDBE60D-7F57-5029-E5A9-F0A095CD2B16}"/>
              </a:ext>
            </a:extLst>
          </p:cNvPr>
          <p:cNvPicPr>
            <a:picLocks noGrp="1" noChangeAspect="1"/>
          </p:cNvPicPr>
          <p:nvPr>
            <p:ph sz="half" idx="2"/>
          </p:nvPr>
        </p:nvPicPr>
        <p:blipFill>
          <a:blip r:embed="rId2"/>
          <a:stretch>
            <a:fillRect/>
          </a:stretch>
        </p:blipFill>
        <p:spPr>
          <a:xfrm>
            <a:off x="1130171" y="938438"/>
            <a:ext cx="6303845" cy="3104642"/>
          </a:xfrm>
          <a:prstGeom prst="rect">
            <a:avLst/>
          </a:prstGeom>
        </p:spPr>
      </p:pic>
      <p:sp>
        <p:nvSpPr>
          <p:cNvPr id="3" name="Content Placeholder 2">
            <a:extLst>
              <a:ext uri="{FF2B5EF4-FFF2-40B4-BE49-F238E27FC236}">
                <a16:creationId xmlns:a16="http://schemas.microsoft.com/office/drawing/2014/main" id="{4E1A63FD-3FA1-CA65-01BB-06EB19EEE85E}"/>
              </a:ext>
            </a:extLst>
          </p:cNvPr>
          <p:cNvSpPr>
            <a:spLocks noGrp="1"/>
          </p:cNvSpPr>
          <p:nvPr>
            <p:ph sz="half" idx="1"/>
          </p:nvPr>
        </p:nvSpPr>
        <p:spPr>
          <a:xfrm>
            <a:off x="7540626" y="769632"/>
            <a:ext cx="4505600" cy="3581400"/>
          </a:xfrm>
        </p:spPr>
        <p:txBody>
          <a:bodyPr vert="horz" lIns="91440" tIns="45720" rIns="91440" bIns="45720" rtlCol="0">
            <a:normAutofit/>
          </a:bodyPr>
          <a:lstStyle/>
          <a:p>
            <a:r>
              <a:rPr lang="en-US" sz="1600" dirty="0"/>
              <a:t>Clouds play a vital role both in modulating Earth's radiation budget and shaping the coupled circulation of the atmosphere and ocean, driving regional changes in temperature and precipitation.</a:t>
            </a:r>
          </a:p>
          <a:p>
            <a:r>
              <a:rPr lang="en-US" sz="1600" dirty="0"/>
              <a:t>Clouds are, therefore, opportune for solar radiation management techniques such as Marine Cloud Brightening, and Stratospheric Aerosol Injections.</a:t>
            </a:r>
          </a:p>
          <a:p>
            <a:r>
              <a:rPr lang="en-US" sz="1600" dirty="0"/>
              <a:t>However, these techniques may have unintended consequences on regional climate patterns, which needs to be studied thoroughly.</a:t>
            </a:r>
          </a:p>
          <a:p>
            <a:endParaRPr lang="en-US" sz="1600" dirty="0"/>
          </a:p>
        </p:txBody>
      </p:sp>
      <p:sp>
        <p:nvSpPr>
          <p:cNvPr id="8" name="Content Placeholder 2">
            <a:extLst>
              <a:ext uri="{FF2B5EF4-FFF2-40B4-BE49-F238E27FC236}">
                <a16:creationId xmlns:a16="http://schemas.microsoft.com/office/drawing/2014/main" id="{CA5F23BA-EF99-4624-B39B-78FF6B12237C}"/>
              </a:ext>
            </a:extLst>
          </p:cNvPr>
          <p:cNvSpPr txBox="1">
            <a:spLocks/>
          </p:cNvSpPr>
          <p:nvPr/>
        </p:nvSpPr>
        <p:spPr>
          <a:xfrm>
            <a:off x="1023561" y="4210880"/>
            <a:ext cx="11022665" cy="262724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600" dirty="0"/>
              <a:t>AIBEDO is a hybrid AI model framework developed to resolve the weaknesses of Earth System Models by generating rapid and robust multi-decadal climate projections. We will demonstrate its utility using marine cloud brightening scenarios—to avoid climate tipping points, and consequences of ill-planned interventions.</a:t>
            </a:r>
          </a:p>
          <a:p>
            <a:r>
              <a:rPr lang="en-US" sz="1600" dirty="0"/>
              <a:t>Our hybrid model consists of a Spherical U-Net (spatial), and Multi-timescale LSTM (temporal) module bolstered by physics constraints. Our model will be trained on 20 CMIP6 model ensemble data, and validated against observational reanalysis data.</a:t>
            </a:r>
          </a:p>
          <a:p>
            <a:r>
              <a:rPr lang="en-US" sz="1600" dirty="0"/>
              <a:t>The interactive nature of AIBEDO with parameter controls provides a unique tool for policymakers and modelers alike to perform ‘what-if’ investigations, run climate related scenarios, or identify consequences of ill-planned, or rogue MCB experiments.</a:t>
            </a:r>
          </a:p>
        </p:txBody>
      </p:sp>
    </p:spTree>
    <p:extLst>
      <p:ext uri="{BB962C8B-B14F-4D97-AF65-F5344CB8AC3E}">
        <p14:creationId xmlns:p14="http://schemas.microsoft.com/office/powerpoint/2010/main" val="35165953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15</TotalTime>
  <Words>318</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Franklin Gothic Book</vt:lpstr>
      <vt:lpstr>Crop</vt:lpstr>
      <vt:lpstr>AIBEDO</vt:lpstr>
      <vt:lpstr>AIBEDO: A Hybrid AI Framework to Capture the Effects of Cloud Properties on Global Circulation and Regional Climate Patterns Palo Alto Research Center, Inc. (PARC); Dr. Kalai Ramea, PI, kramea@parc.com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AIBEDO</dc:title>
  <dc:creator>Kalai Ramea</dc:creator>
  <cp:lastModifiedBy>Kalai Ramea</cp:lastModifiedBy>
  <cp:revision>3</cp:revision>
  <dcterms:created xsi:type="dcterms:W3CDTF">2022-05-10T15:25:59Z</dcterms:created>
  <dcterms:modified xsi:type="dcterms:W3CDTF">2022-05-10T15:41:24Z</dcterms:modified>
</cp:coreProperties>
</file>