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0" r:id="rId4"/>
    <p:sldId id="257" r:id="rId5"/>
    <p:sldId id="258" r:id="rId6"/>
    <p:sldId id="261" r:id="rId7"/>
    <p:sldId id="262" r:id="rId8"/>
    <p:sldId id="269" r:id="rId9"/>
    <p:sldId id="260" r:id="rId10"/>
    <p:sldId id="263" r:id="rId11"/>
    <p:sldId id="271" r:id="rId12"/>
    <p:sldId id="264" r:id="rId13"/>
    <p:sldId id="265" r:id="rId14"/>
    <p:sldId id="268" r:id="rId15"/>
    <p:sldId id="266" r:id="rId16"/>
    <p:sldId id="267" r:id="rId17"/>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Kramer" initials="AK" lastIdx="3" clrIdx="0">
    <p:extLst>
      <p:ext uri="{19B8F6BF-5375-455C-9EA6-DF929625EA0E}">
        <p15:presenceInfo xmlns:p15="http://schemas.microsoft.com/office/powerpoint/2012/main" userId="fee39615d46916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13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9-18T13:30:53.811" idx="2">
    <p:pos x="10" y="10"/>
    <p:text>http://www.visualphotos.com/photo/2x3642781/full-shopping-cart-in-grocery-store.jpg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9-18T13:29:56.809" idx="1">
    <p:pos x="10" y="10"/>
    <p:text>http://wealthinformatics.com/wp-content/uploads/2011/10/Grocery%20Layout.png</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0-20T11:25:49.004" idx="3">
    <p:pos x="10" y="10"/>
    <p:text>Identify transactions that purchased the SKUs in each rule and records summary statistics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40971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94655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412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110448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451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4225046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78641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117647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158807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CB7EF-805F-4FE5-8DF0-4536BBAAF41C}"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38834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CB7EF-805F-4FE5-8DF0-4536BBAAF41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10226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CB7EF-805F-4FE5-8DF0-4536BBAAF41C}"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429046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CB7EF-805F-4FE5-8DF0-4536BBAAF41C}"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144020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CB7EF-805F-4FE5-8DF0-4536BBAAF41C}"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6868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CB7EF-805F-4FE5-8DF0-4536BBAAF41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40137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CB7EF-805F-4FE5-8DF0-4536BBAAF41C}"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0D99B-1739-4FA5-A721-0E7199AE32CB}" type="slidenum">
              <a:rPr lang="en-US" smtClean="0"/>
              <a:t>‹#›</a:t>
            </a:fld>
            <a:endParaRPr lang="en-US"/>
          </a:p>
        </p:txBody>
      </p:sp>
    </p:spTree>
    <p:extLst>
      <p:ext uri="{BB962C8B-B14F-4D97-AF65-F5344CB8AC3E}">
        <p14:creationId xmlns:p14="http://schemas.microsoft.com/office/powerpoint/2010/main" val="207132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4CB7EF-805F-4FE5-8DF0-4536BBAAF41C}" type="datetimeFigureOut">
              <a:rPr lang="en-US" smtClean="0"/>
              <a:t>1/15/2016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430D99B-1739-4FA5-A721-0E7199AE32CB}" type="slidenum">
              <a:rPr lang="en-US" smtClean="0"/>
              <a:t>‹#›</a:t>
            </a:fld>
            <a:endParaRPr lang="en-US"/>
          </a:p>
        </p:txBody>
      </p:sp>
    </p:spTree>
    <p:extLst>
      <p:ext uri="{BB962C8B-B14F-4D97-AF65-F5344CB8AC3E}">
        <p14:creationId xmlns:p14="http://schemas.microsoft.com/office/powerpoint/2010/main" val="19298239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17" y="1039091"/>
            <a:ext cx="6390409" cy="3011745"/>
          </a:xfrm>
        </p:spPr>
        <p:txBody>
          <a:bodyPr/>
          <a:lstStyle/>
          <a:p>
            <a:pPr algn="ctr"/>
            <a:r>
              <a:rPr lang="en-US" dirty="0" smtClean="0">
                <a:solidFill>
                  <a:schemeClr val="accent2">
                    <a:lumMod val="50000"/>
                  </a:schemeClr>
                </a:solidFill>
              </a:rPr>
              <a:t>Contextualized Market Basket Analysis</a:t>
            </a:r>
            <a:br>
              <a:rPr lang="en-US" dirty="0" smtClean="0">
                <a:solidFill>
                  <a:schemeClr val="accent2">
                    <a:lumMod val="50000"/>
                  </a:schemeClr>
                </a:solidFill>
              </a:rPr>
            </a:br>
            <a:r>
              <a:rPr lang="en-US" dirty="0" smtClean="0">
                <a:solidFill>
                  <a:schemeClr val="accent2">
                    <a:lumMod val="50000"/>
                  </a:schemeClr>
                </a:solidFill>
              </a:rPr>
              <a:t> </a:t>
            </a:r>
            <a:r>
              <a:rPr lang="en-US" sz="2400" dirty="0" smtClean="0">
                <a:solidFill>
                  <a:schemeClr val="accent2">
                    <a:lumMod val="50000"/>
                  </a:schemeClr>
                </a:solidFill>
              </a:rPr>
              <a:t>How to learn more from your                  Point of Sale </a:t>
            </a:r>
            <a:r>
              <a:rPr lang="en-US" sz="2400" dirty="0" smtClean="0">
                <a:solidFill>
                  <a:schemeClr val="accent2">
                    <a:lumMod val="50000"/>
                  </a:schemeClr>
                </a:solidFill>
              </a:rPr>
              <a:t>Data</a:t>
            </a:r>
            <a:endParaRPr lang="en-US" sz="2400" dirty="0">
              <a:solidFill>
                <a:schemeClr val="accent2">
                  <a:lumMod val="50000"/>
                </a:schemeClr>
              </a:solidFill>
            </a:endParaRPr>
          </a:p>
        </p:txBody>
      </p:sp>
      <p:sp>
        <p:nvSpPr>
          <p:cNvPr id="3" name="Subtitle 2"/>
          <p:cNvSpPr>
            <a:spLocks noGrp="1"/>
          </p:cNvSpPr>
          <p:nvPr>
            <p:ph type="subTitle" idx="1"/>
          </p:nvPr>
        </p:nvSpPr>
        <p:spPr>
          <a:xfrm>
            <a:off x="1175461" y="4249883"/>
            <a:ext cx="5826719" cy="1490134"/>
          </a:xfrm>
        </p:spPr>
        <p:txBody>
          <a:bodyPr>
            <a:normAutofit/>
          </a:bodyPr>
          <a:lstStyle/>
          <a:p>
            <a:endParaRPr lang="en-US" sz="2000" dirty="0"/>
          </a:p>
          <a:p>
            <a:pPr algn="l"/>
            <a:r>
              <a:rPr lang="en-US" sz="2000" dirty="0" smtClean="0">
                <a:solidFill>
                  <a:schemeClr val="tx1"/>
                </a:solidFill>
              </a:rPr>
              <a:t>           </a:t>
            </a:r>
            <a:r>
              <a:rPr lang="en-US" sz="2000" b="1" dirty="0" smtClean="0">
                <a:solidFill>
                  <a:schemeClr val="tx1"/>
                </a:solidFill>
              </a:rPr>
              <a:t>Presentation to</a:t>
            </a:r>
            <a:r>
              <a:rPr lang="en-US" sz="2000" dirty="0" smtClean="0">
                <a:solidFill>
                  <a:schemeClr val="tx1"/>
                </a:solidFill>
              </a:rPr>
              <a:t>: </a:t>
            </a:r>
            <a:r>
              <a:rPr lang="en-US" sz="2000" dirty="0" err="1" smtClean="0">
                <a:solidFill>
                  <a:schemeClr val="tx1"/>
                </a:solidFill>
              </a:rPr>
              <a:t>Hanesbrands</a:t>
            </a:r>
            <a:endParaRPr lang="en-US" sz="2000" dirty="0" smtClean="0">
              <a:solidFill>
                <a:schemeClr val="tx1"/>
              </a:solidFill>
            </a:endParaRPr>
          </a:p>
          <a:p>
            <a:r>
              <a:rPr lang="en-US" sz="2000" dirty="0" smtClean="0">
                <a:solidFill>
                  <a:schemeClr val="tx1"/>
                </a:solidFill>
              </a:rPr>
              <a:t>Andrew </a:t>
            </a:r>
            <a:r>
              <a:rPr lang="en-US" sz="2000" dirty="0" smtClean="0">
                <a:solidFill>
                  <a:schemeClr val="tx1"/>
                </a:solidFill>
              </a:rPr>
              <a:t>Kramer, Louisiana State University</a:t>
            </a:r>
            <a:endParaRPr lang="en-US" sz="2000" dirty="0">
              <a:solidFill>
                <a:schemeClr val="tx1"/>
              </a:solidFill>
            </a:endParaRPr>
          </a:p>
        </p:txBody>
      </p:sp>
    </p:spTree>
    <p:extLst>
      <p:ext uri="{BB962C8B-B14F-4D97-AF65-F5344CB8AC3E}">
        <p14:creationId xmlns:p14="http://schemas.microsoft.com/office/powerpoint/2010/main" val="3041079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Macro Output</a:t>
            </a:r>
            <a:endParaRPr lang="en-US" dirty="0"/>
          </a:p>
        </p:txBody>
      </p:sp>
      <p:sp>
        <p:nvSpPr>
          <p:cNvPr id="3" name="Content Placeholder 2"/>
          <p:cNvSpPr>
            <a:spLocks noGrp="1"/>
          </p:cNvSpPr>
          <p:nvPr>
            <p:ph idx="1"/>
          </p:nvPr>
        </p:nvSpPr>
        <p:spPr>
          <a:xfrm>
            <a:off x="261030" y="1472822"/>
            <a:ext cx="6607239" cy="336754"/>
          </a:xfrm>
        </p:spPr>
        <p:txBody>
          <a:bodyPr>
            <a:normAutofit fontScale="92500" lnSpcReduction="10000"/>
          </a:bodyPr>
          <a:lstStyle/>
          <a:p>
            <a:r>
              <a:rPr lang="en-US" dirty="0" smtClean="0"/>
              <a:t>Appended Association Analysis Output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7534" y="1930400"/>
            <a:ext cx="7085590" cy="1126981"/>
          </a:xfrm>
          <a:prstGeom prst="rect">
            <a:avLst/>
          </a:prstGeom>
        </p:spPr>
      </p:pic>
      <p:sp>
        <p:nvSpPr>
          <p:cNvPr id="5" name="Content Placeholder 2"/>
          <p:cNvSpPr txBox="1">
            <a:spLocks/>
          </p:cNvSpPr>
          <p:nvPr/>
        </p:nvSpPr>
        <p:spPr>
          <a:xfrm>
            <a:off x="261030" y="3251200"/>
            <a:ext cx="6347714" cy="3367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Contextual output for each Rule (Rule 5 Shown)</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47597" y="3587954"/>
            <a:ext cx="5828665" cy="226695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176262" y="4261733"/>
            <a:ext cx="1562100" cy="838200"/>
          </a:xfrm>
          <a:prstGeom prst="rect">
            <a:avLst/>
          </a:prstGeom>
        </p:spPr>
      </p:pic>
    </p:spTree>
    <p:extLst>
      <p:ext uri="{BB962C8B-B14F-4D97-AF65-F5344CB8AC3E}">
        <p14:creationId xmlns:p14="http://schemas.microsoft.com/office/powerpoint/2010/main" val="313434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Rule 5 Analysis</a:t>
            </a:r>
            <a:endParaRPr lang="en-US" dirty="0"/>
          </a:p>
        </p:txBody>
      </p:sp>
      <p:sp>
        <p:nvSpPr>
          <p:cNvPr id="3" name="Content Placeholder 2"/>
          <p:cNvSpPr>
            <a:spLocks noGrp="1"/>
          </p:cNvSpPr>
          <p:nvPr>
            <p:ph idx="1"/>
          </p:nvPr>
        </p:nvSpPr>
        <p:spPr>
          <a:xfrm>
            <a:off x="609598" y="1828799"/>
            <a:ext cx="6747165" cy="4883727"/>
          </a:xfrm>
        </p:spPr>
        <p:txBody>
          <a:bodyPr/>
          <a:lstStyle/>
          <a:p>
            <a:r>
              <a:rPr lang="en-US" dirty="0" smtClean="0"/>
              <a:t>Eggs </a:t>
            </a:r>
            <a:r>
              <a:rPr lang="en-US" dirty="0" smtClean="0">
                <a:sym typeface="Wingdings" panose="05000000000000000000" pitchFamily="2" charset="2"/>
              </a:rPr>
              <a:t>==&gt; Butter</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r>
              <a:rPr lang="en-US" dirty="0" smtClean="0">
                <a:sym typeface="Wingdings" panose="05000000000000000000" pitchFamily="2" charset="2"/>
              </a:rPr>
              <a:t>Total Market Basket Analysis</a:t>
            </a:r>
          </a:p>
          <a:p>
            <a:endParaRPr lang="en-US" dirty="0">
              <a:sym typeface="Wingdings" panose="05000000000000000000" pitchFamily="2" charset="2"/>
            </a:endParaRPr>
          </a:p>
          <a:p>
            <a:endParaRPr lang="en-US" dirty="0" smtClean="0">
              <a:sym typeface="Wingdings" panose="05000000000000000000" pitchFamily="2" charset="2"/>
            </a:endParaRPr>
          </a:p>
          <a:p>
            <a:r>
              <a:rPr lang="en-US" dirty="0" smtClean="0">
                <a:sym typeface="Wingdings" panose="05000000000000000000" pitchFamily="2" charset="2"/>
              </a:rPr>
              <a:t>On Average, Profitable transactions:</a:t>
            </a:r>
          </a:p>
          <a:p>
            <a:pPr lvl="1"/>
            <a:r>
              <a:rPr lang="en-US" dirty="0" smtClean="0">
                <a:sym typeface="Wingdings" panose="05000000000000000000" pitchFamily="2" charset="2"/>
              </a:rPr>
              <a:t>Buy 13 more items</a:t>
            </a:r>
          </a:p>
          <a:p>
            <a:pPr lvl="1"/>
            <a:r>
              <a:rPr lang="en-US" dirty="0" smtClean="0">
                <a:sym typeface="Wingdings" panose="05000000000000000000" pitchFamily="2" charset="2"/>
              </a:rPr>
              <a:t>Are $260 more profitable per transaction</a:t>
            </a:r>
          </a:p>
          <a:p>
            <a:pPr lvl="1"/>
            <a:r>
              <a:rPr lang="en-US" dirty="0" smtClean="0">
                <a:sym typeface="Wingdings" panose="05000000000000000000" pitchFamily="2" charset="2"/>
              </a:rPr>
              <a:t>Purchase fewer items sold at a loss</a:t>
            </a:r>
            <a:br>
              <a:rPr lang="en-US" dirty="0" smtClean="0">
                <a:sym typeface="Wingdings" panose="05000000000000000000" pitchFamily="2" charset="2"/>
              </a:rPr>
            </a:br>
            <a:endParaRPr lang="en-US" dirty="0" smtClean="0">
              <a:sym typeface="Wingdings" panose="05000000000000000000" pitchFamily="2" charset="2"/>
            </a:endParaRPr>
          </a:p>
          <a:p>
            <a:pPr>
              <a:buFont typeface="+mj-lt"/>
              <a:buAutoNum type="arabicPeriod"/>
            </a:pPr>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a:p>
            <a:endParaRPr lang="en-US" dirty="0"/>
          </a:p>
        </p:txBody>
      </p:sp>
      <p:pic>
        <p:nvPicPr>
          <p:cNvPr id="7" name="Picture 6"/>
          <p:cNvPicPr>
            <a:picLocks noChangeAspect="1"/>
          </p:cNvPicPr>
          <p:nvPr/>
        </p:nvPicPr>
        <p:blipFill>
          <a:blip r:embed="rId2"/>
          <a:stretch>
            <a:fillRect/>
          </a:stretch>
        </p:blipFill>
        <p:spPr>
          <a:xfrm>
            <a:off x="866814" y="2344821"/>
            <a:ext cx="5228281" cy="877680"/>
          </a:xfrm>
          <a:prstGeom prst="rect">
            <a:avLst/>
          </a:prstGeom>
        </p:spPr>
      </p:pic>
      <p:pic>
        <p:nvPicPr>
          <p:cNvPr id="11" name="Picture 10"/>
          <p:cNvPicPr>
            <a:picLocks noChangeAspect="1"/>
          </p:cNvPicPr>
          <p:nvPr/>
        </p:nvPicPr>
        <p:blipFill>
          <a:blip r:embed="rId3"/>
          <a:stretch>
            <a:fillRect/>
          </a:stretch>
        </p:blipFill>
        <p:spPr>
          <a:xfrm>
            <a:off x="705325" y="3738305"/>
            <a:ext cx="7068331" cy="877680"/>
          </a:xfrm>
          <a:prstGeom prst="rect">
            <a:avLst/>
          </a:prstGeom>
        </p:spPr>
      </p:pic>
    </p:spTree>
    <p:extLst>
      <p:ext uri="{BB962C8B-B14F-4D97-AF65-F5344CB8AC3E}">
        <p14:creationId xmlns:p14="http://schemas.microsoft.com/office/powerpoint/2010/main" val="261923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Code Breakdown</a:t>
            </a:r>
            <a:endParaRPr lang="en-US" dirty="0"/>
          </a:p>
        </p:txBody>
      </p:sp>
      <p:sp>
        <p:nvSpPr>
          <p:cNvPr id="3" name="Content Placeholder 2"/>
          <p:cNvSpPr>
            <a:spLocks noGrp="1"/>
          </p:cNvSpPr>
          <p:nvPr>
            <p:ph idx="1"/>
          </p:nvPr>
        </p:nvSpPr>
        <p:spPr>
          <a:xfrm>
            <a:off x="526472" y="1420886"/>
            <a:ext cx="6347714" cy="1019028"/>
          </a:xfrm>
        </p:spPr>
        <p:txBody>
          <a:bodyPr/>
          <a:lstStyle/>
          <a:p>
            <a:r>
              <a:rPr lang="en-US" dirty="0" smtClean="0"/>
              <a:t>Utilizes PROC SQL, Data Steps, and SAS Macros</a:t>
            </a:r>
          </a:p>
          <a:p>
            <a:pPr lvl="1"/>
            <a:r>
              <a:rPr lang="en-US" dirty="0" smtClean="0"/>
              <a:t>Can use strategies to implement in Base SAS</a:t>
            </a:r>
            <a:endParaRPr lang="en-US" dirty="0"/>
          </a:p>
        </p:txBody>
      </p:sp>
      <p:sp>
        <p:nvSpPr>
          <p:cNvPr id="20" name="Rectangle 19"/>
          <p:cNvSpPr/>
          <p:nvPr/>
        </p:nvSpPr>
        <p:spPr>
          <a:xfrm>
            <a:off x="526471" y="3744615"/>
            <a:ext cx="4679373" cy="2068259"/>
          </a:xfrm>
          <a:prstGeom prst="rect">
            <a:avLst/>
          </a:prstGeom>
        </p:spPr>
        <p:txBody>
          <a:bodyPr wrap="square">
            <a:spAutoFit/>
          </a:bodyPr>
          <a:lstStyle/>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PROC</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SQL</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CREATE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Table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varlist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AS</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SELECT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_LHAND, _RHAND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FROM</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&amp;EM_IMPORT_RULES;</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QUIT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DATA</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_NULL_</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VARLIST;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id=_N_;</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CALL</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SYMPUT(</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'ids'</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||left(put(id,</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20.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_LHAND);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ALL</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SYMPUT(</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err="1"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idst</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||left(put(id,</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20.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_RHAND);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RUN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ectangle 20"/>
          <p:cNvSpPr/>
          <p:nvPr/>
        </p:nvSpPr>
        <p:spPr>
          <a:xfrm>
            <a:off x="609598" y="2575962"/>
            <a:ext cx="3099957" cy="915635"/>
          </a:xfrm>
          <a:prstGeom prst="rect">
            <a:avLst/>
          </a:prstGeom>
        </p:spPr>
        <p:txBody>
          <a:bodyPr wrap="square">
            <a:spAutoFit/>
          </a:bodyPr>
          <a:lstStyle/>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PROC</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SQL</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SELECT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count(_LHAND)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INTO</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:rules</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FROM</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&amp;EM_IMPORT_RULES;</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QUIT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TextBox 21"/>
          <p:cNvSpPr txBox="1"/>
          <p:nvPr/>
        </p:nvSpPr>
        <p:spPr>
          <a:xfrm>
            <a:off x="4842164" y="3108567"/>
            <a:ext cx="2660072" cy="1200329"/>
          </a:xfrm>
          <a:prstGeom prst="rect">
            <a:avLst/>
          </a:prstGeom>
          <a:noFill/>
        </p:spPr>
        <p:txBody>
          <a:bodyPr wrap="square" rtlCol="0">
            <a:spAutoFit/>
          </a:bodyPr>
          <a:lstStyle/>
          <a:p>
            <a:r>
              <a:rPr lang="en-US" dirty="0" smtClean="0"/>
              <a:t>Macro variables to extract the number of rules and the SKUs that make up each rule</a:t>
            </a:r>
            <a:endParaRPr lang="en-US" dirty="0"/>
          </a:p>
        </p:txBody>
      </p:sp>
    </p:spTree>
    <p:extLst>
      <p:ext uri="{BB962C8B-B14F-4D97-AF65-F5344CB8AC3E}">
        <p14:creationId xmlns:p14="http://schemas.microsoft.com/office/powerpoint/2010/main" val="3190422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Code </a:t>
            </a:r>
            <a:r>
              <a:rPr lang="en-US" dirty="0" smtClean="0">
                <a:solidFill>
                  <a:schemeClr val="accent2">
                    <a:lumMod val="50000"/>
                  </a:schemeClr>
                </a:solidFill>
              </a:rPr>
              <a:t>Breakdown </a:t>
            </a:r>
            <a:endParaRPr lang="en-US" dirty="0"/>
          </a:p>
        </p:txBody>
      </p:sp>
      <p:sp>
        <p:nvSpPr>
          <p:cNvPr id="4" name="Rectangle 3"/>
          <p:cNvSpPr/>
          <p:nvPr/>
        </p:nvSpPr>
        <p:spPr>
          <a:xfrm>
            <a:off x="0" y="1270000"/>
            <a:ext cx="7865918" cy="5196807"/>
          </a:xfrm>
          <a:prstGeom prst="rect">
            <a:avLst/>
          </a:prstGeom>
        </p:spPr>
        <p:txBody>
          <a:bodyPr wrap="square">
            <a:spAutoFit/>
          </a:bodyPr>
          <a:lstStyle/>
          <a:p>
            <a:pPr>
              <a:lnSpc>
                <a:spcPct val="107000"/>
              </a:lnSpc>
            </a:pPr>
            <a:r>
              <a:rPr lang="en-US" sz="10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DATA</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Nov00_Analyzed;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&amp;EM_IMPORT_TRANSACTION;</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BY</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ID;</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first.ID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THEN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DO</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TotalProfit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BasketSize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VariableInQuestionProfit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VariableInQuestionProfit2=</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VariableInQuestionQty</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VariableInQuestionQty2=</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END</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prodid</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"&amp;&amp;</a:t>
            </a:r>
            <a:r>
              <a:rPr lang="en-US" sz="1000" dirty="0" err="1"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ids&amp;i</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THEN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DO</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VariableInQuestionProfit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+(AMT*(</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SalePrice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-Asset));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VariableInQuestionQty+</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END</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prodid</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"&amp;&amp;</a:t>
            </a:r>
            <a:r>
              <a:rPr lang="en-US" sz="1000" dirty="0" err="1"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idst&amp;i</a:t>
            </a:r>
            <a:r>
              <a:rPr lang="en-US" sz="1000" dirty="0" smtClean="0">
                <a:solidFill>
                  <a:srgbClr val="80008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THEN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DO</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VariableInQuestionProfit2+(AMT*(</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SalePrice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-Asset));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VariableInQuestion2Qty+</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	END</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TotalProfit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Amt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SalePrice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-Asset));</a:t>
            </a:r>
            <a:endParaRPr lang="en-US" sz="1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Basketsize+AMT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TotalProfit</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GT </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THEN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ProfitableTransaction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ELSE</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ProfitableTransaction</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0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IF</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last.ID and </a:t>
            </a:r>
            <a:r>
              <a:rPr lang="en-US" sz="10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VariableInQuestionQty</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GT </a:t>
            </a:r>
            <a:r>
              <a:rPr lang="en-US" sz="10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AND VariableInQuestionQty2 GT 0;                                                           </a:t>
            </a:r>
            <a:endParaRPr lang="en-US" sz="1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0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415637" y="2003386"/>
            <a:ext cx="602672" cy="4385816"/>
          </a:xfrm>
          <a:prstGeom prst="rect">
            <a:avLst/>
          </a:prstGeom>
          <a:noFill/>
        </p:spPr>
        <p:txBody>
          <a:bodyPr wrap="square" rtlCol="0">
            <a:spAutoFit/>
          </a:bodyPr>
          <a:lstStyle/>
          <a:p>
            <a:endParaRPr lang="en-US" dirty="0" smtClean="0"/>
          </a:p>
          <a:p>
            <a:r>
              <a:rPr lang="en-US" b="1" dirty="0" smtClean="0"/>
              <a:t>1</a:t>
            </a:r>
          </a:p>
          <a:p>
            <a:endParaRPr lang="en-US" b="1" dirty="0"/>
          </a:p>
          <a:p>
            <a:endParaRPr lang="en-US" b="1" dirty="0" smtClean="0"/>
          </a:p>
          <a:p>
            <a:endParaRPr lang="en-US" b="1" dirty="0"/>
          </a:p>
          <a:p>
            <a:endParaRPr lang="en-US" b="1" dirty="0" smtClean="0"/>
          </a:p>
          <a:p>
            <a:r>
              <a:rPr lang="en-US" b="1" dirty="0" smtClean="0"/>
              <a:t>2</a:t>
            </a:r>
          </a:p>
          <a:p>
            <a:endParaRPr lang="en-US" b="1" dirty="0"/>
          </a:p>
          <a:p>
            <a:endParaRPr lang="en-US" b="1" dirty="0" smtClean="0"/>
          </a:p>
          <a:p>
            <a:endParaRPr lang="en-US" b="1" dirty="0"/>
          </a:p>
          <a:p>
            <a:endParaRPr lang="en-US" b="1" dirty="0" smtClean="0"/>
          </a:p>
          <a:p>
            <a:endParaRPr lang="en-US" b="1" dirty="0"/>
          </a:p>
          <a:p>
            <a:r>
              <a:rPr lang="en-US" b="1" dirty="0" smtClean="0"/>
              <a:t>3</a:t>
            </a:r>
          </a:p>
          <a:p>
            <a:pPr>
              <a:lnSpc>
                <a:spcPct val="150000"/>
              </a:lnSpc>
            </a:pPr>
            <a:endParaRPr lang="en-US" b="1" dirty="0"/>
          </a:p>
          <a:p>
            <a:r>
              <a:rPr lang="en-US" b="1" dirty="0" smtClean="0"/>
              <a:t>4</a:t>
            </a:r>
          </a:p>
        </p:txBody>
      </p:sp>
    </p:spTree>
    <p:extLst>
      <p:ext uri="{BB962C8B-B14F-4D97-AF65-F5344CB8AC3E}">
        <p14:creationId xmlns:p14="http://schemas.microsoft.com/office/powerpoint/2010/main" val="4163875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Code Breakdown </a:t>
            </a:r>
            <a:endParaRPr lang="en-US" dirty="0"/>
          </a:p>
        </p:txBody>
      </p:sp>
      <p:sp>
        <p:nvSpPr>
          <p:cNvPr id="3" name="Content Placeholder 2"/>
          <p:cNvSpPr>
            <a:spLocks noGrp="1"/>
          </p:cNvSpPr>
          <p:nvPr>
            <p:ph idx="1"/>
          </p:nvPr>
        </p:nvSpPr>
        <p:spPr>
          <a:xfrm>
            <a:off x="609598" y="1713781"/>
            <a:ext cx="6347714" cy="3880773"/>
          </a:xfrm>
        </p:spPr>
        <p:txBody>
          <a:bodyPr>
            <a:normAutofit lnSpcReduction="10000"/>
          </a:bodyPr>
          <a:lstStyle/>
          <a:p>
            <a:endParaRPr lang="en-US" dirty="0"/>
          </a:p>
          <a:p>
            <a:r>
              <a:rPr lang="en-US" dirty="0" smtClean="0"/>
              <a:t>1. Set </a:t>
            </a:r>
            <a:r>
              <a:rPr lang="en-US" dirty="0"/>
              <a:t>counter variables to zero at the start of each new transaction ID </a:t>
            </a:r>
          </a:p>
          <a:p>
            <a:r>
              <a:rPr lang="en-US" dirty="0"/>
              <a:t>2. Evoke the variables “ids” and “</a:t>
            </a:r>
            <a:r>
              <a:rPr lang="en-US" dirty="0" err="1"/>
              <a:t>idst</a:t>
            </a:r>
            <a:r>
              <a:rPr lang="en-US" dirty="0"/>
              <a:t>” for the correct loop count as defined by “</a:t>
            </a:r>
            <a:r>
              <a:rPr lang="en-US" dirty="0" err="1"/>
              <a:t>i</a:t>
            </a:r>
            <a:r>
              <a:rPr lang="en-US" dirty="0"/>
              <a:t>”. If the pointer reads a row showing </a:t>
            </a:r>
            <a:r>
              <a:rPr lang="en-US" dirty="0" smtClean="0"/>
              <a:t>the </a:t>
            </a:r>
            <a:r>
              <a:rPr lang="en-US" dirty="0"/>
              <a:t>purchase of </a:t>
            </a:r>
            <a:r>
              <a:rPr lang="en-US" dirty="0" smtClean="0"/>
              <a:t>one of the two SKUs </a:t>
            </a:r>
            <a:r>
              <a:rPr lang="en-US" dirty="0"/>
              <a:t>evoked by the macro, the code will generate summary statistics for the </a:t>
            </a:r>
            <a:r>
              <a:rPr lang="en-US" dirty="0" smtClean="0"/>
              <a:t>SKU </a:t>
            </a:r>
            <a:endParaRPr lang="en-US" dirty="0"/>
          </a:p>
          <a:p>
            <a:r>
              <a:rPr lang="en-US" dirty="0"/>
              <a:t>3. Defines variables representing the profitability and basket size of each transaction </a:t>
            </a:r>
          </a:p>
          <a:p>
            <a:r>
              <a:rPr lang="en-US" dirty="0"/>
              <a:t>4. Extracts the calculated fields into a new data set </a:t>
            </a:r>
            <a:r>
              <a:rPr lang="en-US" dirty="0" smtClean="0"/>
              <a:t>with one row for each transaction in which both SKUs were listed</a:t>
            </a:r>
            <a:endParaRPr lang="en-US" dirty="0"/>
          </a:p>
          <a:p>
            <a:endParaRPr lang="en-US" dirty="0"/>
          </a:p>
        </p:txBody>
      </p:sp>
    </p:spTree>
    <p:extLst>
      <p:ext uri="{BB962C8B-B14F-4D97-AF65-F5344CB8AC3E}">
        <p14:creationId xmlns:p14="http://schemas.microsoft.com/office/powerpoint/2010/main" val="128818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rPr>
              <a:t>Code Breakdown </a:t>
            </a:r>
            <a:endParaRPr lang="en-US" dirty="0"/>
          </a:p>
        </p:txBody>
      </p:sp>
      <p:sp>
        <p:nvSpPr>
          <p:cNvPr id="4" name="Rectangle 3"/>
          <p:cNvSpPr/>
          <p:nvPr/>
        </p:nvSpPr>
        <p:spPr>
          <a:xfrm>
            <a:off x="609599" y="2163944"/>
            <a:ext cx="4572000" cy="1932260"/>
          </a:xfrm>
          <a:prstGeom prst="rect">
            <a:avLst/>
          </a:prstGeom>
        </p:spPr>
        <p:txBody>
          <a:bodyPr>
            <a:spAutoFit/>
          </a:bodyPr>
          <a:lstStyle/>
          <a:p>
            <a:pPr>
              <a:lnSpc>
                <a:spcPct val="107000"/>
              </a:lnSpc>
            </a:pPr>
            <a:r>
              <a:rPr lang="en-US" sz="14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%MACRO</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b="1" i="1"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AllSubs</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%DO</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400" b="1" dirty="0" smtClean="0">
                <a:solidFill>
                  <a:srgbClr val="008080"/>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%TO</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&amp;rules; </a:t>
            </a: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b="1" i="1"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DsCrawl</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b="1" i="1"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ProfitTrans</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b="1" i="1"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DatasetUse</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b="1" i="1"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REPORT</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smtClean="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%END</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smtClean="0">
                <a:solidFill>
                  <a:srgbClr val="000080"/>
                </a:solidFill>
                <a:effectLst/>
                <a:latin typeface="Courier New" panose="02070309020205020404" pitchFamily="49" charset="0"/>
                <a:ea typeface="Calibri" panose="020F0502020204030204" pitchFamily="34" charset="0"/>
                <a:cs typeface="Times New Roman" panose="02020603050405020304" pitchFamily="18" charset="0"/>
              </a:rPr>
              <a:t>%MEND</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400" dirty="0" err="1"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AllSubs</a:t>
            </a:r>
            <a:r>
              <a:rPr lang="en-US" sz="1400" dirty="0" smtClean="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778750" y="4405745"/>
            <a:ext cx="6009410" cy="1200329"/>
          </a:xfrm>
          <a:prstGeom prst="rect">
            <a:avLst/>
          </a:prstGeom>
          <a:noFill/>
        </p:spPr>
        <p:txBody>
          <a:bodyPr wrap="square" rtlCol="0">
            <a:spAutoFit/>
          </a:bodyPr>
          <a:lstStyle/>
          <a:p>
            <a:r>
              <a:rPr lang="en-US" dirty="0" smtClean="0"/>
              <a:t>Run the DO loop once for each rule and appends the results to an empty dataset. The Report feature merges this new dataset with the results from the EM Association Analysis</a:t>
            </a:r>
            <a:endParaRPr lang="en-US" dirty="0"/>
          </a:p>
        </p:txBody>
      </p:sp>
    </p:spTree>
    <p:extLst>
      <p:ext uri="{BB962C8B-B14F-4D97-AF65-F5344CB8AC3E}">
        <p14:creationId xmlns:p14="http://schemas.microsoft.com/office/powerpoint/2010/main" val="2122732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Conclusion</a:t>
            </a:r>
            <a:endParaRPr lang="en-US" dirty="0"/>
          </a:p>
        </p:txBody>
      </p:sp>
      <p:sp>
        <p:nvSpPr>
          <p:cNvPr id="3" name="Content Placeholder 2"/>
          <p:cNvSpPr>
            <a:spLocks noGrp="1"/>
          </p:cNvSpPr>
          <p:nvPr>
            <p:ph idx="1"/>
          </p:nvPr>
        </p:nvSpPr>
        <p:spPr/>
        <p:txBody>
          <a:bodyPr/>
          <a:lstStyle/>
          <a:p>
            <a:r>
              <a:rPr lang="en-US" dirty="0" smtClean="0"/>
              <a:t>This macro is designed to show the profit implications of an association</a:t>
            </a:r>
          </a:p>
          <a:p>
            <a:r>
              <a:rPr lang="en-US" dirty="0" smtClean="0"/>
              <a:t>Currently only works with two SKUs, but could be modified to handle a larger number of SKUs</a:t>
            </a:r>
          </a:p>
          <a:p>
            <a:r>
              <a:rPr lang="en-US" dirty="0" smtClean="0"/>
              <a:t>Importance of analyst and managerial input</a:t>
            </a:r>
          </a:p>
          <a:p>
            <a:r>
              <a:rPr lang="en-US" dirty="0" smtClean="0"/>
              <a:t>Any Questions?</a:t>
            </a:r>
          </a:p>
          <a:p>
            <a:endParaRPr lang="en-US" dirty="0"/>
          </a:p>
          <a:p>
            <a:pPr marL="0" indent="0">
              <a:buNone/>
            </a:pPr>
            <a:r>
              <a:rPr lang="en-US" dirty="0" smtClean="0"/>
              <a:t>Contact Information:</a:t>
            </a:r>
          </a:p>
          <a:p>
            <a:pPr marL="0" indent="0">
              <a:buNone/>
            </a:pPr>
            <a:r>
              <a:rPr lang="en-US" smtClean="0"/>
              <a:t>Andrew.kramer526@gmail.com</a:t>
            </a:r>
            <a:endParaRPr lang="en-US" dirty="0"/>
          </a:p>
        </p:txBody>
      </p:sp>
    </p:spTree>
    <p:extLst>
      <p:ext uri="{BB962C8B-B14F-4D97-AF65-F5344CB8AC3E}">
        <p14:creationId xmlns:p14="http://schemas.microsoft.com/office/powerpoint/2010/main" val="363687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50000"/>
                  </a:schemeClr>
                </a:solidFill>
              </a:rPr>
              <a:t>Agenda</a:t>
            </a:r>
            <a:endParaRPr lang="en-US" dirty="0"/>
          </a:p>
        </p:txBody>
      </p:sp>
      <p:sp>
        <p:nvSpPr>
          <p:cNvPr id="3" name="Content Placeholder 2"/>
          <p:cNvSpPr>
            <a:spLocks noGrp="1"/>
          </p:cNvSpPr>
          <p:nvPr>
            <p:ph idx="1"/>
          </p:nvPr>
        </p:nvSpPr>
        <p:spPr>
          <a:xfrm>
            <a:off x="609599" y="2098965"/>
            <a:ext cx="7006937" cy="3994354"/>
          </a:xfrm>
        </p:spPr>
        <p:txBody>
          <a:bodyPr>
            <a:normAutofit/>
          </a:bodyPr>
          <a:lstStyle/>
          <a:p>
            <a:pPr>
              <a:buFont typeface="+mj-lt"/>
              <a:buAutoNum type="arabicPeriod"/>
            </a:pPr>
            <a:r>
              <a:rPr lang="en-US" sz="2400" dirty="0" smtClean="0"/>
              <a:t>Project Overview</a:t>
            </a:r>
            <a:endParaRPr lang="en-US" sz="2400" dirty="0" smtClean="0"/>
          </a:p>
          <a:p>
            <a:pPr>
              <a:buFont typeface="+mj-lt"/>
              <a:buAutoNum type="arabicPeriod"/>
            </a:pPr>
            <a:r>
              <a:rPr lang="en-US" sz="2400" dirty="0" smtClean="0"/>
              <a:t>History </a:t>
            </a:r>
            <a:r>
              <a:rPr lang="en-US" sz="2400" dirty="0" smtClean="0"/>
              <a:t>of Market Basket Analysis</a:t>
            </a:r>
          </a:p>
          <a:p>
            <a:pPr>
              <a:buFont typeface="+mj-lt"/>
              <a:buAutoNum type="arabicPeriod"/>
            </a:pPr>
            <a:r>
              <a:rPr lang="en-US" sz="2400" dirty="0" smtClean="0"/>
              <a:t>Downsides for retailers</a:t>
            </a:r>
          </a:p>
          <a:p>
            <a:pPr>
              <a:buFont typeface="+mj-lt"/>
              <a:buAutoNum type="arabicPeriod"/>
            </a:pPr>
            <a:r>
              <a:rPr lang="en-US" sz="2400" dirty="0" smtClean="0"/>
              <a:t>Contextualized Market Baskets</a:t>
            </a:r>
          </a:p>
          <a:p>
            <a:pPr>
              <a:buFont typeface="+mj-lt"/>
              <a:buAutoNum type="arabicPeriod"/>
            </a:pPr>
            <a:r>
              <a:rPr lang="en-US" sz="2400" dirty="0" smtClean="0"/>
              <a:t>SAS Demo &amp; Code Analysis</a:t>
            </a:r>
          </a:p>
          <a:p>
            <a:pPr>
              <a:buFont typeface="+mj-lt"/>
              <a:buAutoNum type="arabicPeriod"/>
            </a:pPr>
            <a:r>
              <a:rPr lang="en-US" sz="2400" dirty="0" smtClean="0"/>
              <a:t>Conclusion and Q&amp;A</a:t>
            </a:r>
            <a:endParaRPr lang="en-US" sz="2400" dirty="0"/>
          </a:p>
        </p:txBody>
      </p:sp>
    </p:spTree>
    <p:extLst>
      <p:ext uri="{BB962C8B-B14F-4D97-AF65-F5344CB8AC3E}">
        <p14:creationId xmlns:p14="http://schemas.microsoft.com/office/powerpoint/2010/main" val="362038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2">
                    <a:lumMod val="50000"/>
                  </a:schemeClr>
                </a:solidFill>
              </a:rPr>
              <a:t>Project Overview</a:t>
            </a:r>
            <a:endParaRPr lang="en-US" dirty="0"/>
          </a:p>
        </p:txBody>
      </p:sp>
      <p:sp>
        <p:nvSpPr>
          <p:cNvPr id="7" name="Content Placeholder 6"/>
          <p:cNvSpPr>
            <a:spLocks noGrp="1"/>
          </p:cNvSpPr>
          <p:nvPr>
            <p:ph sz="half" idx="2"/>
          </p:nvPr>
        </p:nvSpPr>
        <p:spPr>
          <a:xfrm>
            <a:off x="505689" y="1662545"/>
            <a:ext cx="3900056" cy="4652819"/>
          </a:xfrm>
        </p:spPr>
        <p:txBody>
          <a:bodyPr>
            <a:normAutofit lnSpcReduction="10000"/>
          </a:bodyPr>
          <a:lstStyle/>
          <a:p>
            <a:r>
              <a:rPr lang="en-US" dirty="0" smtClean="0"/>
              <a:t>Experience in retail: desire to learn more about Market Basket Analysis</a:t>
            </a:r>
          </a:p>
          <a:p>
            <a:r>
              <a:rPr lang="en-US" dirty="0" smtClean="0"/>
              <a:t>Saw an analytical need not covered in current SAS products</a:t>
            </a:r>
          </a:p>
          <a:p>
            <a:pPr lvl="1"/>
            <a:r>
              <a:rPr lang="en-US" dirty="0" smtClean="0"/>
              <a:t>What are the profit implications of an association?</a:t>
            </a:r>
          </a:p>
          <a:p>
            <a:r>
              <a:rPr lang="en-US" dirty="0" smtClean="0"/>
              <a:t>Created SAS Enterprise Miner Macro to add onto the results of a Market Basket Analysis:</a:t>
            </a:r>
            <a:endParaRPr lang="en-US" dirty="0"/>
          </a:p>
          <a:p>
            <a:pPr lvl="1">
              <a:spcBef>
                <a:spcPts val="400"/>
              </a:spcBef>
            </a:pPr>
            <a:r>
              <a:rPr lang="en-US" dirty="0"/>
              <a:t>Proc SQL</a:t>
            </a:r>
          </a:p>
          <a:p>
            <a:pPr lvl="1">
              <a:spcBef>
                <a:spcPts val="400"/>
              </a:spcBef>
            </a:pPr>
            <a:r>
              <a:rPr lang="en-US" dirty="0"/>
              <a:t>SAS </a:t>
            </a:r>
            <a:r>
              <a:rPr lang="en-US" dirty="0" smtClean="0"/>
              <a:t>Macros</a:t>
            </a:r>
            <a:endParaRPr lang="en-US" dirty="0"/>
          </a:p>
          <a:p>
            <a:pPr lvl="1">
              <a:spcBef>
                <a:spcPts val="400"/>
              </a:spcBef>
            </a:pPr>
            <a:r>
              <a:rPr lang="en-US" dirty="0"/>
              <a:t>Database </a:t>
            </a:r>
            <a:r>
              <a:rPr lang="en-US" dirty="0" smtClean="0"/>
              <a:t>Steps</a:t>
            </a:r>
          </a:p>
          <a:p>
            <a:r>
              <a:rPr lang="en-US" dirty="0" smtClean="0"/>
              <a:t>Presented in Student Symposium at 2015 SAS South Central User Group Conference</a:t>
            </a:r>
          </a:p>
          <a:p>
            <a:pPr lvl="1">
              <a:spcBef>
                <a:spcPts val="400"/>
              </a:spcBef>
            </a:pPr>
            <a:endParaRPr lang="en-US" dirty="0"/>
          </a:p>
          <a:p>
            <a:pPr lvl="1">
              <a:spcBef>
                <a:spcPts val="400"/>
              </a:spcBef>
            </a:pPr>
            <a:endParaRPr lang="en-US" dirty="0" smtClean="0"/>
          </a:p>
          <a:p>
            <a:pPr lvl="1">
              <a:spcBef>
                <a:spcPts val="400"/>
              </a:spcBef>
            </a:pPr>
            <a:endParaRPr lang="en-US" dirty="0"/>
          </a:p>
          <a:p>
            <a:pPr lvl="1">
              <a:spcBef>
                <a:spcPts val="400"/>
              </a:spcBef>
            </a:pPr>
            <a:endParaRPr lang="en-US" dirty="0" smtClean="0"/>
          </a:p>
          <a:p>
            <a:pPr lvl="1">
              <a:spcBef>
                <a:spcPts val="400"/>
              </a:spcBef>
            </a:pPr>
            <a:endParaRPr lang="en-US" dirty="0" smtClean="0"/>
          </a:p>
          <a:p>
            <a:pPr lvl="1">
              <a:buFont typeface="+mj-lt"/>
              <a:buAutoNum type="arabicPeriod"/>
            </a:pPr>
            <a:endParaRPr lang="en-US" dirty="0"/>
          </a:p>
        </p:txBody>
      </p:sp>
      <p:pic>
        <p:nvPicPr>
          <p:cNvPr id="10" name="Content Placeholder 9"/>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88031" y="2557097"/>
            <a:ext cx="3090863" cy="3131570"/>
          </a:xfrm>
        </p:spPr>
      </p:pic>
    </p:spTree>
    <p:extLst>
      <p:ext uri="{BB962C8B-B14F-4D97-AF65-F5344CB8AC3E}">
        <p14:creationId xmlns:p14="http://schemas.microsoft.com/office/powerpoint/2010/main" val="98185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Market Basket Analysis</a:t>
            </a:r>
            <a:endParaRPr lang="en-US" dirty="0">
              <a:solidFill>
                <a:schemeClr val="accent2">
                  <a:lumMod val="50000"/>
                </a:schemeClr>
              </a:solidFill>
            </a:endParaRPr>
          </a:p>
        </p:txBody>
      </p:sp>
      <p:sp>
        <p:nvSpPr>
          <p:cNvPr id="3" name="Content Placeholder 2"/>
          <p:cNvSpPr>
            <a:spLocks noGrp="1"/>
          </p:cNvSpPr>
          <p:nvPr>
            <p:ph idx="1"/>
          </p:nvPr>
        </p:nvSpPr>
        <p:spPr>
          <a:xfrm>
            <a:off x="609599" y="1444336"/>
            <a:ext cx="3816928" cy="4977246"/>
          </a:xfrm>
        </p:spPr>
        <p:txBody>
          <a:bodyPr>
            <a:normAutofit/>
          </a:bodyPr>
          <a:lstStyle/>
          <a:p>
            <a:r>
              <a:rPr lang="en-US" dirty="0" smtClean="0"/>
              <a:t>“Find joint values of the variables that appear frequently in the database”      -</a:t>
            </a:r>
            <a:r>
              <a:rPr lang="en-US" sz="1400" i="1" dirty="0" smtClean="0"/>
              <a:t>Elements of Statistical Learning</a:t>
            </a:r>
          </a:p>
          <a:p>
            <a:r>
              <a:rPr lang="en-US" dirty="0" smtClean="0"/>
              <a:t>Which products are commonly purchased together?</a:t>
            </a:r>
          </a:p>
          <a:p>
            <a:r>
              <a:rPr lang="en-US" dirty="0" err="1" smtClean="0"/>
              <a:t>Apriori</a:t>
            </a:r>
            <a:r>
              <a:rPr lang="en-US" dirty="0" smtClean="0"/>
              <a:t> Algorithm: Only Consider relationships between commonly occurring items in dataset</a:t>
            </a:r>
          </a:p>
          <a:p>
            <a:r>
              <a:rPr lang="en-US" dirty="0" smtClean="0"/>
              <a:t>Development of sophisticated predictive models such as recommender systems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997" t="6060" r="4712" b="16970"/>
          <a:stretch/>
        </p:blipFill>
        <p:spPr>
          <a:xfrm>
            <a:off x="4800598" y="1569027"/>
            <a:ext cx="3127665" cy="4271112"/>
          </a:xfrm>
          <a:prstGeom prst="rect">
            <a:avLst/>
          </a:prstGeom>
        </p:spPr>
      </p:pic>
    </p:spTree>
    <p:extLst>
      <p:ext uri="{BB962C8B-B14F-4D97-AF65-F5344CB8AC3E}">
        <p14:creationId xmlns:p14="http://schemas.microsoft.com/office/powerpoint/2010/main" val="297371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Downsides for Retailers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76" y="1357063"/>
            <a:ext cx="5283836" cy="3701757"/>
          </a:xfrm>
          <a:prstGeom prst="rect">
            <a:avLst/>
          </a:prstGeom>
        </p:spPr>
      </p:pic>
      <p:sp>
        <p:nvSpPr>
          <p:cNvPr id="8" name="Content Placeholder 7"/>
          <p:cNvSpPr>
            <a:spLocks noGrp="1"/>
          </p:cNvSpPr>
          <p:nvPr>
            <p:ph idx="1"/>
          </p:nvPr>
        </p:nvSpPr>
        <p:spPr>
          <a:xfrm>
            <a:off x="498765" y="5058820"/>
            <a:ext cx="6725248" cy="1522871"/>
          </a:xfrm>
        </p:spPr>
        <p:txBody>
          <a:bodyPr>
            <a:normAutofit/>
          </a:bodyPr>
          <a:lstStyle/>
          <a:p>
            <a:r>
              <a:rPr lang="en-US" dirty="0" smtClean="0"/>
              <a:t>Fundamental Question: Do the associations create profitable, long-term relationships with customers?</a:t>
            </a:r>
          </a:p>
          <a:p>
            <a:r>
              <a:rPr lang="en-US" dirty="0" smtClean="0"/>
              <a:t>Traditional Algorithms lack key data points such as Customer Id, Date, Quantity, Purchase Price, Store Location</a:t>
            </a:r>
            <a:endParaRPr lang="en-US" dirty="0"/>
          </a:p>
        </p:txBody>
      </p:sp>
    </p:spTree>
    <p:extLst>
      <p:ext uri="{BB962C8B-B14F-4D97-AF65-F5344CB8AC3E}">
        <p14:creationId xmlns:p14="http://schemas.microsoft.com/office/powerpoint/2010/main" val="3419254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Sample Dataset</a:t>
            </a:r>
            <a:endParaRPr lang="en-US" dirty="0"/>
          </a:p>
        </p:txBody>
      </p:sp>
      <p:sp>
        <p:nvSpPr>
          <p:cNvPr id="6" name="Content Placeholder 5"/>
          <p:cNvSpPr>
            <a:spLocks noGrp="1"/>
          </p:cNvSpPr>
          <p:nvPr>
            <p:ph idx="1"/>
          </p:nvPr>
        </p:nvSpPr>
        <p:spPr>
          <a:xfrm>
            <a:off x="609599" y="1391664"/>
            <a:ext cx="6347714" cy="1517792"/>
          </a:xfrm>
        </p:spPr>
        <p:txBody>
          <a:bodyPr>
            <a:normAutofit lnSpcReduction="10000"/>
          </a:bodyPr>
          <a:lstStyle/>
          <a:p>
            <a:r>
              <a:rPr lang="en-US" dirty="0" smtClean="0"/>
              <a:t>Sample Taiwanese data set from anonymous retailer</a:t>
            </a:r>
          </a:p>
          <a:p>
            <a:r>
              <a:rPr lang="en-US" dirty="0" smtClean="0"/>
              <a:t>Data from November 2000 – December 2000</a:t>
            </a:r>
          </a:p>
          <a:p>
            <a:r>
              <a:rPr lang="en-US" dirty="0" smtClean="0"/>
              <a:t>Transaction #: ID Variable in Enterprise Miner</a:t>
            </a:r>
          </a:p>
          <a:p>
            <a:r>
              <a:rPr lang="en-US" dirty="0" err="1" smtClean="0"/>
              <a:t>Prodid</a:t>
            </a:r>
            <a:r>
              <a:rPr lang="en-US" dirty="0" smtClean="0"/>
              <a:t>: Target in Enterprise Miner</a:t>
            </a:r>
          </a:p>
          <a:p>
            <a:pPr marL="457200" lvl="1" indent="0">
              <a:buNone/>
            </a:pPr>
            <a:endParaRPr lang="en-US" dirty="0"/>
          </a:p>
        </p:txBody>
      </p:sp>
      <p:pic>
        <p:nvPicPr>
          <p:cNvPr id="7" name="Picture 6"/>
          <p:cNvPicPr>
            <a:picLocks noChangeAspect="1"/>
          </p:cNvPicPr>
          <p:nvPr/>
        </p:nvPicPr>
        <p:blipFill>
          <a:blip r:embed="rId2"/>
          <a:stretch>
            <a:fillRect/>
          </a:stretch>
        </p:blipFill>
        <p:spPr>
          <a:xfrm>
            <a:off x="609599" y="3057111"/>
            <a:ext cx="6772275" cy="3314700"/>
          </a:xfrm>
          <a:prstGeom prst="rect">
            <a:avLst/>
          </a:prstGeom>
        </p:spPr>
      </p:pic>
    </p:spTree>
    <p:extLst>
      <p:ext uri="{BB962C8B-B14F-4D97-AF65-F5344CB8AC3E}">
        <p14:creationId xmlns:p14="http://schemas.microsoft.com/office/powerpoint/2010/main" val="183827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Market Basket Analysis in EM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2158" y="3542085"/>
            <a:ext cx="7325302" cy="16147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02" y="1729998"/>
            <a:ext cx="7030431" cy="1257475"/>
          </a:xfrm>
          <a:prstGeom prst="rect">
            <a:avLst/>
          </a:prstGeom>
        </p:spPr>
      </p:pic>
      <p:sp>
        <p:nvSpPr>
          <p:cNvPr id="3" name="Rounded Rectangle 2"/>
          <p:cNvSpPr/>
          <p:nvPr/>
        </p:nvSpPr>
        <p:spPr>
          <a:xfrm>
            <a:off x="532158" y="1930400"/>
            <a:ext cx="4091797" cy="7816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888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33" y="609600"/>
            <a:ext cx="6592186" cy="1320800"/>
          </a:xfrm>
        </p:spPr>
        <p:txBody>
          <a:bodyPr/>
          <a:lstStyle/>
          <a:p>
            <a:r>
              <a:rPr lang="en-US" dirty="0" smtClean="0">
                <a:solidFill>
                  <a:schemeClr val="accent2">
                    <a:lumMod val="50000"/>
                  </a:schemeClr>
                </a:solidFill>
              </a:rPr>
              <a:t>Association Analysis Definitions</a:t>
            </a:r>
            <a:endParaRPr lang="en-US" dirty="0"/>
          </a:p>
        </p:txBody>
      </p:sp>
      <p:sp>
        <p:nvSpPr>
          <p:cNvPr id="3" name="Content Placeholder 2"/>
          <p:cNvSpPr>
            <a:spLocks noGrp="1"/>
          </p:cNvSpPr>
          <p:nvPr>
            <p:ph idx="1"/>
          </p:nvPr>
        </p:nvSpPr>
        <p:spPr>
          <a:xfrm>
            <a:off x="639725" y="1930400"/>
            <a:ext cx="6248401" cy="4326863"/>
          </a:xfrm>
        </p:spPr>
        <p:txBody>
          <a:bodyPr>
            <a:normAutofit fontScale="92500" lnSpcReduction="20000"/>
          </a:bodyPr>
          <a:lstStyle/>
          <a:p>
            <a:r>
              <a:rPr lang="en-US" dirty="0" smtClean="0"/>
              <a:t>Expected Confidence(%): Percent of transactions that the right-hand side of the rule appears in</a:t>
            </a:r>
          </a:p>
          <a:p>
            <a:endParaRPr lang="en-US" dirty="0"/>
          </a:p>
          <a:p>
            <a:r>
              <a:rPr lang="en-US" dirty="0" smtClean="0"/>
              <a:t>Confidence(%): Given that a transaction has purchased the left-hand side of the rule, what is the probability the transaction will also contain the right-hand side?</a:t>
            </a:r>
          </a:p>
          <a:p>
            <a:endParaRPr lang="en-US" dirty="0"/>
          </a:p>
          <a:p>
            <a:r>
              <a:rPr lang="en-US" dirty="0" smtClean="0"/>
              <a:t>Support: Percent of transactions that </a:t>
            </a:r>
            <a:r>
              <a:rPr lang="en-US" dirty="0" smtClean="0"/>
              <a:t>contains both items in the rule</a:t>
            </a:r>
          </a:p>
          <a:p>
            <a:endParaRPr lang="en-US" dirty="0" smtClean="0"/>
          </a:p>
          <a:p>
            <a:r>
              <a:rPr lang="en-US" dirty="0" smtClean="0"/>
              <a:t>Lift</a:t>
            </a:r>
            <a:r>
              <a:rPr lang="en-US" dirty="0" smtClean="0"/>
              <a:t>(%): Confidence/Expected </a:t>
            </a:r>
            <a:r>
              <a:rPr lang="en-US" dirty="0" smtClean="0"/>
              <a:t>Confidence: </a:t>
            </a:r>
            <a:r>
              <a:rPr lang="en-US" dirty="0" smtClean="0"/>
              <a:t>Lift &gt; 1 evidence of non-independence</a:t>
            </a:r>
          </a:p>
          <a:p>
            <a:endParaRPr lang="en-US" dirty="0"/>
          </a:p>
          <a:p>
            <a:r>
              <a:rPr lang="en-US" dirty="0" smtClean="0"/>
              <a:t>Count: Number of transactions in which both the left-hand and right-hand side of the rule were purchased</a:t>
            </a:r>
            <a:endParaRPr lang="en-US" dirty="0"/>
          </a:p>
        </p:txBody>
      </p:sp>
    </p:spTree>
    <p:extLst>
      <p:ext uri="{BB962C8B-B14F-4D97-AF65-F5344CB8AC3E}">
        <p14:creationId xmlns:p14="http://schemas.microsoft.com/office/powerpoint/2010/main" val="31345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1" cy="1320800"/>
          </a:xfrm>
        </p:spPr>
        <p:txBody>
          <a:bodyPr/>
          <a:lstStyle/>
          <a:p>
            <a:r>
              <a:rPr lang="en-US" dirty="0" smtClean="0">
                <a:solidFill>
                  <a:schemeClr val="accent2">
                    <a:lumMod val="50000"/>
                  </a:schemeClr>
                </a:solidFill>
              </a:rPr>
              <a:t>Contextualized Market Baskets</a:t>
            </a:r>
            <a:endParaRPr lang="en-US" dirty="0"/>
          </a:p>
        </p:txBody>
      </p:sp>
      <p:sp>
        <p:nvSpPr>
          <p:cNvPr id="3" name="Content Placeholder 2"/>
          <p:cNvSpPr>
            <a:spLocks noGrp="1"/>
          </p:cNvSpPr>
          <p:nvPr>
            <p:ph idx="1"/>
          </p:nvPr>
        </p:nvSpPr>
        <p:spPr>
          <a:xfrm>
            <a:off x="609599" y="2742481"/>
            <a:ext cx="6347714" cy="3880773"/>
          </a:xfrm>
        </p:spPr>
        <p:txBody>
          <a:bodyPr/>
          <a:lstStyle/>
          <a:p>
            <a:r>
              <a:rPr lang="en-US" dirty="0" smtClean="0"/>
              <a:t>Appends the output from the Association Analysis node based on cost using a Custom Node</a:t>
            </a:r>
          </a:p>
          <a:p>
            <a:r>
              <a:rPr lang="en-US" dirty="0" smtClean="0"/>
              <a:t>Analyze the market baskets as a whole</a:t>
            </a:r>
          </a:p>
          <a:p>
            <a:pPr lvl="1"/>
            <a:r>
              <a:rPr lang="en-US" dirty="0" smtClean="0"/>
              <a:t>Item-level </a:t>
            </a:r>
            <a:r>
              <a:rPr lang="en-US" dirty="0"/>
              <a:t>&amp; market-basket profitability</a:t>
            </a:r>
          </a:p>
          <a:p>
            <a:pPr lvl="1"/>
            <a:r>
              <a:rPr lang="en-US" dirty="0"/>
              <a:t>How size and makeup of market baskets </a:t>
            </a:r>
            <a:r>
              <a:rPr lang="en-US" dirty="0" smtClean="0"/>
              <a:t>change</a:t>
            </a:r>
          </a:p>
          <a:p>
            <a:r>
              <a:rPr lang="en-US" dirty="0" smtClean="0"/>
              <a:t>Goal: Profit implications of an association</a:t>
            </a:r>
          </a:p>
          <a:p>
            <a:r>
              <a:rPr lang="en-US" dirty="0" smtClean="0"/>
              <a:t>Code uses PROC SQL, Database steps, and SAS Macros to crawl the dataset and create output</a:t>
            </a:r>
          </a:p>
          <a:p>
            <a:pPr lvl="1"/>
            <a:endParaRPr lang="en-US" dirty="0"/>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83" y="1319645"/>
            <a:ext cx="7030431" cy="1257475"/>
          </a:xfrm>
          <a:prstGeom prst="rect">
            <a:avLst/>
          </a:prstGeom>
        </p:spPr>
      </p:pic>
      <p:sp>
        <p:nvSpPr>
          <p:cNvPr id="5" name="Rounded Rectangle 4"/>
          <p:cNvSpPr/>
          <p:nvPr/>
        </p:nvSpPr>
        <p:spPr>
          <a:xfrm flipV="1">
            <a:off x="5777345" y="1491093"/>
            <a:ext cx="1619062" cy="8572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6390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c08eea1a-6444-44a5-973d-6f06c8ad1e31"/>
  <p:tag name="_AMO_REPORTCONTROLSVISIBLE" val="Empty"/>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28156</TotalTime>
  <Words>662</Words>
  <Application>Microsoft Office PowerPoint</Application>
  <PresentationFormat>On-screen Show (4:3)</PresentationFormat>
  <Paragraphs>165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Times New Roman</vt:lpstr>
      <vt:lpstr>Trebuchet MS</vt:lpstr>
      <vt:lpstr>Wingdings</vt:lpstr>
      <vt:lpstr>Wingdings 3</vt:lpstr>
      <vt:lpstr>Facet</vt:lpstr>
      <vt:lpstr>Contextualized Market Basket Analysis  How to learn more from your                  Point of Sale Data</vt:lpstr>
      <vt:lpstr>Agenda</vt:lpstr>
      <vt:lpstr>Project Overview</vt:lpstr>
      <vt:lpstr>Market Basket Analysis</vt:lpstr>
      <vt:lpstr>Downsides for Retailers</vt:lpstr>
      <vt:lpstr>Sample Dataset</vt:lpstr>
      <vt:lpstr>Market Basket Analysis in EM</vt:lpstr>
      <vt:lpstr>Association Analysis Definitions</vt:lpstr>
      <vt:lpstr>Contextualized Market Baskets</vt:lpstr>
      <vt:lpstr>Macro Output</vt:lpstr>
      <vt:lpstr>Rule 5 Analysis</vt:lpstr>
      <vt:lpstr>Code Breakdown</vt:lpstr>
      <vt:lpstr>Code Breakdown </vt:lpstr>
      <vt:lpstr>Code Breakdown </vt:lpstr>
      <vt:lpstr>Code Breakdown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Contextualized Market Basket Analyses</dc:title>
  <dc:creator>Andrew Kramer</dc:creator>
  <cp:lastModifiedBy>Andrew Kramer</cp:lastModifiedBy>
  <cp:revision>50</cp:revision>
  <dcterms:created xsi:type="dcterms:W3CDTF">2015-09-18T17:42:28Z</dcterms:created>
  <dcterms:modified xsi:type="dcterms:W3CDTF">2016-01-16T02:05:00Z</dcterms:modified>
</cp:coreProperties>
</file>